
<file path=[Content_Types].xml><?xml version="1.0" encoding="utf-8"?>
<Types xmlns="http://schemas.openxmlformats.org/package/2006/content-types">
  <Default Extension="mp3" ContentType="audi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15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63E1A50B-85A8-4F47-A70B-F566F3C09FA1}" type="datetimeFigureOut">
              <a:rPr lang="cs-CZ" smtClean="0"/>
              <a:t>30.03.2020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D4B4746-7F57-4FA1-AF1F-B12220FC2633}" type="slidenum">
              <a:rPr lang="cs-CZ" smtClean="0"/>
              <a:t>‹#›</a:t>
            </a:fld>
            <a:endParaRPr lang="cs-CZ"/>
          </a:p>
        </p:txBody>
      </p:sp>
    </p:spTree>
    <p:extLst>
      <p:ext uri="{BB962C8B-B14F-4D97-AF65-F5344CB8AC3E}">
        <p14:creationId xmlns:p14="http://schemas.microsoft.com/office/powerpoint/2010/main" val="195564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3E1A50B-85A8-4F47-A70B-F566F3C09FA1}" type="datetimeFigureOut">
              <a:rPr lang="cs-CZ" smtClean="0"/>
              <a:t>30.03.2020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D4B4746-7F57-4FA1-AF1F-B12220FC2633}" type="slidenum">
              <a:rPr lang="cs-CZ" smtClean="0"/>
              <a:t>‹#›</a:t>
            </a:fld>
            <a:endParaRPr lang="cs-CZ"/>
          </a:p>
        </p:txBody>
      </p:sp>
    </p:spTree>
    <p:extLst>
      <p:ext uri="{BB962C8B-B14F-4D97-AF65-F5344CB8AC3E}">
        <p14:creationId xmlns:p14="http://schemas.microsoft.com/office/powerpoint/2010/main" val="1081457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3E1A50B-85A8-4F47-A70B-F566F3C09FA1}" type="datetimeFigureOut">
              <a:rPr lang="cs-CZ" smtClean="0"/>
              <a:t>30.03.2020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D4B4746-7F57-4FA1-AF1F-B12220FC2633}" type="slidenum">
              <a:rPr lang="cs-CZ" smtClean="0"/>
              <a:t>‹#›</a:t>
            </a:fld>
            <a:endParaRPr lang="cs-CZ"/>
          </a:p>
        </p:txBody>
      </p:sp>
    </p:spTree>
    <p:extLst>
      <p:ext uri="{BB962C8B-B14F-4D97-AF65-F5344CB8AC3E}">
        <p14:creationId xmlns:p14="http://schemas.microsoft.com/office/powerpoint/2010/main" val="3431492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3E1A50B-85A8-4F47-A70B-F566F3C09FA1}" type="datetimeFigureOut">
              <a:rPr lang="cs-CZ" smtClean="0"/>
              <a:t>30.03.2020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D4B4746-7F57-4FA1-AF1F-B12220FC2633}" type="slidenum">
              <a:rPr lang="cs-CZ" smtClean="0"/>
              <a:t>‹#›</a:t>
            </a:fld>
            <a:endParaRPr lang="cs-CZ"/>
          </a:p>
        </p:txBody>
      </p:sp>
    </p:spTree>
    <p:extLst>
      <p:ext uri="{BB962C8B-B14F-4D97-AF65-F5344CB8AC3E}">
        <p14:creationId xmlns:p14="http://schemas.microsoft.com/office/powerpoint/2010/main" val="293558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63E1A50B-85A8-4F47-A70B-F566F3C09FA1}" type="datetimeFigureOut">
              <a:rPr lang="cs-CZ" smtClean="0"/>
              <a:t>30.03.2020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D4B4746-7F57-4FA1-AF1F-B12220FC2633}" type="slidenum">
              <a:rPr lang="cs-CZ" smtClean="0"/>
              <a:t>‹#›</a:t>
            </a:fld>
            <a:endParaRPr lang="cs-CZ"/>
          </a:p>
        </p:txBody>
      </p:sp>
    </p:spTree>
    <p:extLst>
      <p:ext uri="{BB962C8B-B14F-4D97-AF65-F5344CB8AC3E}">
        <p14:creationId xmlns:p14="http://schemas.microsoft.com/office/powerpoint/2010/main" val="722908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63E1A50B-85A8-4F47-A70B-F566F3C09FA1}" type="datetimeFigureOut">
              <a:rPr lang="cs-CZ" smtClean="0"/>
              <a:t>30.03.2020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D4B4746-7F57-4FA1-AF1F-B12220FC2633}" type="slidenum">
              <a:rPr lang="cs-CZ" smtClean="0"/>
              <a:t>‹#›</a:t>
            </a:fld>
            <a:endParaRPr lang="cs-CZ"/>
          </a:p>
        </p:txBody>
      </p:sp>
    </p:spTree>
    <p:extLst>
      <p:ext uri="{BB962C8B-B14F-4D97-AF65-F5344CB8AC3E}">
        <p14:creationId xmlns:p14="http://schemas.microsoft.com/office/powerpoint/2010/main" val="2204003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63E1A50B-85A8-4F47-A70B-F566F3C09FA1}" type="datetimeFigureOut">
              <a:rPr lang="cs-CZ" smtClean="0"/>
              <a:t>30.03.2020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DD4B4746-7F57-4FA1-AF1F-B12220FC2633}" type="slidenum">
              <a:rPr lang="cs-CZ" smtClean="0"/>
              <a:t>‹#›</a:t>
            </a:fld>
            <a:endParaRPr lang="cs-CZ"/>
          </a:p>
        </p:txBody>
      </p:sp>
    </p:spTree>
    <p:extLst>
      <p:ext uri="{BB962C8B-B14F-4D97-AF65-F5344CB8AC3E}">
        <p14:creationId xmlns:p14="http://schemas.microsoft.com/office/powerpoint/2010/main" val="2762040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63E1A50B-85A8-4F47-A70B-F566F3C09FA1}" type="datetimeFigureOut">
              <a:rPr lang="cs-CZ" smtClean="0"/>
              <a:t>30.03.2020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DD4B4746-7F57-4FA1-AF1F-B12220FC2633}" type="slidenum">
              <a:rPr lang="cs-CZ" smtClean="0"/>
              <a:t>‹#›</a:t>
            </a:fld>
            <a:endParaRPr lang="cs-CZ"/>
          </a:p>
        </p:txBody>
      </p:sp>
    </p:spTree>
    <p:extLst>
      <p:ext uri="{BB962C8B-B14F-4D97-AF65-F5344CB8AC3E}">
        <p14:creationId xmlns:p14="http://schemas.microsoft.com/office/powerpoint/2010/main" val="4095974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3E1A50B-85A8-4F47-A70B-F566F3C09FA1}" type="datetimeFigureOut">
              <a:rPr lang="cs-CZ" smtClean="0"/>
              <a:t>30.03.2020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DD4B4746-7F57-4FA1-AF1F-B12220FC2633}" type="slidenum">
              <a:rPr lang="cs-CZ" smtClean="0"/>
              <a:t>‹#›</a:t>
            </a:fld>
            <a:endParaRPr lang="cs-CZ"/>
          </a:p>
        </p:txBody>
      </p:sp>
    </p:spTree>
    <p:extLst>
      <p:ext uri="{BB962C8B-B14F-4D97-AF65-F5344CB8AC3E}">
        <p14:creationId xmlns:p14="http://schemas.microsoft.com/office/powerpoint/2010/main" val="2162499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3E1A50B-85A8-4F47-A70B-F566F3C09FA1}" type="datetimeFigureOut">
              <a:rPr lang="cs-CZ" smtClean="0"/>
              <a:t>30.03.2020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D4B4746-7F57-4FA1-AF1F-B12220FC2633}" type="slidenum">
              <a:rPr lang="cs-CZ" smtClean="0"/>
              <a:t>‹#›</a:t>
            </a:fld>
            <a:endParaRPr lang="cs-CZ"/>
          </a:p>
        </p:txBody>
      </p:sp>
    </p:spTree>
    <p:extLst>
      <p:ext uri="{BB962C8B-B14F-4D97-AF65-F5344CB8AC3E}">
        <p14:creationId xmlns:p14="http://schemas.microsoft.com/office/powerpoint/2010/main" val="3123951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3E1A50B-85A8-4F47-A70B-F566F3C09FA1}" type="datetimeFigureOut">
              <a:rPr lang="cs-CZ" smtClean="0"/>
              <a:t>30.03.2020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D4B4746-7F57-4FA1-AF1F-B12220FC2633}" type="slidenum">
              <a:rPr lang="cs-CZ" smtClean="0"/>
              <a:t>‹#›</a:t>
            </a:fld>
            <a:endParaRPr lang="cs-CZ"/>
          </a:p>
        </p:txBody>
      </p:sp>
    </p:spTree>
    <p:extLst>
      <p:ext uri="{BB962C8B-B14F-4D97-AF65-F5344CB8AC3E}">
        <p14:creationId xmlns:p14="http://schemas.microsoft.com/office/powerpoint/2010/main" val="297560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E1A50B-85A8-4F47-A70B-F566F3C09FA1}" type="datetimeFigureOut">
              <a:rPr lang="cs-CZ" smtClean="0"/>
              <a:t>30.03.2020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4B4746-7F57-4FA1-AF1F-B12220FC2633}" type="slidenum">
              <a:rPr lang="cs-CZ" smtClean="0"/>
              <a:t>‹#›</a:t>
            </a:fld>
            <a:endParaRPr lang="cs-CZ"/>
          </a:p>
        </p:txBody>
      </p:sp>
    </p:spTree>
    <p:extLst>
      <p:ext uri="{BB962C8B-B14F-4D97-AF65-F5344CB8AC3E}">
        <p14:creationId xmlns:p14="http://schemas.microsoft.com/office/powerpoint/2010/main" val="1319649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png"/><Relationship Id="rId4" Type="http://schemas.openxmlformats.org/officeDocument/2006/relationships/hyperlink" Target="https://www.youtube.com/watch?v=g0cH-gpTTC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57200" y="274638"/>
            <a:ext cx="8229600" cy="922114"/>
          </a:xfrm>
        </p:spPr>
        <p:txBody>
          <a:bodyPr/>
          <a:lstStyle/>
          <a:p>
            <a:r>
              <a:rPr lang="cs-CZ" dirty="0" smtClean="0"/>
              <a:t>Nejprve poznatky z praxe</a:t>
            </a:r>
            <a:endParaRPr lang="cs-CZ" dirty="0"/>
          </a:p>
        </p:txBody>
      </p:sp>
      <p:sp>
        <p:nvSpPr>
          <p:cNvPr id="5" name="Zástupný symbol pro obsah 4"/>
          <p:cNvSpPr>
            <a:spLocks noGrp="1"/>
          </p:cNvSpPr>
          <p:nvPr>
            <p:ph idx="1"/>
          </p:nvPr>
        </p:nvSpPr>
        <p:spPr/>
        <p:txBody>
          <a:bodyPr>
            <a:normAutofit/>
          </a:bodyPr>
          <a:lstStyle/>
          <a:p>
            <a:r>
              <a:rPr lang="cs-CZ" dirty="0" smtClean="0"/>
              <a:t>Mluvení s rouškou – podrží bránice</a:t>
            </a:r>
          </a:p>
          <a:p>
            <a:r>
              <a:rPr lang="cs-CZ" dirty="0" smtClean="0"/>
              <a:t>Předpoklad znalosti na straně posluchače:</a:t>
            </a:r>
          </a:p>
          <a:p>
            <a:pPr marL="0" indent="0">
              <a:buNone/>
            </a:pPr>
            <a:r>
              <a:rPr lang="cs-CZ" sz="1400" dirty="0"/>
              <a:t>"Mysleli jsme, že budeme v nemocném světě navždy zdraví," řekl papež František v promluvě, která předcházela večernímu mimořádnému požehnání Urbi et Orbi. Papež připomněl příběh z evangelia, kde vystrašení apoštolové na rozbouřeném jezeře obviňují Ježíše, že je nechá zahynout; on je nabádá, aby neměli strach. Dejme vzplanout naději, vyzval František osamoceně stojící na prázdném svatopetrském náměstí v deštivém římském </a:t>
            </a:r>
            <a:r>
              <a:rPr lang="cs-CZ" sz="1400" dirty="0" smtClean="0"/>
              <a:t>podvečeru</a:t>
            </a:r>
            <a:r>
              <a:rPr lang="cs-CZ" sz="1400" dirty="0"/>
              <a:t>.</a:t>
            </a:r>
            <a:endParaRPr lang="cs-CZ" sz="1400" dirty="0" smtClean="0"/>
          </a:p>
          <a:p>
            <a:pPr marL="0" indent="0">
              <a:buNone/>
            </a:pPr>
            <a:endParaRPr lang="cs-CZ" sz="1400" dirty="0"/>
          </a:p>
          <a:p>
            <a:pPr marL="0" indent="0">
              <a:buNone/>
            </a:pPr>
            <a:r>
              <a:rPr lang="cs-CZ" sz="1400" dirty="0"/>
              <a:t>Všeobecná zdravotní pojišťovna očekává, že příjmy, které tvoří zejména výběr pojistného, letos klesnou asi o sedminu. V plánech pro letošní rok VZP počítala letos s příjmy 210 miliard korun. Ve svých odhadech podle předsedkyně správní rady, poslankyně Věry Adámková, VZP nyní počítá s poklesem o 31 miliard korun. Každý měsíc se bude predikce zpřesňovat, řekla na tiskové konferenci po jednání rady. VZP, stejně jako menší zdravotní pojišťovny, garantovala uhrazení veškeré péče, která s nemocí COVID-19 souvisí. Ředitel VZP Zdeněk Kabátek k tomu </a:t>
            </a:r>
            <a:r>
              <a:rPr lang="cs-CZ" sz="1400" dirty="0" err="1"/>
              <a:t>řekl:ODHLÁŠKA</a:t>
            </a:r>
            <a:r>
              <a:rPr lang="cs-CZ" sz="1400" dirty="0"/>
              <a:t>: Podle ředitele VZP </a:t>
            </a:r>
            <a:r>
              <a:rPr lang="cs-CZ" sz="1400" dirty="0" err="1"/>
              <a:t>Kabátka</a:t>
            </a:r>
            <a:r>
              <a:rPr lang="cs-CZ" sz="1400" dirty="0"/>
              <a:t> se bude muset rozhodnout, v jakém rozsahu budou zachované zdravotní služby a kde se vezmou zdroje.</a:t>
            </a:r>
          </a:p>
          <a:p>
            <a:pPr marL="0" indent="0">
              <a:buNone/>
            </a:pPr>
            <a:endParaRPr lang="cs-CZ" sz="1400" dirty="0"/>
          </a:p>
        </p:txBody>
      </p:sp>
      <p:pic>
        <p:nvPicPr>
          <p:cNvPr id="2" name="uvod_hodina_30_0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42031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1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Ještě jednou Hodějice</a:t>
            </a:r>
            <a:endParaRPr lang="cs-CZ" dirty="0"/>
          </a:p>
        </p:txBody>
      </p:sp>
      <p:sp>
        <p:nvSpPr>
          <p:cNvPr id="3" name="Zástupný symbol pro obsah 2"/>
          <p:cNvSpPr>
            <a:spLocks noGrp="1"/>
          </p:cNvSpPr>
          <p:nvPr>
            <p:ph idx="1"/>
          </p:nvPr>
        </p:nvSpPr>
        <p:spPr/>
        <p:txBody>
          <a:bodyPr>
            <a:normAutofit/>
          </a:bodyPr>
          <a:lstStyle/>
          <a:p>
            <a:pPr marL="0" indent="0">
              <a:buNone/>
            </a:pPr>
            <a:r>
              <a:rPr lang="cs-CZ" sz="1500" dirty="0"/>
              <a:t>Při srážce s vlakem na Vyškovsku dnes zemřel řidič auta. Ten podle policejní mluvčí </a:t>
            </a:r>
            <a:r>
              <a:rPr lang="cs-CZ" sz="1500" u="sng" dirty="0"/>
              <a:t>Anny Musilové </a:t>
            </a:r>
            <a:r>
              <a:rPr lang="cs-CZ" sz="1500" dirty="0"/>
              <a:t>nerespektoval výstražnou signalizaci a vjel na přejezd. Ve vlaku cestovalo asi 100 lidí, nikomu z nich se nic nestalo. Místo nehody je nyní neprůjezdné, a proto České dráhy v úseku Bučovice – Slavkov u Brna zavedly náhradní autobusovou dopravu.</a:t>
            </a:r>
          </a:p>
          <a:p>
            <a:pPr marL="0" indent="0">
              <a:buNone/>
            </a:pPr>
            <a:r>
              <a:rPr lang="cs-CZ" sz="1500" u="sng" dirty="0"/>
              <a:t>Tento týden je na vlakových přejezdech v okrese Vyškov nešťastný</a:t>
            </a:r>
            <a:r>
              <a:rPr lang="cs-CZ" sz="1500" dirty="0"/>
              <a:t> – v úterý zemřeli při podobné nehodě dva lidé</a:t>
            </a:r>
            <a:r>
              <a:rPr lang="cs-CZ" sz="1500" dirty="0" smtClean="0"/>
              <a:t>.</a:t>
            </a:r>
          </a:p>
          <a:p>
            <a:pPr marL="0" indent="0">
              <a:buNone/>
            </a:pPr>
            <a:endParaRPr lang="cs-CZ" sz="1500" dirty="0"/>
          </a:p>
          <a:p>
            <a:pPr marL="0" indent="0">
              <a:buNone/>
            </a:pPr>
            <a:r>
              <a:rPr lang="cs-CZ" sz="1600" u="sng" dirty="0"/>
              <a:t>Ke srážce</a:t>
            </a:r>
            <a:r>
              <a:rPr lang="cs-CZ" sz="1600" dirty="0"/>
              <a:t> došlo dnes odpoledne na vlakovém přejezdu u </a:t>
            </a:r>
            <a:r>
              <a:rPr lang="cs-CZ" sz="1600" u="sng" dirty="0"/>
              <a:t>Hodějovic na Vyškovsku</a:t>
            </a:r>
            <a:r>
              <a:rPr lang="cs-CZ" sz="1600" dirty="0"/>
              <a:t>. Policejní mluvčí Alice Musilová uvedla, že řidič osobního vozu nepřežil, cestující ve vlaku jsou však v pořádku. Podle svědka nehody vjel řidič na přejezd navzdory výstražné signalizaci. Od úterý je to </a:t>
            </a:r>
            <a:r>
              <a:rPr lang="cs-CZ" sz="1600" u="sng" dirty="0"/>
              <a:t>už druhá nehoda s vlakem.</a:t>
            </a:r>
            <a:r>
              <a:rPr lang="cs-CZ" sz="1600" dirty="0"/>
              <a:t> Trať je nyní uzavřena a mezi Bučovicemi a Slavkovem u Brna je zavedena náhradní autobusová doprava.</a:t>
            </a:r>
          </a:p>
          <a:p>
            <a:pPr marL="0" indent="0">
              <a:buNone/>
            </a:pPr>
            <a:r>
              <a:rPr lang="cs-CZ" sz="1600" dirty="0"/>
              <a:t> </a:t>
            </a:r>
          </a:p>
          <a:p>
            <a:pPr marL="0" indent="0">
              <a:buNone/>
            </a:pPr>
            <a:r>
              <a:rPr lang="cs-CZ" sz="1600" i="1" dirty="0"/>
              <a:t>médium: celostátní rozhlas</a:t>
            </a:r>
            <a:endParaRPr lang="cs-CZ" sz="1600" dirty="0"/>
          </a:p>
          <a:p>
            <a:pPr marL="0" indent="0">
              <a:buNone/>
            </a:pPr>
            <a:endParaRPr lang="cs-CZ" sz="1500" dirty="0"/>
          </a:p>
          <a:p>
            <a:endParaRPr lang="cs-CZ" dirty="0"/>
          </a:p>
        </p:txBody>
      </p:sp>
      <p:pic>
        <p:nvPicPr>
          <p:cNvPr id="4" name="hodejice_1_uko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11890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2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 Hodějice naposled</a:t>
            </a:r>
            <a:endParaRPr lang="cs-CZ" dirty="0"/>
          </a:p>
        </p:txBody>
      </p:sp>
      <p:sp>
        <p:nvSpPr>
          <p:cNvPr id="3" name="Zástupný symbol pro obsah 2"/>
          <p:cNvSpPr>
            <a:spLocks noGrp="1"/>
          </p:cNvSpPr>
          <p:nvPr>
            <p:ph idx="1"/>
          </p:nvPr>
        </p:nvSpPr>
        <p:spPr/>
        <p:txBody>
          <a:bodyPr>
            <a:normAutofit/>
          </a:bodyPr>
          <a:lstStyle/>
          <a:p>
            <a:pPr marL="0" indent="0">
              <a:buNone/>
            </a:pPr>
            <a:r>
              <a:rPr lang="cs-CZ" sz="1600" dirty="0"/>
              <a:t>Řidič automobilu nepřežil srážku s vlakem na přejezdu u Hodějic. Podle policejní mluvčí Alice Musilové řidič vjel na přejezd, přestože zrovna blikala výstražná světla. Ve vlaku se nikomu nic nestalo. Mezi Bučovicemi a Slavkovem u Brna je vlaková doprava nahrazena autobusy. Na začátku týdne při podobné nehodě zemřeli dva lidé u Hrušovan nad Jevišovkou.</a:t>
            </a:r>
          </a:p>
          <a:p>
            <a:pPr marL="0" indent="0">
              <a:buNone/>
            </a:pPr>
            <a:r>
              <a:rPr lang="cs-CZ" sz="1600" i="1" dirty="0"/>
              <a:t>cílové médium – regionální, veřejnoprávní</a:t>
            </a:r>
          </a:p>
          <a:p>
            <a:pPr marL="0" indent="0">
              <a:buNone/>
            </a:pPr>
            <a:endParaRPr lang="cs-CZ" sz="1400" dirty="0" smtClean="0"/>
          </a:p>
          <a:p>
            <a:pPr marL="0" indent="0">
              <a:buNone/>
            </a:pPr>
            <a:endParaRPr lang="cs-CZ" sz="1400" dirty="0"/>
          </a:p>
          <a:p>
            <a:pPr marL="0" indent="0">
              <a:buNone/>
            </a:pPr>
            <a:r>
              <a:rPr lang="cs-CZ" sz="1400" dirty="0" smtClean="0"/>
              <a:t>Dnes </a:t>
            </a:r>
            <a:r>
              <a:rPr lang="cs-CZ" sz="1400" dirty="0"/>
              <a:t>odpoledne se na železničním přejezdu za Hodějicemi srazil vlak jedoucí ze Slavkova s osobním automobilem. Zatím neznámý řidič nehodu </a:t>
            </a:r>
            <a:r>
              <a:rPr lang="cs-CZ" sz="1400" u="sng" dirty="0"/>
              <a:t>bohužel nepřežil</a:t>
            </a:r>
            <a:r>
              <a:rPr lang="cs-CZ" sz="1400" dirty="0"/>
              <a:t>. Všichni cestující ve vlaku včetně posádky jsou </a:t>
            </a:r>
            <a:r>
              <a:rPr lang="cs-CZ" sz="1400" u="sng" dirty="0"/>
              <a:t>naštěstí v pořádku</a:t>
            </a:r>
            <a:r>
              <a:rPr lang="cs-CZ" sz="1400" dirty="0"/>
              <a:t>.</a:t>
            </a:r>
          </a:p>
          <a:p>
            <a:pPr marL="0" indent="0">
              <a:buNone/>
            </a:pPr>
            <a:r>
              <a:rPr lang="cs-CZ" sz="1400" dirty="0"/>
              <a:t>Za nehodu přitom nemůže závada na světelné signalizaci. Podle svědka vjel řidič na přejezd i přes to, že blikalo výstražné světlo. </a:t>
            </a:r>
            <a:r>
              <a:rPr lang="cs-CZ" sz="1400" u="sng" dirty="0"/>
              <a:t>Nešťastná událost </a:t>
            </a:r>
            <a:r>
              <a:rPr lang="cs-CZ" sz="1400" dirty="0"/>
              <a:t>připomíná úterní srážku vlaku s autem v Šanově, kde zemřeli dva lidé.</a:t>
            </a:r>
          </a:p>
          <a:p>
            <a:pPr marL="0" indent="0">
              <a:buNone/>
            </a:pPr>
            <a:r>
              <a:rPr lang="cs-CZ" sz="1400" dirty="0"/>
              <a:t>Vlaky mezi Bučovicemi a Slavkovem prozatím nahradí autobusy.</a:t>
            </a:r>
          </a:p>
          <a:p>
            <a:pPr marL="0" indent="0">
              <a:buNone/>
            </a:pPr>
            <a:r>
              <a:rPr lang="cs-CZ" sz="1200" i="1" dirty="0" err="1" smtClean="0"/>
              <a:t>hyperlokální</a:t>
            </a:r>
            <a:endParaRPr lang="cs-CZ" sz="1200" i="1" dirty="0"/>
          </a:p>
        </p:txBody>
      </p:sp>
      <p:pic>
        <p:nvPicPr>
          <p:cNvPr id="4" name="hodejice_2_uko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817101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58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Umět vybrat podstatné</a:t>
            </a:r>
            <a:endParaRPr lang="cs-CZ" dirty="0"/>
          </a:p>
        </p:txBody>
      </p:sp>
      <p:sp>
        <p:nvSpPr>
          <p:cNvPr id="3" name="Zástupný symbol pro obsah 2"/>
          <p:cNvSpPr>
            <a:spLocks noGrp="1"/>
          </p:cNvSpPr>
          <p:nvPr>
            <p:ph idx="1"/>
          </p:nvPr>
        </p:nvSpPr>
        <p:spPr/>
        <p:txBody>
          <a:bodyPr/>
          <a:lstStyle/>
          <a:p>
            <a:r>
              <a:rPr lang="cs-CZ" dirty="0" smtClean="0"/>
              <a:t>Vnímat meze krátkého formátu</a:t>
            </a:r>
          </a:p>
          <a:p>
            <a:r>
              <a:rPr lang="cs-CZ" dirty="0" smtClean="0"/>
              <a:t>Myslet na dopad události na posluchače</a:t>
            </a:r>
          </a:p>
          <a:p>
            <a:r>
              <a:rPr lang="cs-CZ" dirty="0" smtClean="0"/>
              <a:t>Vynalézavě pracovat s jazykem (účinek dopředu)</a:t>
            </a:r>
          </a:p>
          <a:p>
            <a:r>
              <a:rPr lang="cs-CZ" dirty="0" smtClean="0"/>
              <a:t>Editovat nahraný materiál – silná subjektivní výpověď, zdůvodnění, interpretace faktů</a:t>
            </a:r>
            <a:endParaRPr lang="cs-CZ" dirty="0"/>
          </a:p>
        </p:txBody>
      </p:sp>
      <p:pic>
        <p:nvPicPr>
          <p:cNvPr id="4" name="vypichnout_podstatn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090638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5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vybrat tady?</a:t>
            </a:r>
            <a:endParaRPr lang="cs-CZ" dirty="0"/>
          </a:p>
        </p:txBody>
      </p:sp>
      <p:sp>
        <p:nvSpPr>
          <p:cNvPr id="3" name="Zástupný symbol pro obsah 2"/>
          <p:cNvSpPr>
            <a:spLocks noGrp="1"/>
          </p:cNvSpPr>
          <p:nvPr>
            <p:ph idx="1"/>
          </p:nvPr>
        </p:nvSpPr>
        <p:spPr/>
        <p:txBody>
          <a:bodyPr>
            <a:normAutofit fontScale="25000" lnSpcReduction="20000"/>
          </a:bodyPr>
          <a:lstStyle/>
          <a:p>
            <a:pPr marL="0" indent="0">
              <a:buNone/>
            </a:pPr>
            <a:r>
              <a:rPr lang="cs-CZ" sz="5600" dirty="0"/>
              <a:t>Vláda zakázala od půlnoci volný pohyb lidí po celé ČR</a:t>
            </a:r>
          </a:p>
          <a:p>
            <a:pPr marL="0" indent="0">
              <a:buNone/>
            </a:pPr>
            <a:r>
              <a:rPr lang="cs-CZ" sz="5600" dirty="0"/>
              <a:t> </a:t>
            </a:r>
          </a:p>
          <a:p>
            <a:pPr marL="0" indent="0">
              <a:buNone/>
            </a:pPr>
            <a:r>
              <a:rPr lang="cs-CZ" sz="5600" smtClean="0"/>
              <a:t>Praha </a:t>
            </a:r>
            <a:r>
              <a:rPr lang="cs-CZ" sz="5600" dirty="0"/>
              <a:t>16. března (ČTK) - Vláda v neděli v noci zakázala s účinností od půlnoci z dneška na pondělí do 24. března 06:00 kvůli dalšímu šíření nového typu </a:t>
            </a:r>
            <a:r>
              <a:rPr lang="cs-CZ" sz="5600" dirty="0" err="1"/>
              <a:t>koronaviru</a:t>
            </a:r>
            <a:r>
              <a:rPr lang="cs-CZ" sz="5600" dirty="0"/>
              <a:t> volný pohyb lidí po celé České republice. Zákaz volného pohybu se nevztahuje na cesty do zaměstnání, nezbytné cesty za rodinou, pro základní životní potřeby nebo do zdravotnických zařízení. Na dnešní tiskové konferenci po jednání vlády to řekl premiér Andrej </a:t>
            </a:r>
            <a:r>
              <a:rPr lang="cs-CZ" sz="5600" dirty="0" err="1"/>
              <a:t>Babiš</a:t>
            </a:r>
            <a:r>
              <a:rPr lang="cs-CZ" sz="5600" dirty="0"/>
              <a:t> (ANO).</a:t>
            </a:r>
          </a:p>
          <a:p>
            <a:pPr marL="0" indent="0">
              <a:buNone/>
            </a:pPr>
            <a:r>
              <a:rPr lang="cs-CZ" sz="5600" dirty="0"/>
              <a:t>Zákaz dále není uvalen na cesty za účelem vyřízení neodkladných úředních záležitostí. Netýká se ani pobytu v přírodě nebo parcích či cest zpět do místa bydliště. Zakázána není účast na pohřbu. Omezení se nevztahuje na veřejnou hromadnou dopravu, služby pro obyvatele včetně zásobování, rozvážkovou službu nebo veterinární péči.</a:t>
            </a:r>
          </a:p>
          <a:p>
            <a:pPr marL="0" indent="0">
              <a:buNone/>
            </a:pPr>
            <a:r>
              <a:rPr lang="cs-CZ" sz="5600" dirty="0"/>
              <a:t>Vláda zároveň doporučila zaměstnavatelům využívat co nejvíce práci na dálku, podporovat dovolené a placené volno pro zaměstnance. Lidé by podle kabinetu měli přednostně využívat bezhotovostní styk. Obecně vláda na lidi apeluje, aby kontakt s jinými osobami omezili na nezbytně nutnou míru.</a:t>
            </a:r>
          </a:p>
          <a:p>
            <a:pPr marL="0" indent="0">
              <a:buNone/>
            </a:pPr>
            <a:r>
              <a:rPr lang="cs-CZ" sz="5600" dirty="0" err="1"/>
              <a:t>Babiš</a:t>
            </a:r>
            <a:r>
              <a:rPr lang="cs-CZ" sz="5600" dirty="0"/>
              <a:t> dále uvedl, že je nutné "zachovávat při kontaktu s ostatními osobami ve veřejných prostorách odstup nejméně dva metry, například při nákupu." Provozovatelé obchodů, nákupních center, pošt mají ve svých prostorách vytvořit podmínky pro dodržování alespoň dvoumetrového odstupu mezi lidmi.</a:t>
            </a:r>
          </a:p>
          <a:p>
            <a:pPr marL="0" indent="0">
              <a:buNone/>
            </a:pPr>
            <a:r>
              <a:rPr lang="cs-CZ" sz="5600" dirty="0"/>
              <a:t>Česko je po Itálii, Španělsku a Rakousku čtvrtou evropskou zemí, která přistoupila k omezení pohybu obyvatel. Zákaz volného pohybu </a:t>
            </a:r>
            <a:r>
              <a:rPr lang="cs-CZ" sz="5600" dirty="0" err="1"/>
              <a:t>Babiš</a:t>
            </a:r>
            <a:r>
              <a:rPr lang="cs-CZ" sz="5600" dirty="0"/>
              <a:t> navrhoval i proto, že někteří lidé nedodržují nyní stanovená omezení proti dalšímu šíření </a:t>
            </a:r>
            <a:r>
              <a:rPr lang="cs-CZ" sz="5600" dirty="0" err="1"/>
              <a:t>koronaviru</a:t>
            </a:r>
            <a:r>
              <a:rPr lang="cs-CZ" sz="5600" dirty="0"/>
              <a:t>. "Tato usnesení mají omezit volný pohyb osob a zabránit šíření epidemie </a:t>
            </a:r>
            <a:r>
              <a:rPr lang="cs-CZ" sz="5600" dirty="0" err="1"/>
              <a:t>koronaviru</a:t>
            </a:r>
            <a:r>
              <a:rPr lang="cs-CZ" sz="5600" dirty="0"/>
              <a:t> na další osoby," uvedl </a:t>
            </a:r>
            <a:r>
              <a:rPr lang="cs-CZ" sz="5600" dirty="0" err="1"/>
              <a:t>Babiš</a:t>
            </a:r>
            <a:r>
              <a:rPr lang="cs-CZ" sz="5600" dirty="0"/>
              <a:t>.</a:t>
            </a:r>
          </a:p>
          <a:p>
            <a:pPr marL="0" indent="0">
              <a:buNone/>
            </a:pPr>
            <a:r>
              <a:rPr lang="cs-CZ" sz="5600" dirty="0"/>
              <a:t>Hamáček důrazně vyzval obyvatele, aby dělali všechno proto, aby Česko nenásledovalo Itálii. "Pokud budou všichni poslouchat to, co jsme dnes (v neděli) odhlasovali, tak máme obrovskou šanci, že se to nestane. Pokud nebudou poslouchat, tak do toho spadneme jako Itálie," varoval vicepremiér.</a:t>
            </a:r>
          </a:p>
          <a:p>
            <a:pPr marL="0" indent="0">
              <a:buNone/>
            </a:pPr>
            <a:r>
              <a:rPr lang="cs-CZ" sz="5600" dirty="0" err="1"/>
              <a:t>opm</a:t>
            </a:r>
            <a:r>
              <a:rPr lang="cs-CZ" sz="5600" dirty="0"/>
              <a:t> </a:t>
            </a:r>
            <a:r>
              <a:rPr lang="cs-CZ" sz="5600" dirty="0" err="1"/>
              <a:t>mbc</a:t>
            </a:r>
            <a:r>
              <a:rPr lang="cs-CZ" sz="5600" dirty="0"/>
              <a:t> </a:t>
            </a:r>
            <a:r>
              <a:rPr lang="cs-CZ" sz="5600" dirty="0" err="1"/>
              <a:t>dvd</a:t>
            </a:r>
            <a:r>
              <a:rPr lang="cs-CZ" sz="5600" dirty="0"/>
              <a:t> sos </a:t>
            </a:r>
            <a:r>
              <a:rPr lang="cs-CZ" sz="5600" dirty="0" err="1"/>
              <a:t>mal</a:t>
            </a:r>
            <a:endParaRPr lang="cs-CZ" sz="5600" dirty="0"/>
          </a:p>
          <a:p>
            <a:pPr marL="0" indent="0">
              <a:buNone/>
            </a:pPr>
            <a:endParaRPr lang="cs-CZ" dirty="0"/>
          </a:p>
        </p:txBody>
      </p:sp>
      <p:pic>
        <p:nvPicPr>
          <p:cNvPr id="4" name="omezeni_pohyb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39734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85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99392"/>
            <a:ext cx="8229600" cy="1368152"/>
          </a:xfrm>
        </p:spPr>
        <p:txBody>
          <a:bodyPr>
            <a:normAutofit fontScale="90000"/>
          </a:bodyPr>
          <a:lstStyle/>
          <a:p>
            <a:r>
              <a:rPr lang="cs-CZ" dirty="0" smtClean="0"/>
              <a:t>To bude váš úkol!</a:t>
            </a:r>
            <a:br>
              <a:rPr lang="cs-CZ" dirty="0" smtClean="0"/>
            </a:br>
            <a:endParaRPr lang="cs-CZ" dirty="0"/>
          </a:p>
        </p:txBody>
      </p:sp>
      <p:sp>
        <p:nvSpPr>
          <p:cNvPr id="3" name="Zástupný symbol pro obsah 2"/>
          <p:cNvSpPr>
            <a:spLocks noGrp="1"/>
          </p:cNvSpPr>
          <p:nvPr>
            <p:ph idx="1"/>
          </p:nvPr>
        </p:nvSpPr>
        <p:spPr/>
        <p:txBody>
          <a:bodyPr>
            <a:normAutofit fontScale="40000" lnSpcReduction="20000"/>
          </a:bodyPr>
          <a:lstStyle/>
          <a:p>
            <a:pPr marL="0" indent="0">
              <a:buNone/>
            </a:pPr>
            <a:r>
              <a:rPr lang="cs-CZ" dirty="0" smtClean="0"/>
              <a:t>TK vlády 15.3. 2020:</a:t>
            </a:r>
          </a:p>
          <a:p>
            <a:pPr marL="0" indent="0">
              <a:buNone/>
            </a:pPr>
            <a:r>
              <a:rPr lang="cs-CZ" u="sng" dirty="0">
                <a:hlinkClick r:id="rId4"/>
              </a:rPr>
              <a:t>https://www.youtube.com/watch?v=g0cH-gpTTCI</a:t>
            </a:r>
            <a:endParaRPr lang="cs-CZ" dirty="0"/>
          </a:p>
          <a:p>
            <a:pPr marL="0" indent="0">
              <a:buNone/>
            </a:pPr>
            <a:endParaRPr lang="cs-CZ" dirty="0" smtClean="0"/>
          </a:p>
          <a:p>
            <a:pPr marL="0" indent="0">
              <a:buNone/>
            </a:pPr>
            <a:r>
              <a:rPr lang="cs-CZ" dirty="0" smtClean="0"/>
              <a:t>Zvuky ČTK (ve stud. Materiálech – babis_zakaz_pohybu.mp3, hamacek_prochazky.mp3, havlicek_taxi.mp3</a:t>
            </a:r>
          </a:p>
          <a:p>
            <a:pPr marL="0" indent="0">
              <a:buNone/>
            </a:pPr>
            <a:endParaRPr lang="cs-CZ" dirty="0"/>
          </a:p>
          <a:p>
            <a:pPr marL="0" indent="0">
              <a:buNone/>
            </a:pPr>
            <a:r>
              <a:rPr lang="cs-CZ" dirty="0" smtClean="0"/>
              <a:t>Vláda </a:t>
            </a:r>
            <a:r>
              <a:rPr lang="cs-CZ" dirty="0"/>
              <a:t>zakázala prodej ubytovacích služeb, provoz autoškol, taxislužby s výjimkou těch rozvážejících potraviny a prodej elektroniky. Více řekl ministr průmyslu a obchodu Karel Havlíček: ODHLÁŠKA: Vláda pak především zakázala s účinností od půlnoci z dneška na pondělí do 24. března 06:00 kvůli dalšímu šíření nového typu </a:t>
            </a:r>
            <a:r>
              <a:rPr lang="cs-CZ" dirty="0" err="1"/>
              <a:t>koronaviru</a:t>
            </a:r>
            <a:r>
              <a:rPr lang="cs-CZ" dirty="0"/>
              <a:t> volný </a:t>
            </a:r>
            <a:r>
              <a:rPr lang="cs-CZ" i="1" dirty="0"/>
              <a:t>pohyb</a:t>
            </a:r>
            <a:r>
              <a:rPr lang="cs-CZ" dirty="0"/>
              <a:t> lidí po celé České republice. Zákaz volného </a:t>
            </a:r>
            <a:r>
              <a:rPr lang="cs-CZ" i="1" dirty="0"/>
              <a:t>pohybu</a:t>
            </a:r>
            <a:r>
              <a:rPr lang="cs-CZ" dirty="0"/>
              <a:t> se nevztahuje na cesty do zaměstnání, nezbytné cesty za rodinou, pro základní životní potřeby nebo do zdravotnických zařízení.</a:t>
            </a:r>
          </a:p>
          <a:p>
            <a:pPr marL="0" indent="0">
              <a:buNone/>
            </a:pPr>
            <a:endParaRPr lang="cs-CZ" dirty="0" smtClean="0"/>
          </a:p>
          <a:p>
            <a:pPr marL="0" indent="0">
              <a:buNone/>
            </a:pPr>
            <a:r>
              <a:rPr lang="cs-CZ" dirty="0" smtClean="0"/>
              <a:t>Vláda </a:t>
            </a:r>
            <a:r>
              <a:rPr lang="cs-CZ" dirty="0"/>
              <a:t>zakázala s účinností od půlnoci z dneška na pondělí do 24. března 06:00 kvůli dalšímu šíření nového typu </a:t>
            </a:r>
            <a:r>
              <a:rPr lang="cs-CZ" dirty="0" err="1"/>
              <a:t>koronaviru</a:t>
            </a:r>
            <a:r>
              <a:rPr lang="cs-CZ" dirty="0"/>
              <a:t> volný </a:t>
            </a:r>
            <a:r>
              <a:rPr lang="cs-CZ" i="1" dirty="0"/>
              <a:t>pohyb</a:t>
            </a:r>
            <a:r>
              <a:rPr lang="cs-CZ" dirty="0"/>
              <a:t> lidí po celé České republice. Zákaz volného </a:t>
            </a:r>
            <a:r>
              <a:rPr lang="cs-CZ" i="1" dirty="0"/>
              <a:t>pohybu</a:t>
            </a:r>
            <a:r>
              <a:rPr lang="cs-CZ" dirty="0"/>
              <a:t> se nevztahuje na cesty do zaměstnání, nezbytné cesty za rodinou, pro základní životní potřeby nebo do zdravotnických zařízení. Na dnešní tiskové konferenci po jednání vlády to řekl premiér Andrej </a:t>
            </a:r>
            <a:r>
              <a:rPr lang="cs-CZ" dirty="0" err="1"/>
              <a:t>Babiš</a:t>
            </a:r>
            <a:r>
              <a:rPr lang="cs-CZ" dirty="0"/>
              <a:t>. Podle ministra vnitra Jana Hamáčka to ale neznamená, že by lidé nemohli na čerstvý vzduch: ODHLÁŠKA: Vláda také rozhodla o aktivaci Ústředního krizového štábu kvůli šíření nového typu </a:t>
            </a:r>
            <a:r>
              <a:rPr lang="cs-CZ" dirty="0" err="1"/>
              <a:t>koronaviru</a:t>
            </a:r>
            <a:r>
              <a:rPr lang="cs-CZ" dirty="0"/>
              <a:t>. V jeho čele bude náměstek ministra zdravotnictví Roman </a:t>
            </a:r>
            <a:r>
              <a:rPr lang="cs-CZ" dirty="0" err="1"/>
              <a:t>Prymula</a:t>
            </a:r>
            <a:r>
              <a:rPr lang="cs-CZ" dirty="0"/>
              <a:t>.</a:t>
            </a:r>
          </a:p>
          <a:p>
            <a:pPr marL="0" indent="0">
              <a:buNone/>
            </a:pPr>
            <a:endParaRPr lang="cs-CZ" dirty="0"/>
          </a:p>
          <a:p>
            <a:pPr marL="0" indent="0">
              <a:buNone/>
            </a:pPr>
            <a:r>
              <a:rPr lang="cs-CZ" dirty="0" smtClean="0"/>
              <a:t>Vláda </a:t>
            </a:r>
            <a:r>
              <a:rPr lang="cs-CZ" dirty="0"/>
              <a:t>zakázala s účinností od půlnoci z dneška na pondělí do 24. března 06:00 kvůli dalšímu šíření nového typu </a:t>
            </a:r>
            <a:r>
              <a:rPr lang="cs-CZ" dirty="0" err="1"/>
              <a:t>koronaviru</a:t>
            </a:r>
            <a:r>
              <a:rPr lang="cs-CZ" dirty="0"/>
              <a:t> volný </a:t>
            </a:r>
            <a:r>
              <a:rPr lang="cs-CZ" i="1" dirty="0"/>
              <a:t>pohyb</a:t>
            </a:r>
            <a:r>
              <a:rPr lang="cs-CZ" dirty="0"/>
              <a:t> lidí po celé České republice. Zákaz volného </a:t>
            </a:r>
            <a:r>
              <a:rPr lang="cs-CZ" i="1" dirty="0"/>
              <a:t>pohybu</a:t>
            </a:r>
            <a:r>
              <a:rPr lang="cs-CZ" dirty="0"/>
              <a:t> se nevztahuje na cesty do zaměstnání, nezbytné cesty za rodinou, pro základní životní potřeby nebo do zdravotnických zařízení. Na dnešní tiskové konferenci po jednání vlády to řekl premiér Andrej </a:t>
            </a:r>
            <a:r>
              <a:rPr lang="cs-CZ" dirty="0" err="1"/>
              <a:t>Babiš</a:t>
            </a:r>
            <a:r>
              <a:rPr lang="cs-CZ" dirty="0"/>
              <a:t>, který také zmínil další výjimky: ODHLÁŠKA: Vláda také odložila kvůli hrozbě nového typu </a:t>
            </a:r>
            <a:r>
              <a:rPr lang="cs-CZ" dirty="0" err="1"/>
              <a:t>koronaviru</a:t>
            </a:r>
            <a:r>
              <a:rPr lang="cs-CZ" dirty="0"/>
              <a:t> konání senátních voleb</a:t>
            </a:r>
            <a:r>
              <a:rPr lang="cs-CZ" dirty="0" smtClean="0"/>
              <a:t>.</a:t>
            </a:r>
          </a:p>
          <a:p>
            <a:pPr marL="0" indent="0">
              <a:buNone/>
            </a:pPr>
            <a:r>
              <a:rPr lang="cs-CZ" u="sng" dirty="0" err="1" smtClean="0"/>
              <a:t>Odevzdávárna</a:t>
            </a:r>
            <a:r>
              <a:rPr lang="cs-CZ" u="sng" dirty="0" smtClean="0"/>
              <a:t>: 30.3. výběr podstatného</a:t>
            </a:r>
            <a:endParaRPr lang="cs-CZ" u="sng" dirty="0"/>
          </a:p>
          <a:p>
            <a:pPr marL="0" indent="0">
              <a:buNone/>
            </a:pPr>
            <a:endParaRPr lang="cs-CZ" dirty="0"/>
          </a:p>
        </p:txBody>
      </p:sp>
      <p:pic>
        <p:nvPicPr>
          <p:cNvPr id="4" name="ukol_na_prist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941332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6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TotalTime>
  <Words>350</Words>
  <Application>Microsoft Office PowerPoint</Application>
  <PresentationFormat>Předvádění na obrazovce (4:3)</PresentationFormat>
  <Paragraphs>49</Paragraphs>
  <Slides>6</Slides>
  <Notes>0</Notes>
  <HiddenSlides>0</HiddenSlides>
  <MMClips>6</MMClips>
  <ScaleCrop>false</ScaleCrop>
  <HeadingPairs>
    <vt:vector size="4" baseType="variant">
      <vt:variant>
        <vt:lpstr>Motiv</vt:lpstr>
      </vt:variant>
      <vt:variant>
        <vt:i4>1</vt:i4>
      </vt:variant>
      <vt:variant>
        <vt:lpstr>Nadpisy snímků</vt:lpstr>
      </vt:variant>
      <vt:variant>
        <vt:i4>6</vt:i4>
      </vt:variant>
    </vt:vector>
  </HeadingPairs>
  <TitlesOfParts>
    <vt:vector size="7" baseType="lpstr">
      <vt:lpstr>Motiv systému Office</vt:lpstr>
      <vt:lpstr>Nejprve poznatky z praxe</vt:lpstr>
      <vt:lpstr>Ještě jednou Hodějice</vt:lpstr>
      <vt:lpstr>A Hodějice naposled</vt:lpstr>
      <vt:lpstr>Umět vybrat podstatné</vt:lpstr>
      <vt:lpstr>Co vybrat tady?</vt:lpstr>
      <vt:lpstr>To bude váš úkol!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Nejprve poznatky z praxe</dc:title>
  <dc:creator>Filda</dc:creator>
  <cp:lastModifiedBy>Filda</cp:lastModifiedBy>
  <cp:revision>6</cp:revision>
  <dcterms:created xsi:type="dcterms:W3CDTF">2020-03-30T10:56:16Z</dcterms:created>
  <dcterms:modified xsi:type="dcterms:W3CDTF">2020-03-30T12:39:57Z</dcterms:modified>
</cp:coreProperties>
</file>