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322" r:id="rId3"/>
    <p:sldId id="293" r:id="rId4"/>
    <p:sldId id="337" r:id="rId5"/>
    <p:sldId id="338" r:id="rId6"/>
    <p:sldId id="339" r:id="rId7"/>
    <p:sldId id="312" r:id="rId8"/>
    <p:sldId id="311" r:id="rId9"/>
    <p:sldId id="320" r:id="rId10"/>
    <p:sldId id="319" r:id="rId11"/>
    <p:sldId id="330" r:id="rId12"/>
    <p:sldId id="331" r:id="rId13"/>
    <p:sldId id="332" r:id="rId14"/>
    <p:sldId id="333" r:id="rId15"/>
    <p:sldId id="299" r:id="rId16"/>
    <p:sldId id="326" r:id="rId17"/>
    <p:sldId id="340" r:id="rId18"/>
    <p:sldId id="323" r:id="rId19"/>
    <p:sldId id="324" r:id="rId20"/>
    <p:sldId id="334" r:id="rId21"/>
    <p:sldId id="336" r:id="rId22"/>
    <p:sldId id="308" r:id="rId23"/>
    <p:sldId id="335" r:id="rId24"/>
    <p:sldId id="279" r:id="rId25"/>
    <p:sldId id="30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2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1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3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ED73C5-76EB-F045-82FC-2FE0A91FB883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2249-9B0A-D347-8803-E089380DBDDC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820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6PXORQE5-C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Business of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017" y="1133372"/>
            <a:ext cx="5357600" cy="116021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Entrepreneurship for the Creative Industries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841" y="5493795"/>
            <a:ext cx="292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Henry Loeser PhD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68" y="1133372"/>
            <a:ext cx="1600878" cy="10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-83282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AE0A1-A824-F742-80AD-8CE0330B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482" y="1997472"/>
            <a:ext cx="6121056" cy="45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2" y="80749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050" y="143008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Linear Model of Creative Content</a:t>
            </a:r>
          </a:p>
          <a:p>
            <a:pPr marL="0" indent="0" algn="ctr">
              <a:buNone/>
            </a:pPr>
            <a:r>
              <a:rPr lang="en-US" sz="2400" dirty="0"/>
              <a:t>Production &gt; Distribution &gt; Exhibition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2" y="80749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718454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Production</a:t>
            </a:r>
            <a:r>
              <a:rPr lang="en-US" sz="2800" dirty="0"/>
              <a:t> </a:t>
            </a:r>
          </a:p>
          <a:p>
            <a:pPr>
              <a:buFontTx/>
              <a:buChar char="-"/>
            </a:pPr>
            <a:r>
              <a:rPr lang="en-US" sz="2800" dirty="0"/>
              <a:t>Market driven</a:t>
            </a:r>
          </a:p>
          <a:p>
            <a:pPr>
              <a:buFontTx/>
              <a:buChar char="-"/>
            </a:pPr>
            <a:r>
              <a:rPr lang="en-US" sz="2800" dirty="0"/>
              <a:t>Idea driven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9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2" y="80749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718454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Distribution (Wholesale)</a:t>
            </a:r>
          </a:p>
          <a:p>
            <a:pPr marL="0" indent="0">
              <a:buNone/>
            </a:pPr>
            <a:r>
              <a:rPr lang="en-US" sz="2800" dirty="0"/>
              <a:t>- Agents, brokers, distributors, aggregators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2" y="80749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718454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Exhibition (Retail)</a:t>
            </a:r>
          </a:p>
          <a:p>
            <a:pPr marL="0" indent="0">
              <a:buNone/>
            </a:pPr>
            <a:r>
              <a:rPr lang="en-US" sz="2800" dirty="0"/>
              <a:t>  -Platforms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400" dirty="0"/>
              <a:t>   - Offline</a:t>
            </a:r>
          </a:p>
          <a:p>
            <a:pPr marL="0" indent="0">
              <a:buNone/>
            </a:pPr>
            <a:r>
              <a:rPr lang="en-US" sz="2400" dirty="0"/>
              <a:t>        - Online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3" y="414517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Revenue Models</a:t>
            </a:r>
          </a:p>
          <a:p>
            <a:r>
              <a:rPr lang="en-US" sz="2400" dirty="0"/>
              <a:t>Subscription</a:t>
            </a:r>
          </a:p>
          <a:p>
            <a:r>
              <a:rPr lang="en-US" sz="2400" dirty="0"/>
              <a:t>Advertising</a:t>
            </a:r>
          </a:p>
          <a:p>
            <a:r>
              <a:rPr lang="en-US" sz="2400" dirty="0"/>
              <a:t>Enterprise</a:t>
            </a:r>
          </a:p>
          <a:p>
            <a:r>
              <a:rPr lang="en-US" sz="2400" dirty="0"/>
              <a:t>Community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1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Revenue: Subscription</a:t>
            </a:r>
          </a:p>
          <a:p>
            <a:pPr marL="0" indent="0">
              <a:buNone/>
            </a:pPr>
            <a:r>
              <a:rPr lang="en-US" sz="2400" dirty="0"/>
              <a:t>-Standard</a:t>
            </a:r>
          </a:p>
          <a:p>
            <a:pPr marL="0" indent="0">
              <a:buNone/>
            </a:pPr>
            <a:r>
              <a:rPr lang="en-US" sz="2400" dirty="0"/>
              <a:t>     -</a:t>
            </a:r>
            <a:r>
              <a:rPr lang="en-US" dirty="0"/>
              <a:t>SVOD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Revenue: Subscription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-Paywall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dirty="0"/>
              <a:t>-Tiered </a:t>
            </a:r>
          </a:p>
          <a:p>
            <a:pPr marL="0" indent="0">
              <a:buNone/>
            </a:pPr>
            <a:r>
              <a:rPr lang="en-US" dirty="0"/>
              <a:t>    -Metered</a:t>
            </a:r>
          </a:p>
          <a:p>
            <a:pPr marL="0" indent="0">
              <a:buNone/>
            </a:pPr>
            <a:r>
              <a:rPr lang="en-US" dirty="0"/>
              <a:t>    -Freemium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9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Revenue: Advertising</a:t>
            </a:r>
          </a:p>
          <a:p>
            <a:pPr marL="0" indent="0">
              <a:buNone/>
            </a:pPr>
            <a:r>
              <a:rPr lang="en-US" sz="2400" dirty="0"/>
              <a:t>Programmatic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Revenue: Advertising – Native</a:t>
            </a:r>
          </a:p>
          <a:p>
            <a:pPr>
              <a:buFontTx/>
              <a:buChar char="-"/>
            </a:pPr>
            <a:r>
              <a:rPr lang="en-US" sz="2400" dirty="0"/>
              <a:t>Branded</a:t>
            </a:r>
          </a:p>
          <a:p>
            <a:pPr>
              <a:buFontTx/>
              <a:buChar char="-"/>
            </a:pPr>
            <a:r>
              <a:rPr lang="en-US" sz="2400" dirty="0"/>
              <a:t>Sponsored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841561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Types of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Opinion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Entertainment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495540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Revenue: Enterprise</a:t>
            </a:r>
          </a:p>
          <a:p>
            <a:pPr>
              <a:buFontTx/>
              <a:buChar char="-"/>
            </a:pPr>
            <a:r>
              <a:rPr lang="en-US" sz="2400" dirty="0"/>
              <a:t>Content</a:t>
            </a:r>
          </a:p>
          <a:p>
            <a:pPr>
              <a:buFontTx/>
              <a:buChar char="-"/>
            </a:pPr>
            <a:r>
              <a:rPr lang="en-US" sz="2400" dirty="0"/>
              <a:t>Fee for service</a:t>
            </a:r>
          </a:p>
          <a:p>
            <a:pPr>
              <a:buFontTx/>
              <a:buChar char="-"/>
            </a:pPr>
            <a:r>
              <a:rPr lang="en-US" sz="2400" dirty="0"/>
              <a:t>User capture</a:t>
            </a:r>
          </a:p>
          <a:p>
            <a:pPr>
              <a:buFontTx/>
              <a:buChar char="-"/>
            </a:pPr>
            <a:r>
              <a:rPr lang="en-US" sz="2400" dirty="0"/>
              <a:t>Data capture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Revenue: Community</a:t>
            </a:r>
          </a:p>
          <a:p>
            <a:pPr marL="0" indent="0">
              <a:buNone/>
            </a:pPr>
            <a:r>
              <a:rPr lang="en-US" sz="2400" dirty="0"/>
              <a:t>- User Support</a:t>
            </a:r>
          </a:p>
          <a:p>
            <a:pPr marL="0" indent="0">
              <a:buNone/>
            </a:pPr>
            <a:r>
              <a:rPr lang="en-US" sz="2400" dirty="0"/>
              <a:t>- Crowdfunding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703" y="2455942"/>
            <a:ext cx="7796540" cy="3997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Interrelated Actors &amp; Institutions</a:t>
            </a:r>
          </a:p>
          <a:p>
            <a:r>
              <a:rPr lang="en-US" sz="2400" dirty="0"/>
              <a:t>Legal / Regulatory</a:t>
            </a:r>
          </a:p>
          <a:p>
            <a:r>
              <a:rPr lang="en-US" sz="2400" dirty="0"/>
              <a:t>Economic</a:t>
            </a:r>
          </a:p>
          <a:p>
            <a:r>
              <a:rPr lang="en-US" sz="2400" dirty="0"/>
              <a:t>Technical</a:t>
            </a:r>
          </a:p>
          <a:p>
            <a:r>
              <a:rPr lang="en-US" sz="2400" dirty="0"/>
              <a:t>Social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394375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703" y="2455942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EAC3506-C1DB-664E-8828-EC90B457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79" y="2070941"/>
            <a:ext cx="4770577" cy="4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3" y="163066"/>
            <a:ext cx="7958331" cy="1077229"/>
          </a:xfrm>
        </p:spPr>
        <p:txBody>
          <a:bodyPr>
            <a:normAutofit fontScale="90000"/>
          </a:bodyPr>
          <a:lstStyle/>
          <a:p>
            <a:br>
              <a:rPr lang="en-US" sz="2800" i="1" dirty="0"/>
            </a:br>
            <a:br>
              <a:rPr lang="en-US" sz="2800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69" y="2860172"/>
            <a:ext cx="7796540" cy="399782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Look into the Future</a:t>
            </a:r>
          </a:p>
          <a:p>
            <a:r>
              <a:rPr lang="en-US" sz="2400" dirty="0"/>
              <a:t>new technologies, ecosystems, industries </a:t>
            </a:r>
          </a:p>
          <a:p>
            <a:r>
              <a:rPr lang="en-US" sz="2400" dirty="0"/>
              <a:t>cross-media, platforms, applications, mobile, IoT, gaming, voice, VR, AR, wearables, </a:t>
            </a:r>
          </a:p>
          <a:p>
            <a:r>
              <a:rPr lang="en-US" sz="2400" dirty="0"/>
              <a:t>enterprises, business models, opportunities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5" y="701681"/>
            <a:ext cx="1566219" cy="1011446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71BBE8F-59F4-A94A-BAFB-54D8B092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993" y="1725164"/>
            <a:ext cx="2413416" cy="19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Business of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017" y="1133372"/>
            <a:ext cx="5357600" cy="116021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Entrepreneurship for the Creative Industries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841" y="5493795"/>
            <a:ext cx="292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Henry Loeser PhD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68" y="1133372"/>
            <a:ext cx="1600878" cy="10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102610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6" name="Picture 5" descr="A picture containing grass, walking, field, group&#10;&#10;Description automatically generated">
            <a:extLst>
              <a:ext uri="{FF2B5EF4-FFF2-40B4-BE49-F238E27FC236}">
                <a16:creationId xmlns:a16="http://schemas.microsoft.com/office/drawing/2014/main" id="{D5E41246-A8EC-3146-A4FF-B8905796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2" y="3605217"/>
            <a:ext cx="4586573" cy="2277895"/>
          </a:xfrm>
          <a:prstGeom prst="rect">
            <a:avLst/>
          </a:prstGeom>
        </p:spPr>
      </p:pic>
      <p:grpSp>
        <p:nvGrpSpPr>
          <p:cNvPr id="7" name="Group 55">
            <a:extLst>
              <a:ext uri="{FF2B5EF4-FFF2-40B4-BE49-F238E27FC236}">
                <a16:creationId xmlns:a16="http://schemas.microsoft.com/office/drawing/2014/main" id="{33B6998D-1EB3-B547-8767-9D49DE3850D2}"/>
              </a:ext>
            </a:extLst>
          </p:cNvPr>
          <p:cNvGrpSpPr/>
          <p:nvPr/>
        </p:nvGrpSpPr>
        <p:grpSpPr>
          <a:xfrm>
            <a:off x="6964820" y="2597321"/>
            <a:ext cx="3890131" cy="3997828"/>
            <a:chOff x="-127000" y="-88900"/>
            <a:chExt cx="5842000" cy="6680200"/>
          </a:xfrm>
        </p:grpSpPr>
        <p:pic>
          <p:nvPicPr>
            <p:cNvPr id="8" name="Screen Shot 2014-06-22 at 12.39.39 PM.png">
              <a:extLst>
                <a:ext uri="{FF2B5EF4-FFF2-40B4-BE49-F238E27FC236}">
                  <a16:creationId xmlns:a16="http://schemas.microsoft.com/office/drawing/2014/main" id="{C445CAFE-26E1-8D46-83A1-F2C2E65AD4E9}"/>
                </a:ext>
              </a:extLst>
            </p:cNvPr>
            <p:cNvPicPr/>
            <p:nvPr/>
          </p:nvPicPr>
          <p:blipFill>
            <a:blip r:embed="rId4"/>
            <a:srcRect l="1472" r="1472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2F6D07-F5B5-DA4F-BB26-0E06CE27E74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98793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02" y="95116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grpSp>
        <p:nvGrpSpPr>
          <p:cNvPr id="9" name="Group 67">
            <a:extLst>
              <a:ext uri="{FF2B5EF4-FFF2-40B4-BE49-F238E27FC236}">
                <a16:creationId xmlns:a16="http://schemas.microsoft.com/office/drawing/2014/main" id="{B72854BB-0A38-4941-9E45-E9549E0B6E52}"/>
              </a:ext>
            </a:extLst>
          </p:cNvPr>
          <p:cNvGrpSpPr/>
          <p:nvPr/>
        </p:nvGrpSpPr>
        <p:grpSpPr>
          <a:xfrm>
            <a:off x="2858947" y="1889679"/>
            <a:ext cx="5104435" cy="4968321"/>
            <a:chOff x="0" y="0"/>
            <a:chExt cx="5842001" cy="6680201"/>
          </a:xfrm>
        </p:grpSpPr>
        <p:pic>
          <p:nvPicPr>
            <p:cNvPr id="10" name="image8.png">
              <a:extLst>
                <a:ext uri="{FF2B5EF4-FFF2-40B4-BE49-F238E27FC236}">
                  <a16:creationId xmlns:a16="http://schemas.microsoft.com/office/drawing/2014/main" id="{887831BE-C342-F642-BBDF-DEB39A4DED52}"/>
                </a:ext>
              </a:extLst>
            </p:cNvPr>
            <p:cNvPicPr/>
            <p:nvPr/>
          </p:nvPicPr>
          <p:blipFill>
            <a:blip r:embed="rId3"/>
            <a:srcRect l="9210" r="9210"/>
            <a:stretch>
              <a:fillRect/>
            </a:stretch>
          </p:blipFill>
          <p:spPr>
            <a:xfrm>
              <a:off x="127000" y="675485"/>
              <a:ext cx="5588001" cy="5176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80FE5418-D43F-2041-8556-C395C74241C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5842002" cy="6680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5637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DD425-AB5D-9E4D-A31E-026C164E7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015" y="2658108"/>
            <a:ext cx="6522387" cy="35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598" y="144071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grpSp>
        <p:nvGrpSpPr>
          <p:cNvPr id="6" name="Group 101">
            <a:extLst>
              <a:ext uri="{FF2B5EF4-FFF2-40B4-BE49-F238E27FC236}">
                <a16:creationId xmlns:a16="http://schemas.microsoft.com/office/drawing/2014/main" id="{68E0CE65-A780-4A4F-91B5-FDC4E233FD4E}"/>
              </a:ext>
            </a:extLst>
          </p:cNvPr>
          <p:cNvGrpSpPr/>
          <p:nvPr/>
        </p:nvGrpSpPr>
        <p:grpSpPr>
          <a:xfrm>
            <a:off x="4293565" y="1997418"/>
            <a:ext cx="4179104" cy="4716511"/>
            <a:chOff x="0" y="0"/>
            <a:chExt cx="5842000" cy="6680200"/>
          </a:xfrm>
        </p:grpSpPr>
        <p:pic>
          <p:nvPicPr>
            <p:cNvPr id="7" name="image20.png">
              <a:extLst>
                <a:ext uri="{FF2B5EF4-FFF2-40B4-BE49-F238E27FC236}">
                  <a16:creationId xmlns:a16="http://schemas.microsoft.com/office/drawing/2014/main" id="{E689D310-6F2F-E349-ABF5-A0E08CD97F5E}"/>
                </a:ext>
              </a:extLst>
            </p:cNvPr>
            <p:cNvPicPr/>
            <p:nvPr/>
          </p:nvPicPr>
          <p:blipFill>
            <a:blip r:embed="rId3"/>
            <a:srcRect l="6767" r="6767"/>
            <a:stretch>
              <a:fillRect/>
            </a:stretch>
          </p:blipFill>
          <p:spPr>
            <a:xfrm>
              <a:off x="127000" y="88899"/>
              <a:ext cx="5588000" cy="635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4395BCE6-4705-9648-9432-057ED84CA15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842000" cy="668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664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226" y="455333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40F3605B-B945-4D47-B7CD-32B4D908DF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61772" y="2423899"/>
            <a:ext cx="3868221" cy="41226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218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355186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5" name="Screen Shot 2014-06-23 at 8.43.55 AM.png">
            <a:hlinkClick r:id="rId3"/>
            <a:extLst>
              <a:ext uri="{FF2B5EF4-FFF2-40B4-BE49-F238E27FC236}">
                <a16:creationId xmlns:a16="http://schemas.microsoft.com/office/drawing/2014/main" id="{BAEF27EC-0CEE-9D46-93F9-94DD70E6CF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32749" y="2423898"/>
            <a:ext cx="5084434" cy="3912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01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51747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Business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346670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0" y="641225"/>
            <a:ext cx="1600377" cy="1033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A9E7B-7853-A24F-9F23-FE3EE952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32" y="2110116"/>
            <a:ext cx="6175947" cy="46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{8C3B4E13-56E8-EF4D-B264-02FD629AA55D}tf16401378</Template>
  <TotalTime>290</TotalTime>
  <Words>335</Words>
  <Application>Microsoft Macintosh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MS Shell Dlg 2</vt:lpstr>
      <vt:lpstr>Wingdings</vt:lpstr>
      <vt:lpstr>Wingdings 3</vt:lpstr>
      <vt:lpstr>Madison</vt:lpstr>
      <vt:lpstr>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 The Business of Media</vt:lpstr>
      <vt:lpstr>  The Business of Media</vt:lpstr>
      <vt:lpstr>The Business of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Loeser</dc:creator>
  <cp:lastModifiedBy>Henry Loeser</cp:lastModifiedBy>
  <cp:revision>29</cp:revision>
  <dcterms:created xsi:type="dcterms:W3CDTF">2020-10-06T12:12:43Z</dcterms:created>
  <dcterms:modified xsi:type="dcterms:W3CDTF">2021-10-05T10:39:28Z</dcterms:modified>
</cp:coreProperties>
</file>