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3" r:id="rId1"/>
  </p:sldMasterIdLst>
  <p:sldIdLst>
    <p:sldId id="256" r:id="rId2"/>
    <p:sldId id="269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863"/>
    <p:restoredTop sz="94650"/>
  </p:normalViewPr>
  <p:slideViewPr>
    <p:cSldViewPr snapToGrid="0" snapToObjects="1">
      <p:cViewPr varScale="1">
        <p:scale>
          <a:sx n="45" d="100"/>
          <a:sy n="45" d="100"/>
        </p:scale>
        <p:origin x="200" y="18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09A1C012-8297-4361-ACE8-A2509FB18911}"/>
              </a:ext>
            </a:extLst>
          </p:cNvPr>
          <p:cNvSpPr/>
          <p:nvPr/>
        </p:nvSpPr>
        <p:spPr>
          <a:xfrm>
            <a:off x="0" y="4206240"/>
            <a:ext cx="12192000" cy="265176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4EC2572-8518-46FF-8F60-FE2963DF4A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60120" y="640080"/>
            <a:ext cx="10268712" cy="3227832"/>
          </a:xfrm>
        </p:spPr>
        <p:txBody>
          <a:bodyPr anchor="b">
            <a:normAutofit/>
          </a:bodyPr>
          <a:lstStyle>
            <a:lvl1pPr algn="ctr">
              <a:defRPr sz="8800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7A0C76A-7715-48A4-8CF5-14BBF61962A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60120" y="4526280"/>
            <a:ext cx="10268712" cy="1508760"/>
          </a:xfrm>
        </p:spPr>
        <p:txBody>
          <a:bodyPr>
            <a:normAutofit/>
          </a:bodyPr>
          <a:lstStyle>
            <a:lvl1pPr marL="0" indent="0" algn="ctr">
              <a:buNone/>
              <a:defRPr sz="360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52D4EF84-F7DF-49C5-9285-301284ADB9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r"/>
            <a:fld id="{A37D6D71-8B28-4ED6-B932-04B197003D23}" type="datetimeFigureOut">
              <a:rPr lang="en-US" smtClean="0"/>
              <a:pPr algn="r"/>
              <a:t>2/25/22</a:t>
            </a:fld>
            <a:endParaRPr lang="en-US" dirty="0"/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81266E04-79AF-49EF-86BC-DB29D304BB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90DF5B53-9A9A-46CE-A910-25ADA58753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77489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6327B9-64C6-4AFE-8E67-F60CD17A80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692656D-F600-4D76-8A0F-BDBE78759B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6A13412-4939-4879-B91F-BB5B029B6C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2/25/22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5237DB9-DE7D-4687-82D7-612600F06C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C819356-0444-4C23-82D3-E2FDE28D3D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15252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8EB51B7C-D548-4AB7-90A4-C196105E6D56}"/>
              </a:ext>
            </a:extLst>
          </p:cNvPr>
          <p:cNvSpPr/>
          <p:nvPr/>
        </p:nvSpPr>
        <p:spPr>
          <a:xfrm>
            <a:off x="7108274" y="0"/>
            <a:ext cx="5083725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>
            <a:extLst>
              <a:ext uri="{FF2B5EF4-FFF2-40B4-BE49-F238E27FC236}">
                <a16:creationId xmlns:a16="http://schemas.microsoft.com/office/drawing/2014/main" id="{32DC521B-8B54-4843-9FF4-B2C30FA0043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751740" y="643467"/>
            <a:ext cx="3477092" cy="5533495"/>
          </a:xfrm>
        </p:spPr>
        <p:txBody>
          <a:bodyPr vert="eaVert" tIns="9144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10E3F10-9E27-41E6-A965-4243E37BE3D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960120" y="643467"/>
            <a:ext cx="5504687" cy="5533496"/>
          </a:xfrm>
        </p:spPr>
        <p:txBody>
          <a:bodyPr vert="eaVert" tIns="91440" bIns="9144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341D62D-51A0-4AD7-8027-BF548FB6AAF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17898" y="6356350"/>
            <a:ext cx="25227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r"/>
            <a:fld id="{A37D6D71-8B28-4ED6-B932-04B197003D23}" type="datetimeFigureOut">
              <a:rPr lang="en-US" smtClean="0"/>
              <a:pPr algn="r"/>
              <a:t>2/25/22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5857492-A701-44A1-B1D5-7B2C8CD065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ED2E8AE-F1AA-4D19-A434-102501D3B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33110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380910-921F-4143-AB01-0F0AFC2908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0182FC-5A0B-4C24-A6ED-990ED5BA90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B6172F4-3DB0-4AE3-8926-081B78034C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2/25/22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25F1358-C731-465B-BCB1-2CCBFD6ECF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8D59536-57D3-4C8A-A207-568465A32E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7192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B81E0804-8E9E-4C6E-B18D-44FE715B239E}"/>
              </a:ext>
            </a:extLst>
          </p:cNvPr>
          <p:cNvSpPr/>
          <p:nvPr/>
        </p:nvSpPr>
        <p:spPr>
          <a:xfrm>
            <a:off x="0" y="0"/>
            <a:ext cx="12192000" cy="4224973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C278AA1-17A5-44BF-8791-EACDA31F5D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0120" y="768096"/>
            <a:ext cx="10268712" cy="3136392"/>
          </a:xfrm>
        </p:spPr>
        <p:txBody>
          <a:bodyPr anchor="b">
            <a:normAutofit/>
          </a:bodyPr>
          <a:lstStyle>
            <a:lvl1pPr>
              <a:defRPr sz="7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1203A5-DA79-4778-AB85-1503657484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60120" y="4544568"/>
            <a:ext cx="10268712" cy="1545336"/>
          </a:xfrm>
        </p:spPr>
        <p:txBody>
          <a:bodyPr>
            <a:normAutofit/>
          </a:bodyPr>
          <a:lstStyle>
            <a:lvl1pPr marL="0" indent="0">
              <a:buNone/>
              <a:defRPr sz="36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CE3B1B5E-0912-44AE-BAED-70B980E539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2/25/22</a:t>
            </a:fld>
            <a:endParaRPr lang="en-US" dirty="0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346C82F1-A7B2-4F03-A26B-59D79BF5BF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B1DC1ABC-47A9-477B-A29D-F6690EE6B5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00119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35F398-F05F-4793-9FA5-5B817EB95A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17F1CD-2CD4-4BBB-AB36-73A20B1A8D6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60120" y="2587752"/>
            <a:ext cx="4815840" cy="359359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67BBE02-B884-4CCC-9CBD-13B792BBA2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12992" y="2583371"/>
            <a:ext cx="4815840" cy="359359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Date Placeholder 11">
            <a:extLst>
              <a:ext uri="{FF2B5EF4-FFF2-40B4-BE49-F238E27FC236}">
                <a16:creationId xmlns:a16="http://schemas.microsoft.com/office/drawing/2014/main" id="{B7FBE509-AA68-4D63-A589-AD5DE7FFFE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2/25/22</a:t>
            </a:fld>
            <a:endParaRPr lang="en-US" dirty="0"/>
          </a:p>
        </p:txBody>
      </p:sp>
      <p:sp>
        <p:nvSpPr>
          <p:cNvPr id="13" name="Footer Placeholder 12">
            <a:extLst>
              <a:ext uri="{FF2B5EF4-FFF2-40B4-BE49-F238E27FC236}">
                <a16:creationId xmlns:a16="http://schemas.microsoft.com/office/drawing/2014/main" id="{9C1A4D52-57E4-4F45-BC2C-9FD73E9CEC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Slide Number Placeholder 13">
            <a:extLst>
              <a:ext uri="{FF2B5EF4-FFF2-40B4-BE49-F238E27FC236}">
                <a16:creationId xmlns:a16="http://schemas.microsoft.com/office/drawing/2014/main" id="{E76AD5E1-358D-4236-85AE-74713259EF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1310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287D32C-166A-4FBE-B24D-C257690954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60121" y="2587752"/>
            <a:ext cx="4818888" cy="892048"/>
          </a:xfrm>
        </p:spPr>
        <p:txBody>
          <a:bodyPr anchor="ctr"/>
          <a:lstStyle>
            <a:lvl1pPr marL="0" indent="0">
              <a:buNone/>
              <a:defRPr sz="2600" b="0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A9EC567-F249-462A-B71A-9C40D50E26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60120" y="3594538"/>
            <a:ext cx="4818888" cy="258680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BB7D2C6-69D1-4DE4-BF68-5FB0623DB9E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409944" y="2587752"/>
            <a:ext cx="4818888" cy="892048"/>
          </a:xfrm>
        </p:spPr>
        <p:txBody>
          <a:bodyPr anchor="ctr"/>
          <a:lstStyle>
            <a:lvl1pPr marL="0" indent="0">
              <a:buNone/>
              <a:defRPr sz="2600" b="0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3367CC7-ED09-4F8D-A39A-C5969D33B9F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409944" y="3594538"/>
            <a:ext cx="4818888" cy="258680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5F92A44F-DE98-4FB5-B474-5DCCDD267A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2/25/22</a:t>
            </a:fld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3ACC79DA-A9E4-4E93-93F1-81907A901B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404DFE57-AA80-4ED8-AD77-35CC56F3FB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  <p:sp>
        <p:nvSpPr>
          <p:cNvPr id="13" name="Title 12">
            <a:extLst>
              <a:ext uri="{FF2B5EF4-FFF2-40B4-BE49-F238E27FC236}">
                <a16:creationId xmlns:a16="http://schemas.microsoft.com/office/drawing/2014/main" id="{FB62259C-ADDF-4293-AD3B-AB2E04A748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1518229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BC7BA0-DC57-452F-85B7-C979AA6909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1C53797-8D72-4774-AC93-EB9FDD650C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2/25/22</a:t>
            </a:fld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9E945AB7-1A32-4516-ABF9-B40958AE2E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B22923C3-1D67-4089-A6B1-9A10315E8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59299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0A8DC1-14F6-453B-A724-D6493F063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2/25/22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6E63FF0-1A91-4698-B12A-112D053735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066D53-44B3-4F04-93FD-9756A60139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18698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83A0FE-F7E3-433E-9A29-D778690D22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2591850"/>
            <a:ext cx="6045644" cy="359359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794B15D-55F5-4208-AF40-41CAFEB56F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960120" y="2591850"/>
            <a:ext cx="3811905" cy="3277137"/>
          </a:xfrm>
        </p:spPr>
        <p:txBody>
          <a:bodyPr anchor="ctr"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E8A46CE7-2F0F-4C85-B633-B9FCB8347A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2/25/22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D0900919-3A73-4918-9D97-8DBE7ABB7A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08BC1001-E44E-4A9A-9E60-2E319A844F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  <p:sp>
        <p:nvSpPr>
          <p:cNvPr id="11" name="Title 10">
            <a:extLst>
              <a:ext uri="{FF2B5EF4-FFF2-40B4-BE49-F238E27FC236}">
                <a16:creationId xmlns:a16="http://schemas.microsoft.com/office/drawing/2014/main" id="{A125AC31-022C-40AA-B65C-C9AC48395A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7996443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797A575-703F-410E-9A84-F9B578FEAE8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0" y="2267712"/>
            <a:ext cx="6571469" cy="4590288"/>
          </a:xfrm>
          <a:solidFill>
            <a:schemeClr val="bg1">
              <a:lumMod val="85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518B509-934D-400A-A922-45B61AC6ED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235971" y="2587752"/>
            <a:ext cx="3992856" cy="3593592"/>
          </a:xfrm>
        </p:spPr>
        <p:txBody>
          <a:bodyPr anchor="ctr"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99813C51-6954-4F3A-A043-D1BCC8B50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2/25/22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C0AC32FB-49A3-40E4-9D24-1775970436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endParaRPr lang="en-US" dirty="0">
              <a:effectLst>
                <a:outerShdw blurRad="50800" dist="38100" dir="2700000" algn="tl" rotWithShape="0">
                  <a:prstClr val="black">
                    <a:alpha val="43000"/>
                  </a:prstClr>
                </a:outerShdw>
              </a:effectLst>
            </a:endParaRP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C93F5E6-DAE6-447B-8038-5F4C9A799F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BFF97FB-514D-4FE8-A9A4-E9A111A56E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9246337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D153959-30FA-4987-A094-7243641F474B}"/>
              </a:ext>
            </a:extLst>
          </p:cNvPr>
          <p:cNvSpPr/>
          <p:nvPr/>
        </p:nvSpPr>
        <p:spPr>
          <a:xfrm>
            <a:off x="0" y="0"/>
            <a:ext cx="12192000" cy="226498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0216229-A6DB-436A-B327-667E80F0A5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0120" y="317814"/>
            <a:ext cx="10268712" cy="17007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2B351D-270D-480D-8AF5-6A213ED2B3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60120" y="2587752"/>
            <a:ext cx="10268712" cy="35935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EB0E73-3310-4A8F-BB4A-7A6A99121A6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03720" y="6356350"/>
            <a:ext cx="32369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just">
              <a:defRPr sz="1200" spc="50" baseline="0">
                <a:solidFill>
                  <a:schemeClr val="tx1"/>
                </a:solidFill>
              </a:defRPr>
            </a:lvl1pPr>
          </a:lstStyle>
          <a:p>
            <a:pPr algn="r"/>
            <a:fld id="{A37D6D71-8B28-4ED6-B932-04B197003D23}" type="datetimeFigureOut">
              <a:rPr lang="en-US" smtClean="0"/>
              <a:pPr algn="r"/>
              <a:t>2/25/22</a:t>
            </a:fld>
            <a:endParaRPr lang="en-US" spc="50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81C4C0-515B-4404-A780-C31E7DFE54A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960120" y="6356350"/>
            <a:ext cx="55046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cap="all" spc="50" baseline="0">
                <a:solidFill>
                  <a:schemeClr val="tx1"/>
                </a:solidFill>
              </a:defRPr>
            </a:lvl1pPr>
          </a:lstStyle>
          <a:p>
            <a:endParaRPr lang="en-US" spc="5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4C30C7-F013-428C-A6F7-A8CCCD14CEF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296144" y="6356350"/>
            <a:ext cx="9326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84761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72" r:id="rId6"/>
    <p:sldLayoutId id="2147483667" r:id="rId7"/>
    <p:sldLayoutId id="2147483668" r:id="rId8"/>
    <p:sldLayoutId id="2147483669" r:id="rId9"/>
    <p:sldLayoutId id="2147483671" r:id="rId10"/>
    <p:sldLayoutId id="214748367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6600" kern="1200" cap="all" spc="12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1000"/>
        </a:lnSpc>
        <a:spcBef>
          <a:spcPts val="700"/>
        </a:spcBef>
        <a:spcAft>
          <a:spcPts val="700"/>
        </a:spcAft>
        <a:buFont typeface="Arial" panose="020B0604020202020204" pitchFamily="34" charset="0"/>
        <a:buNone/>
        <a:defRPr sz="2600" kern="1200" spc="50" baseline="0">
          <a:solidFill>
            <a:schemeClr val="tx1"/>
          </a:solidFill>
          <a:latin typeface="+mn-lt"/>
          <a:ea typeface="+mn-ea"/>
          <a:cs typeface="+mn-cs"/>
        </a:defRPr>
      </a:lvl1pPr>
      <a:lvl2pPr marL="274320" indent="-274320" algn="l" defTabSz="914400" rtl="0" eaLnBrk="1" latinLnBrk="0" hangingPunct="1">
        <a:lnSpc>
          <a:spcPct val="101000"/>
        </a:lnSpc>
        <a:spcBef>
          <a:spcPts val="400"/>
        </a:spcBef>
        <a:spcAft>
          <a:spcPts val="400"/>
        </a:spcAft>
        <a:buClrTx/>
        <a:buFont typeface="Wingdings" panose="05000000000000000000" pitchFamily="2" charset="2"/>
        <a:buChar char="§"/>
        <a:defRPr sz="2300" kern="1200" spc="50" baseline="0">
          <a:solidFill>
            <a:schemeClr val="tx1"/>
          </a:solidFill>
          <a:latin typeface="+mn-lt"/>
          <a:ea typeface="+mn-ea"/>
          <a:cs typeface="+mn-cs"/>
        </a:defRPr>
      </a:lvl2pPr>
      <a:lvl3pPr marL="274320" indent="0" algn="l" defTabSz="914400" rtl="0" eaLnBrk="1" latinLnBrk="0" hangingPunct="1">
        <a:lnSpc>
          <a:spcPct val="101000"/>
        </a:lnSpc>
        <a:spcBef>
          <a:spcPts val="400"/>
        </a:spcBef>
        <a:spcAft>
          <a:spcPts val="400"/>
        </a:spcAft>
        <a:buFont typeface="Arial" panose="020B0604020202020204" pitchFamily="34" charset="0"/>
        <a:buNone/>
        <a:defRPr sz="1800" b="1" kern="1200" spc="50" baseline="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274320" algn="l" defTabSz="914400" rtl="0" eaLnBrk="1" latinLnBrk="0" hangingPunct="1">
        <a:lnSpc>
          <a:spcPct val="101000"/>
        </a:lnSpc>
        <a:spcBef>
          <a:spcPts val="400"/>
        </a:spcBef>
        <a:spcAft>
          <a:spcPts val="400"/>
        </a:spcAft>
        <a:buClrTx/>
        <a:buFont typeface="Wingdings" panose="05000000000000000000" pitchFamily="2" charset="2"/>
        <a:buChar char="§"/>
        <a:defRPr sz="1800" kern="1200" spc="50" baseline="0">
          <a:solidFill>
            <a:schemeClr val="tx1"/>
          </a:solidFill>
          <a:latin typeface="+mn-lt"/>
          <a:ea typeface="+mn-ea"/>
          <a:cs typeface="+mn-cs"/>
        </a:defRPr>
      </a:lvl4pPr>
      <a:lvl5pPr marL="594360" indent="0" algn="l" defTabSz="914400" rtl="0" eaLnBrk="1" latinLnBrk="0" hangingPunct="1">
        <a:lnSpc>
          <a:spcPct val="101000"/>
        </a:lnSpc>
        <a:spcBef>
          <a:spcPts val="400"/>
        </a:spcBef>
        <a:spcAft>
          <a:spcPts val="400"/>
        </a:spcAft>
        <a:buFont typeface="Arial" panose="020B0604020202020204" pitchFamily="34" charset="0"/>
        <a:buNone/>
        <a:defRPr sz="1800" b="1" kern="1200" spc="5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g"/><Relationship Id="rId4" Type="http://schemas.openxmlformats.org/officeDocument/2006/relationships/image" Target="../media/image6.jp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7" name="Rectangle 22">
            <a:extLst>
              <a:ext uri="{FF2B5EF4-FFF2-40B4-BE49-F238E27FC236}">
                <a16:creationId xmlns:a16="http://schemas.microsoft.com/office/drawing/2014/main" id="{4AA13AD3-0A4F-475A-BEBB-DEEFF5C096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Obrázek 5" descr="Obsah obrázku text, elektronika&#10;&#10;Popis byl vytvořen automaticky">
            <a:extLst>
              <a:ext uri="{FF2B5EF4-FFF2-40B4-BE49-F238E27FC236}">
                <a16:creationId xmlns:a16="http://schemas.microsoft.com/office/drawing/2014/main" id="{58375B3B-6875-6F4C-A0DB-12218E4EA28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111" r="1" b="1"/>
          <a:stretch/>
        </p:blipFill>
        <p:spPr>
          <a:xfrm>
            <a:off x="20" y="-2037806"/>
            <a:ext cx="12191980" cy="8895804"/>
          </a:xfrm>
          <a:prstGeom prst="rect">
            <a:avLst/>
          </a:prstGeom>
        </p:spPr>
      </p:pic>
      <p:sp>
        <p:nvSpPr>
          <p:cNvPr id="28" name="Rectangle 24">
            <a:extLst>
              <a:ext uri="{FF2B5EF4-FFF2-40B4-BE49-F238E27FC236}">
                <a16:creationId xmlns:a16="http://schemas.microsoft.com/office/drawing/2014/main" id="{D65E0E3C-32F3-480B-9842-7611BBE2EE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212708"/>
            <a:ext cx="12192000" cy="2645291"/>
          </a:xfrm>
          <a:prstGeom prst="rect">
            <a:avLst/>
          </a:prstGeom>
          <a:solidFill>
            <a:schemeClr val="tx1">
              <a:alpha val="8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DBBE98CA-B706-C94E-B4F5-36B52F5F9D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61644" y="4572003"/>
            <a:ext cx="10268712" cy="1937654"/>
          </a:xfrm>
        </p:spPr>
        <p:txBody>
          <a:bodyPr anchor="ctr">
            <a:normAutofit fontScale="90000"/>
          </a:bodyPr>
          <a:lstStyle/>
          <a:p>
            <a:r>
              <a:rPr lang="en-US" sz="7200" dirty="0">
                <a:solidFill>
                  <a:schemeClr val="bg1"/>
                </a:solidFill>
              </a:rPr>
              <a:t>Media Representation and the question of identity</a:t>
            </a:r>
          </a:p>
        </p:txBody>
      </p:sp>
    </p:spTree>
    <p:extLst>
      <p:ext uri="{BB962C8B-B14F-4D97-AF65-F5344CB8AC3E}">
        <p14:creationId xmlns:p14="http://schemas.microsoft.com/office/powerpoint/2010/main" val="24411115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09A1C012-8297-4361-ACE8-A2509FB189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206240"/>
            <a:ext cx="12192000" cy="265176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4AA13AD3-0A4F-475A-BEBB-DEEFF5C096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D65E0E3C-32F3-480B-9842-7611BBE2EE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212708"/>
            <a:ext cx="12192000" cy="2645291"/>
          </a:xfrm>
          <a:prstGeom prst="rect">
            <a:avLst/>
          </a:prstGeom>
          <a:solidFill>
            <a:schemeClr val="tx1">
              <a:alpha val="8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706EB4E7-9F36-5C4A-97E9-90B66F6AFF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1644" y="4572003"/>
            <a:ext cx="10268712" cy="1169121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6100"/>
              <a:t>Check the IS for videos etc.</a:t>
            </a:r>
          </a:p>
        </p:txBody>
      </p:sp>
      <p:pic>
        <p:nvPicPr>
          <p:cNvPr id="6" name="Graphic 5" descr="Video camera">
            <a:extLst>
              <a:ext uri="{FF2B5EF4-FFF2-40B4-BE49-F238E27FC236}">
                <a16:creationId xmlns:a16="http://schemas.microsoft.com/office/drawing/2014/main" id="{72CE4D05-A42B-4EE6-9043-55D9A6E063A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554668" y="639575"/>
            <a:ext cx="3082664" cy="30826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8399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7C53E33-4CCC-FA4B-A505-99B732E664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Media and representation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884C271-407D-844A-938E-F04C1E9C82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0166" y="2345156"/>
            <a:ext cx="11588620" cy="4512844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2000" u="sng" dirty="0"/>
              <a:t>Media:</a:t>
            </a:r>
          </a:p>
          <a:p>
            <a:pPr marL="342900" indent="-342900">
              <a:lnSpc>
                <a:spcPct val="100000"/>
              </a:lnSpc>
              <a:buFont typeface="Wingdings" pitchFamily="2" charset="2"/>
              <a:buChar char="§"/>
            </a:pPr>
            <a:r>
              <a:rPr lang="en-US" sz="2000" dirty="0"/>
              <a:t>mass media, new media,…</a:t>
            </a:r>
          </a:p>
          <a:p>
            <a:pPr>
              <a:lnSpc>
                <a:spcPct val="100000"/>
              </a:lnSpc>
            </a:pPr>
            <a:r>
              <a:rPr lang="en-US" sz="2000" u="sng" dirty="0"/>
              <a:t>Representation:</a:t>
            </a:r>
          </a:p>
          <a:p>
            <a:pPr marL="342900" indent="-342900">
              <a:lnSpc>
                <a:spcPct val="100000"/>
              </a:lnSpc>
              <a:buFont typeface="Wingdings" pitchFamily="2" charset="2"/>
              <a:buChar char="§"/>
            </a:pPr>
            <a:r>
              <a:rPr lang="en-US" sz="2000" dirty="0"/>
              <a:t>politics or law</a:t>
            </a:r>
          </a:p>
          <a:p>
            <a:pPr marL="342900" indent="-342900">
              <a:lnSpc>
                <a:spcPct val="100000"/>
              </a:lnSpc>
              <a:buFont typeface="Wingdings" pitchFamily="2" charset="2"/>
              <a:buChar char="§"/>
            </a:pPr>
            <a:r>
              <a:rPr lang="en-US" sz="2000" dirty="0"/>
              <a:t>representation as portrayal</a:t>
            </a:r>
          </a:p>
          <a:p>
            <a:pPr marL="342900" indent="-342900">
              <a:lnSpc>
                <a:spcPct val="100000"/>
              </a:lnSpc>
              <a:buFont typeface="Wingdings" pitchFamily="2" charset="2"/>
              <a:buChar char="§"/>
            </a:pPr>
            <a:r>
              <a:rPr lang="en-US" sz="2000" dirty="0"/>
              <a:t>representation of something in external reality</a:t>
            </a:r>
          </a:p>
          <a:p>
            <a:pPr marL="617220" lvl="1" indent="-342900">
              <a:lnSpc>
                <a:spcPct val="100000"/>
              </a:lnSpc>
            </a:pPr>
            <a:r>
              <a:rPr lang="en-US" sz="1700" dirty="0"/>
              <a:t>Standing in place for something</a:t>
            </a:r>
          </a:p>
          <a:p>
            <a:pPr marL="617220" lvl="1" indent="-342900">
              <a:lnSpc>
                <a:spcPct val="100000"/>
              </a:lnSpc>
            </a:pPr>
            <a:r>
              <a:rPr lang="en-US" sz="1700" dirty="0"/>
              <a:t>Mirroring the “real world”</a:t>
            </a:r>
          </a:p>
          <a:p>
            <a:pPr marL="617220" lvl="1" indent="-342900">
              <a:lnSpc>
                <a:spcPct val="100000"/>
              </a:lnSpc>
            </a:pPr>
            <a:r>
              <a:rPr lang="en-US" sz="1700" dirty="0">
                <a:solidFill>
                  <a:srgbClr val="FF0000"/>
                </a:solidFill>
              </a:rPr>
              <a:t>X</a:t>
            </a:r>
            <a:r>
              <a:rPr lang="en-US" sz="1700" dirty="0"/>
              <a:t> representation creating the meaning (e.g. S. Hall – politics of representation)</a:t>
            </a:r>
          </a:p>
          <a:p>
            <a:pPr marL="617220" lvl="1" indent="-342900">
              <a:lnSpc>
                <a:spcPct val="100000"/>
              </a:lnSpc>
            </a:pPr>
            <a:endParaRPr lang="en-US" sz="1700" dirty="0"/>
          </a:p>
        </p:txBody>
      </p:sp>
      <p:sp>
        <p:nvSpPr>
          <p:cNvPr id="4" name="Zaoblený obdélníkový bublinový popisek 3">
            <a:extLst>
              <a:ext uri="{FF2B5EF4-FFF2-40B4-BE49-F238E27FC236}">
                <a16:creationId xmlns:a16="http://schemas.microsoft.com/office/drawing/2014/main" id="{71E9E8FB-B22E-B44E-8BFD-A32A8622BB1E}"/>
              </a:ext>
            </a:extLst>
          </p:cNvPr>
          <p:cNvSpPr/>
          <p:nvPr/>
        </p:nvSpPr>
        <p:spPr>
          <a:xfrm>
            <a:off x="8282896" y="2451482"/>
            <a:ext cx="3786644" cy="3280629"/>
          </a:xfrm>
          <a:prstGeom prst="wedgeRoundRectCallou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ctr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000" dirty="0"/>
              <a:t>Reality has no meaning without being represented.</a:t>
            </a:r>
          </a:p>
          <a:p>
            <a:pPr marL="285750" indent="-285750" algn="ctr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000" dirty="0"/>
              <a:t>Action becomes real through representation.</a:t>
            </a:r>
          </a:p>
          <a:p>
            <a:pPr marL="285750" indent="-285750" algn="ctr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000" dirty="0"/>
              <a:t>Representation happens in a symbolic system.</a:t>
            </a:r>
          </a:p>
        </p:txBody>
      </p:sp>
    </p:spTree>
    <p:extLst>
      <p:ext uri="{BB962C8B-B14F-4D97-AF65-F5344CB8AC3E}">
        <p14:creationId xmlns:p14="http://schemas.microsoft.com/office/powerpoint/2010/main" val="18552148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D4ED519-CDC4-0449-BC62-C2738DD6E7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Representation	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65A2300-9C25-5C4D-8210-5781FD31E0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7951" y="2587752"/>
            <a:ext cx="11831215" cy="3952434"/>
          </a:xfrm>
        </p:spPr>
        <p:txBody>
          <a:bodyPr>
            <a:normAutofit lnSpcReduction="10000"/>
          </a:bodyPr>
          <a:lstStyle/>
          <a:p>
            <a:pPr marL="457200" indent="-457200">
              <a:buFont typeface="Wingdings" pitchFamily="2" charset="2"/>
              <a:buChar char="§"/>
            </a:pPr>
            <a:r>
              <a:rPr lang="en-US" dirty="0"/>
              <a:t>Representation happens in a symbolic system -  mostly language</a:t>
            </a:r>
          </a:p>
          <a:p>
            <a:pPr marL="731520" lvl="1" indent="-457200"/>
            <a:r>
              <a:rPr lang="en-US" dirty="0"/>
              <a:t>meanings are created in the process of signifying, it does not come from its own “essence”</a:t>
            </a:r>
          </a:p>
          <a:p>
            <a:pPr marL="731520" lvl="1" indent="-457200"/>
            <a:r>
              <a:rPr lang="en-US" dirty="0"/>
              <a:t>some meanings are privileged in certain societies</a:t>
            </a:r>
          </a:p>
          <a:p>
            <a:pPr marL="731520" lvl="1" indent="-457200"/>
            <a:r>
              <a:rPr lang="en-US" dirty="0"/>
              <a:t>e.g. </a:t>
            </a:r>
            <a:r>
              <a:rPr lang="en-US" i="1" dirty="0"/>
              <a:t>labelling theory </a:t>
            </a:r>
            <a:r>
              <a:rPr lang="en-US" dirty="0"/>
              <a:t>= labelling deviant behavior, how do we know it is deviant?</a:t>
            </a:r>
          </a:p>
          <a:p>
            <a:pPr marL="1051560" lvl="3" indent="-457200">
              <a:buFont typeface="Wingdings" pitchFamily="2" charset="2"/>
              <a:buChar char="Ø"/>
            </a:pPr>
            <a:r>
              <a:rPr lang="en-US" dirty="0"/>
              <a:t>labelling does not reflect reality but the opinions of society</a:t>
            </a:r>
          </a:p>
          <a:p>
            <a:pPr marL="1051560" lvl="3" indent="-457200">
              <a:buFont typeface="Wingdings" pitchFamily="2" charset="2"/>
              <a:buChar char="Ø"/>
            </a:pPr>
            <a:r>
              <a:rPr lang="en-US" dirty="0"/>
              <a:t>labelling is driven by power – who signifies, who has the right? (S. Hall, M. Foucault etc.)</a:t>
            </a:r>
          </a:p>
          <a:p>
            <a:pPr marL="731520" lvl="1" indent="-457200"/>
            <a:r>
              <a:rPr lang="en-US" dirty="0"/>
              <a:t>the easiest way to label – stereotypes and types</a:t>
            </a:r>
          </a:p>
          <a:p>
            <a:pPr marL="1051560" lvl="3" indent="-457200">
              <a:buFont typeface="Wingdings" pitchFamily="2" charset="2"/>
              <a:buChar char="Ø"/>
            </a:pPr>
            <a:r>
              <a:rPr lang="en-US" dirty="0"/>
              <a:t>reducing people to a “typical” traits, social characteristics that are understood as essential (given by nature) = we know what is normal and what is not!</a:t>
            </a:r>
          </a:p>
          <a:p>
            <a:pPr marL="731520" lvl="1" indent="-45720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0388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09A1C012-8297-4361-ACE8-A2509FB189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206240"/>
            <a:ext cx="12192000" cy="265176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4AA13AD3-0A4F-475A-BEBB-DEEFF5C096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5AE1C99D-890A-3642-82F7-01BBD579EF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41994" y="3125424"/>
            <a:ext cx="4763063" cy="2347549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5600" dirty="0">
                <a:solidFill>
                  <a:schemeClr val="tx1"/>
                </a:solidFill>
              </a:rPr>
              <a:t>Stereotypes?</a:t>
            </a:r>
          </a:p>
        </p:txBody>
      </p:sp>
      <p:pic>
        <p:nvPicPr>
          <p:cNvPr id="9" name="Obrázek 8" descr="Obsah obrázku osoba, silnice&#10;&#10;Popis byl vytvořen automaticky">
            <a:extLst>
              <a:ext uri="{FF2B5EF4-FFF2-40B4-BE49-F238E27FC236}">
                <a16:creationId xmlns:a16="http://schemas.microsoft.com/office/drawing/2014/main" id="{19738E20-3F64-0A4D-ACAB-C8A8731D10A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1" b="31366"/>
          <a:stretch/>
        </p:blipFill>
        <p:spPr>
          <a:xfrm>
            <a:off x="-1529" y="-6463"/>
            <a:ext cx="5409552" cy="2783781"/>
          </a:xfrm>
          <a:prstGeom prst="rect">
            <a:avLst/>
          </a:prstGeom>
        </p:spPr>
      </p:pic>
      <p:pic>
        <p:nvPicPr>
          <p:cNvPr id="7" name="Obrázek 6" descr="Obsah obrázku text&#10;&#10;Popis byl vytvořen automaticky">
            <a:extLst>
              <a:ext uri="{FF2B5EF4-FFF2-40B4-BE49-F238E27FC236}">
                <a16:creationId xmlns:a16="http://schemas.microsoft.com/office/drawing/2014/main" id="{3D33024B-AB3C-EB4B-B400-01543734E197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9089" r="12282" b="-2"/>
          <a:stretch/>
        </p:blipFill>
        <p:spPr>
          <a:xfrm>
            <a:off x="5411755" y="42092"/>
            <a:ext cx="3054096" cy="2773941"/>
          </a:xfrm>
          <a:prstGeom prst="rect">
            <a:avLst/>
          </a:prstGeom>
        </p:spPr>
      </p:pic>
      <p:pic>
        <p:nvPicPr>
          <p:cNvPr id="5" name="Zástupný obsah 4" descr="Obsah obrázku auto, osoba, autobus, okno&#10;&#10;Popis byl vytvořen automaticky">
            <a:extLst>
              <a:ext uri="{FF2B5EF4-FFF2-40B4-BE49-F238E27FC236}">
                <a16:creationId xmlns:a16="http://schemas.microsoft.com/office/drawing/2014/main" id="{0598D276-8039-3048-9E04-CB769DA424A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4"/>
          <a:srcRect l="26164" r="-3" b="-3"/>
          <a:stretch/>
        </p:blipFill>
        <p:spPr>
          <a:xfrm>
            <a:off x="8465852" y="2"/>
            <a:ext cx="3726152" cy="2773951"/>
          </a:xfrm>
          <a:prstGeom prst="rect">
            <a:avLst/>
          </a:prstGeom>
        </p:spPr>
      </p:pic>
      <p:pic>
        <p:nvPicPr>
          <p:cNvPr id="11" name="Obrázek 10" descr="Obsah obrázku text, osoba, muž&#10;&#10;Popis byl vytvořen automaticky">
            <a:extLst>
              <a:ext uri="{FF2B5EF4-FFF2-40B4-BE49-F238E27FC236}">
                <a16:creationId xmlns:a16="http://schemas.microsoft.com/office/drawing/2014/main" id="{3F1B1D88-2C0A-5D4C-B6DA-D7B48A2ADCB8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25726" r="2" b="2"/>
          <a:stretch/>
        </p:blipFill>
        <p:spPr>
          <a:xfrm>
            <a:off x="-2" y="2788284"/>
            <a:ext cx="6055053" cy="40761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744142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9">
            <a:extLst>
              <a:ext uri="{FF2B5EF4-FFF2-40B4-BE49-F238E27FC236}">
                <a16:creationId xmlns:a16="http://schemas.microsoft.com/office/drawing/2014/main" id="{EB6D1D7F-141C-4D8E-BFBA-D95B68E163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7" name="Rectangle 11">
            <a:extLst>
              <a:ext uri="{FF2B5EF4-FFF2-40B4-BE49-F238E27FC236}">
                <a16:creationId xmlns:a16="http://schemas.microsoft.com/office/drawing/2014/main" id="{558DA214-7FDA-4C9D-A7CF-9AD725E290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09447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9B5A7CFE-C885-B145-A87E-35E8AF227D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0438" y="317499"/>
            <a:ext cx="4500737" cy="2095501"/>
          </a:xfrm>
        </p:spPr>
        <p:txBody>
          <a:bodyPr>
            <a:normAutofit/>
          </a:bodyPr>
          <a:lstStyle/>
          <a:p>
            <a:r>
              <a:rPr lang="en-US">
                <a:solidFill>
                  <a:schemeClr val="tx1"/>
                </a:solidFill>
              </a:rPr>
              <a:t>Us vs. them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0EC1D83-C563-5947-A6ED-1FEC67DBA0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0717" y="2128345"/>
            <a:ext cx="5612523" cy="4412156"/>
          </a:xfrm>
        </p:spPr>
        <p:txBody>
          <a:bodyPr anchor="t">
            <a:normAutofit/>
          </a:bodyPr>
          <a:lstStyle/>
          <a:p>
            <a:pPr marL="457200" indent="-457200">
              <a:lnSpc>
                <a:spcPct val="91000"/>
              </a:lnSpc>
              <a:buFont typeface="Wingdings" pitchFamily="2" charset="2"/>
              <a:buChar char="§"/>
            </a:pPr>
            <a:r>
              <a:rPr lang="en-US" sz="2400" dirty="0"/>
              <a:t>there is no us without them (even though both categories are constructs)</a:t>
            </a:r>
          </a:p>
          <a:p>
            <a:pPr marL="457200" indent="-457200">
              <a:lnSpc>
                <a:spcPct val="91000"/>
              </a:lnSpc>
              <a:buFont typeface="Wingdings" pitchFamily="2" charset="2"/>
              <a:buChar char="§"/>
            </a:pPr>
            <a:r>
              <a:rPr lang="en-US" sz="2400" dirty="0"/>
              <a:t>historically many dichotomies: orient vs. occident, etc.</a:t>
            </a:r>
          </a:p>
          <a:p>
            <a:pPr marL="457200" indent="-457200">
              <a:lnSpc>
                <a:spcPct val="91000"/>
              </a:lnSpc>
              <a:buFont typeface="Wingdings" pitchFamily="2" charset="2"/>
              <a:buChar char="§"/>
            </a:pPr>
            <a:r>
              <a:rPr lang="en-US" sz="2400" dirty="0"/>
              <a:t>Who is them/the other?</a:t>
            </a:r>
          </a:p>
          <a:p>
            <a:pPr marL="731520" lvl="1" indent="-457200">
              <a:lnSpc>
                <a:spcPct val="91000"/>
              </a:lnSpc>
            </a:pPr>
            <a:r>
              <a:rPr lang="en-US" sz="2400" dirty="0"/>
              <a:t>Simone de </a:t>
            </a:r>
            <a:r>
              <a:rPr lang="en-US" sz="2400" dirty="0" err="1"/>
              <a:t>Beavoir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00B0F0"/>
                </a:solidFill>
              </a:rPr>
              <a:t>The second sex</a:t>
            </a:r>
            <a:r>
              <a:rPr lang="en-US" sz="2400" dirty="0"/>
              <a:t> (</a:t>
            </a:r>
            <a:r>
              <a:rPr lang="en-US" sz="2400" i="1" dirty="0"/>
              <a:t>We are not born woman, we become one</a:t>
            </a:r>
            <a:r>
              <a:rPr lang="en-US" sz="2400" dirty="0"/>
              <a:t>)</a:t>
            </a:r>
          </a:p>
          <a:p>
            <a:pPr marL="731520" lvl="1" indent="-457200">
              <a:lnSpc>
                <a:spcPct val="91000"/>
              </a:lnSpc>
            </a:pPr>
            <a:r>
              <a:rPr lang="en-US" sz="2400" dirty="0"/>
              <a:t>Teun van Dijk – ideological square</a:t>
            </a:r>
          </a:p>
        </p:txBody>
      </p:sp>
      <p:pic>
        <p:nvPicPr>
          <p:cNvPr id="5" name="Obrázek 4" descr="Obsah obrázku text, podepsat, exteriér&#10;&#10;Popis byl vytvořen automaticky">
            <a:extLst>
              <a:ext uri="{FF2B5EF4-FFF2-40B4-BE49-F238E27FC236}">
                <a16:creationId xmlns:a16="http://schemas.microsoft.com/office/drawing/2014/main" id="{1B70D516-51E8-8D4C-9DBA-A041A48DF0D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401" r="1174"/>
          <a:stretch/>
        </p:blipFill>
        <p:spPr>
          <a:xfrm>
            <a:off x="6094474" y="10"/>
            <a:ext cx="6097526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566888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7AB70F0-D485-B04D-965C-EAEB1E9B60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9289" y="317814"/>
            <a:ext cx="11849877" cy="1700784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Why do we talk about representation in media?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4F67004-E5DE-D84F-A08B-C50937CD5D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9289" y="2587752"/>
            <a:ext cx="11849877" cy="4092966"/>
          </a:xfrm>
        </p:spPr>
        <p:txBody>
          <a:bodyPr/>
          <a:lstStyle/>
          <a:p>
            <a:pPr marL="457200" indent="-457200">
              <a:buFont typeface="Wingdings" pitchFamily="2" charset="2"/>
              <a:buChar char="§"/>
            </a:pPr>
            <a:r>
              <a:rPr lang="en-US" dirty="0"/>
              <a:t>we perceive the world with the help of media (symbols, stories, visuals…)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en-US" dirty="0"/>
              <a:t>media mirror or create the notion of others and us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en-US" dirty="0"/>
              <a:t>media bring us information we do not know firsthand (how does a penguin look like, etc.)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en-US" dirty="0"/>
              <a:t>(mainstream) media support (and uphold) the status quo of its region:</a:t>
            </a:r>
          </a:p>
          <a:p>
            <a:pPr marL="731520" lvl="1" indent="-457200"/>
            <a:r>
              <a:rPr lang="en-US" dirty="0"/>
              <a:t>democracy and capitalism</a:t>
            </a:r>
          </a:p>
          <a:p>
            <a:pPr marL="731520" lvl="1" indent="-457200"/>
            <a:r>
              <a:rPr lang="en-US" dirty="0"/>
              <a:t>heteronormativity</a:t>
            </a:r>
          </a:p>
          <a:p>
            <a:pPr marL="731520" lvl="1" indent="-457200"/>
            <a:r>
              <a:rPr lang="en-US" dirty="0"/>
              <a:t>gender binarity, “right” race, age, social status, health etc.</a:t>
            </a:r>
          </a:p>
        </p:txBody>
      </p:sp>
    </p:spTree>
    <p:extLst>
      <p:ext uri="{BB962C8B-B14F-4D97-AF65-F5344CB8AC3E}">
        <p14:creationId xmlns:p14="http://schemas.microsoft.com/office/powerpoint/2010/main" val="27488343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EB6D1D7F-141C-4D8E-BFBA-D95B68E163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45B42B6-26F8-4E25-839B-FB38F13BEF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8128346" cy="2624323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6C046768-E3D2-F742-81D9-CACC77B0D4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0437" y="348874"/>
            <a:ext cx="6572691" cy="1926574"/>
          </a:xfrm>
        </p:spPr>
        <p:txBody>
          <a:bodyPr>
            <a:normAutofit/>
          </a:bodyPr>
          <a:lstStyle/>
          <a:p>
            <a:pPr algn="ctr"/>
            <a:r>
              <a:rPr lang="en-US" sz="5100" dirty="0"/>
              <a:t>Media construction of reality</a:t>
            </a:r>
          </a:p>
        </p:txBody>
      </p:sp>
      <p:pic>
        <p:nvPicPr>
          <p:cNvPr id="5" name="Obrázek 4" descr="Obsah obrázku patro, osoba, interiér, skupina&#10;&#10;Popis byl vytvořen automaticky">
            <a:extLst>
              <a:ext uri="{FF2B5EF4-FFF2-40B4-BE49-F238E27FC236}">
                <a16:creationId xmlns:a16="http://schemas.microsoft.com/office/drawing/2014/main" id="{BB51DE13-8C97-934A-900C-6CB10C18519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1" b="16400"/>
          <a:stretch/>
        </p:blipFill>
        <p:spPr>
          <a:xfrm>
            <a:off x="8128347" y="10"/>
            <a:ext cx="4063653" cy="2624312"/>
          </a:xfrm>
          <a:prstGeom prst="rect">
            <a:avLst/>
          </a:prstGeom>
        </p:spPr>
      </p:pic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F4D78BF-86DD-CE46-8298-E6D4D01B96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6532" y="2624322"/>
            <a:ext cx="7427166" cy="4233677"/>
          </a:xfrm>
        </p:spPr>
        <p:txBody>
          <a:bodyPr>
            <a:normAutofit fontScale="92500"/>
          </a:bodyPr>
          <a:lstStyle/>
          <a:p>
            <a:pPr marL="457200" indent="-457200">
              <a:lnSpc>
                <a:spcPct val="150000"/>
              </a:lnSpc>
              <a:buFont typeface="Wingdings" pitchFamily="2" charset="2"/>
              <a:buChar char="§"/>
            </a:pPr>
            <a:r>
              <a:rPr lang="en-US" dirty="0"/>
              <a:t>media help us to understand the world, it contributes to our imagination of how does the world look like</a:t>
            </a:r>
          </a:p>
          <a:p>
            <a:pPr marL="457200" indent="-457200">
              <a:lnSpc>
                <a:spcPct val="150000"/>
              </a:lnSpc>
              <a:buFont typeface="Wingdings" pitchFamily="2" charset="2"/>
              <a:buChar char="§"/>
            </a:pPr>
            <a:r>
              <a:rPr lang="en-US" dirty="0"/>
              <a:t>= we know what is right, normal, common, ordinary…</a:t>
            </a:r>
          </a:p>
          <a:p>
            <a:pPr marL="457200" indent="-457200">
              <a:lnSpc>
                <a:spcPct val="150000"/>
              </a:lnSpc>
              <a:buFont typeface="Wingdings" pitchFamily="2" charset="2"/>
              <a:buChar char="§"/>
            </a:pPr>
            <a:r>
              <a:rPr lang="en-US" i="1" dirty="0">
                <a:solidFill>
                  <a:srgbClr val="FF0000"/>
                </a:solidFill>
              </a:rPr>
              <a:t>exemplary videos in IS: (Haiti needs our help X Norway needs our help)</a:t>
            </a:r>
          </a:p>
        </p:txBody>
      </p:sp>
      <p:pic>
        <p:nvPicPr>
          <p:cNvPr id="4" name="Obrázek 3" descr="Obsah obrázku osoba, plavky&#10;&#10;Popis byl vytvořen automaticky">
            <a:extLst>
              <a:ext uri="{FF2B5EF4-FFF2-40B4-BE49-F238E27FC236}">
                <a16:creationId xmlns:a16="http://schemas.microsoft.com/office/drawing/2014/main" id="{4E850FF1-6C04-0247-ADC4-799AF6F2145E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1" b="25389"/>
          <a:stretch/>
        </p:blipFill>
        <p:spPr>
          <a:xfrm>
            <a:off x="8129016" y="2603366"/>
            <a:ext cx="4062984" cy="42546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21133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EB6D1D7F-141C-4D8E-BFBA-D95B68E163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558DA214-7FDA-4C9D-A7CF-9AD725E290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09447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9E48E3E4-56BB-444B-B55E-4BD5E37A9E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2019" y="317499"/>
            <a:ext cx="5560827" cy="2095501"/>
          </a:xfrm>
        </p:spPr>
        <p:txBody>
          <a:bodyPr>
            <a:normAutofit/>
          </a:bodyPr>
          <a:lstStyle/>
          <a:p>
            <a:pPr algn="ctr"/>
            <a:r>
              <a:rPr lang="en-US" sz="4600" dirty="0">
                <a:solidFill>
                  <a:schemeClr val="tx1"/>
                </a:solidFill>
              </a:rPr>
              <a:t>Narratological construction of reality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DADE892-1F94-A347-BC6C-031AFAE552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2020" y="2647507"/>
            <a:ext cx="5259156" cy="3892994"/>
          </a:xfrm>
        </p:spPr>
        <p:txBody>
          <a:bodyPr anchor="ctr">
            <a:normAutofit/>
          </a:bodyPr>
          <a:lstStyle/>
          <a:p>
            <a:pPr marL="457200" indent="-457200">
              <a:lnSpc>
                <a:spcPct val="91000"/>
              </a:lnSpc>
              <a:buFont typeface="Wingdings" pitchFamily="2" charset="2"/>
              <a:buChar char="§"/>
            </a:pPr>
            <a:r>
              <a:rPr lang="en-US" dirty="0"/>
              <a:t>we understand the world with the help of stories</a:t>
            </a:r>
          </a:p>
          <a:p>
            <a:pPr marL="457200" indent="-457200">
              <a:lnSpc>
                <a:spcPct val="91000"/>
              </a:lnSpc>
              <a:buFont typeface="Wingdings" pitchFamily="2" charset="2"/>
              <a:buChar char="§"/>
            </a:pPr>
            <a:r>
              <a:rPr lang="en-US" dirty="0"/>
              <a:t>not only news but also literature, movies, TV series, comics etc. help us comprehend the world around us (in both positive and negative ways)</a:t>
            </a:r>
          </a:p>
        </p:txBody>
      </p:sp>
      <p:pic>
        <p:nvPicPr>
          <p:cNvPr id="5" name="Obrázek 4" descr="Obsah obrázku tanečník, sport&#10;&#10;Popis byl vytvořen automaticky">
            <a:extLst>
              <a:ext uri="{FF2B5EF4-FFF2-40B4-BE49-F238E27FC236}">
                <a16:creationId xmlns:a16="http://schemas.microsoft.com/office/drawing/2014/main" id="{0208049B-6EDE-2645-B7D5-B71042BF4BC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6834" r="1" b="18185"/>
          <a:stretch/>
        </p:blipFill>
        <p:spPr>
          <a:xfrm>
            <a:off x="6088376" y="10"/>
            <a:ext cx="6097526" cy="3428990"/>
          </a:xfrm>
          <a:prstGeom prst="rect">
            <a:avLst/>
          </a:prstGeom>
        </p:spPr>
      </p:pic>
      <p:pic>
        <p:nvPicPr>
          <p:cNvPr id="7" name="Obrázek 6" descr="Obsah obrázku text, zeď, interiér&#10;&#10;Popis byl vytvořen automaticky">
            <a:extLst>
              <a:ext uri="{FF2B5EF4-FFF2-40B4-BE49-F238E27FC236}">
                <a16:creationId xmlns:a16="http://schemas.microsoft.com/office/drawing/2014/main" id="{6A431D4C-E99F-DA42-A950-E81723542EB2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2" b="52"/>
          <a:stretch/>
        </p:blipFill>
        <p:spPr>
          <a:xfrm>
            <a:off x="6092952" y="3429000"/>
            <a:ext cx="6099048" cy="342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618175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JuxtaposeVTI">
  <a:themeElements>
    <a:clrScheme name="Office">
      <a:dk1>
        <a:srgbClr val="000000"/>
      </a:dk1>
      <a:lt1>
        <a:srgbClr val="FFFFFF"/>
      </a:lt1>
      <a:dk2>
        <a:srgbClr val="1D242E"/>
      </a:dk2>
      <a:lt2>
        <a:srgbClr val="F2F1F1"/>
      </a:lt2>
      <a:accent1>
        <a:srgbClr val="4472C4"/>
      </a:accent1>
      <a:accent2>
        <a:srgbClr val="ED7D31"/>
      </a:accent2>
      <a:accent3>
        <a:srgbClr val="A3A3A3"/>
      </a:accent3>
      <a:accent4>
        <a:srgbClr val="CF9B00"/>
      </a:accent4>
      <a:accent5>
        <a:srgbClr val="5B9BD5"/>
      </a:accent5>
      <a:accent6>
        <a:srgbClr val="70AD47"/>
      </a:accent6>
      <a:hlink>
        <a:srgbClr val="D26012"/>
      </a:hlink>
      <a:folHlink>
        <a:srgbClr val="9A5879"/>
      </a:folHlink>
    </a:clrScheme>
    <a:fontScheme name="Custom 167">
      <a:majorFont>
        <a:latin typeface="Franklin Gothic Demi Cond"/>
        <a:ea typeface=""/>
        <a:cs typeface=""/>
      </a:majorFont>
      <a:minorFont>
        <a:latin typeface="Franklin Gothic Medium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JuxtaposeVTI" id="{FBDCC3B4-6EA8-442A-B697-43C068E31FE3}" vid="{090F2E09-E4E2-4F71-A70E-279F5A0D9E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467</Words>
  <Application>Microsoft Macintosh PowerPoint</Application>
  <PresentationFormat>Širokoúhlá obrazovka</PresentationFormat>
  <Paragraphs>46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4" baseType="lpstr">
      <vt:lpstr>Arial</vt:lpstr>
      <vt:lpstr>Franklin Gothic Demi Cond</vt:lpstr>
      <vt:lpstr>Franklin Gothic Medium</vt:lpstr>
      <vt:lpstr>Wingdings</vt:lpstr>
      <vt:lpstr>JuxtaposeVTI</vt:lpstr>
      <vt:lpstr>Media Representation and the question of identity</vt:lpstr>
      <vt:lpstr>Check the IS for videos etc.</vt:lpstr>
      <vt:lpstr>Media and representation</vt:lpstr>
      <vt:lpstr>Representation </vt:lpstr>
      <vt:lpstr>Stereotypes?</vt:lpstr>
      <vt:lpstr>Us vs. them</vt:lpstr>
      <vt:lpstr>Why do we talk about representation in media?</vt:lpstr>
      <vt:lpstr>Media construction of reality</vt:lpstr>
      <vt:lpstr>Narratological construction of reality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Media Representation</dc:title>
  <dc:creator>Iveta Jansová</dc:creator>
  <cp:lastModifiedBy>Iveta Jansová</cp:lastModifiedBy>
  <cp:revision>6</cp:revision>
  <dcterms:created xsi:type="dcterms:W3CDTF">2021-02-09T06:40:34Z</dcterms:created>
  <dcterms:modified xsi:type="dcterms:W3CDTF">2022-02-25T06:11:37Z</dcterms:modified>
</cp:coreProperties>
</file>