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863"/>
    <p:restoredTop sz="94650"/>
  </p:normalViewPr>
  <p:slideViewPr>
    <p:cSldViewPr snapToGrid="0" snapToObjects="1">
      <p:cViewPr varScale="1">
        <p:scale>
          <a:sx n="45" d="100"/>
          <a:sy n="45" d="100"/>
        </p:scale>
        <p:origin x="200" y="18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2/25/22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748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2/25/22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525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2/25/22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311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2/25/22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19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2/25/22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011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2/25/22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310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2/25/22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51822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2/25/22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929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2/25/22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869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2/25/22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99644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2/25/22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24633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2/25/22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476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72" r:id="rId6"/>
    <p:sldLayoutId id="2147483667" r:id="rId7"/>
    <p:sldLayoutId id="2147483668" r:id="rId8"/>
    <p:sldLayoutId id="2147483669" r:id="rId9"/>
    <p:sldLayoutId id="2147483671" r:id="rId10"/>
    <p:sldLayoutId id="21474836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2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Obrázek 5" descr="Obsah obrázku text, elektronika&#10;&#10;Popis byl vytvořen automaticky">
            <a:extLst>
              <a:ext uri="{FF2B5EF4-FFF2-40B4-BE49-F238E27FC236}">
                <a16:creationId xmlns:a16="http://schemas.microsoft.com/office/drawing/2014/main" id="{58375B3B-6875-6F4C-A0DB-12218E4EA2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1" r="1" b="1"/>
          <a:stretch/>
        </p:blipFill>
        <p:spPr>
          <a:xfrm>
            <a:off x="20" y="-2037806"/>
            <a:ext cx="12191980" cy="8895804"/>
          </a:xfrm>
          <a:prstGeom prst="rect">
            <a:avLst/>
          </a:prstGeom>
        </p:spPr>
      </p:pic>
      <p:sp>
        <p:nvSpPr>
          <p:cNvPr id="28" name="Rectangle 24">
            <a:extLst>
              <a:ext uri="{FF2B5EF4-FFF2-40B4-BE49-F238E27FC236}">
                <a16:creationId xmlns:a16="http://schemas.microsoft.com/office/drawing/2014/main" id="{D65E0E3C-32F3-480B-9842-7611BBE2E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12708"/>
            <a:ext cx="12192000" cy="2645291"/>
          </a:xfrm>
          <a:prstGeom prst="rect">
            <a:avLst/>
          </a:prstGeom>
          <a:solidFill>
            <a:schemeClr val="tx1"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BBE98CA-B706-C94E-B4F5-36B52F5F9D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1644" y="4572003"/>
            <a:ext cx="10268712" cy="1937654"/>
          </a:xfrm>
        </p:spPr>
        <p:txBody>
          <a:bodyPr anchor="ctr">
            <a:normAutofit fontScale="90000"/>
          </a:bodyPr>
          <a:lstStyle/>
          <a:p>
            <a:r>
              <a:rPr lang="en-US" sz="7200" dirty="0">
                <a:solidFill>
                  <a:schemeClr val="bg1"/>
                </a:solidFill>
              </a:rPr>
              <a:t>Media Representation and the question of identity</a:t>
            </a:r>
          </a:p>
        </p:txBody>
      </p:sp>
    </p:spTree>
    <p:extLst>
      <p:ext uri="{BB962C8B-B14F-4D97-AF65-F5344CB8AC3E}">
        <p14:creationId xmlns:p14="http://schemas.microsoft.com/office/powerpoint/2010/main" val="2441111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9A1C012-8297-4361-ACE8-A2509FB18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65E0E3C-32F3-480B-9842-7611BBE2E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12708"/>
            <a:ext cx="12192000" cy="2645291"/>
          </a:xfrm>
          <a:prstGeom prst="rect">
            <a:avLst/>
          </a:prstGeom>
          <a:solidFill>
            <a:schemeClr val="tx1"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06EB4E7-9F36-5C4A-97E9-90B66F6AF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644" y="4572003"/>
            <a:ext cx="10268712" cy="116912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/>
              <a:t>Check the IS for videos etc.</a:t>
            </a:r>
          </a:p>
        </p:txBody>
      </p:sp>
      <p:pic>
        <p:nvPicPr>
          <p:cNvPr id="6" name="Graphic 5" descr="Video camera">
            <a:extLst>
              <a:ext uri="{FF2B5EF4-FFF2-40B4-BE49-F238E27FC236}">
                <a16:creationId xmlns:a16="http://schemas.microsoft.com/office/drawing/2014/main" id="{72CE4D05-A42B-4EE6-9043-55D9A6E063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54668" y="639575"/>
            <a:ext cx="3082664" cy="3082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39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C53E33-4CCC-FA4B-A505-99B732E66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Media and representation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84C271-407D-844A-938E-F04C1E9C8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166" y="2345156"/>
            <a:ext cx="11588620" cy="451284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u="sng" dirty="0"/>
              <a:t>Media:</a:t>
            </a:r>
          </a:p>
          <a:p>
            <a:pPr marL="342900" indent="-342900">
              <a:lnSpc>
                <a:spcPct val="100000"/>
              </a:lnSpc>
              <a:buFont typeface="Wingdings" pitchFamily="2" charset="2"/>
              <a:buChar char="§"/>
            </a:pPr>
            <a:r>
              <a:rPr lang="en-US" sz="2000" dirty="0"/>
              <a:t>mass media, new media,…</a:t>
            </a:r>
          </a:p>
          <a:p>
            <a:pPr>
              <a:lnSpc>
                <a:spcPct val="100000"/>
              </a:lnSpc>
            </a:pPr>
            <a:r>
              <a:rPr lang="en-US" sz="2000" u="sng" dirty="0"/>
              <a:t>Representation:</a:t>
            </a:r>
          </a:p>
          <a:p>
            <a:pPr marL="342900" indent="-342900">
              <a:lnSpc>
                <a:spcPct val="100000"/>
              </a:lnSpc>
              <a:buFont typeface="Wingdings" pitchFamily="2" charset="2"/>
              <a:buChar char="§"/>
            </a:pPr>
            <a:r>
              <a:rPr lang="en-US" sz="2000" dirty="0"/>
              <a:t>politics or law</a:t>
            </a:r>
          </a:p>
          <a:p>
            <a:pPr marL="342900" indent="-342900">
              <a:lnSpc>
                <a:spcPct val="100000"/>
              </a:lnSpc>
              <a:buFont typeface="Wingdings" pitchFamily="2" charset="2"/>
              <a:buChar char="§"/>
            </a:pPr>
            <a:r>
              <a:rPr lang="en-US" sz="2000" dirty="0"/>
              <a:t>representation as portrayal</a:t>
            </a:r>
          </a:p>
          <a:p>
            <a:pPr marL="342900" indent="-342900">
              <a:lnSpc>
                <a:spcPct val="100000"/>
              </a:lnSpc>
              <a:buFont typeface="Wingdings" pitchFamily="2" charset="2"/>
              <a:buChar char="§"/>
            </a:pPr>
            <a:r>
              <a:rPr lang="en-US" sz="2000" dirty="0"/>
              <a:t>representation of something in external reality</a:t>
            </a:r>
          </a:p>
          <a:p>
            <a:pPr marL="617220" lvl="1" indent="-342900">
              <a:lnSpc>
                <a:spcPct val="100000"/>
              </a:lnSpc>
            </a:pPr>
            <a:r>
              <a:rPr lang="en-US" sz="1700" dirty="0"/>
              <a:t>Standing in place for something</a:t>
            </a:r>
          </a:p>
          <a:p>
            <a:pPr marL="617220" lvl="1" indent="-342900">
              <a:lnSpc>
                <a:spcPct val="100000"/>
              </a:lnSpc>
            </a:pPr>
            <a:r>
              <a:rPr lang="en-US" sz="1700" dirty="0"/>
              <a:t>Mirroring the “real world”</a:t>
            </a:r>
          </a:p>
          <a:p>
            <a:pPr marL="617220" lvl="1" indent="-342900">
              <a:lnSpc>
                <a:spcPct val="100000"/>
              </a:lnSpc>
            </a:pPr>
            <a:r>
              <a:rPr lang="en-US" sz="1700" dirty="0">
                <a:solidFill>
                  <a:srgbClr val="FF0000"/>
                </a:solidFill>
              </a:rPr>
              <a:t>X</a:t>
            </a:r>
            <a:r>
              <a:rPr lang="en-US" sz="1700" dirty="0"/>
              <a:t> representation creating the meaning (e.g. S. Hall – politics of representation)</a:t>
            </a:r>
          </a:p>
          <a:p>
            <a:pPr marL="617220" lvl="1" indent="-342900">
              <a:lnSpc>
                <a:spcPct val="100000"/>
              </a:lnSpc>
            </a:pPr>
            <a:endParaRPr lang="en-US" sz="1700" dirty="0"/>
          </a:p>
        </p:txBody>
      </p:sp>
      <p:sp>
        <p:nvSpPr>
          <p:cNvPr id="4" name="Zaoblený obdélníkový bublinový popisek 3">
            <a:extLst>
              <a:ext uri="{FF2B5EF4-FFF2-40B4-BE49-F238E27FC236}">
                <a16:creationId xmlns:a16="http://schemas.microsoft.com/office/drawing/2014/main" id="{71E9E8FB-B22E-B44E-8BFD-A32A8622BB1E}"/>
              </a:ext>
            </a:extLst>
          </p:cNvPr>
          <p:cNvSpPr/>
          <p:nvPr/>
        </p:nvSpPr>
        <p:spPr>
          <a:xfrm>
            <a:off x="8282896" y="2451482"/>
            <a:ext cx="3786644" cy="3280629"/>
          </a:xfrm>
          <a:prstGeom prst="wedgeRoundRectCallou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/>
              <a:t>Reality has no meaning without being represented.</a:t>
            </a:r>
          </a:p>
          <a:p>
            <a:pPr marL="285750" indent="-285750" algn="ctr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/>
              <a:t>Action becomes real through representation.</a:t>
            </a:r>
          </a:p>
          <a:p>
            <a:pPr marL="285750" indent="-285750" algn="ctr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/>
              <a:t>Representation happens in a symbolic system.</a:t>
            </a:r>
          </a:p>
        </p:txBody>
      </p:sp>
    </p:spTree>
    <p:extLst>
      <p:ext uri="{BB962C8B-B14F-4D97-AF65-F5344CB8AC3E}">
        <p14:creationId xmlns:p14="http://schemas.microsoft.com/office/powerpoint/2010/main" val="1855214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ED519-CDC4-0449-BC62-C2738DD6E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Representation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5A2300-9C25-5C4D-8210-5781FD31E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951" y="2587752"/>
            <a:ext cx="11831215" cy="3952434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dirty="0"/>
              <a:t>Representation happens in a symbolic system -  mostly language</a:t>
            </a:r>
          </a:p>
          <a:p>
            <a:pPr marL="731520" lvl="1" indent="-457200"/>
            <a:r>
              <a:rPr lang="en-US" dirty="0"/>
              <a:t>meanings are created in the process of signifying, it does not come from its own “essence”</a:t>
            </a:r>
          </a:p>
          <a:p>
            <a:pPr marL="731520" lvl="1" indent="-457200"/>
            <a:r>
              <a:rPr lang="en-US" dirty="0"/>
              <a:t>some meanings are privileged in certain societies</a:t>
            </a:r>
          </a:p>
          <a:p>
            <a:pPr marL="731520" lvl="1" indent="-457200"/>
            <a:r>
              <a:rPr lang="en-US" dirty="0"/>
              <a:t>e.g. </a:t>
            </a:r>
            <a:r>
              <a:rPr lang="en-US" i="1" dirty="0"/>
              <a:t>labelling theory </a:t>
            </a:r>
            <a:r>
              <a:rPr lang="en-US" dirty="0"/>
              <a:t>= labelling deviant behavior, how do we know it is deviant?</a:t>
            </a:r>
          </a:p>
          <a:p>
            <a:pPr marL="1051560" lvl="3" indent="-457200">
              <a:buFont typeface="Wingdings" pitchFamily="2" charset="2"/>
              <a:buChar char="Ø"/>
            </a:pPr>
            <a:r>
              <a:rPr lang="en-US" dirty="0"/>
              <a:t>labelling does not reflect reality but the opinions of society</a:t>
            </a:r>
          </a:p>
          <a:p>
            <a:pPr marL="1051560" lvl="3" indent="-457200">
              <a:buFont typeface="Wingdings" pitchFamily="2" charset="2"/>
              <a:buChar char="Ø"/>
            </a:pPr>
            <a:r>
              <a:rPr lang="en-US" dirty="0"/>
              <a:t>labelling is driven by power – who signifies, who has the right? (S. Hall, M. Foucault etc.)</a:t>
            </a:r>
          </a:p>
          <a:p>
            <a:pPr marL="731520" lvl="1" indent="-457200"/>
            <a:r>
              <a:rPr lang="en-US" dirty="0"/>
              <a:t>the easiest way to label – stereotypes and types</a:t>
            </a:r>
          </a:p>
          <a:p>
            <a:pPr marL="1051560" lvl="3" indent="-457200">
              <a:buFont typeface="Wingdings" pitchFamily="2" charset="2"/>
              <a:buChar char="Ø"/>
            </a:pPr>
            <a:r>
              <a:rPr lang="en-US" dirty="0"/>
              <a:t>reducing people to a “typical” traits, social characteristics that are understood as essential (given by nature) = we know what is normal and what is not!</a:t>
            </a:r>
          </a:p>
          <a:p>
            <a:pPr marL="731520" lvl="1" indent="-4572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38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09A1C012-8297-4361-ACE8-A2509FB18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AE1C99D-890A-3642-82F7-01BBD579E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1994" y="3125424"/>
            <a:ext cx="4763063" cy="234754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600" dirty="0">
                <a:solidFill>
                  <a:schemeClr val="tx1"/>
                </a:solidFill>
              </a:rPr>
              <a:t>Stereotypes?</a:t>
            </a:r>
          </a:p>
        </p:txBody>
      </p:sp>
      <p:pic>
        <p:nvPicPr>
          <p:cNvPr id="9" name="Obrázek 8" descr="Obsah obrázku osoba, silnice&#10;&#10;Popis byl vytvořen automaticky">
            <a:extLst>
              <a:ext uri="{FF2B5EF4-FFF2-40B4-BE49-F238E27FC236}">
                <a16:creationId xmlns:a16="http://schemas.microsoft.com/office/drawing/2014/main" id="{19738E20-3F64-0A4D-ACAB-C8A8731D10A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31366"/>
          <a:stretch/>
        </p:blipFill>
        <p:spPr>
          <a:xfrm>
            <a:off x="-1529" y="-6463"/>
            <a:ext cx="5409552" cy="2783781"/>
          </a:xfrm>
          <a:prstGeom prst="rect">
            <a:avLst/>
          </a:prstGeom>
        </p:spPr>
      </p:pic>
      <p:pic>
        <p:nvPicPr>
          <p:cNvPr id="7" name="Obrázek 6" descr="Obsah obrázku text&#10;&#10;Popis byl vytvořen automaticky">
            <a:extLst>
              <a:ext uri="{FF2B5EF4-FFF2-40B4-BE49-F238E27FC236}">
                <a16:creationId xmlns:a16="http://schemas.microsoft.com/office/drawing/2014/main" id="{3D33024B-AB3C-EB4B-B400-01543734E1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089" r="12282" b="-2"/>
          <a:stretch/>
        </p:blipFill>
        <p:spPr>
          <a:xfrm>
            <a:off x="5411755" y="42092"/>
            <a:ext cx="3054096" cy="2773941"/>
          </a:xfrm>
          <a:prstGeom prst="rect">
            <a:avLst/>
          </a:prstGeom>
        </p:spPr>
      </p:pic>
      <p:pic>
        <p:nvPicPr>
          <p:cNvPr id="5" name="Zástupný obsah 4" descr="Obsah obrázku auto, osoba, autobus, okno&#10;&#10;Popis byl vytvořen automaticky">
            <a:extLst>
              <a:ext uri="{FF2B5EF4-FFF2-40B4-BE49-F238E27FC236}">
                <a16:creationId xmlns:a16="http://schemas.microsoft.com/office/drawing/2014/main" id="{0598D276-8039-3048-9E04-CB769DA424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4"/>
          <a:srcRect l="26164" r="-3" b="-3"/>
          <a:stretch/>
        </p:blipFill>
        <p:spPr>
          <a:xfrm>
            <a:off x="8465852" y="2"/>
            <a:ext cx="3726152" cy="2773951"/>
          </a:xfrm>
          <a:prstGeom prst="rect">
            <a:avLst/>
          </a:prstGeom>
        </p:spPr>
      </p:pic>
      <p:pic>
        <p:nvPicPr>
          <p:cNvPr id="11" name="Obrázek 10" descr="Obsah obrázku text, osoba, muž&#10;&#10;Popis byl vytvořen automaticky">
            <a:extLst>
              <a:ext uri="{FF2B5EF4-FFF2-40B4-BE49-F238E27FC236}">
                <a16:creationId xmlns:a16="http://schemas.microsoft.com/office/drawing/2014/main" id="{3F1B1D88-2C0A-5D4C-B6DA-D7B48A2ADCB8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5726" r="2" b="2"/>
          <a:stretch/>
        </p:blipFill>
        <p:spPr>
          <a:xfrm>
            <a:off x="-2" y="2788284"/>
            <a:ext cx="6055053" cy="4076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4414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9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Rectangle 11">
            <a:extLst>
              <a:ext uri="{FF2B5EF4-FFF2-40B4-BE49-F238E27FC236}">
                <a16:creationId xmlns:a16="http://schemas.microsoft.com/office/drawing/2014/main" id="{558DA214-7FDA-4C9D-A7CF-9AD725E29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447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B5A7CFE-C885-B145-A87E-35E8AF227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438" y="317499"/>
            <a:ext cx="4500737" cy="2095501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1"/>
                </a:solidFill>
              </a:rPr>
              <a:t>Us vs. them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EC1D83-C563-5947-A6ED-1FEC67DBA0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717" y="2128345"/>
            <a:ext cx="5612523" cy="4412156"/>
          </a:xfrm>
        </p:spPr>
        <p:txBody>
          <a:bodyPr anchor="t">
            <a:normAutofit/>
          </a:bodyPr>
          <a:lstStyle/>
          <a:p>
            <a:pPr marL="457200" indent="-457200">
              <a:lnSpc>
                <a:spcPct val="91000"/>
              </a:lnSpc>
              <a:buFont typeface="Wingdings" pitchFamily="2" charset="2"/>
              <a:buChar char="§"/>
            </a:pPr>
            <a:r>
              <a:rPr lang="en-US" sz="2400" dirty="0"/>
              <a:t>there is no us without them (even though both categories are constructs)</a:t>
            </a:r>
          </a:p>
          <a:p>
            <a:pPr marL="457200" indent="-457200">
              <a:lnSpc>
                <a:spcPct val="91000"/>
              </a:lnSpc>
              <a:buFont typeface="Wingdings" pitchFamily="2" charset="2"/>
              <a:buChar char="§"/>
            </a:pPr>
            <a:r>
              <a:rPr lang="en-US" sz="2400" dirty="0"/>
              <a:t>historically many dichotomies: orient vs. occident, etc.</a:t>
            </a:r>
          </a:p>
          <a:p>
            <a:pPr marL="457200" indent="-457200">
              <a:lnSpc>
                <a:spcPct val="91000"/>
              </a:lnSpc>
              <a:buFont typeface="Wingdings" pitchFamily="2" charset="2"/>
              <a:buChar char="§"/>
            </a:pPr>
            <a:r>
              <a:rPr lang="en-US" sz="2400" dirty="0"/>
              <a:t>Who is them/the other?</a:t>
            </a:r>
          </a:p>
          <a:p>
            <a:pPr marL="731520" lvl="1" indent="-457200">
              <a:lnSpc>
                <a:spcPct val="91000"/>
              </a:lnSpc>
            </a:pPr>
            <a:r>
              <a:rPr lang="en-US" sz="2400" dirty="0"/>
              <a:t>Simone de </a:t>
            </a:r>
            <a:r>
              <a:rPr lang="en-US" sz="2400" dirty="0" err="1"/>
              <a:t>Beavoir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B0F0"/>
                </a:solidFill>
              </a:rPr>
              <a:t>The second sex</a:t>
            </a:r>
            <a:r>
              <a:rPr lang="en-US" sz="2400" dirty="0"/>
              <a:t> (</a:t>
            </a:r>
            <a:r>
              <a:rPr lang="en-US" sz="2400" i="1" dirty="0"/>
              <a:t>We are not born woman, we become one</a:t>
            </a:r>
            <a:r>
              <a:rPr lang="en-US" sz="2400" dirty="0"/>
              <a:t>)</a:t>
            </a:r>
          </a:p>
          <a:p>
            <a:pPr marL="731520" lvl="1" indent="-457200">
              <a:lnSpc>
                <a:spcPct val="91000"/>
              </a:lnSpc>
            </a:pPr>
            <a:r>
              <a:rPr lang="en-US" sz="2400" dirty="0"/>
              <a:t>Teun van Dijk – ideological square</a:t>
            </a:r>
          </a:p>
        </p:txBody>
      </p:sp>
      <p:pic>
        <p:nvPicPr>
          <p:cNvPr id="5" name="Obrázek 4" descr="Obsah obrázku text, podepsat, exteriér&#10;&#10;Popis byl vytvořen automaticky">
            <a:extLst>
              <a:ext uri="{FF2B5EF4-FFF2-40B4-BE49-F238E27FC236}">
                <a16:creationId xmlns:a16="http://schemas.microsoft.com/office/drawing/2014/main" id="{1B70D516-51E8-8D4C-9DBA-A041A48DF0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401" r="1174"/>
          <a:stretch/>
        </p:blipFill>
        <p:spPr>
          <a:xfrm>
            <a:off x="6094474" y="10"/>
            <a:ext cx="6097526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6688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AB70F0-D485-B04D-965C-EAEB1E9B6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289" y="317814"/>
            <a:ext cx="11849877" cy="170078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Why do we talk about representation in media?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F67004-E5DE-D84F-A08B-C50937CD5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289" y="2587752"/>
            <a:ext cx="11849877" cy="4092966"/>
          </a:xfrm>
        </p:spPr>
        <p:txBody>
          <a:bodyPr/>
          <a:lstStyle/>
          <a:p>
            <a:pPr marL="457200" indent="-457200">
              <a:buFont typeface="Wingdings" pitchFamily="2" charset="2"/>
              <a:buChar char="§"/>
            </a:pPr>
            <a:r>
              <a:rPr lang="en-US" dirty="0"/>
              <a:t>we perceive the world with the help of media (symbols, stories, visuals…)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dirty="0"/>
              <a:t>media mirror or create the notion of others and us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dirty="0"/>
              <a:t>media bring us information we do not know firsthand (how does a penguin look like, etc.)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dirty="0"/>
              <a:t>(mainstream) media support (and uphold) the status quo of its region:</a:t>
            </a:r>
          </a:p>
          <a:p>
            <a:pPr marL="731520" lvl="1" indent="-457200"/>
            <a:r>
              <a:rPr lang="en-US" dirty="0"/>
              <a:t>democracy and capitalism</a:t>
            </a:r>
          </a:p>
          <a:p>
            <a:pPr marL="731520" lvl="1" indent="-457200"/>
            <a:r>
              <a:rPr lang="en-US" dirty="0"/>
              <a:t>heteronormativity</a:t>
            </a:r>
          </a:p>
          <a:p>
            <a:pPr marL="731520" lvl="1" indent="-457200"/>
            <a:r>
              <a:rPr lang="en-US" dirty="0"/>
              <a:t>gender binarity, “right” race, age, social status, health etc.</a:t>
            </a:r>
          </a:p>
        </p:txBody>
      </p:sp>
    </p:spTree>
    <p:extLst>
      <p:ext uri="{BB962C8B-B14F-4D97-AF65-F5344CB8AC3E}">
        <p14:creationId xmlns:p14="http://schemas.microsoft.com/office/powerpoint/2010/main" val="2748834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45B42B6-26F8-4E25-839B-FB38F13BEF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346" cy="262432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C046768-E3D2-F742-81D9-CACC77B0D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437" y="348874"/>
            <a:ext cx="6572691" cy="1926574"/>
          </a:xfrm>
        </p:spPr>
        <p:txBody>
          <a:bodyPr>
            <a:normAutofit/>
          </a:bodyPr>
          <a:lstStyle/>
          <a:p>
            <a:pPr algn="ctr"/>
            <a:r>
              <a:rPr lang="en-US" sz="5100" dirty="0"/>
              <a:t>Media construction of reality</a:t>
            </a:r>
          </a:p>
        </p:txBody>
      </p:sp>
      <p:pic>
        <p:nvPicPr>
          <p:cNvPr id="5" name="Obrázek 4" descr="Obsah obrázku patro, osoba, interiér, skupina&#10;&#10;Popis byl vytvořen automaticky">
            <a:extLst>
              <a:ext uri="{FF2B5EF4-FFF2-40B4-BE49-F238E27FC236}">
                <a16:creationId xmlns:a16="http://schemas.microsoft.com/office/drawing/2014/main" id="{BB51DE13-8C97-934A-900C-6CB10C1851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16400"/>
          <a:stretch/>
        </p:blipFill>
        <p:spPr>
          <a:xfrm>
            <a:off x="8128347" y="10"/>
            <a:ext cx="4063653" cy="2624312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4D78BF-86DD-CE46-8298-E6D4D01B9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532" y="2624322"/>
            <a:ext cx="7427166" cy="4233677"/>
          </a:xfrm>
        </p:spPr>
        <p:txBody>
          <a:bodyPr>
            <a:normAutofit fontScale="92500"/>
          </a:bodyPr>
          <a:lstStyle/>
          <a:p>
            <a:pPr marL="457200" indent="-457200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/>
              <a:t>media help us to understand the world, it contributes to our imagination of how does the world look like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/>
              <a:t>= we know what is right, normal, common, ordinary…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§"/>
            </a:pPr>
            <a:r>
              <a:rPr lang="en-US" i="1" dirty="0">
                <a:solidFill>
                  <a:srgbClr val="FF0000"/>
                </a:solidFill>
              </a:rPr>
              <a:t>exemplary videos in IS: (Haiti needs our help X Norway needs our help)</a:t>
            </a:r>
          </a:p>
        </p:txBody>
      </p:sp>
      <p:pic>
        <p:nvPicPr>
          <p:cNvPr id="4" name="Obrázek 3" descr="Obsah obrázku osoba, plavky&#10;&#10;Popis byl vytvořen automaticky">
            <a:extLst>
              <a:ext uri="{FF2B5EF4-FFF2-40B4-BE49-F238E27FC236}">
                <a16:creationId xmlns:a16="http://schemas.microsoft.com/office/drawing/2014/main" id="{4E850FF1-6C04-0247-ADC4-799AF6F2145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25389"/>
          <a:stretch/>
        </p:blipFill>
        <p:spPr>
          <a:xfrm>
            <a:off x="8129016" y="2603366"/>
            <a:ext cx="4062984" cy="4254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113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558DA214-7FDA-4C9D-A7CF-9AD725E29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447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E48E3E4-56BB-444B-B55E-4BD5E37A9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019" y="317499"/>
            <a:ext cx="5560827" cy="2095501"/>
          </a:xfrm>
        </p:spPr>
        <p:txBody>
          <a:bodyPr>
            <a:normAutofit/>
          </a:bodyPr>
          <a:lstStyle/>
          <a:p>
            <a:pPr algn="ctr"/>
            <a:r>
              <a:rPr lang="en-US" sz="4600" dirty="0">
                <a:solidFill>
                  <a:schemeClr val="tx1"/>
                </a:solidFill>
              </a:rPr>
              <a:t>Narratological construction of reality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ADE892-1F94-A347-BC6C-031AFAE55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020" y="2647507"/>
            <a:ext cx="5259156" cy="3892994"/>
          </a:xfrm>
        </p:spPr>
        <p:txBody>
          <a:bodyPr anchor="ctr">
            <a:normAutofit/>
          </a:bodyPr>
          <a:lstStyle/>
          <a:p>
            <a:pPr marL="457200" indent="-457200">
              <a:lnSpc>
                <a:spcPct val="91000"/>
              </a:lnSpc>
              <a:buFont typeface="Wingdings" pitchFamily="2" charset="2"/>
              <a:buChar char="§"/>
            </a:pPr>
            <a:r>
              <a:rPr lang="en-US" dirty="0"/>
              <a:t>we understand the world with the help of stories</a:t>
            </a:r>
          </a:p>
          <a:p>
            <a:pPr marL="457200" indent="-457200">
              <a:lnSpc>
                <a:spcPct val="91000"/>
              </a:lnSpc>
              <a:buFont typeface="Wingdings" pitchFamily="2" charset="2"/>
              <a:buChar char="§"/>
            </a:pPr>
            <a:r>
              <a:rPr lang="en-US" dirty="0"/>
              <a:t>not only news but also literature, movies, TV series, comics etc. help us comprehend the world around us (in both positive and negative ways)</a:t>
            </a:r>
          </a:p>
        </p:txBody>
      </p:sp>
      <p:pic>
        <p:nvPicPr>
          <p:cNvPr id="5" name="Obrázek 4" descr="Obsah obrázku tanečník, sport&#10;&#10;Popis byl vytvořen automaticky">
            <a:extLst>
              <a:ext uri="{FF2B5EF4-FFF2-40B4-BE49-F238E27FC236}">
                <a16:creationId xmlns:a16="http://schemas.microsoft.com/office/drawing/2014/main" id="{0208049B-6EDE-2645-B7D5-B71042BF4BC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834" r="1" b="18185"/>
          <a:stretch/>
        </p:blipFill>
        <p:spPr>
          <a:xfrm>
            <a:off x="6088376" y="10"/>
            <a:ext cx="6097526" cy="3428990"/>
          </a:xfrm>
          <a:prstGeom prst="rect">
            <a:avLst/>
          </a:prstGeom>
        </p:spPr>
      </p:pic>
      <p:pic>
        <p:nvPicPr>
          <p:cNvPr id="7" name="Obrázek 6" descr="Obsah obrázku text, zeď, interiér&#10;&#10;Popis byl vytvořen automaticky">
            <a:extLst>
              <a:ext uri="{FF2B5EF4-FFF2-40B4-BE49-F238E27FC236}">
                <a16:creationId xmlns:a16="http://schemas.microsoft.com/office/drawing/2014/main" id="{6A431D4C-E99F-DA42-A950-E81723542EB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" b="52"/>
          <a:stretch/>
        </p:blipFill>
        <p:spPr>
          <a:xfrm>
            <a:off x="6092952" y="3429000"/>
            <a:ext cx="6099048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1817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Juxtapose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467</Words>
  <Application>Microsoft Macintosh PowerPoint</Application>
  <PresentationFormat>Širokoúhlá obrazovka</PresentationFormat>
  <Paragraphs>46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Franklin Gothic Demi Cond</vt:lpstr>
      <vt:lpstr>Franklin Gothic Medium</vt:lpstr>
      <vt:lpstr>Wingdings</vt:lpstr>
      <vt:lpstr>JuxtaposeVTI</vt:lpstr>
      <vt:lpstr>Media Representation and the question of identity</vt:lpstr>
      <vt:lpstr>Check the IS for videos etc.</vt:lpstr>
      <vt:lpstr>Media and representation</vt:lpstr>
      <vt:lpstr>Representation </vt:lpstr>
      <vt:lpstr>Stereotypes?</vt:lpstr>
      <vt:lpstr>Us vs. them</vt:lpstr>
      <vt:lpstr>Why do we talk about representation in media?</vt:lpstr>
      <vt:lpstr>Media construction of reality</vt:lpstr>
      <vt:lpstr>Narratological construction of reality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Representation</dc:title>
  <dc:creator>Iveta Jansová</dc:creator>
  <cp:lastModifiedBy>Iveta Jansová</cp:lastModifiedBy>
  <cp:revision>6</cp:revision>
  <dcterms:created xsi:type="dcterms:W3CDTF">2021-02-09T06:40:34Z</dcterms:created>
  <dcterms:modified xsi:type="dcterms:W3CDTF">2022-02-25T06:11:37Z</dcterms:modified>
</cp:coreProperties>
</file>