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56" r:id="rId5"/>
    <p:sldId id="422" r:id="rId6"/>
    <p:sldId id="439" r:id="rId7"/>
    <p:sldId id="440" r:id="rId8"/>
    <p:sldId id="442" r:id="rId9"/>
    <p:sldId id="435" r:id="rId10"/>
    <p:sldId id="446" r:id="rId11"/>
    <p:sldId id="443" r:id="rId12"/>
    <p:sldId id="423" r:id="rId13"/>
    <p:sldId id="447" r:id="rId14"/>
    <p:sldId id="448" r:id="rId15"/>
    <p:sldId id="425" r:id="rId16"/>
    <p:sldId id="450" r:id="rId17"/>
    <p:sldId id="449" r:id="rId18"/>
    <p:sldId id="436" r:id="rId19"/>
    <p:sldId id="451" r:id="rId20"/>
    <p:sldId id="427" r:id="rId21"/>
    <p:sldId id="455" r:id="rId22"/>
    <p:sldId id="456" r:id="rId23"/>
    <p:sldId id="457" r:id="rId24"/>
    <p:sldId id="458" r:id="rId25"/>
    <p:sldId id="452" r:id="rId26"/>
    <p:sldId id="453" r:id="rId27"/>
    <p:sldId id="459" r:id="rId28"/>
    <p:sldId id="460" r:id="rId29"/>
    <p:sldId id="461" r:id="rId30"/>
    <p:sldId id="431" r:id="rId31"/>
    <p:sldId id="437" r:id="rId32"/>
    <p:sldId id="462" r:id="rId33"/>
    <p:sldId id="463" r:id="rId34"/>
    <p:sldId id="465" r:id="rId35"/>
    <p:sldId id="466" r:id="rId36"/>
    <p:sldId id="469" r:id="rId3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8C78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209" autoAdjust="0"/>
  </p:normalViewPr>
  <p:slideViewPr>
    <p:cSldViewPr snapToGrid="0">
      <p:cViewPr varScale="1">
        <p:scale>
          <a:sx n="80" d="100"/>
          <a:sy n="80" d="100"/>
        </p:scale>
        <p:origin x="173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4080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9376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006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225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0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43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36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65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718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246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13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0446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39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3896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122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274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4791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0587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7867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26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345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223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983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5260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691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197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557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22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596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900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79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642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91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_IBSuXIoo&amp;t=37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3RKZn2Sf7bo&amp;t=33s" TargetMode="Externa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Agrese, násilí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623777" y="4116402"/>
            <a:ext cx="11361600" cy="1451278"/>
          </a:xfrm>
        </p:spPr>
        <p:txBody>
          <a:bodyPr/>
          <a:lstStyle/>
          <a:p>
            <a:pPr algn="ctr"/>
            <a:r>
              <a:rPr lang="cs-CZ" dirty="0"/>
              <a:t>Marie Bedrošová</a:t>
            </a:r>
            <a:endParaRPr lang="sk-SK" sz="2000" dirty="0"/>
          </a:p>
          <a:p>
            <a:pPr algn="ctr"/>
            <a:r>
              <a:rPr lang="cs-CZ" dirty="0"/>
              <a:t>Lukas </a:t>
            </a:r>
            <a:r>
              <a:rPr lang="cs-CZ" dirty="0" err="1"/>
              <a:t>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589FA-4500-49A3-9D6D-8F5318E8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C24DC8-FB66-4686-8E09-DA315653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a nápodoba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D256C-695C-4B26-98BD-EF89BD05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458"/>
            <a:ext cx="10753200" cy="4139998"/>
          </a:xfrm>
        </p:spPr>
        <p:txBody>
          <a:bodyPr/>
          <a:lstStyle/>
          <a:p>
            <a:r>
              <a:rPr lang="cs-CZ" sz="1800" dirty="0"/>
              <a:t>Tzv. </a:t>
            </a:r>
            <a:r>
              <a:rPr lang="cs-CZ" sz="1800" b="1" dirty="0" err="1"/>
              <a:t>bobo</a:t>
            </a:r>
            <a:r>
              <a:rPr lang="cs-CZ" sz="1800" b="1" dirty="0"/>
              <a:t> </a:t>
            </a:r>
            <a:r>
              <a:rPr lang="cs-CZ" sz="1800" b="1" dirty="0" err="1"/>
              <a:t>doll</a:t>
            </a:r>
            <a:r>
              <a:rPr lang="cs-CZ" sz="1800" b="1" dirty="0"/>
              <a:t> experiment</a:t>
            </a:r>
            <a:r>
              <a:rPr lang="cs-CZ" sz="1800" dirty="0"/>
              <a:t>:</a:t>
            </a:r>
          </a:p>
          <a:p>
            <a:pPr lvl="1"/>
            <a:r>
              <a:rPr lang="cs-CZ" sz="1800" dirty="0"/>
              <a:t>Děti replikovaly násilí vůči panáčkovi, pokud viděly takové chování u dospělého. Efekt funguje od útlého dětství a nezáleží, zda dítě pozoruje násilí skutečné či v médiích. Silnější tendence u chlapců.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Vliv odměny a trestu.</a:t>
            </a:r>
          </a:p>
          <a:p>
            <a:endParaRPr lang="en-GB" sz="1800" dirty="0"/>
          </a:p>
        </p:txBody>
      </p:sp>
      <p:pic>
        <p:nvPicPr>
          <p:cNvPr id="1026" name="Picture 2" descr="data:image/png;base64,iVBORw0KGgoAAAANSUhEUgAAAPkAAADKCAMAAABQfxahAAAAllBMVEX///8AAAD+/v75+fnv7+/29vbx8fH09PTl5eX4+Pjp6ens7Ozo6Ojf39/k5OStra1ycnLT09O0tLRVVVXLy8vZ2dmdnZ2EhISPj49paWnFxcWlpaV6enpNTU2np6exsbFcXFyMjIy7u7seHh5tbW1AQEA3NzdISEhQUFCXl5ctLS2BgYFhYWF3d3c8PDwmJiYWFhYPDw8LL4UMAAAgAElEQVR4nO09iXqiSrNdzSYisu8oiwiCuL3/y91qwDUmmhnNzP3n1HfmxBBsurqra6+CkP95GMmUEuNPz+LnAbGmCMKfnsefAcT8T0/hP/gP3gmq9Kdn8KfgXzjb/wCKn4D4pyfwx+Df3fP/4H8DmNJ577rz0xP5A/DJ6f2bhZU6nU5V7reGkHM3XuiETNRbPP9KxNmk3A0coAM9M8ivTBS/IKf9ELDAf+obZvpykF2AbAZnyH5l2lIBV1C/fJ6vBdyqEMA29tfTDr6x7ew+VdNmyxvUS5f+nUQ+gGIdiDCCW9iNnlc0OHcJh/3xuFxA89dijtMaQ0H2yoc5I+r2s6irPX/YwmoB5aFkGDOqKXffI52fBJyUCZm9FtU7mAPIz6DOEMvwZs2wYE1iB7Zs1fCfT7jwgIe9w/xvQ58SH2w3JIS/i7n13Chqi5uM9/LRVG6FMA/Xi7miOgZRnJTxOYb0X2dyt6Vfdmx8dRf19cMBcC9FJsJmpPcUXmkDXqXhn5R3TPx3wWtrENie0BuUi8yNVKLA9NEIyLwrRtnx3h5Nq7piRI7Uj6upbzJzYeGKxj+AyPeAkghypm8wajzhvNh4XsT+GtrxerZ8PEiwZF8LmihlhztnBBDGsR52Sg078/D3WeETcEAfPs9xhlWp57gQHBdGaTqId/UBk6ME/LaTZs0a/GVjBPixHYRDvNFgs4Tx+1H5JpRaBuERM0lrEnUeRrNrofyIyVESzmp2oxsa9oiqU9geiqw/MfauLM3MhL8rSoKcSavcTsF0DMNwvMVdFgcweTTSgTDhDeEsd6YjM6xHqkz0OK41I6m5WWj9fVoshTGk+FP8BOUB8gejkJCg6jKbVboFMUr05qCndemSTZ2HqemwIfbvxOK7d+N/RaxC92v+Ed1ZHZq26jhOFDWPx0thh6d77XVEv1gssoO3qFfe1oPG3TGl5m2hMU7+BQ1JBW6n9YtAzeUJ551VJaJ8GhlCeDxU1X3z0EBpg1WXHtLAARbxcq0Pg8qPx/hF+CbiqiGKJM40t/ti9y8P2CzLIravbzXz8qG9SnsxgBYLoHBMjmRzQUJ/TThUk/ixCgpon/ydIv02gzKm6tGj4cY9eosSWrI+yYTmjPjqhXP/PXA5XoqyufbpViA/hqr/mOsPObNx4g4HIjLKT60MCX5/UoiL1039Gr5H65RyoSQaiRian3nc5hcMuYjqR/xzfN7dMVEqjZ3q4JJfZt+Z3zfgm8F1SniVF8ya1PZnjKcTRUeVPfcfYc7hkU6Whyi3OxPAsCfINAeeWT4hGH8d6Le0Q9RgRIXzR0ko85+gNOlOa9h9Dvz1Q/0VjXtzoDyuBk932Ddidthl772s/VtASTxWZE80fJX/5JZ+uw4C4ewsq87UTj/zMdQQh7tdwDEqD/xRLw0y3GxgB2fxlzglKC2oomRc6CufHROc7TacdI5JBidBx1xX07tCTlg4Xr3DO0VGLo2Lmz8mWzSIOvfe27wS31zScSjx6kYJY/Ozb0LVoZeD2Kt3p8eIKRyWM/HDvlOyzxhPj3HX1d5h7QDBAwU28vrdu6Qa/V7EinITXhlZZMInn2G+4bphd85A+L2thdguNvOt6ZaFeLPclMytdo3niPGGqGdoAvNm2wR11/L7OD2LyzfvHoliOCd5xn/1TbwNINp0mHvDFR3CAmW9p3nE5K9v5jvxr1/ao4wrUB2szd8SJWeYCyavLN2lee+v2pGCwpM8TlHES5TYhYtHd1Rk6kZN2uvvaQGjifBKxDK/7lvttG8CFUYTMVfUqcPf8xiEJw9KdsIc93wpoVWbIy4VaSEpjMgi9qWTKdSOO8tdMER47NP5KTDwDDr4zzXHnj2Vb08K7hqcrpwjRTrabDLR2gMcQosvN2MgXk2uvJPiDE+2lQlTawdLkdgd4fCwnfwdGSGU+AEhdoLEa1Jzx/bpZlrcITx93pwwR2GFxzhwcV3EBFw7RrQVAqPLb6L011oXV8khGiT5lNk5hvsTWD0DiDnut4HbE5nqyqZT5WizcMMKGJfH8og4HmltTUgaoHpWME5mGXiiTe9KNQvMsDryDckPO8em/6nc/HmoUZJRmVG7nG00azJMnvaYo3BKj3eqHuNPDJb4R+Y43iQRQI1UInRumsNpyzvCmUIAMTFqf581rjRWGaubz/s//w3oM8zJdKyEIVWNydgZrLVhckws9xdGGWrixO4wR8UkYtEDbaN2t5I142HTS7NdzHMxNjQWS0qQMepU7BibBKjRzf+Gk44Sue7lea6FjUmy7FZz11IyREb7FIjZhjlOnU6Lk5gfFkU0N0svRmT3ryGLe1UPyWTnDn9p5jXAhmil8xTub10eVDJxFuKYl8xIteyRYko3qlje4TgaTYptNxVnyky2tqcJq2K/eAc4BV7Y5bzaQYqf1XInmjvXjpisFJSjhW6j+b6KHqNl/156ziMQmcyKeEUwI5I4CRndeGXQ4Dx+6qNhoobELiv9hrTtHBy2rcVZkkc7FivP2BpE0KjGLp6z868Z5lkXoMYOoicCdO8EzmXBNEGRtdFEmVD/U3cOU78OMe7eGnm529/EA2RG5nf4TDqnLeXSFRrhSW/Kx8HRB0EtVwOoBi5Be1dHEL13V7+ErjCE6BzPJ114uPwcc0oHDyIec3u4iXnnhkiM0burw0oEiAf0YMziKeuRbO/jDbjQuZx7927n5NntfgrPa0Q6lZrNQik5RfQMLg++di3KvS8Zz8N8uBKdVJsk4BiuCoSd97G3Qms8/tOzyss8UdVA48YhrPws13+ey1MS+GRwrRNb4qWdMzEc8euJuN3s+693wDBfVB0FFyn+7ixy1NcWs6P3umQ2nbo9RlJ1Kz5+1Wj0GSSk8t6E3xdgAx6y6aZDXZ4IRqXUsTP+EnPaoY6a7snmYF7kQwlLFmiGsXlYoFxvoVjAUeNtcnYrY3rskAfqyYNhpqGGd3G7+f1nvQ+kiqU5QUdtlBOFtWMuR+KXUVJKONPwUSgJGR4SppeKEFa73XKKfJ+ZdOWUOaaWqNzu+OEbUzRQGC8xXN8+K/V45XBYdEeCtsEP58sINnt+l9/G9Awaq4kj8V+7bKlrgYBSkMedtdm0xaMZV/u9w2YEnMyyoI7udEomaMUcmeYF85zC2tz1bN/68dQROkTQshXTV0amKvHK15l+LHOm97tSUrBpi8cksY6VM79kNFbA9Rcn844SuUnuDDViSSODiVBpP83mOsxRSrMJ7LgEJZvy9RS4OEi7pF2KBikTxTJ0DJ1MlvjDYIfb0R3YeRe5Bcw5e2eoEYSHo94nQHjnjrdCh0SnjrupZvOj0V0Gd+FLwk0FFjRDYu/FkRH3P1L84UH3SyfUphff/jAkXtBY+Gl2/FV9Iix9NZGXwLpgHA6UTv58HBu52vmqXLreBs8os9l6kchcUgi5yyh/cWCftdJ3H+S74cEQwJ2f823uhXA/xJ9ebNlOFxyOaIXEaeW7YzsXLhnC2Qe7x3jdzRWJpZPHKt7jQ+kxxmatDg8y/ZAgGg3Z4Fltyu4EGG/jT5S+KJNsQDLr3DLF/NPY5qx3rveLEiZwm+F/ZFMcEDdeFsygXcDuS8pcw0jt1dh+JpzuHn6Sx2m9tYBYOAtyDI1/gD4cfBgSxcQp49/p5TTdgVAjFHAaCfOQZRcVXyMSgruG4og5mVrTawfem4EbqthRqqj28rOZxoPCHXVrNHbQJu1P/nHfhapfQXPdMbNpGcMTOV8Lrx+zg9GK2M1TOdQvgl6co6FWEHf1GftYw2BbdmEEuXdTXMRP8cR39BCqqdtfY/7Zh3kB8gLglA04XTHJxv0c6kidLJiUL8JcET577JrFwbsg4n7d9C4pNNRwwQbtAxW63cB5YMY20WSOl0e6eBdf7/KA2S+UOTPlvf31d14JdtsJtKm5zT61mBBzPIK7s515UrJPSxWt+l/UFmYatA4P8EQ8cwSkObp/JObbpIfsp3addgfUj4Tqnnp5BDS1ZbZBjMcftO0pcn4xScunREHVt4ZtzSyV57JaPSO8We+ftVglINrn/IgyzQwJnfmURmiJIxu+p2hurDRtl7Os22pckuAZbTSxyW7g6Ec9rzY/qeJ8PVAyc8gXegc9JbP1jmeUR89s5wSe0LdaAXWAm2MR/lyY1U9J8YUXkJ5OeNGlbR/299k226rLuIn+xKZD56i7cXGbn+kVrwYFNTD+fuLGoLRVoI8m9YUnrWLiYHq66f7eGv7jZ5dMGia3Ok/wQxbrKifF/LNHGbUFwbY7Cszz6Kn23JuHbKuUI5nwn9CLDI+nb1RsddMb6uDS12N+DhkwmDBfY9iSmGQfUnsQpgY74Cma4bAVxqzaqD+Rsr18GB9gsP0sf/biMbNOTIBziSrqGMuPVhlOnfuN9aD00mhODLwQKEq0/ZjBYMw7rW3JPApDUvZyYEWSHT/EiUH00K9IybwLK6vbS38vpVwEHxzA9PdKWS+/23tj/JoE21K6fo7Sow0sssiOsWik5do/ucWp8VTGqvOQUzHbeNzxxktx0UXlPvop6CvDzjjWgixXuXg1pMF4+TIuV8eI6jGKdMQ8txfPjD6dPbFLSduNKmxvwg0qfKpMvwIoyUxiXKXFyP4etm4XJSvn4+Ntob+Op6f6MjXcPzOpSTp7YgYDXVPrJiPLbd7K4CdA6i7IdbwgslxktDeWNRQW/uj1VJYIthwFR98QVVeMGz9ic2MrSo67/vnmB8bw9DS9vIxL8laX5MZ0DtXkIvXPQGHdJ3NbmxoOM2gY7qI6YW7F4Dipas4sskfFqYnF8qQebBwVTlaAA1eZQ/GdtLyXQQKThctf7shQh1DW7tItIlieSy5YkufwiYjO7q5D9RqMFdEWg1mXN/dNN9bVsDp+4lfnc6e69eZX0XoElHA7g4TqZRYmZcQP1TxDjA9I9NcaqJ4PN/kT4B4zL3WLX9kOyKhNPflkqc75r+pJhenClurbqtNrnSyzKw8Qqmawyyom0/YBuMr1AQ37ObJLi4dkjLBxWRiF9I5akiw+qfk5CTBKDz1lcEPY9dVdSE4ZT41IgsS5QUG3/M7v0qTO+QucYpu5TA6DQUcT7xldBq1fModAONLwvaghGgAXEmBYahZt75DXHP4r7vhdOI7k74hTj279P31dmY7G+GlJBjvVJPlQwUFN+yaz9/5jNqifTBswvqSPq2zRpO5CVMwkRCbbongJXijXKdd7gFBKBe11yJhRe495n8p+vCoZTlfccj6ST0hbZBp2j4d+03Pg+PeuHOrKTKTMJ6WXyGN3+47HjLevN19QJ8tjaXQ9LFfAoTAba8SHNvfRQtB6SUZn5Bk3G8l7BmnrS9W8G7QKoGyAu7ykgDfxl6hJLcXOn0ul8mFJ4HfBzImbcNc5f0xxXegbqMvBF9GuXC2KToda3PX6NdcnPD4Cmwkm5qLXIbizcWED7b64Udmpu8uQ0eylKczH2gxE/8WhdeRvdH1sqXCEUw+V6tINEbplUwbTbo1Uq/tC4azvOu4ovTo9hn76WC9d6dLooCwINwOmJn/UiFCXWvaa42qRHra/ieotqK0StzS6xNw5NkpCSb71Ghuf79fpqfZ+kY37sCt+eawF9wa9YcP2SRnB6+PdRrhY6KkFeq37za68U8+dQMm2oU4jy60e9rT4JtRmkhTtJeIqS9jq+l+0c3/uoVyJgxVLXzt72ssR9dhihaZx3wS9Rj3MjjK0+1+yaAfNaBIyoeUuy4pJjXvJWLGz3ueRBM7Ly1fpgWhXvYAoObgQzIyllddBG20XTYPazK7clOGsa3q0RIooUeAuWAqdozwT6OdgwPz4GAdmM2VtseVl7Td2HhvZvSexBchBKYlXwfzFOZLGZtpsnUs25UKTRfqq2GR+CnocRzmLEQV45Ne1FrS1dehOH+VYAkxKnjLRCwtNYME48rCxfwxO7rryTJYnCe79FBkN8mltLhf8S1VYlofrGDde84OLpnmhreNM8/RMv2itgSiXh8HpipN0YE5G0vazGs6b+es9jmnmZUXXMSvTm8uuHahD3u/Lw1SqZzzX3wLKsrdQS7u0A7sOUZtDYWdu6C17Xrc5wG5f7vNjQ5XFvudGxWailE9Eu9luXdVdg6/v0k5wsN5puABap/Ckd7+qnqO1LwRVJ3ZALrfNR47eeNpc1/zVJoraqgn0de22C1g3S7ZLu6IuZyjttXSNmpdpPWFOdIbsgPP+9P8SUC/fozxbrLWODXBwx+s92BYvxhyFebszOefyyhaa3cyqq2oZ1UuwtsHa1HGeu4OHbHiPu16xeGJppWvDMZN8+3QfHLdvldQ5cEvwS8+ClClKe4McM1D45/KiXgFKm8XmpTuJtUXrncsFlN3JLFJweUrtC6UmCpFfaSJBJuC162dNSMbFNpBZPcdIBxFpqigm9mTem7C2+3Ll/BPw12R3wzyQgi2/M1AXelJ47n4IJ4gDO2qY0mZsiGusierYfhg9N1l5u3KmoeuGuU2dtoHK9bwktF0cz7aO51h+X3XuDYCiGkS+mjkK82CJVOi67g6awJv2HgU6sL6c2NRlieosRZZnycwP+0x0IOxzGwJfUwvXZZavDU2F1J8yv64eDS4tSoIfaoXKNyQoletN15CacR4xIh92DojjpBjmvCiRMRmFg3D2RWqPn7AemenltCeOIPkoEMLVsQBQZBoka2SCy5t/Xbb4sqMwt9Aqu7mm9LFhCrtbL81qKRNjzKE12UnBWiBOKGSx9QzmmySHC3VJXk1J1B7/2D22/yF/6el4HYN3kwnclt3KUf+AcHzzIM5G+lZd1mKo+x0lwkjLN/oTTImSkgutC7OlCx1ax+w/euHALb8YTHxV38QJWXJ5RdLL1EpkrxWbkBRAenP7CEWOwKItHJO9q75wmRj28hnMfZNAfr7A1CcqssFug2SrH0kN4koWp51chRe5Qwwdh4Nb2SoGxNIyltY6GB+UM0QB5l9nd/ajUgUt8EuLw2Cpf1HnDbv+drL6CcyNWmll8/rZrAwHRW65r7wbh+G0T0cWuqiaIwj4xRq33SqfmmoM28kl6pzJukx03KIfdqBkrv0JzNOEt6Kr1gBk2h67bW+DG6YtAJlPuYDQ7nTgtsvjBCVSsnhqqlNQFzfHtKviP/YJU3u/AyXPLeRvwoF8SD7frPu40mFh3WI+rshE4bKucIVjTK4mJnBrDZ6zm2v/2rPAqrAbksyGh7jHQl37J2oaVmST5xf8DbcR1WiLmZDacm7dHHR+Edo8TyTUNVQlKVQSTgVOjAN4ykzFk/2hWaYC7ezoUA2PKozwA72UwjXJrEuncV+CBjM0nzTY7G5ZHGihYeN24wkVyTRhesjIyE0QniBPSjnY3RIH040+upKfaK/4u5AZ5FpjoiSdVdttwexlZkHe0F3GnM52Tnyl782TiHnM5WHwzMHEW2YfvMaI+WFgo9y5bVb9/mzfQE30qwvIXtB+jAuWJgE5aDf2p5rmUzJ2cyEnihOwHjIjSnbuo15hJ9jd6uQszWrwQAmH01XbezuPAxLeNFbqGpyuQ8R8qdVw0/hN2C07vdYWcUVsg2XkJqJP7Kcxr295V12L2qr/snEOknNv5u6U8gHZxdfx756vu8zxkGW7S/826i2N49qWRJBmJWaocmhY25Ts4WkBHF0lQyKTYPvcZXdTErvn62+Xa0ZECufaCmCxleWSucDXbZ/beZ4olCQgZkCJRCamHYgkcYoJjvK00kXJ4orC+K5zcpdMgQzGOAdd5u+u0DSR1kP/KvePY+4xK4NqB3UdnUU93lLaBlpqDkVD+xxgVEdE057icB14qPmIm1k+LPcKpQRJqm78c0iWEvMT7v6c9HwCkLtBfrXnfZP5rs/8DdOnGzsPbUERXDzjZkwsm2QKWqk2adZP6O0DCBYXwabfZNsk+06isTqOviHNcRLTTzB/maUGxCyTa0sUP+czVGZMZkpd/iHQUXtxYMqezhHF6gJGLLFfh/YbxzI2bHVIGpFA7StcPEbb6rnZLXPBvrfjRI4EFul30jd30IaXUXFcAtMiKcpzQSWmQ0sinjqMEFW1n99zchl4NaAvwzywzgNXjh3u8ZsAfgvK6JPSjRC21bU6P4W1pmVSr63j0cxI4Duck091WtraN/Z8fV5oSpR9x8m6E8fFF4PIb27ovgxF+14ePyXstREnekO1k8bRVBUVlGNuWIhIDSqn7QDSepZWHsA3Gn7FV35aIWBiIWJSUblyY0Ly+pDKGTgQAk6403GfMreodjSXmdidWKokTRzfkCQ0UcaKYtgC5HlnzjbQfqPvfHyjxfkl22G8KFz5/BJ4F+ZsVAO42g3vESoqK1CL0uleMTNtgce55ZyIIGkKZxQ9umC4ED5RrHGEjUiic+n9BsjCZy9kOs7pCPKjWtZfBjaqU4uicOtd7WAyFnLndM4pp+qUMxwpkaXQ4ENJJBxneD2D3ul2fbuPX8GGI5v5OQJprlnd9p0O8Ma7inLVyUg0Qm6T5HcSm1CqcOSsrFC+NsVIFhJlJEqyIvKiZyfr3m+YN6G0jL/RUzV2pnbCnXWWOlswb+Tt8lPivaliaySK8tIUivX0iaVVNkIyFmQuy7h8wouoqkde75BCjTaSo+9kr8Q3jVpEC0TU0z+qKCpLjn4DwU9x5yJhZLrCE7UwE4+owtiVZEEcKXjMp61PVHmY35h66TcevNFuXK0+6yS6uiPE2jc4InHAKS9pCXH9/IlgoKhmrsCLAi4WzwuiOq+cU/WPAHUSLr7xqgGnGd3seoKqvHtHncrfoMdROlF4aa7K2kjlH+8579SEV1UxpLaq+MTziXTqM8MB2Tbf6PDFOu/l15eYMpV8fL0cKvJv0GaEscjLNSeHKT99vLBiWBPRMERBMiaSEGlEOUWdcHoN2Xwj7stUhRv/orZk1QwfmszQXp1/MUgKz8tLeRxF4RNHSQoTnzoiH9q8JIgtVS4L3YAn7fdmGN9QtsIWLvqg+lPivDrvj/SYC94k803n67TrHoyWjFVJMVRRzbWYG4sXiZtI6Z7+5bc/PPxaeOMQ7F0x1UcZM31D4oiEHNowSWxz4/zRvYwdtnQq5mEohDKn+vKEXGDeWPbsmxXy/pV3jxKXsbwp3BTD0NvK5JcA7rmE2ikK54cvi2L5SmLAKbwsiZyJx3wuXOwOiwN78L3KIsodrl0rYqe7zj+6Mfevf9UeYi5nMuc68sOxKZkIcahKhsKLYSgZmi3yl3/Nlxx8zzt+XbRBWKfo7urHBVy+PsokKvwo5gxr/iG8MWSmXoS0OSmsKcryyZh3xhPHFccXNSgMC/H7L9ZgHZguNjjtUhfU5nbPtw+P4neBUlGZaBJni5+20j5jPh4FgiTY0mQii/xYdjnl4oSg3h0dvs+IjMXo0sgJi+6B0a2vIHg55gy0mIUYPlTfoKBXVdsQThW4iljyUm6bosLplDccl/JXmB/U5BdYcGxaF0331KG3annjgvJfXrzBQE9QCbnhp5RX53OrOewO3pCtQ6miJYaA3G06lfmxJBNTvGqRmNZ6CE8IxiuglFsY56ZYqNd1SSPEuPFq5XdLBn4P0Doy6E7nyJUSQvks3awq2y4Kr8+QQ8xjlbOnsqo4kSCpcz+xhQvMTeB879uVwrjB9dyoz5jndf9zd62vOm9JCiw5Gyo5uLY1eDXQg0SQnaYyutpcKvCeqBqimXCSKjkK/gu4s1QTwFRrr/ou5qQ7ZnPvxEyOnonwujriHaoMzpk6/mZGrl8pJcpJWoVUHKW7musOnSLMN/ZEIJJoiBNblFQ5oGfMN2itHu5lJz8GYO+gPf12FHM3mtw7XiZqN0Ru6pF2LTHpaJSuG92abayNJEtoxvG8tOQEJRSZE0qWJVe0xn0shJUOlzGZm9v8VzD3UQkwK1a1R1kAd7iaX/syu5LGF79E1rRIxmqkrudMFVlNZ2lrzVKrDNeOovCcaqkGL/FiJtAo16bU1Y7fUZjukQxte78LdsfNKHvVtOKshgNN5WvDpbQ/bVHzy5Clc1BDgVwXdlNhwm2C1FoV8Wq1XRaTkdbOAjvMc8pTM58khmQcq3NHZOaTyIC8edD8+S5Q0ruqFcPbL6O5ery6vXLpzb3XY27l82Ue+rebThRJLZYrK21XljWb6Wm5bKvNxDYTSbIdx1D5UO8sNcopbsrS2YzqV9lQ1vheVei5oLaLXU83KHKuipSd+FfI6WuwVMEIyJh+8EuoFLcZMU+tWaFXejVPq/XKE0eKSnNfHs0sSe7nOAZF2DghhL8selywR7npdy+5WAxRRuvSBkDb9fWYpw6UPLXJ7YZRMiWbFDfcqoJ2FRSrqkXSL7eWGasql/nn5j1jVqtlZ8qHBJDnITPWmx30NUFD2Fi7bLlDybeVpIcgFJyWN3lc34oNSoQJ0RHx1VrHzUZmZ+FJr6yV1VppsFWl0+sFnY1B0MbXq180JScrnVWixhwxun73PVe/6o5HGYt7MaDqEGznOck/eE0pUdAsmVmz0q+Q5BHSbZ4Wwayd+e7KOa/UtHCJa8jtBwvrSdBZaTnkJKl2ljHPtT4BTb6s+qMk+Ko94S8AJeE+B8fKDONegxt+QsOgMHHfkckh6rOiQKU2qqpZY4xOrHYM5BCQOv/VUtECgj2YU4jtSF/EC7D6lpJ1cenxaV+856gob4i7sPy71QOUyCPquGW10rdFsWKEX1jbbD2brasRf55Wzpp76eGvNjwRWVfQIh3b5cFYeDbsuzfMU7o6Oz4uM0heBXqmALS27daXHsjTJ1HhRV6YmG42i9MqTfUqXlVs808GKluAArhx6/4yg3MAN3zSLBMnZD3YSm3ebfD4QlZ83wx8CJs1yc31vgX/olG5ctpO9oETxqi6OqKxLNNVhVS/2pb5OZuAjFEq5eKk+uVKo4h3wAU3S91ZYRebxaJtu0evT20NJKheHmzY+E5T5qEdXkjjiyYA53JpTtqTfBMAAAaUSURBVFUMPV1GyOvSfC2eMecU9gqdbQa/0aPOAUhHtcIbbqTVy75vMD2pL8jfbPX3+kB+8K9SEvsmxPv11DPSSlPv+9GGNs+8MA5jr9pWq+X0QoApQ3Ol36o5AbNWrTSuCg1gthlykuhy8AY6qGo9bjH2FXzoWoO8vRwl+sx0+DGvRtVusf5IVZwgcN32j0eiRJ3csxxJOJGFfKxX/K3cXA+83Ao0aAPQ0TA+Xh2aOCnKOHj5K/f40gj6imBrq7t2Xs9lIvOKKoodM6WE48cyGmhDkHw8HSPPuwzBUXeo+PgNscMKwGEpZUkAVtCcEsqpCFNiOBmgHtWmDwMC34X2+Nb1Y+V7tU7ynOMVeSLyyng6UibLbCJMmIt56A5xmRgsKceGE79TfkBZ9HzPynTL/bkxFCWThQ5FyKKsqv9Um8nvQP+m08pyoW1nPQ6HXaAHQYEQaFOJJ0oe26OuMq43Ua7txSPmvzMJNuAkzKxqB+tz9zD86dZ14WxgaW6ti4ZJv9Pv8wK68mp3sV2gQj6zyuVml2ZoNbIC813JDsLOUkeJLU4/sY/nPeJv8IhTkqG024XQZIf0YF0Q2osyCRi5t3rlWUtYldnMi9fzAJIKl2MdVNC/Iw3W+SdKFJve7275aaybVp4o7LYrRlMLPAgz8+K+VzyNdbNBQ2lvtZAuYq9s3cZCA4UVV2R5WsVBk8E6YG+CbVzmFfz4UOW3Oftn0OSwBUsH1B49CN7w3jEV1WYd9AUEkJWZbu1s0FeHZt26XgJVWx2CgDEfb6Hr4j0+NoXuPfavnhYh5q5rSFGVfZf4lz+ie5M16DvYbcFeN362USFC/TnVYNauYJWAVXYtIVhTRPa27xtqo6xVyK+44B5PrHs/FzRa77R4udGCYGzBW0K90CsdzMot4dDolp6steSw1meVGYE+28Q1lFkB1k3xKlOHjPQNk+qGNrvKWNb6ILhTzvaCB7AmlwtkVdlmk1ZLaOsIwJiVYEMMsenNIIdq00DsV7Dc767j21wb+m+qokQrOoV02UmfBt6QLcMgQaparNeQFW6VmogpzBaQISlE8RoWRQYpWpB5AWGzPECZiKRWOS1kbctV+y3BHwbs9aKL7Z75bA7Wa+THnWdIi0NR+BBk/m6+zbawL0MwVyYEqOUVBcyzdlW2i4UNadysoDokE+K6M8gUcbR4uX51AlhC/55tHbLD49t/BZDi50yy69sVUjpSgNEsluk8DWYJ6jrFxkAWF8Wr+R4Wjtt3B2Q9VagGQv248+WvgoGnfNAoVupFuPel7JQNhjinK30moKG4iuJULxvf2+oG+Oull3mQmIAmaVO0FST7TtVPCSv/+UaG8zdhwJr15ZsXlzbRK/l8pz9NZ0xjibS8qLP1ojkgU4/X1gasvaunXJEC6/uDHAdn5MXsAxAJvpHO/11ggjRziBrCdZf0d+Q+j6Pdfu8WB+UA0W622FqFZlmHtnazlIMGpf7CG3onlV1vvLX1hvAHOb7K0e5KY3hzaXRvA6Lvey1L30OFveyUbS/Axm2Y/b2s9JlfJog5FJaOOp/BFCurO+6N9MYKG9ThHNODTCszSkSO3n314kshXA6GyqF7qVRVV1mb4Sbrvgn1DFY1xKu+1/DhFa/Cojc8iwuB+GYZ6g6yWs1MdmCnjbWM0YbR3qEtXoFs53rvrEFrZV93Xc1YXRYsIjwHKGU7smhe00+dyjK1XQ/tpWRX+nmjuZW7zwfWNjgNwHVbLeI3dyuNXgcDAQtKtIQLOPYB7NtqNw73Il6DEiMsWDvRsuMfQIFYyNz0hcuajJZVbdfyRdXcC574FRxtZZELzTzOilQ/MFOZ8QCvaKKoPvbwfsGjiMzNMxLpGyBxtSK70HVprpokIUJO3luk+BE6gTk2wglBjdWebapFvWevLHCYww73HqkdFZrcfoksxzV25K6yujvxvdOrd3yRlzc//HQOlHCSaSO+rN3Cao47XDHp5bbs3JmVlWnONJG03IvaPF/65iuauH0prH7mBWOIt2DMy9VA1avcjwNvZqH+Mg9QVzs4ekNKUaqogQoV/8Pvqn4rUKKZ81pM3TUNItEakYgnGsflIns/q0S6IHvfDKIPf7z0HTh/FCiVuY8pM/8C0BP86Zn8Cfh/jfQ7fHX/P+AfIdY7WP4biH94f88/w54+IEr/TbFEurDzn57CH4IHxC4+TRE/9kbel8HXqD/NBQZX2P8OPM8Ap9PRy1py/Qf/wX/wH/wHL4f/Awtsm3ji2MljAAAAAElFTkSuQmCC">
            <a:extLst>
              <a:ext uri="{FF2B5EF4-FFF2-40B4-BE49-F238E27FC236}">
                <a16:creationId xmlns:a16="http://schemas.microsoft.com/office/drawing/2014/main" id="{5411C962-6457-4F15-B1F4-6988D0E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79" y="159541"/>
            <a:ext cx="2136121" cy="1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sychologický experiment Albert Bandura - &amp;amp;quot;Bobo Doll&amp;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00" y="3142527"/>
            <a:ext cx="5853339" cy="35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589FA-4500-49A3-9D6D-8F5318E8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C24DC8-FB66-4686-8E09-DA315653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a nápodoba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D256C-695C-4B26-98BD-EF89BD05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458"/>
            <a:ext cx="10753200" cy="4139998"/>
          </a:xfrm>
        </p:spPr>
        <p:txBody>
          <a:bodyPr/>
          <a:lstStyle/>
          <a:p>
            <a:r>
              <a:rPr lang="cs-CZ" sz="1800" dirty="0"/>
              <a:t>Spíše se učí obecnější pravidla a „vzorce chování“ než konkrétní chování (na rozdíl od </a:t>
            </a:r>
            <a:r>
              <a:rPr lang="cs-CZ" sz="1800" dirty="0" err="1"/>
              <a:t>copycatu</a:t>
            </a:r>
            <a:r>
              <a:rPr lang="cs-CZ" sz="1800" dirty="0"/>
              <a:t>) – na základě přesvědčení, že okolí (významní druzí) by takové chování ocenili či naopak s ním nesouhlasili - média nás učí co je norma</a:t>
            </a:r>
          </a:p>
          <a:p>
            <a:endParaRPr lang="en-GB" sz="1800" dirty="0"/>
          </a:p>
        </p:txBody>
      </p:sp>
      <p:pic>
        <p:nvPicPr>
          <p:cNvPr id="1026" name="Picture 2" descr="data:image/png;base64,iVBORw0KGgoAAAANSUhEUgAAAPkAAADKCAMAAABQfxahAAAAllBMVEX///8AAAD+/v75+fnv7+/29vbx8fH09PTl5eX4+Pjp6ens7Ozo6Ojf39/k5OStra1ycnLT09O0tLRVVVXLy8vZ2dmdnZ2EhISPj49paWnFxcWlpaV6enpNTU2np6exsbFcXFyMjIy7u7seHh5tbW1AQEA3NzdISEhQUFCXl5ctLS2BgYFhYWF3d3c8PDwmJiYWFhYPDw8LL4UMAAAgAElEQVR4nO09iXqiSrNdzSYisu8oiwiCuL3/y91qwDUmmhnNzP3n1HfmxBBsurqra6+CkP95GMmUEuNPz+LnAbGmCMKfnsefAcT8T0/hP/gP3gmq9Kdn8KfgXzjb/wCKn4D4pyfwx+Df3fP/4H8DmNJ577rz0xP5A/DJ6f2bhZU6nU5V7reGkHM3XuiETNRbPP9KxNmk3A0coAM9M8ivTBS/IKf9ELDAf+obZvpykF2AbAZnyH5l2lIBV1C/fJ6vBdyqEMA29tfTDr6x7ew+VdNmyxvUS5f+nUQ+gGIdiDCCW9iNnlc0OHcJh/3xuFxA89dijtMaQ0H2yoc5I+r2s6irPX/YwmoB5aFkGDOqKXffI52fBJyUCZm9FtU7mAPIz6DOEMvwZs2wYE1iB7Zs1fCfT7jwgIe9w/xvQ58SH2w3JIS/i7n13Chqi5uM9/LRVG6FMA/Xi7miOgZRnJTxOYb0X2dyt6Vfdmx8dRf19cMBcC9FJsJmpPcUXmkDXqXhn5R3TPx3wWtrENie0BuUi8yNVKLA9NEIyLwrRtnx3h5Nq7piRI7Uj6upbzJzYeGKxj+AyPeAkghypm8wajzhvNh4XsT+GtrxerZ8PEiwZF8LmihlhztnBBDGsR52Sg078/D3WeETcEAfPs9xhlWp57gQHBdGaTqId/UBk6ME/LaTZs0a/GVjBPixHYRDvNFgs4Tx+1H5JpRaBuERM0lrEnUeRrNrofyIyVESzmp2oxsa9oiqU9geiqw/MfauLM3MhL8rSoKcSavcTsF0DMNwvMVdFgcweTTSgTDhDeEsd6YjM6xHqkz0OK41I6m5WWj9fVoshTGk+FP8BOUB8gejkJCg6jKbVboFMUr05qCndemSTZ2HqemwIfbvxOK7d+N/RaxC92v+Ed1ZHZq26jhOFDWPx0thh6d77XVEv1gssoO3qFfe1oPG3TGl5m2hMU7+BQ1JBW6n9YtAzeUJ551VJaJ8GhlCeDxU1X3z0EBpg1WXHtLAARbxcq0Pg8qPx/hF+CbiqiGKJM40t/ti9y8P2CzLIravbzXz8qG9SnsxgBYLoHBMjmRzQUJ/TThUk/ixCgpon/ydIv02gzKm6tGj4cY9eosSWrI+yYTmjPjqhXP/PXA5XoqyufbpViA/hqr/mOsPObNx4g4HIjLKT60MCX5/UoiL1039Gr5H65RyoSQaiRian3nc5hcMuYjqR/xzfN7dMVEqjZ3q4JJfZt+Z3zfgm8F1SniVF8ya1PZnjKcTRUeVPfcfYc7hkU6Whyi3OxPAsCfINAeeWT4hGH8d6Le0Q9RgRIXzR0ko85+gNOlOa9h9Dvz1Q/0VjXtzoDyuBk932Ddidthl772s/VtASTxWZE80fJX/5JZ+uw4C4ewsq87UTj/zMdQQh7tdwDEqD/xRLw0y3GxgB2fxlzglKC2oomRc6CufHROc7TacdI5JBidBx1xX07tCTlg4Xr3DO0VGLo2Lmz8mWzSIOvfe27wS31zScSjx6kYJY/Ozb0LVoZeD2Kt3p8eIKRyWM/HDvlOyzxhPj3HX1d5h7QDBAwU28vrdu6Qa/V7EinITXhlZZMInn2G+4bphd85A+L2thdguNvOt6ZaFeLPclMytdo3niPGGqGdoAvNm2wR11/L7OD2LyzfvHoliOCd5xn/1TbwNINp0mHvDFR3CAmW9p3nE5K9v5jvxr1/ao4wrUB2szd8SJWeYCyavLN2lee+v2pGCwpM8TlHES5TYhYtHd1Rk6kZN2uvvaQGjifBKxDK/7lvttG8CFUYTMVfUqcPf8xiEJw9KdsIc93wpoVWbIy4VaSEpjMgi9qWTKdSOO8tdMER47NP5KTDwDDr4zzXHnj2Vb08K7hqcrpwjRTrabDLR2gMcQosvN2MgXk2uvJPiDE+2lQlTawdLkdgd4fCwnfwdGSGU+AEhdoLEa1Jzx/bpZlrcITx93pwwR2GFxzhwcV3EBFw7RrQVAqPLb6L011oXV8khGiT5lNk5hvsTWD0DiDnut4HbE5nqyqZT5WizcMMKGJfH8og4HmltTUgaoHpWME5mGXiiTe9KNQvMsDryDckPO8em/6nc/HmoUZJRmVG7nG00azJMnvaYo3BKj3eqHuNPDJb4R+Y43iQRQI1UInRumsNpyzvCmUIAMTFqf581rjRWGaubz/s//w3oM8zJdKyEIVWNydgZrLVhckws9xdGGWrixO4wR8UkYtEDbaN2t5I142HTS7NdzHMxNjQWS0qQMepU7BibBKjRzf+Gk44Sue7lea6FjUmy7FZz11IyREb7FIjZhjlOnU6Lk5gfFkU0N0svRmT3ryGLe1UPyWTnDn9p5jXAhmil8xTub10eVDJxFuKYl8xIteyRYko3qlje4TgaTYptNxVnyky2tqcJq2K/eAc4BV7Y5bzaQYqf1XInmjvXjpisFJSjhW6j+b6KHqNl/156ziMQmcyKeEUwI5I4CRndeGXQ4Dx+6qNhoobELiv9hrTtHBy2rcVZkkc7FivP2BpE0KjGLp6z868Z5lkXoMYOoicCdO8EzmXBNEGRtdFEmVD/U3cOU78OMe7eGnm529/EA2RG5nf4TDqnLeXSFRrhSW/Kx8HRB0EtVwOoBi5Be1dHEL13V7+ErjCE6BzPJ114uPwcc0oHDyIec3u4iXnnhkiM0burw0oEiAf0YMziKeuRbO/jDbjQuZx7927n5NntfgrPa0Q6lZrNQik5RfQMLg++di3KvS8Zz8N8uBKdVJsk4BiuCoSd97G3Qms8/tOzyss8UdVA48YhrPws13+ey1MS+GRwrRNb4qWdMzEc8euJuN3s+693wDBfVB0FFyn+7ixy1NcWs6P3umQ2nbo9RlJ1Kz5+1Wj0GSSk8t6E3xdgAx6y6aZDXZ4IRqXUsTP+EnPaoY6a7snmYF7kQwlLFmiGsXlYoFxvoVjAUeNtcnYrY3rskAfqyYNhpqGGd3G7+f1nvQ+kiqU5QUdtlBOFtWMuR+KXUVJKONPwUSgJGR4SppeKEFa73XKKfJ+ZdOWUOaaWqNzu+OEbUzRQGC8xXN8+K/V45XBYdEeCtsEP58sINnt+l9/G9Awaq4kj8V+7bKlrgYBSkMedtdm0xaMZV/u9w2YEnMyyoI7udEomaMUcmeYF85zC2tz1bN/68dQROkTQshXTV0amKvHK15l+LHOm97tSUrBpi8cksY6VM79kNFbA9Rcn844SuUnuDDViSSODiVBpP83mOsxRSrMJ7LgEJZvy9RS4OEi7pF2KBikTxTJ0DJ1MlvjDYIfb0R3YeRe5Bcw5e2eoEYSHo94nQHjnjrdCh0SnjrupZvOj0V0Gd+FLwk0FFjRDYu/FkRH3P1L84UH3SyfUphff/jAkXtBY+Gl2/FV9Iix9NZGXwLpgHA6UTv58HBu52vmqXLreBs8os9l6kchcUgi5yyh/cWCftdJ3H+S74cEQwJ2f823uhXA/xJ9ebNlOFxyOaIXEaeW7YzsXLhnC2Qe7x3jdzRWJpZPHKt7jQ+kxxmatDg8y/ZAgGg3Z4Fltyu4EGG/jT5S+KJNsQDLr3DLF/NPY5qx3rveLEiZwm+F/ZFMcEDdeFsygXcDuS8pcw0jt1dh+JpzuHn6Sx2m9tYBYOAtyDI1/gD4cfBgSxcQp49/p5TTdgVAjFHAaCfOQZRcVXyMSgruG4og5mVrTawfem4EbqthRqqj28rOZxoPCHXVrNHbQJu1P/nHfhapfQXPdMbNpGcMTOV8Lrx+zg9GK2M1TOdQvgl6co6FWEHf1GftYw2BbdmEEuXdTXMRP8cR39BCqqdtfY/7Zh3kB8gLglA04XTHJxv0c6kidLJiUL8JcET577JrFwbsg4n7d9C4pNNRwwQbtAxW63cB5YMY20WSOl0e6eBdf7/KA2S+UOTPlvf31d14JdtsJtKm5zT61mBBzPIK7s515UrJPSxWt+l/UFmYatA4P8EQ8cwSkObp/JObbpIfsp3addgfUj4Tqnnp5BDS1ZbZBjMcftO0pcn4xScunREHVt4ZtzSyV57JaPSO8We+ftVglINrn/IgyzQwJnfmURmiJIxu+p2hurDRtl7Os22pckuAZbTSxyW7g6Ec9rzY/qeJ8PVAyc8gXegc9JbP1jmeUR89s5wSe0LdaAXWAm2MR/lyY1U9J8YUXkJ5OeNGlbR/299k226rLuIn+xKZD56i7cXGbn+kVrwYFNTD+fuLGoLRVoI8m9YUnrWLiYHq66f7eGv7jZ5dMGia3Ok/wQxbrKifF/LNHGbUFwbY7Cszz6Kn23JuHbKuUI5nwn9CLDI+nb1RsddMb6uDS12N+DhkwmDBfY9iSmGQfUnsQpgY74Cma4bAVxqzaqD+Rsr18GB9gsP0sf/biMbNOTIBziSrqGMuPVhlOnfuN9aD00mhODLwQKEq0/ZjBYMw7rW3JPApDUvZyYEWSHT/EiUH00K9IybwLK6vbS38vpVwEHxzA9PdKWS+/23tj/JoE21K6fo7Sow0sssiOsWik5do/ucWp8VTGqvOQUzHbeNzxxktx0UXlPvop6CvDzjjWgixXuXg1pMF4+TIuV8eI6jGKdMQ8txfPjD6dPbFLSduNKmxvwg0qfKpMvwIoyUxiXKXFyP4etm4XJSvn4+Ntob+Op6f6MjXcPzOpSTp7YgYDXVPrJiPLbd7K4CdA6i7IdbwgslxktDeWNRQW/uj1VJYIthwFR98QVVeMGz9ic2MrSo67/vnmB8bw9DS9vIxL8laX5MZ0DtXkIvXPQGHdJ3NbmxoOM2gY7qI6YW7F4Dipas4sskfFqYnF8qQebBwVTlaAA1eZQ/GdtLyXQQKThctf7shQh1DW7tItIlieSy5YkufwiYjO7q5D9RqMFdEWg1mXN/dNN9bVsDp+4lfnc6e69eZX0XoElHA7g4TqZRYmZcQP1TxDjA9I9NcaqJ4PN/kT4B4zL3WLX9kOyKhNPflkqc75r+pJhenClurbqtNrnSyzKw8Qqmawyyom0/YBuMr1AQ37ObJLi4dkjLBxWRiF9I5akiw+qfk5CTBKDz1lcEPY9dVdSE4ZT41IgsS5QUG3/M7v0qTO+QucYpu5TA6DQUcT7xldBq1fModAONLwvaghGgAXEmBYahZt75DXHP4r7vhdOI7k74hTj279P31dmY7G+GlJBjvVJPlQwUFN+yaz9/5jNqifTBswvqSPq2zRpO5CVMwkRCbbongJXijXKdd7gFBKBe11yJhRe495n8p+vCoZTlfccj6ST0hbZBp2j4d+03Pg+PeuHOrKTKTMJ6WXyGN3+47HjLevN19QJ8tjaXQ9LFfAoTAba8SHNvfRQtB6SUZn5Bk3G8l7BmnrS9W8G7QKoGyAu7ykgDfxl6hJLcXOn0ul8mFJ4HfBzImbcNc5f0xxXegbqMvBF9GuXC2KToda3PX6NdcnPD4Cmwkm5qLXIbizcWED7b64Udmpu8uQ0eylKczH2gxE/8WhdeRvdH1sqXCEUw+V6tINEbplUwbTbo1Uq/tC4azvOu4ovTo9hn76WC9d6dLooCwINwOmJn/UiFCXWvaa42qRHra/ieotqK0StzS6xNw5NkpCSb71Ghuf79fpqfZ+kY37sCt+eawF9wa9YcP2SRnB6+PdRrhY6KkFeq37za68U8+dQMm2oU4jy60e9rT4JtRmkhTtJeIqS9jq+l+0c3/uoVyJgxVLXzt72ssR9dhihaZx3wS9Rj3MjjK0+1+yaAfNaBIyoeUuy4pJjXvJWLGz3ueRBM7Ly1fpgWhXvYAoObgQzIyllddBG20XTYPazK7clOGsa3q0RIooUeAuWAqdozwT6OdgwPz4GAdmM2VtseVl7Td2HhvZvSexBchBKYlXwfzFOZLGZtpsnUs25UKTRfqq2GR+CnocRzmLEQV45Ne1FrS1dehOH+VYAkxKnjLRCwtNYME48rCxfwxO7rryTJYnCe79FBkN8mltLhf8S1VYlofrGDde84OLpnmhreNM8/RMv2itgSiXh8HpipN0YE5G0vazGs6b+es9jmnmZUXXMSvTm8uuHahD3u/Lw1SqZzzX3wLKsrdQS7u0A7sOUZtDYWdu6C17Xrc5wG5f7vNjQ5XFvudGxWailE9Eu9luXdVdg6/v0k5wsN5puABap/Ckd7+qnqO1LwRVJ3ZALrfNR47eeNpc1/zVJoraqgn0de22C1g3S7ZLu6IuZyjttXSNmpdpPWFOdIbsgPP+9P8SUC/fozxbrLWODXBwx+s92BYvxhyFebszOefyyhaa3cyqq2oZ1UuwtsHa1HGeu4OHbHiPu16xeGJppWvDMZN8+3QfHLdvldQ5cEvwS8+ClClKe4McM1D45/KiXgFKm8XmpTuJtUXrncsFlN3JLFJweUrtC6UmCpFfaSJBJuC162dNSMbFNpBZPcdIBxFpqigm9mTem7C2+3Ll/BPw12R3wzyQgi2/M1AXelJ47n4IJ4gDO2qY0mZsiGusierYfhg9N1l5u3KmoeuGuU2dtoHK9bwktF0cz7aO51h+X3XuDYCiGkS+mjkK82CJVOi67g6awJv2HgU6sL6c2NRlieosRZZnycwP+0x0IOxzGwJfUwvXZZavDU2F1J8yv64eDS4tSoIfaoXKNyQoletN15CacR4xIh92DojjpBjmvCiRMRmFg3D2RWqPn7AemenltCeOIPkoEMLVsQBQZBoka2SCy5t/Xbb4sqMwt9Aqu7mm9LFhCrtbL81qKRNjzKE12UnBWiBOKGSx9QzmmySHC3VJXk1J1B7/2D22/yF/6el4HYN3kwnclt3KUf+AcHzzIM5G+lZd1mKo+x0lwkjLN/oTTImSkgutC7OlCx1ax+w/euHALb8YTHxV38QJWXJ5RdLL1EpkrxWbkBRAenP7CEWOwKItHJO9q75wmRj28hnMfZNAfr7A1CcqssFug2SrH0kN4koWp51chRe5Qwwdh4Nb2SoGxNIyltY6GB+UM0QB5l9nd/ajUgUt8EuLw2Cpf1HnDbv+drL6CcyNWmll8/rZrAwHRW65r7wbh+G0T0cWuqiaIwj4xRq33SqfmmoM28kl6pzJukx03KIfdqBkrv0JzNOEt6Kr1gBk2h67bW+DG6YtAJlPuYDQ7nTgtsvjBCVSsnhqqlNQFzfHtKviP/YJU3u/AyXPLeRvwoF8SD7frPu40mFh3WI+rshE4bKucIVjTK4mJnBrDZ6zm2v/2rPAqrAbksyGh7jHQl37J2oaVmST5xf8DbcR1WiLmZDacm7dHHR+Edo8TyTUNVQlKVQSTgVOjAN4ykzFk/2hWaYC7ezoUA2PKozwA72UwjXJrEuncV+CBjM0nzTY7G5ZHGihYeN24wkVyTRhesjIyE0QniBPSjnY3RIH040+upKfaK/4u5AZ5FpjoiSdVdttwexlZkHe0F3GnM52Tnyl782TiHnM5WHwzMHEW2YfvMaI+WFgo9y5bVb9/mzfQE30qwvIXtB+jAuWJgE5aDf2p5rmUzJ2cyEnihOwHjIjSnbuo15hJ9jd6uQszWrwQAmH01XbezuPAxLeNFbqGpyuQ8R8qdVw0/hN2C07vdYWcUVsg2XkJqJP7Kcxr295V12L2qr/snEOknNv5u6U8gHZxdfx756vu8zxkGW7S/826i2N49qWRJBmJWaocmhY25Ts4WkBHF0lQyKTYPvcZXdTErvn62+Xa0ZECufaCmCxleWSucDXbZ/beZ4olCQgZkCJRCamHYgkcYoJjvK00kXJ4orC+K5zcpdMgQzGOAdd5u+u0DSR1kP/KvePY+4xK4NqB3UdnUU93lLaBlpqDkVD+xxgVEdE057icB14qPmIm1k+LPcKpQRJqm78c0iWEvMT7v6c9HwCkLtBfrXnfZP5rs/8DdOnGzsPbUERXDzjZkwsm2QKWqk2adZP6O0DCBYXwabfZNsk+06isTqOviHNcRLTTzB/maUGxCyTa0sUP+czVGZMZkpd/iHQUXtxYMqezhHF6gJGLLFfh/YbxzI2bHVIGpFA7StcPEbb6rnZLXPBvrfjRI4EFul30jd30IaXUXFcAtMiKcpzQSWmQ0sinjqMEFW1n99zchl4NaAvwzywzgNXjh3u8ZsAfgvK6JPSjRC21bU6P4W1pmVSr63j0cxI4Duck091WtraN/Z8fV5oSpR9x8m6E8fFF4PIb27ovgxF+14ePyXstREnekO1k8bRVBUVlGNuWIhIDSqn7QDSepZWHsA3Gn7FV35aIWBiIWJSUblyY0Ly+pDKGTgQAk6403GfMreodjSXmdidWKokTRzfkCQ0UcaKYtgC5HlnzjbQfqPvfHyjxfkl22G8KFz5/BJ4F+ZsVAO42g3vESoqK1CL0uleMTNtgce55ZyIIGkKZxQ9umC4ED5RrHGEjUiic+n9BsjCZy9kOs7pCPKjWtZfBjaqU4uicOtd7WAyFnLndM4pp+qUMxwpkaXQ4ENJJBxneD2D3ul2fbuPX8GGI5v5OQJprlnd9p0O8Ma7inLVyUg0Qm6T5HcSm1CqcOSsrFC+NsVIFhJlJEqyIvKiZyfr3m+YN6G0jL/RUzV2pnbCnXWWOlswb+Tt8lPivaliaySK8tIUivX0iaVVNkIyFmQuy7h8wouoqkde75BCjTaSo+9kr8Q3jVpEC0TU0z+qKCpLjn4DwU9x5yJhZLrCE7UwE4+owtiVZEEcKXjMp61PVHmY35h66TcevNFuXK0+6yS6uiPE2jc4InHAKS9pCXH9/IlgoKhmrsCLAi4WzwuiOq+cU/WPAHUSLr7xqgGnGd3seoKqvHtHncrfoMdROlF4aa7K2kjlH+8579SEV1UxpLaq+MTziXTqM8MB2Tbf6PDFOu/l15eYMpV8fL0cKvJv0GaEscjLNSeHKT99vLBiWBPRMERBMiaSEGlEOUWdcHoN2Xwj7stUhRv/orZk1QwfmszQXp1/MUgKz8tLeRxF4RNHSQoTnzoiH9q8JIgtVS4L3YAn7fdmGN9QtsIWLvqg+lPivDrvj/SYC94k803n67TrHoyWjFVJMVRRzbWYG4sXiZtI6Z7+5bc/PPxaeOMQ7F0x1UcZM31D4oiEHNowSWxz4/zRvYwdtnQq5mEohDKn+vKEXGDeWPbsmxXy/pV3jxKXsbwp3BTD0NvK5JcA7rmE2ikK54cvi2L5SmLAKbwsiZyJx3wuXOwOiwN78L3KIsodrl0rYqe7zj+6Mfevf9UeYi5nMuc68sOxKZkIcahKhsKLYSgZmi3yl3/Nlxx8zzt+XbRBWKfo7urHBVy+PsokKvwo5gxr/iG8MWSmXoS0OSmsKcryyZh3xhPHFccXNSgMC/H7L9ZgHZguNjjtUhfU5nbPtw+P4neBUlGZaBJni5+20j5jPh4FgiTY0mQii/xYdjnl4oSg3h0dvs+IjMXo0sgJi+6B0a2vIHg55gy0mIUYPlTfoKBXVdsQThW4iljyUm6bosLplDccl/JXmB/U5BdYcGxaF0331KG3annjgvJfXrzBQE9QCbnhp5RX53OrOewO3pCtQ6miJYaA3G06lfmxJBNTvGqRmNZ6CE8IxiuglFsY56ZYqNd1SSPEuPFq5XdLBn4P0Doy6E7nyJUSQvks3awq2y4Kr8+QQ8xjlbOnsqo4kSCpcz+xhQvMTeB879uVwrjB9dyoz5jndf9zd62vOm9JCiw5Gyo5uLY1eDXQg0SQnaYyutpcKvCeqBqimXCSKjkK/gu4s1QTwFRrr/ou5qQ7ZnPvxEyOnonwujriHaoMzpk6/mZGrl8pJcpJWoVUHKW7musOnSLMN/ZEIJJoiBNblFQ5oGfMN2itHu5lJz8GYO+gPf12FHM3mtw7XiZqN0Ru6pF2LTHpaJSuG92abayNJEtoxvG8tOQEJRSZE0qWJVe0xn0shJUOlzGZm9v8VzD3UQkwK1a1R1kAd7iaX/syu5LGF79E1rRIxmqkrudMFVlNZ2lrzVKrDNeOovCcaqkGL/FiJtAo16bU1Y7fUZjukQxte78LdsfNKHvVtOKshgNN5WvDpbQ/bVHzy5Clc1BDgVwXdlNhwm2C1FoV8Wq1XRaTkdbOAjvMc8pTM58khmQcq3NHZOaTyIC8edD8+S5Q0ruqFcPbL6O5ery6vXLpzb3XY27l82Ue+rebThRJLZYrK21XljWb6Wm5bKvNxDYTSbIdx1D5UO8sNcopbsrS2YzqV9lQ1vheVei5oLaLXU83KHKuipSd+FfI6WuwVMEIyJh+8EuoFLcZMU+tWaFXejVPq/XKE0eKSnNfHs0sSe7nOAZF2DghhL8selywR7npdy+5WAxRRuvSBkDb9fWYpw6UPLXJ7YZRMiWbFDfcqoJ2FRSrqkXSL7eWGasql/nn5j1jVqtlZ8qHBJDnITPWmx30NUFD2Fi7bLlDybeVpIcgFJyWN3lc34oNSoQJ0RHx1VrHzUZmZ+FJr6yV1VppsFWl0+sFnY1B0MbXq180JScrnVWixhwxun73PVe/6o5HGYt7MaDqEGznOck/eE0pUdAsmVmz0q+Q5BHSbZ4Wwayd+e7KOa/UtHCJa8jtBwvrSdBZaTnkJKl2ljHPtT4BTb6s+qMk+Ko94S8AJeE+B8fKDONegxt+QsOgMHHfkckh6rOiQKU2qqpZY4xOrHYM5BCQOv/VUtECgj2YU4jtSF/EC7D6lpJ1cenxaV+856gob4i7sPy71QOUyCPquGW10rdFsWKEX1jbbD2brasRf55Wzpp76eGvNjwRWVfQIh3b5cFYeDbsuzfMU7o6Oz4uM0heBXqmALS27daXHsjTJ1HhRV6YmG42i9MqTfUqXlVs808GKluAArhx6/4yg3MAN3zSLBMnZD3YSm3ebfD4QlZ83wx8CJs1yc31vgX/olG5ctpO9oETxqi6OqKxLNNVhVS/2pb5OZuAjFEq5eKk+uVKo4h3wAU3S91ZYRebxaJtu0evT20NJKheHmzY+E5T5qEdXkjjiyYA53JpTtqTfBMAAAaUSURBVFUMPV1GyOvSfC2eMecU9gqdbQa/0aPOAUhHtcIbbqTVy75vMD2pL8jfbPX3+kB+8K9SEvsmxPv11DPSSlPv+9GGNs+8MA5jr9pWq+X0QoApQ3Ol36o5AbNWrTSuCg1gthlykuhy8AY6qGo9bjH2FXzoWoO8vRwl+sx0+DGvRtVusf5IVZwgcN32j0eiRJ3csxxJOJGFfKxX/K3cXA+83Ao0aAPQ0TA+Xh2aOCnKOHj5K/f40gj6imBrq7t2Xs9lIvOKKoodM6WE48cyGmhDkHw8HSPPuwzBUXeo+PgNscMKwGEpZUkAVtCcEsqpCFNiOBmgHtWmDwMC34X2+Nb1Y+V7tU7ynOMVeSLyyng6UibLbCJMmIt56A5xmRgsKceGE79TfkBZ9HzPynTL/bkxFCWThQ5FyKKsqv9Um8nvQP+m08pyoW1nPQ6HXaAHQYEQaFOJJ0oe26OuMq43Ua7txSPmvzMJNuAkzKxqB+tz9zD86dZ14WxgaW6ti4ZJv9Pv8wK68mp3sV2gQj6zyuVml2ZoNbIC813JDsLOUkeJLU4/sY/nPeJv8IhTkqG024XQZIf0YF0Q2osyCRi5t3rlWUtYldnMi9fzAJIKl2MdVNC/Iw3W+SdKFJve7275aaybVp4o7LYrRlMLPAgz8+K+VzyNdbNBQ2lvtZAuYq9s3cZCA4UVV2R5WsVBk8E6YG+CbVzmFfz4UOW3Oftn0OSwBUsH1B49CN7w3jEV1WYd9AUEkJWZbu1s0FeHZt26XgJVWx2CgDEfb6Hr4j0+NoXuPfavnhYh5q5rSFGVfZf4lz+ie5M16DvYbcFeN362USFC/TnVYNauYJWAVXYtIVhTRPa27xtqo6xVyK+44B5PrHs/FzRa77R4udGCYGzBW0K90CsdzMot4dDolp6steSw1meVGYE+28Q1lFkB1k3xKlOHjPQNk+qGNrvKWNb6ILhTzvaCB7AmlwtkVdlmk1ZLaOsIwJiVYEMMsenNIIdq00DsV7Dc767j21wb+m+qokQrOoV02UmfBt6QLcMgQaparNeQFW6VmogpzBaQISlE8RoWRQYpWpB5AWGzPECZiKRWOS1kbctV+y3BHwbs9aKL7Z75bA7Wa+THnWdIi0NR+BBk/m6+zbawL0MwVyYEqOUVBcyzdlW2i4UNadysoDokE+K6M8gUcbR4uX51AlhC/55tHbLD49t/BZDi50yy69sVUjpSgNEsluk8DWYJ6jrFxkAWF8Wr+R4Wjtt3B2Q9VagGQv248+WvgoGnfNAoVupFuPel7JQNhjinK30moKG4iuJULxvf2+oG+Oull3mQmIAmaVO0FST7TtVPCSv/+UaG8zdhwJr15ZsXlzbRK/l8pz9NZ0xjibS8qLP1ojkgU4/X1gasvaunXJEC6/uDHAdn5MXsAxAJvpHO/11ggjRziBrCdZf0d+Q+j6Pdfu8WB+UA0W622FqFZlmHtnazlIMGpf7CG3onlV1vvLX1hvAHOb7K0e5KY3hzaXRvA6Lvey1L30OFveyUbS/Axm2Y/b2s9JlfJog5FJaOOp/BFCurO+6N9MYKG9ThHNODTCszSkSO3n314kshXA6GyqF7qVRVV1mb4Sbrvgn1DFY1xKu+1/DhFa/Cojc8iwuB+GYZ6g6yWs1MdmCnjbWM0YbR3qEtXoFs53rvrEFrZV93Xc1YXRYsIjwHKGU7smhe00+dyjK1XQ/tpWRX+nmjuZW7zwfWNjgNwHVbLeI3dyuNXgcDAQtKtIQLOPYB7NtqNw73Il6DEiMsWDvRsuMfQIFYyNz0hcuajJZVbdfyRdXcC574FRxtZZELzTzOilQ/MFOZ8QCvaKKoPvbwfsGjiMzNMxLpGyBxtSK70HVprpokIUJO3luk+BE6gTk2wglBjdWebapFvWevLHCYww73HqkdFZrcfoksxzV25K6yujvxvdOrd3yRlzc//HQOlHCSaSO+rN3Cao47XDHp5bbs3JmVlWnONJG03IvaPF/65iuauH0prH7mBWOIt2DMy9VA1avcjwNvZqH+Mg9QVzs4ekNKUaqogQoV/8Pvqn4rUKKZ81pM3TUNItEakYgnGsflIns/q0S6IHvfDKIPf7z0HTh/FCiVuY8pM/8C0BP86Zn8Cfh/jfQ7fHX/P+AfIdY7WP4biH94f88/w54+IEr/TbFEurDzn57CH4IHxC4+TRE/9kbel8HXqD/NBQZX2P8OPM8Ap9PRy1py/Qf/wX/wH/wHL4f/Awtsm3ji2MljAAAAAElFTkSuQmCC">
            <a:extLst>
              <a:ext uri="{FF2B5EF4-FFF2-40B4-BE49-F238E27FC236}">
                <a16:creationId xmlns:a16="http://schemas.microsoft.com/office/drawing/2014/main" id="{5411C962-6457-4F15-B1F4-6988D0E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79" y="159541"/>
            <a:ext cx="2136121" cy="1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Top 10 Most Violent Superheroes In All Of Com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04" y="3323624"/>
            <a:ext cx="5616858" cy="31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D8A7B-EBB7-462B-A188-81EAE1527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C88584-6BB8-41FF-A8B6-7CAE8818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0AB49-98E7-46A4-83AB-8FBBE0C0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en-GB" dirty="0"/>
          </a:p>
        </p:txBody>
      </p:sp>
      <p:pic>
        <p:nvPicPr>
          <p:cNvPr id="9224" name="Picture 8" descr="https://i.ytimg.com/vi/xg4vHW5thT0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9728" r="21718" b="20115"/>
          <a:stretch/>
        </p:blipFill>
        <p:spPr bwMode="auto">
          <a:xfrm>
            <a:off x="666000" y="1692002"/>
            <a:ext cx="7315201" cy="34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D8A7B-EBB7-462B-A188-81EAE1527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C88584-6BB8-41FF-A8B6-7CAE8818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0AB49-98E7-46A4-83AB-8FBBE0C0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Tendence postupného přivykání si (habituace) na opakující se násilné obsahy  - např. postupem času nejsou vnímané tak emočně silně. Vysvětluje tedy dlouhodobé vliv médií (viz kultivační teorie)</a:t>
            </a:r>
          </a:p>
          <a:p>
            <a:r>
              <a:rPr lang="cs-CZ" sz="1800" dirty="0"/>
              <a:t>Tvůrci mediálních obsahů zvyšují kvalitu a kvantitu násilí aby získali pozornost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dirty="0"/>
          </a:p>
        </p:txBody>
      </p:sp>
      <p:pic>
        <p:nvPicPr>
          <p:cNvPr id="10244" name="Picture 4" descr="Evolution of the Zomb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65" y="3103787"/>
            <a:ext cx="6002157" cy="33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4D8A7B-EBB7-462B-A188-81EAE1527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C88584-6BB8-41FF-A8B6-7CAE8818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Desenzitizace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40AB49-98E7-46A4-83AB-8FBBE0C0F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7440152" cy="4139998"/>
          </a:xfrm>
        </p:spPr>
        <p:txBody>
          <a:bodyPr/>
          <a:lstStyle/>
          <a:p>
            <a:r>
              <a:rPr lang="cs-CZ" sz="1800" dirty="0"/>
              <a:t>Dlouhodobé vystavování se výrazným (nejen násilným) obsahům vede k poklesu emočních a fyziologických reakci – tyto obrazy pak nejsou tak zneklidňující jako dříve. To může vést k apatii a netečnosti vůči násilí </a:t>
            </a:r>
          </a:p>
          <a:p>
            <a:pPr lvl="1"/>
            <a:r>
              <a:rPr lang="cs-CZ" sz="1800" dirty="0"/>
              <a:t>Ochota pomáhat?</a:t>
            </a:r>
          </a:p>
          <a:p>
            <a:pPr lvl="1"/>
            <a:r>
              <a:rPr lang="cs-CZ" sz="1800" dirty="0"/>
              <a:t>Př. </a:t>
            </a:r>
            <a:r>
              <a:rPr lang="en-US" sz="1800" dirty="0"/>
              <a:t>Comfortably numb: </a:t>
            </a:r>
            <a:r>
              <a:rPr lang="cs-CZ" sz="1800" dirty="0"/>
              <a:t>D</a:t>
            </a:r>
            <a:r>
              <a:rPr lang="en-US" sz="1800" dirty="0" err="1"/>
              <a:t>esensitizing</a:t>
            </a:r>
            <a:r>
              <a:rPr lang="en-US" sz="1800" dirty="0"/>
              <a:t> effects of violent media on helping others </a:t>
            </a:r>
            <a:r>
              <a:rPr lang="cs-CZ" sz="1800" dirty="0"/>
              <a:t>(Bushman &amp; Anderson, 2009)</a:t>
            </a:r>
          </a:p>
          <a:p>
            <a:endParaRPr lang="cs-CZ" sz="2000" dirty="0"/>
          </a:p>
          <a:p>
            <a:r>
              <a:rPr lang="cs-CZ" sz="1800" dirty="0" err="1"/>
              <a:t>Desenzitizační</a:t>
            </a:r>
            <a:r>
              <a:rPr lang="cs-CZ" sz="1800" dirty="0"/>
              <a:t> efekt násilí v médiích potvrzen v mnoha experimentálních studiích (i fyziologických a neurologických), těžko se ale zkoumá v reálných podmínkách</a:t>
            </a:r>
          </a:p>
          <a:p>
            <a:endParaRPr lang="cs-CZ" sz="2000" dirty="0"/>
          </a:p>
          <a:p>
            <a:endParaRPr lang="en-GB" dirty="0"/>
          </a:p>
        </p:txBody>
      </p:sp>
      <p:pic>
        <p:nvPicPr>
          <p:cNvPr id="11266" name="Picture 2" descr="https://media.istockphoto.com/photos/washed-up-elderly-lady-with-crutches-falling-down-picture-id936488356?k=20&amp;m=936488356&amp;s=170667a&amp;w=0&amp;h=Z_pU6_4r9OciyPNjIe0zK4jn_vL2FcuwDKFBi4VAHb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99" y="2402476"/>
            <a:ext cx="3502025" cy="23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F7F9C-C1D2-443F-A498-3CC92B222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68E7FF-AC6C-41A2-A814-85A23109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Priming</a:t>
            </a:r>
            <a:r>
              <a:rPr lang="cs-CZ" dirty="0"/>
              <a:t> a </a:t>
            </a:r>
            <a:r>
              <a:rPr lang="cs-CZ" dirty="0" err="1"/>
              <a:t>trasfér</a:t>
            </a:r>
            <a:r>
              <a:rPr lang="cs-CZ" dirty="0"/>
              <a:t> excitace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F5C11-2C8B-4D84-98B1-DE802BAC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Vysvětlují krátkodobé efekty</a:t>
            </a:r>
          </a:p>
          <a:p>
            <a:r>
              <a:rPr lang="cs-CZ" sz="1800" dirty="0"/>
              <a:t>Lidská zkušenost je mentálně organizovaná v clusterech jako schémata a scénáře (tj. předpoklad, že určité události se dějí „nějak“, mají svou souslednost atd.). Tyto schémata se spouští automaticky na základě asociací vlivem (zpravidla vnějších) spouštěčů.</a:t>
            </a:r>
          </a:p>
          <a:p>
            <a:r>
              <a:rPr lang="cs-CZ" sz="1800" dirty="0"/>
              <a:t>Násilí v médiích nás může udělat dočasně náchylnějšími ke spuštění agresivních schémat a scénářů</a:t>
            </a:r>
          </a:p>
          <a:p>
            <a:endParaRPr lang="en-GB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15883" y="4200819"/>
            <a:ext cx="31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+mj-lt"/>
              </a:rPr>
              <a:t>kn</a:t>
            </a:r>
            <a:r>
              <a:rPr lang="cs-CZ" dirty="0">
                <a:latin typeface="+mj-lt"/>
              </a:rPr>
              <a:t>__e → </a:t>
            </a:r>
            <a:r>
              <a:rPr lang="cs-CZ" dirty="0" err="1">
                <a:latin typeface="+mj-lt"/>
              </a:rPr>
              <a:t>kn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if</a:t>
            </a:r>
            <a:r>
              <a:rPr lang="cs-CZ" dirty="0" err="1">
                <a:latin typeface="+mj-lt"/>
              </a:rPr>
              <a:t>e</a:t>
            </a:r>
            <a:r>
              <a:rPr lang="cs-CZ" dirty="0">
                <a:latin typeface="+mj-lt"/>
              </a:rPr>
              <a:t>; </a:t>
            </a:r>
            <a:r>
              <a:rPr lang="cs-CZ" dirty="0" err="1">
                <a:latin typeface="+mj-lt"/>
              </a:rPr>
              <a:t>kn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av</a:t>
            </a:r>
            <a:r>
              <a:rPr lang="cs-CZ" dirty="0" err="1">
                <a:latin typeface="+mj-lt"/>
              </a:rPr>
              <a:t>e</a:t>
            </a:r>
            <a:endParaRPr lang="cs-CZ" dirty="0">
              <a:latin typeface="+mj-lt"/>
            </a:endParaRPr>
          </a:p>
        </p:txBody>
      </p:sp>
      <p:pic>
        <p:nvPicPr>
          <p:cNvPr id="12290" name="Picture 2" descr="Catler DMS 203 Chef Knife Gyuto kuchařský japonský nůž | Electroworld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32" y="4819982"/>
            <a:ext cx="689378" cy="5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laying Cards; when the Jack was a Knave | Playing cards, Cards, Deck of  car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94" y="4697208"/>
            <a:ext cx="707889" cy="10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814310" y="4200819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+mj-lt"/>
              </a:rPr>
              <a:t>mug</a:t>
            </a:r>
            <a:r>
              <a:rPr lang="cs-CZ" dirty="0">
                <a:latin typeface="+mj-lt"/>
              </a:rPr>
              <a:t> →           /</a:t>
            </a:r>
          </a:p>
        </p:txBody>
      </p:sp>
      <p:pic>
        <p:nvPicPr>
          <p:cNvPr id="12294" name="Picture 6" descr="Buy Personalised Ceramic Black Magic Mug Online - Red Mom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27" y="4039154"/>
            <a:ext cx="751937" cy="9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Mugging in Dhaka city up ag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35" y="4211863"/>
            <a:ext cx="998658" cy="6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F7F9C-C1D2-443F-A498-3CC92B222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68E7FF-AC6C-41A2-A814-85A23109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Priming</a:t>
            </a:r>
            <a:r>
              <a:rPr lang="cs-CZ" dirty="0"/>
              <a:t> a </a:t>
            </a:r>
            <a:r>
              <a:rPr lang="cs-CZ" dirty="0" err="1"/>
              <a:t>trasfér</a:t>
            </a:r>
            <a:r>
              <a:rPr lang="cs-CZ" dirty="0"/>
              <a:t> excitace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F5C11-2C8B-4D84-98B1-DE802BAC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 err="1"/>
              <a:t>Transfér</a:t>
            </a:r>
            <a:r>
              <a:rPr lang="cs-CZ" sz="1800" b="1" dirty="0"/>
              <a:t> excitace </a:t>
            </a:r>
            <a:r>
              <a:rPr lang="cs-CZ" sz="1800" dirty="0"/>
              <a:t>– podobné jako </a:t>
            </a:r>
            <a:r>
              <a:rPr lang="cs-CZ" sz="1800" dirty="0" err="1"/>
              <a:t>priming</a:t>
            </a:r>
            <a:r>
              <a:rPr lang="cs-CZ" sz="1800" dirty="0"/>
              <a:t> – zde spouštění </a:t>
            </a:r>
            <a:r>
              <a:rPr lang="cs-CZ" sz="1800" dirty="0" err="1"/>
              <a:t>fyziologicko</a:t>
            </a:r>
            <a:r>
              <a:rPr lang="cs-CZ" sz="1800" dirty="0"/>
              <a:t>/emoční reakce</a:t>
            </a:r>
            <a:r>
              <a:rPr lang="en-GB" sz="1800" dirty="0"/>
              <a:t> </a:t>
            </a:r>
            <a:r>
              <a:rPr lang="cs-CZ" sz="1800" dirty="0"/>
              <a:t>- vzrušení (</a:t>
            </a:r>
            <a:r>
              <a:rPr lang="cs-CZ" sz="1800" i="1" dirty="0" err="1"/>
              <a:t>arousal</a:t>
            </a:r>
            <a:r>
              <a:rPr lang="cs-CZ" sz="1800" dirty="0"/>
              <a:t>)  a ne kognitivního (neuro) schématu.</a:t>
            </a:r>
          </a:p>
          <a:p>
            <a:r>
              <a:rPr lang="cs-CZ" sz="1800" dirty="0"/>
              <a:t>Excitace je neutrální, ale předává energii (zesiluje) případné emoce, které se vážou na následnou situaci </a:t>
            </a:r>
          </a:p>
          <a:p>
            <a:r>
              <a:rPr lang="cs-CZ" sz="1800" dirty="0"/>
              <a:t>Spouštěč nemusí být nutně násilí, ale třeba frustrace, napětí, nebo rychlé střihy v záběrech filmu. Zda je pak následná reakce násilná záleží na rámování té situace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969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Anderson &amp; Bushman</a:t>
            </a:r>
          </a:p>
          <a:p>
            <a:r>
              <a:rPr lang="cs-CZ" sz="2000" dirty="0"/>
              <a:t>Krátkodobé i dlouhodobé mediální účinky</a:t>
            </a:r>
          </a:p>
          <a:p>
            <a:r>
              <a:rPr lang="cs-CZ" sz="2000" dirty="0"/>
              <a:t>„Meta-teoretický rámec“</a:t>
            </a:r>
          </a:p>
          <a:p>
            <a:r>
              <a:rPr lang="cs-CZ" sz="2000" dirty="0"/>
              <a:t>Filmová a televizní agrese, videohry, interaktivní média</a:t>
            </a:r>
          </a:p>
          <a:p>
            <a:endParaRPr lang="cs-CZ" sz="2000" dirty="0"/>
          </a:p>
          <a:p>
            <a:r>
              <a:rPr lang="cs-CZ" sz="2000" dirty="0"/>
              <a:t>Naučená kognitivní schémata</a:t>
            </a:r>
          </a:p>
          <a:p>
            <a:r>
              <a:rPr lang="cs-CZ" sz="2000" dirty="0"/>
              <a:t>Distální a proximální procesy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0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1593448" y="2152890"/>
            <a:ext cx="8488102" cy="47051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1593448" y="3264061"/>
            <a:ext cx="8152436" cy="3593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4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D56D-5BB1-4D24-AE2A-50B0C42F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9EB9E48-FCF4-46C0-9C6C-740146CE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048987"/>
          </a:xfrm>
        </p:spPr>
        <p:txBody>
          <a:bodyPr/>
          <a:lstStyle/>
          <a:p>
            <a:r>
              <a:rPr lang="cs-CZ" sz="1800" dirty="0"/>
              <a:t>Model zvýšené náchylnosti k mediálním účinkům</a:t>
            </a:r>
            <a:endParaRPr lang="en-GB" dirty="0"/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03F88E1A-AF0F-47CD-952C-B12DF8C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Mediální účinky - zopakování</a:t>
            </a:r>
            <a:endParaRPr lang="en-GB" dirty="0"/>
          </a:p>
        </p:txBody>
      </p:sp>
      <p:pic>
        <p:nvPicPr>
          <p:cNvPr id="13" name="Picture 2" descr="http://onlinelibrary.wiley.com/store/10.1111/jcom.12024/asset/image_m/jcom12024-fig-0001-m.png?v=1&amp;t=itwmv0no&amp;s=6442444f22b7b1ff580ae1ae40e546bce1242e0c">
            <a:extLst>
              <a:ext uri="{FF2B5EF4-FFF2-40B4-BE49-F238E27FC236}">
                <a16:creationId xmlns:a16="http://schemas.microsoft.com/office/drawing/2014/main" id="{EB821A55-393A-48C0-AAAC-3ECA9E0C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537352"/>
            <a:ext cx="7627568" cy="336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1593448" y="4745619"/>
            <a:ext cx="8314481" cy="21123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7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4" y="0"/>
            <a:ext cx="605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386856" cy="4139998"/>
          </a:xfrm>
        </p:spPr>
        <p:txBody>
          <a:bodyPr/>
          <a:lstStyle/>
          <a:p>
            <a:r>
              <a:rPr lang="cs-CZ" sz="2000" dirty="0"/>
              <a:t>V krátkodobé perspektivě média ovlivňují náš kognitivní, emoční a fyziologický stav</a:t>
            </a:r>
          </a:p>
          <a:p>
            <a:r>
              <a:rPr lang="cs-CZ" sz="2000" dirty="0"/>
              <a:t>V dlouhodobé perspektivě nás média učí jak vnímat, interpretovat a hodnotit svět kolem nás</a:t>
            </a:r>
          </a:p>
          <a:p>
            <a:r>
              <a:rPr lang="cs-CZ" sz="2000" dirty="0"/>
              <a:t>S každým opakováním expozice násilí v médiích se skrze krátkodobé efekty zesiluje „zapisování“ těchto schémat do paměti a identity jedince. Tyto clustery se stávají komplexními, propojují s jinými částmi identity a je tak stále obtížnější je změnit</a:t>
            </a:r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95" y="544009"/>
            <a:ext cx="4335782" cy="49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Jednotlivé propozice modelu byly testovány v rámci průřezových, longitudinálních i experimentálních studií, a to v různých kulturních kontextech i s různými věkovými skupinami</a:t>
            </a:r>
          </a:p>
          <a:p>
            <a:pPr lvl="0"/>
            <a:r>
              <a:rPr lang="cs-CZ" sz="2000" dirty="0"/>
              <a:t>Existující </a:t>
            </a:r>
            <a:r>
              <a:rPr lang="cs-CZ" sz="2000" dirty="0" err="1"/>
              <a:t>metaanalýzy</a:t>
            </a:r>
            <a:r>
              <a:rPr lang="cs-CZ" sz="2000" dirty="0"/>
              <a:t> ukazují, že výsledy jsou napříč kontexty poměrně konzistentní a hlavní propozice modelu potvrzují</a:t>
            </a:r>
          </a:p>
          <a:p>
            <a:pPr lvl="0"/>
            <a:r>
              <a:rPr lang="cs-CZ" sz="2000" dirty="0"/>
              <a:t>Malé </a:t>
            </a:r>
            <a:r>
              <a:rPr lang="cs-CZ" sz="2000" dirty="0" err="1"/>
              <a:t>effect</a:t>
            </a:r>
            <a:r>
              <a:rPr lang="cs-CZ" sz="2000" dirty="0"/>
              <a:t> </a:t>
            </a:r>
            <a:r>
              <a:rPr lang="cs-CZ" sz="2000" dirty="0" err="1"/>
              <a:t>sizes</a:t>
            </a:r>
            <a:r>
              <a:rPr lang="cs-CZ" sz="2000" dirty="0"/>
              <a:t>, komplexní a těžko testovatelný model</a:t>
            </a:r>
          </a:p>
          <a:p>
            <a:pPr lvl="0"/>
            <a:r>
              <a:rPr lang="cs-CZ" sz="2000" dirty="0"/>
              <a:t>Vliv mnoha intervenujících proměnných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0110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Vliv mediálního obsahu:</a:t>
            </a:r>
          </a:p>
          <a:p>
            <a:pPr lvl="1"/>
            <a:r>
              <a:rPr lang="cs-CZ" dirty="0"/>
              <a:t>Odměna násilí, realističnost násilí, ne/ukázání důsledků pro oběti, pozitivní vykreslení agresora a identifikace</a:t>
            </a:r>
          </a:p>
          <a:p>
            <a:pPr lvl="1"/>
            <a:r>
              <a:rPr lang="cs-CZ" dirty="0" err="1"/>
              <a:t>Hollingdale</a:t>
            </a:r>
            <a:r>
              <a:rPr lang="cs-CZ" dirty="0"/>
              <a:t> &amp; </a:t>
            </a:r>
            <a:r>
              <a:rPr lang="cs-CZ" dirty="0" err="1"/>
              <a:t>Greitemeyer</a:t>
            </a:r>
            <a:r>
              <a:rPr lang="cs-CZ" dirty="0"/>
              <a:t> (2013) – personalizace </a:t>
            </a:r>
            <a:r>
              <a:rPr lang="cs-CZ" dirty="0" err="1"/>
              <a:t>avatara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57" y="3597292"/>
            <a:ext cx="4082607" cy="2755134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64D89021-F1E6-4A5C-9D9D-A4D4DA144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text, osoba, pózování&#10;&#10;Popis byl vytvořen automaticky">
            <a:extLst>
              <a:ext uri="{FF2B5EF4-FFF2-40B4-BE49-F238E27FC236}">
                <a16:creationId xmlns:a16="http://schemas.microsoft.com/office/drawing/2014/main" id="{FFA384C5-CA14-49BF-9FFD-D757F0AA7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20" y="3581400"/>
            <a:ext cx="5325869" cy="29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9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err="1"/>
              <a:t>agression</a:t>
            </a:r>
            <a:r>
              <a:rPr lang="en-US" dirty="0"/>
              <a:t> model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57651" cy="4139998"/>
          </a:xfrm>
        </p:spPr>
        <p:txBody>
          <a:bodyPr/>
          <a:lstStyle/>
          <a:p>
            <a:r>
              <a:rPr lang="cs-CZ" dirty="0"/>
              <a:t>Vliv individuálních charakteristik</a:t>
            </a:r>
          </a:p>
          <a:p>
            <a:pPr lvl="1"/>
            <a:r>
              <a:rPr lang="cs-CZ" dirty="0"/>
              <a:t>Př. Agresivita jedince, hostilní </a:t>
            </a:r>
            <a:r>
              <a:rPr lang="cs-CZ" dirty="0" err="1"/>
              <a:t>atribuce</a:t>
            </a:r>
            <a:r>
              <a:rPr lang="cs-CZ" dirty="0"/>
              <a:t>, postoje vůči násilí,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Morální </a:t>
            </a:r>
            <a:r>
              <a:rPr lang="cs-CZ" dirty="0" err="1"/>
              <a:t>indentita</a:t>
            </a:r>
            <a:r>
              <a:rPr lang="cs-CZ" dirty="0"/>
              <a:t>, empatie,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Vliv sociálního prostředí</a:t>
            </a:r>
          </a:p>
          <a:p>
            <a:pPr lvl="1"/>
            <a:r>
              <a:rPr lang="cs-CZ" dirty="0"/>
              <a:t>Konflikt v rodině, rodičovské mediace konzumace médií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</p:txBody>
      </p:sp>
      <p:pic>
        <p:nvPicPr>
          <p:cNvPr id="6" name="Picture 2" descr="Aggression and Antisocial Behavior - ppt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r="19676"/>
          <a:stretch/>
        </p:blipFill>
        <p:spPr bwMode="auto">
          <a:xfrm>
            <a:off x="6724892" y="1512756"/>
            <a:ext cx="3588152" cy="49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0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15A23-E610-4BA8-A33B-6190178E3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71E1DD-EC5C-4295-A35E-6B9B71A2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Prosociální chování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26D0D-B3CA-4C48-9046-4AEB759B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sz="2000" dirty="0"/>
              <a:t>Obecný model učení</a:t>
            </a:r>
          </a:p>
          <a:p>
            <a:pPr lvl="0"/>
            <a:r>
              <a:rPr lang="cs-CZ" sz="2000" dirty="0"/>
              <a:t>Výzkumy zaměřené na prosociální chování</a:t>
            </a:r>
          </a:p>
          <a:p>
            <a:pPr lvl="0"/>
            <a:r>
              <a:rPr lang="cs-CZ" sz="2000" dirty="0"/>
              <a:t>Konzumace prosociálních obsahů vede k učení se a k aktivování prosociálních skriptů a kognitivních schémat</a:t>
            </a:r>
          </a:p>
          <a:p>
            <a:pPr lvl="0"/>
            <a:r>
              <a:rPr lang="cs-CZ" sz="2000" dirty="0"/>
              <a:t>Hraní prosociálních her – zvýšení prosociálních tendencí chování, snížení agresivních tendencí</a:t>
            </a:r>
          </a:p>
          <a:p>
            <a:endParaRPr lang="cs-CZ" sz="2000" dirty="0"/>
          </a:p>
        </p:txBody>
      </p:sp>
      <p:pic>
        <p:nvPicPr>
          <p:cNvPr id="4100" name="Picture 4" descr="It Takes Two – kooperační hra pro všechny páry | Recenze | PSGamer.cz">
            <a:extLst>
              <a:ext uri="{FF2B5EF4-FFF2-40B4-BE49-F238E27FC236}">
                <a16:creationId xmlns:a16="http://schemas.microsoft.com/office/drawing/2014/main" id="{1589FDB3-7A5B-4BEC-92F0-5B5A57DF5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/>
          <a:stretch/>
        </p:blipFill>
        <p:spPr bwMode="auto">
          <a:xfrm>
            <a:off x="6557210" y="1692002"/>
            <a:ext cx="4914790" cy="39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2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811203-635F-4858-AD29-CC7DB7590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A1C64D-251F-46C4-B407-A564414A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Ohrožená populace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E3906B-ECF6-4578-8476-D97C286D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Vliv médií na násilné chování je menší, než samotný vliv socio-demografických charakteristik</a:t>
            </a:r>
            <a:r>
              <a:rPr lang="en-GB" sz="2000" dirty="0"/>
              <a:t>. </a:t>
            </a:r>
            <a:r>
              <a:rPr lang="cs-CZ" sz="2000" dirty="0"/>
              <a:t>Zároveň tyto charakteristiky predikují preferenci a frekvenci konzumace násilných obsahů (viz model zvýšené náchylnosti k mediálním účinkům)</a:t>
            </a:r>
            <a:r>
              <a:rPr lang="en-US" sz="2000" dirty="0"/>
              <a:t>:</a:t>
            </a:r>
          </a:p>
          <a:p>
            <a:pPr lvl="1"/>
            <a:r>
              <a:rPr lang="cs-CZ" dirty="0"/>
              <a:t>Chlapci</a:t>
            </a:r>
          </a:p>
          <a:p>
            <a:pPr lvl="1"/>
            <a:r>
              <a:rPr lang="cs-CZ" dirty="0"/>
              <a:t>Adolescenti – krátkodobé efekty a děti pod 7 let u dlouhodobých efektů</a:t>
            </a:r>
            <a:endParaRPr lang="en-US" dirty="0"/>
          </a:p>
          <a:p>
            <a:pPr lvl="1"/>
            <a:r>
              <a:rPr lang="cs-CZ" dirty="0"/>
              <a:t>Již s agresivními sklony</a:t>
            </a:r>
          </a:p>
          <a:p>
            <a:pPr lvl="1"/>
            <a:r>
              <a:rPr lang="cs-CZ" dirty="0"/>
              <a:t>Další problematické psychologické charakteristiky (ADHD, poruchy osobnosti, nižší IQ)</a:t>
            </a:r>
          </a:p>
          <a:p>
            <a:pPr lvl="1"/>
            <a:r>
              <a:rPr lang="cs-CZ" dirty="0"/>
              <a:t>Jiné problematické chování (alkohol, drogy, záškoláctví)</a:t>
            </a:r>
          </a:p>
          <a:p>
            <a:pPr lvl="1"/>
            <a:r>
              <a:rPr lang="cs-CZ" dirty="0"/>
              <a:t>Z rodin s problémovým zázemím (např. konflikty v rodině)</a:t>
            </a:r>
            <a:endParaRPr lang="en-US" dirty="0"/>
          </a:p>
          <a:p>
            <a:pPr lvl="1"/>
            <a:r>
              <a:rPr lang="cs-CZ" dirty="0"/>
              <a:t>Z nižšího socioekonomického prostředí, které je zpravidla více tolerantní k násilí a více pozitivně se staví k projevům „síly“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92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BF9733-E67B-411D-B673-CD6038ACA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D4AEC0-B7E0-4A67-9D1C-D97B1DC1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Způsobují média násilí?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17534E-3906-4B53-A712-D422F7D3E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Dva nesmiřitelné tábory, které interpretují stejná data naprosto rozdílným způsobem (viz. Anderson et al. vs </a:t>
            </a:r>
            <a:r>
              <a:rPr lang="cs-CZ" sz="1800" dirty="0" err="1"/>
              <a:t>Ferguson</a:t>
            </a:r>
            <a:r>
              <a:rPr lang="cs-CZ" sz="1800" dirty="0"/>
              <a:t> et al.)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FDDCA3-2569-4DCB-8974-DEEC2B0B6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3" t="27101" r="30584" b="12531"/>
          <a:stretch/>
        </p:blipFill>
        <p:spPr>
          <a:xfrm>
            <a:off x="6400651" y="3240642"/>
            <a:ext cx="5525310" cy="34172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A81266-6568-43A1-927C-FD086CEDE0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0" t="22269" r="30426" b="9188"/>
          <a:stretch/>
        </p:blipFill>
        <p:spPr>
          <a:xfrm>
            <a:off x="414000" y="3173703"/>
            <a:ext cx="5427152" cy="3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3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EEA1D-C352-4DAB-9EE4-0BF96C546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4E7C6C5-3125-47D1-9293-030E0074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Agrese v online komunikaci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34970C0-BA85-4A2B-8994-E50F18667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5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D56D-5BB1-4D24-AE2A-50B0C42F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4078C5-20B4-4377-B686-9BE4F6A95E20}"/>
              </a:ext>
            </a:extLst>
          </p:cNvPr>
          <p:cNvSpPr txBox="1"/>
          <p:nvPr/>
        </p:nvSpPr>
        <p:spPr>
          <a:xfrm>
            <a:off x="255111" y="834782"/>
            <a:ext cx="8382000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https://www.youtube.com/watch?v=0C_IBSuXIoo&amp;t=37s</a:t>
            </a:r>
            <a:r>
              <a:rPr lang="cs-CZ" sz="20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2A2B693-27CE-4A07-B309-F4B03638CE08}"/>
              </a:ext>
            </a:extLst>
          </p:cNvPr>
          <p:cNvSpPr txBox="1"/>
          <p:nvPr/>
        </p:nvSpPr>
        <p:spPr>
          <a:xfrm>
            <a:off x="255111" y="237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 err="1">
                <a:effectLst/>
                <a:latin typeface="Roboto" panose="02000000000000000000" pitchFamily="2" charset="0"/>
              </a:rPr>
              <a:t>Violence</a:t>
            </a:r>
            <a:r>
              <a:rPr lang="cs-CZ" sz="2000" b="0" i="0" dirty="0">
                <a:effectLst/>
                <a:latin typeface="Roboto" panose="02000000000000000000" pitchFamily="2" charset="0"/>
              </a:rPr>
              <a:t> in Video </a:t>
            </a:r>
            <a:r>
              <a:rPr lang="cs-CZ" sz="2000" b="0" i="0" dirty="0" err="1">
                <a:effectLst/>
                <a:latin typeface="Roboto" panose="02000000000000000000" pitchFamily="2" charset="0"/>
              </a:rPr>
              <a:t>Games</a:t>
            </a:r>
            <a:endParaRPr lang="cs-CZ" sz="2000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026" name="Picture 2" descr="Media saying video game makes people violent - Album on Imgur">
            <a:extLst>
              <a:ext uri="{FF2B5EF4-FFF2-40B4-BE49-F238E27FC236}">
                <a16:creationId xmlns:a16="http://schemas.microsoft.com/office/drawing/2014/main" id="{66C37FFE-7685-4789-8100-10B0706F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49463" b="3054"/>
          <a:stretch/>
        </p:blipFill>
        <p:spPr bwMode="auto">
          <a:xfrm>
            <a:off x="508000" y="2101690"/>
            <a:ext cx="2264045" cy="36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lesome Memes Protest Video Games Cause Violence Claim">
            <a:extLst>
              <a:ext uri="{FF2B5EF4-FFF2-40B4-BE49-F238E27FC236}">
                <a16:creationId xmlns:a16="http://schemas.microsoft.com/office/drawing/2014/main" id="{B83E21C7-3CE3-4BF9-8E21-5DA462983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8581" b="897"/>
          <a:stretch/>
        </p:blipFill>
        <p:spPr bwMode="auto">
          <a:xfrm>
            <a:off x="5068412" y="2657475"/>
            <a:ext cx="1931895" cy="30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n Violence Memes About Violent Video Games Are Everywhere">
            <a:extLst>
              <a:ext uri="{FF2B5EF4-FFF2-40B4-BE49-F238E27FC236}">
                <a16:creationId xmlns:a16="http://schemas.microsoft.com/office/drawing/2014/main" id="{AB239AE3-2722-4BAC-83AE-8D63DAB22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7" t="697" r="10733" b="-100"/>
          <a:stretch/>
        </p:blipFill>
        <p:spPr bwMode="auto">
          <a:xfrm>
            <a:off x="7041881" y="2415540"/>
            <a:ext cx="2264044" cy="33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edia saying video game makes people violent - Album on Imgur">
            <a:extLst>
              <a:ext uri="{FF2B5EF4-FFF2-40B4-BE49-F238E27FC236}">
                <a16:creationId xmlns:a16="http://schemas.microsoft.com/office/drawing/2014/main" id="{EEB6A866-1CE1-4EEC-8909-EC321BDFA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8" b="3054"/>
          <a:stretch/>
        </p:blipFill>
        <p:spPr bwMode="auto">
          <a:xfrm>
            <a:off x="2808709" y="2100421"/>
            <a:ext cx="2264044" cy="36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57A1DB-4B90-446B-BBDF-21E40D70E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9CCF889-F43C-4973-9269-FACD78BC5CB3}"/>
              </a:ext>
            </a:extLst>
          </p:cNvPr>
          <p:cNvSpPr/>
          <p:nvPr/>
        </p:nvSpPr>
        <p:spPr>
          <a:xfrm>
            <a:off x="0" y="378000"/>
            <a:ext cx="5778588" cy="57105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endParaRPr lang="cs-CZ" dirty="0">
              <a:latin typeface="+mj-lt"/>
            </a:endParaRPr>
          </a:p>
          <a:p>
            <a:pPr algn="ctr"/>
            <a:r>
              <a:rPr lang="cs-CZ" dirty="0">
                <a:latin typeface="+mj-lt"/>
              </a:rPr>
              <a:t>Na fotografii jsou žáci ZŠ Plynárenská, Teplice, 1. třída.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C146E9-2583-4938-9BD7-EE6B373AE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8" y="1214521"/>
            <a:ext cx="5409511" cy="35934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66A088-3B60-4F6B-996B-8415AFF19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87" y="0"/>
            <a:ext cx="6413412" cy="68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8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C576A-03AE-4DC5-B997-194A10DB0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Online </a:t>
            </a:r>
            <a:r>
              <a:rPr lang="cs-CZ" altLang="cs-CZ" sz="4000" dirty="0" err="1"/>
              <a:t>disinhibice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Suler</a:t>
            </a:r>
            <a:r>
              <a:rPr lang="cs-CZ" dirty="0"/>
              <a:t> (2004) – vznik koncem 90.let</a:t>
            </a:r>
          </a:p>
          <a:p>
            <a:r>
              <a:rPr lang="cs-CZ" dirty="0"/>
              <a:t>Chování se sníženými zábranami</a:t>
            </a:r>
          </a:p>
          <a:p>
            <a:r>
              <a:rPr lang="cs-CZ" dirty="0"/>
              <a:t>Pozitivní (</a:t>
            </a:r>
            <a:r>
              <a:rPr lang="cs-CZ" dirty="0" err="1"/>
              <a:t>benign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Sebe-odhalování, podpora ostatních, rady, sdílení informací…</a:t>
            </a:r>
          </a:p>
          <a:p>
            <a:r>
              <a:rPr lang="cs-CZ" dirty="0"/>
              <a:t>Negativní (</a:t>
            </a:r>
            <a:r>
              <a:rPr lang="cs-CZ" dirty="0" err="1"/>
              <a:t>toxic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Agresivní chování, urážky, </a:t>
            </a:r>
            <a:r>
              <a:rPr lang="cs-CZ" dirty="0" err="1"/>
              <a:t>flaming</a:t>
            </a:r>
            <a:r>
              <a:rPr lang="cs-CZ" dirty="0"/>
              <a:t>, </a:t>
            </a:r>
            <a:r>
              <a:rPr lang="cs-CZ" dirty="0" err="1"/>
              <a:t>trolling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Google Shape;1480;p62">
            <a:extLst>
              <a:ext uri="{FF2B5EF4-FFF2-40B4-BE49-F238E27FC236}">
                <a16:creationId xmlns:a16="http://schemas.microsoft.com/office/drawing/2014/main" id="{F00E04E4-CBAC-4FA4-8DA4-8E811C5DECD6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50" y="4650860"/>
            <a:ext cx="3551260" cy="199758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04775" dir="5400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298066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C576A-03AE-4DC5-B997-194A10DB0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DE5B63-93E8-4861-9EBB-C65BDE70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 Identity Model of Deindividuation Effects (SIDE)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22E0AF-DDE6-4DB2-856E-70EA8466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313085" cy="413999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Depersonalizace a zvýšené uvědomění v kategoriích sociální identity (Lea  &amp; </a:t>
            </a:r>
            <a:r>
              <a:rPr lang="cs-CZ" sz="1800" dirty="0" err="1"/>
              <a:t>Spears</a:t>
            </a:r>
            <a:r>
              <a:rPr lang="cs-CZ" sz="1800" dirty="0"/>
              <a:t>, 1991; </a:t>
            </a:r>
            <a:r>
              <a:rPr lang="cs-CZ" sz="1800" dirty="0" err="1"/>
              <a:t>Postmes</a:t>
            </a:r>
            <a:r>
              <a:rPr lang="cs-CZ" sz="1800" dirty="0"/>
              <a:t> &amp; </a:t>
            </a:r>
            <a:r>
              <a:rPr lang="cs-CZ" sz="1800" dirty="0" err="1"/>
              <a:t>Spears</a:t>
            </a:r>
            <a:r>
              <a:rPr lang="cs-CZ" sz="1800" dirty="0"/>
              <a:t>, 1998; </a:t>
            </a:r>
            <a:r>
              <a:rPr lang="cs-CZ" sz="1800" dirty="0" err="1"/>
              <a:t>Reicher</a:t>
            </a:r>
            <a:r>
              <a:rPr lang="cs-CZ" sz="1800" dirty="0"/>
              <a:t>, </a:t>
            </a:r>
            <a:r>
              <a:rPr lang="cs-CZ" sz="1800" dirty="0" err="1"/>
              <a:t>Spears</a:t>
            </a:r>
            <a:r>
              <a:rPr lang="cs-CZ" sz="1800" dirty="0"/>
              <a:t>, &amp; </a:t>
            </a:r>
            <a:r>
              <a:rPr lang="cs-CZ" sz="1800" dirty="0" err="1"/>
              <a:t>Postmes</a:t>
            </a:r>
            <a:r>
              <a:rPr lang="cs-CZ" sz="1800" dirty="0"/>
              <a:t>,  1995)</a:t>
            </a:r>
          </a:p>
          <a:p>
            <a:r>
              <a:rPr lang="cs-CZ" sz="1800" dirty="0"/>
              <a:t>Sociální identita (vs. osobní/individuální identita)</a:t>
            </a:r>
          </a:p>
          <a:p>
            <a:endParaRPr lang="cs-CZ" sz="1800" dirty="0"/>
          </a:p>
          <a:p>
            <a:r>
              <a:rPr lang="cs-CZ" sz="1800" dirty="0"/>
              <a:t>Anonymita, vizuální anonymita a CMC</a:t>
            </a:r>
          </a:p>
          <a:p>
            <a:r>
              <a:rPr lang="cs-CZ" sz="1800" dirty="0"/>
              <a:t>Méně individuálních znaků</a:t>
            </a:r>
          </a:p>
          <a:p>
            <a:r>
              <a:rPr lang="cs-CZ" sz="1800" dirty="0"/>
              <a:t>Posílení sociální/skupinové identity</a:t>
            </a:r>
          </a:p>
          <a:p>
            <a:r>
              <a:rPr lang="cs-CZ" sz="1800" dirty="0"/>
              <a:t>Větší identifikace se skupinou</a:t>
            </a:r>
          </a:p>
          <a:p>
            <a:r>
              <a:rPr lang="cs-CZ" sz="1800" dirty="0"/>
              <a:t>Ne ztráta sebe, ale vnímání v rámci skupiny; ne „antisociální“ či „nesociální“, ale „více sociální“ 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0A8F57-AE30-4F08-9526-DFDCD6568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"/>
          <a:stretch/>
        </p:blipFill>
        <p:spPr>
          <a:xfrm>
            <a:off x="8033085" y="1999480"/>
            <a:ext cx="4034589" cy="39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EEA1D-C352-4DAB-9EE4-0BF96C546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4E7C6C5-3125-47D1-9293-030E0074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34970C0-BA85-4A2B-8994-E50F18667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300739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D56D-5BB1-4D24-AE2A-50B0C42F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1" name="Zástupný obsah 6" descr="17 killed in mass shooting at high school in Parkland, Florida - Mozilla Firefox">
            <a:extLst>
              <a:ext uri="{FF2B5EF4-FFF2-40B4-BE49-F238E27FC236}">
                <a16:creationId xmlns:a16="http://schemas.microsoft.com/office/drawing/2014/main" id="{CFA6520B-E09F-4C02-BD86-F3B6DB939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r="9848" b="1863"/>
          <a:stretch/>
        </p:blipFill>
        <p:spPr>
          <a:xfrm>
            <a:off x="0" y="1437138"/>
            <a:ext cx="5576411" cy="2527716"/>
          </a:xfrm>
        </p:spPr>
      </p:pic>
      <p:pic>
        <p:nvPicPr>
          <p:cNvPr id="13" name="Obrázek 12" descr="March for Our Lives: hundreds of thousands demand end to gun violence – as it happened | US news | The Guardian - Mozilla Firefox">
            <a:extLst>
              <a:ext uri="{FF2B5EF4-FFF2-40B4-BE49-F238E27FC236}">
                <a16:creationId xmlns:a16="http://schemas.microsoft.com/office/drawing/2014/main" id="{CA605FBC-72DE-407E-BDD4-1A3373922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5258" r="30882" b="1526"/>
          <a:stretch/>
        </p:blipFill>
        <p:spPr>
          <a:xfrm>
            <a:off x="5602941" y="1237084"/>
            <a:ext cx="6589059" cy="516987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5E3F649-DBE9-4E77-A2E6-B1019F457F3E}"/>
              </a:ext>
            </a:extLst>
          </p:cNvPr>
          <p:cNvSpPr txBox="1"/>
          <p:nvPr/>
        </p:nvSpPr>
        <p:spPr>
          <a:xfrm>
            <a:off x="191611" y="236810"/>
            <a:ext cx="8039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effectLst/>
                <a:latin typeface="Roboto" panose="02000000000000000000" pitchFamily="2" charset="0"/>
              </a:rPr>
              <a:t>Trump blames video games, movies for violence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C6BF8A0-99B4-4AB0-B8D8-F468CB432807}"/>
              </a:ext>
            </a:extLst>
          </p:cNvPr>
          <p:cNvSpPr txBox="1"/>
          <p:nvPr/>
        </p:nvSpPr>
        <p:spPr>
          <a:xfrm>
            <a:off x="191611" y="836974"/>
            <a:ext cx="8166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hlinkClick r:id="rId5"/>
              </a:rPr>
              <a:t>https://www.youtube.com/watch?v=3RKZn2Sf7bo&amp;t=33s</a:t>
            </a:r>
            <a:r>
              <a:rPr lang="cs-CZ" sz="2000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C99FDF-8073-40BD-BD18-A0BDA1BB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69" y="4058852"/>
            <a:ext cx="3248406" cy="27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0F027-7456-48FC-9817-77E8A14D3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4098" name="Picture 2" descr="The Sims 3 - Child Drowns - YouTube">
            <a:extLst>
              <a:ext uri="{FF2B5EF4-FFF2-40B4-BE49-F238E27FC236}">
                <a16:creationId xmlns:a16="http://schemas.microsoft.com/office/drawing/2014/main" id="{F70BA838-C334-4AE0-BC1A-F0A8AD4F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21" y="149270"/>
            <a:ext cx="3193864" cy="23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 Ways to Kill Peeps (RollerCoaster Tycoon 2) - YouTube">
            <a:extLst>
              <a:ext uri="{FF2B5EF4-FFF2-40B4-BE49-F238E27FC236}">
                <a16:creationId xmlns:a16="http://schemas.microsoft.com/office/drawing/2014/main" id="{73F5E7E9-E012-49BE-BFCE-53E7B693C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5452" r="22016" b="4607"/>
          <a:stretch/>
        </p:blipFill>
        <p:spPr bwMode="auto">
          <a:xfrm>
            <a:off x="7767452" y="94955"/>
            <a:ext cx="3597260" cy="24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0343EF-CAB8-4D5B-9F57-39F54A9C27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" r="3014" b="7182"/>
          <a:stretch/>
        </p:blipFill>
        <p:spPr>
          <a:xfrm>
            <a:off x="112920" y="130862"/>
            <a:ext cx="3813134" cy="2413806"/>
          </a:xfrm>
          <a:prstGeom prst="rect">
            <a:avLst/>
          </a:prstGeom>
        </p:spPr>
      </p:pic>
      <p:pic>
        <p:nvPicPr>
          <p:cNvPr id="4108" name="Picture 12" descr="Sim-plicity: I am a bridge builder | PC Gamer">
            <a:extLst>
              <a:ext uri="{FF2B5EF4-FFF2-40B4-BE49-F238E27FC236}">
                <a16:creationId xmlns:a16="http://schemas.microsoft.com/office/drawing/2014/main" id="{40CB27C8-374E-46E4-8766-51A1356CB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21" y="2737722"/>
            <a:ext cx="3193864" cy="14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riorities | Sims funny, Sims memes, Sims glitches">
            <a:extLst>
              <a:ext uri="{FF2B5EF4-FFF2-40B4-BE49-F238E27FC236}">
                <a16:creationId xmlns:a16="http://schemas.microsoft.com/office/drawing/2014/main" id="{FBA78E57-6259-4D48-94F8-7B12F02BD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/>
          <a:stretch/>
        </p:blipFill>
        <p:spPr bwMode="auto">
          <a:xfrm>
            <a:off x="150806" y="2749780"/>
            <a:ext cx="3775248" cy="26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1FC6DA24-1841-411E-985F-A46157294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t="71275" r="35710"/>
          <a:stretch/>
        </p:blipFill>
        <p:spPr bwMode="auto">
          <a:xfrm>
            <a:off x="4249821" y="4422360"/>
            <a:ext cx="3193864" cy="14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F24AE145-B0A7-4984-82B5-5C39F1737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7308" b="2031"/>
          <a:stretch/>
        </p:blipFill>
        <p:spPr bwMode="auto">
          <a:xfrm>
            <a:off x="7767452" y="2749780"/>
            <a:ext cx="3613173" cy="24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9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AE0EF-FE37-47CD-BD73-71D3D59A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349A5-005E-48CE-9F7B-CC7276F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Copycat phenomenon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62A188-2C40-4E8C-8AEA-ECD4E3C6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Objevující se tendence napodobovat agresi, násilí (efekt např. </a:t>
            </a:r>
            <a:r>
              <a:rPr lang="cs-CZ" sz="1800" dirty="0" err="1"/>
              <a:t>Clockwork</a:t>
            </a:r>
            <a:r>
              <a:rPr lang="cs-CZ" sz="1800" dirty="0"/>
              <a:t> </a:t>
            </a:r>
            <a:r>
              <a:rPr lang="cs-CZ" sz="1800" dirty="0" err="1"/>
              <a:t>orange</a:t>
            </a:r>
            <a:r>
              <a:rPr lang="cs-CZ" sz="1800" dirty="0"/>
              <a:t> nebo </a:t>
            </a:r>
            <a:r>
              <a:rPr lang="cs-CZ" sz="1800" dirty="0" err="1"/>
              <a:t>Fight</a:t>
            </a:r>
            <a:r>
              <a:rPr lang="cs-CZ" sz="1800" dirty="0"/>
              <a:t> club), zločin, sebevraždy (tzv. Werther </a:t>
            </a:r>
            <a:r>
              <a:rPr lang="cs-CZ" sz="1800" dirty="0" err="1"/>
              <a:t>effect</a:t>
            </a:r>
            <a:r>
              <a:rPr lang="cs-CZ" sz="1800" dirty="0"/>
              <a:t> vs. </a:t>
            </a:r>
            <a:r>
              <a:rPr lang="cs-CZ" sz="1800" dirty="0" err="1"/>
              <a:t>Papageno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; </a:t>
            </a:r>
            <a:r>
              <a:rPr lang="cs-CZ" sz="1800" dirty="0" err="1"/>
              <a:t>Domaradzki</a:t>
            </a:r>
            <a:r>
              <a:rPr lang="cs-CZ" sz="1800" dirty="0"/>
              <a:t>, 2021) apod. podle vzoru ze zpráv či popkultury. Různé příčiny např. informace (média prezentují návod), sláva (např. </a:t>
            </a:r>
            <a:r>
              <a:rPr lang="cs-CZ" sz="1800" dirty="0" err="1"/>
              <a:t>Christchurch</a:t>
            </a:r>
            <a:r>
              <a:rPr lang="cs-CZ" sz="1800" dirty="0"/>
              <a:t> střelba inspirovaná masakrem na ostrově </a:t>
            </a:r>
            <a:r>
              <a:rPr lang="en-GB" sz="1800" dirty="0" err="1"/>
              <a:t>Utøya</a:t>
            </a:r>
            <a:r>
              <a:rPr lang="cs-CZ" sz="1800" dirty="0"/>
              <a:t>).</a:t>
            </a:r>
            <a:endParaRPr lang="cs-CZ" sz="1000" dirty="0"/>
          </a:p>
          <a:p>
            <a:endParaRPr lang="en-GB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F388B9-7C63-41FD-B2AD-3495FF161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1" t="19433" r="36170" b="5512"/>
          <a:stretch/>
        </p:blipFill>
        <p:spPr>
          <a:xfrm>
            <a:off x="5105788" y="3400440"/>
            <a:ext cx="2758639" cy="30795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9875950-4DB4-40B5-875D-14853C72C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1" t="19433" r="36170" b="5512"/>
          <a:stretch/>
        </p:blipFill>
        <p:spPr>
          <a:xfrm>
            <a:off x="8062158" y="3511172"/>
            <a:ext cx="2659446" cy="296882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337F58F-2E5F-4CFE-9DA3-7F344E7EB6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1" t="22411" r="10399" b="16028"/>
          <a:stretch/>
        </p:blipFill>
        <p:spPr>
          <a:xfrm>
            <a:off x="252130" y="3386072"/>
            <a:ext cx="4753963" cy="19934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ADD940-85FE-4DDE-ABCE-322BE6FF38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5" t="13722" r="34813" b="53528"/>
          <a:stretch/>
        </p:blipFill>
        <p:spPr>
          <a:xfrm>
            <a:off x="7411795" y="134966"/>
            <a:ext cx="4697078" cy="1414324"/>
          </a:xfrm>
          <a:prstGeom prst="rect">
            <a:avLst/>
          </a:prstGeom>
        </p:spPr>
      </p:pic>
      <p:pic>
        <p:nvPicPr>
          <p:cNvPr id="1028" name="Picture 4" descr="A look back at the Aurora, Colorado, movie theater shooting 5 years later -  ABC News">
            <a:extLst>
              <a:ext uri="{FF2B5EF4-FFF2-40B4-BE49-F238E27FC236}">
                <a16:creationId xmlns:a16="http://schemas.microsoft.com/office/drawing/2014/main" id="{E44D7D25-272E-4A66-844E-8E1AA006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69" y="523290"/>
            <a:ext cx="1821302" cy="10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6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AE0EF-FE37-47CD-BD73-71D3D59A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349A5-005E-48CE-9F7B-CC7276F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Copycat phenomenon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62A188-2C40-4E8C-8AEA-ECD4E3C6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Werther </a:t>
            </a:r>
            <a:r>
              <a:rPr lang="cs-CZ" sz="1800" dirty="0" err="1"/>
              <a:t>effect</a:t>
            </a:r>
            <a:r>
              <a:rPr lang="cs-CZ" sz="1800" dirty="0"/>
              <a:t> vs. </a:t>
            </a:r>
            <a:r>
              <a:rPr lang="cs-CZ" sz="1800" dirty="0" err="1"/>
              <a:t>Papageno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 (e.g.,</a:t>
            </a:r>
            <a:r>
              <a:rPr lang="cs-CZ" sz="1800" dirty="0" err="1"/>
              <a:t>Domaradzki</a:t>
            </a:r>
            <a:r>
              <a:rPr lang="cs-CZ" sz="1800" dirty="0"/>
              <a:t>, 2021)</a:t>
            </a:r>
            <a:endParaRPr lang="en-GB" dirty="0"/>
          </a:p>
        </p:txBody>
      </p:sp>
      <p:pic>
        <p:nvPicPr>
          <p:cNvPr id="10" name="Picture 4" descr="Werther Effect | Know Your M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3" y="2541429"/>
            <a:ext cx="3810997" cy="38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pageno the bird-catcher, from &amp;amp;#39;The Mag - Italian School, (18th century)  jako tisk anebo olejomal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2" y="765000"/>
            <a:ext cx="3429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AE0EF-FE37-47CD-BD73-71D3D59A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349A5-005E-48CE-9F7B-CC7276F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Copycat phenomenon</a:t>
            </a:r>
            <a:endParaRPr lang="en-GB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562A188-2C40-4E8C-8AEA-ECD4E3C6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06431" cy="4139998"/>
          </a:xfrm>
        </p:spPr>
        <p:txBody>
          <a:bodyPr/>
          <a:lstStyle/>
          <a:p>
            <a:r>
              <a:rPr lang="cs-CZ" sz="1800" dirty="0"/>
              <a:t>Tendence u již náchylných osob (viz např. </a:t>
            </a:r>
            <a:r>
              <a:rPr lang="cs-CZ" sz="1800" dirty="0" err="1"/>
              <a:t>reinforcing</a:t>
            </a:r>
            <a:r>
              <a:rPr lang="cs-CZ" sz="1800" dirty="0"/>
              <a:t> </a:t>
            </a:r>
            <a:r>
              <a:rPr lang="cs-CZ" sz="1800" dirty="0" err="1"/>
              <a:t>spirals</a:t>
            </a:r>
            <a:r>
              <a:rPr lang="cs-CZ" sz="1800" dirty="0"/>
              <a:t> model) – mladší, muži, odcizení, asociální tendence, poruchy osobnosti (např. zneuznané velikášství), nejasná hranice mezi realitu a mediálním obsahem </a:t>
            </a:r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995504"/>
            <a:ext cx="6008155" cy="2232496"/>
          </a:xfrm>
          <a:prstGeom prst="rect">
            <a:avLst/>
          </a:prstGeom>
        </p:spPr>
      </p:pic>
      <p:pic>
        <p:nvPicPr>
          <p:cNvPr id="5122" name="Picture 2" descr="180 The sims is CURSED ideas | sims, sims funny, sims me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71" y="945787"/>
            <a:ext cx="3407021" cy="54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589FA-4500-49A3-9D6D-8F5318E8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C24DC8-FB66-4686-8E09-DA315653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a nápodoba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D256C-695C-4B26-98BD-EF89BD05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458"/>
            <a:ext cx="10753200" cy="4139998"/>
          </a:xfrm>
        </p:spPr>
        <p:txBody>
          <a:bodyPr/>
          <a:lstStyle/>
          <a:p>
            <a:r>
              <a:rPr lang="cs-CZ" sz="1800" b="1" dirty="0"/>
              <a:t>Teorie sociálního učení </a:t>
            </a:r>
            <a:r>
              <a:rPr lang="en-GB" sz="1800" dirty="0"/>
              <a:t>(social learning theory / social cognitive theory) </a:t>
            </a:r>
            <a:r>
              <a:rPr lang="cs-CZ" sz="1800" dirty="0"/>
              <a:t>– Albert Bandura – pozorováním jiných</a:t>
            </a:r>
            <a:r>
              <a:rPr lang="en-GB" sz="1800" dirty="0"/>
              <a:t> -</a:t>
            </a:r>
            <a:r>
              <a:rPr lang="cs-CZ" sz="1800" dirty="0"/>
              <a:t> jejich chování máme tendenci napodobovat </a:t>
            </a:r>
            <a:r>
              <a:rPr lang="en-GB" sz="1800" dirty="0"/>
              <a:t>t</a:t>
            </a:r>
            <a:r>
              <a:rPr lang="cs-CZ" sz="1800" dirty="0" err="1"/>
              <a:t>ím</a:t>
            </a:r>
            <a:r>
              <a:rPr lang="cs-CZ" sz="1800" dirty="0"/>
              <a:t> pravděpodobněji, čím více jejich chování bylo odměněno a pokud ty osoby vnímáme jako pro nás významné (rodiče, přátelé, vzory, celebrity,…). </a:t>
            </a:r>
          </a:p>
          <a:p>
            <a:endParaRPr lang="en-GB" sz="1800" dirty="0"/>
          </a:p>
        </p:txBody>
      </p:sp>
      <p:pic>
        <p:nvPicPr>
          <p:cNvPr id="7" name="Picture 2" descr="data:image/png;base64,iVBORw0KGgoAAAANSUhEUgAAAPkAAADKCAMAAABQfxahAAAAllBMVEX///8AAAD+/v75+fnv7+/29vbx8fH09PTl5eX4+Pjp6ens7Ozo6Ojf39/k5OStra1ycnLT09O0tLRVVVXLy8vZ2dmdnZ2EhISPj49paWnFxcWlpaV6enpNTU2np6exsbFcXFyMjIy7u7seHh5tbW1AQEA3NzdISEhQUFCXl5ctLS2BgYFhYWF3d3c8PDwmJiYWFhYPDw8LL4UMAAAgAElEQVR4nO09iXqiSrNdzSYisu8oiwiCuL3/y91qwDUmmhnNzP3n1HfmxBBsurqra6+CkP95GMmUEuNPz+LnAbGmCMKfnsefAcT8T0/hP/gP3gmq9Kdn8KfgXzjb/wCKn4D4pyfwx+Df3fP/4H8DmNJ577rz0xP5A/DJ6f2bhZU6nU5V7reGkHM3XuiETNRbPP9KxNmk3A0coAM9M8ivTBS/IKf9ELDAf+obZvpykF2AbAZnyH5l2lIBV1C/fJ6vBdyqEMA29tfTDr6x7ew+VdNmyxvUS5f+nUQ+gGIdiDCCW9iNnlc0OHcJh/3xuFxA89dijtMaQ0H2yoc5I+r2s6irPX/YwmoB5aFkGDOqKXffI52fBJyUCZm9FtU7mAPIz6DOEMvwZs2wYE1iB7Zs1fCfT7jwgIe9w/xvQ58SH2w3JIS/i7n13Chqi5uM9/LRVG6FMA/Xi7miOgZRnJTxOYb0X2dyt6Vfdmx8dRf19cMBcC9FJsJmpPcUXmkDXqXhn5R3TPx3wWtrENie0BuUi8yNVKLA9NEIyLwrRtnx3h5Nq7piRI7Uj6upbzJzYeGKxj+AyPeAkghypm8wajzhvNh4XsT+GtrxerZ8PEiwZF8LmihlhztnBBDGsR52Sg078/D3WeETcEAfPs9xhlWp57gQHBdGaTqId/UBk6ME/LaTZs0a/GVjBPixHYRDvNFgs4Tx+1H5JpRaBuERM0lrEnUeRrNrofyIyVESzmp2oxsa9oiqU9geiqw/MfauLM3MhL8rSoKcSavcTsF0DMNwvMVdFgcweTTSgTDhDeEsd6YjM6xHqkz0OK41I6m5WWj9fVoshTGk+FP8BOUB8gejkJCg6jKbVboFMUr05qCndemSTZ2HqemwIfbvxOK7d+N/RaxC92v+Ed1ZHZq26jhOFDWPx0thh6d77XVEv1gssoO3qFfe1oPG3TGl5m2hMU7+BQ1JBW6n9YtAzeUJ551VJaJ8GhlCeDxU1X3z0EBpg1WXHtLAARbxcq0Pg8qPx/hF+CbiqiGKJM40t/ti9y8P2CzLIravbzXz8qG9SnsxgBYLoHBMjmRzQUJ/TThUk/ixCgpon/ydIv02gzKm6tGj4cY9eosSWrI+yYTmjPjqhXP/PXA5XoqyufbpViA/hqr/mOsPObNx4g4HIjLKT60MCX5/UoiL1039Gr5H65RyoSQaiRian3nc5hcMuYjqR/xzfN7dMVEqjZ3q4JJfZt+Z3zfgm8F1SniVF8ya1PZnjKcTRUeVPfcfYc7hkU6Whyi3OxPAsCfINAeeWT4hGH8d6Le0Q9RgRIXzR0ko85+gNOlOa9h9Dvz1Q/0VjXtzoDyuBk932Ddidthl772s/VtASTxWZE80fJX/5JZ+uw4C4ewsq87UTj/zMdQQh7tdwDEqD/xRLw0y3GxgB2fxlzglKC2oomRc6CufHROc7TacdI5JBidBx1xX07tCTlg4Xr3DO0VGLo2Lmz8mWzSIOvfe27wS31zScSjx6kYJY/Ozb0LVoZeD2Kt3p8eIKRyWM/HDvlOyzxhPj3HX1d5h7QDBAwU28vrdu6Qa/V7EinITXhlZZMInn2G+4bphd85A+L2thdguNvOt6ZaFeLPclMytdo3niPGGqGdoAvNm2wR11/L7OD2LyzfvHoliOCd5xn/1TbwNINp0mHvDFR3CAmW9p3nE5K9v5jvxr1/ao4wrUB2szd8SJWeYCyavLN2lee+v2pGCwpM8TlHES5TYhYtHd1Rk6kZN2uvvaQGjifBKxDK/7lvttG8CFUYTMVfUqcPf8xiEJw9KdsIc93wpoVWbIy4VaSEpjMgi9qWTKdSOO8tdMER47NP5KTDwDDr4zzXHnj2Vb08K7hqcrpwjRTrabDLR2gMcQosvN2MgXk2uvJPiDE+2lQlTawdLkdgd4fCwnfwdGSGU+AEhdoLEa1Jzx/bpZlrcITx93pwwR2GFxzhwcV3EBFw7RrQVAqPLb6L011oXV8khGiT5lNk5hvsTWD0DiDnut4HbE5nqyqZT5WizcMMKGJfH8og4HmltTUgaoHpWME5mGXiiTe9KNQvMsDryDckPO8em/6nc/HmoUZJRmVG7nG00azJMnvaYo3BKj3eqHuNPDJb4R+Y43iQRQI1UInRumsNpyzvCmUIAMTFqf581rjRWGaubz/s//w3oM8zJdKyEIVWNydgZrLVhckws9xdGGWrixO4wR8UkYtEDbaN2t5I142HTS7NdzHMxNjQWS0qQMepU7BibBKjRzf+Gk44Sue7lea6FjUmy7FZz11IyREb7FIjZhjlOnU6Lk5gfFkU0N0svRmT3ryGLe1UPyWTnDn9p5jXAhmil8xTub10eVDJxFuKYl8xIteyRYko3qlje4TgaTYptNxVnyky2tqcJq2K/eAc4BV7Y5bzaQYqf1XInmjvXjpisFJSjhW6j+b6KHqNl/156ziMQmcyKeEUwI5I4CRndeGXQ4Dx+6qNhoobELiv9hrTtHBy2rcVZkkc7FivP2BpE0KjGLp6z868Z5lkXoMYOoicCdO8EzmXBNEGRtdFEmVD/U3cOU78OMe7eGnm529/EA2RG5nf4TDqnLeXSFRrhSW/Kx8HRB0EtVwOoBi5Be1dHEL13V7+ErjCE6BzPJ114uPwcc0oHDyIec3u4iXnnhkiM0burw0oEiAf0YMziKeuRbO/jDbjQuZx7927n5NntfgrPa0Q6lZrNQik5RfQMLg++di3KvS8Zz8N8uBKdVJsk4BiuCoSd97G3Qms8/tOzyss8UdVA48YhrPws13+ey1MS+GRwrRNb4qWdMzEc8euJuN3s+693wDBfVB0FFyn+7ixy1NcWs6P3umQ2nbo9RlJ1Kz5+1Wj0GSSk8t6E3xdgAx6y6aZDXZ4IRqXUsTP+EnPaoY6a7snmYF7kQwlLFmiGsXlYoFxvoVjAUeNtcnYrY3rskAfqyYNhpqGGd3G7+f1nvQ+kiqU5QUdtlBOFtWMuR+KXUVJKONPwUSgJGR4SppeKEFa73XKKfJ+ZdOWUOaaWqNzu+OEbUzRQGC8xXN8+K/V45XBYdEeCtsEP58sINnt+l9/G9Awaq4kj8V+7bKlrgYBSkMedtdm0xaMZV/u9w2YEnMyyoI7udEomaMUcmeYF85zC2tz1bN/68dQROkTQshXTV0amKvHK15l+LHOm97tSUrBpi8cksY6VM79kNFbA9Rcn844SuUnuDDViSSODiVBpP83mOsxRSrMJ7LgEJZvy9RS4OEi7pF2KBikTxTJ0DJ1MlvjDYIfb0R3YeRe5Bcw5e2eoEYSHo94nQHjnjrdCh0SnjrupZvOj0V0Gd+FLwk0FFjRDYu/FkRH3P1L84UH3SyfUphff/jAkXtBY+Gl2/FV9Iix9NZGXwLpgHA6UTv58HBu52vmqXLreBs8os9l6kchcUgi5yyh/cWCftdJ3H+S74cEQwJ2f823uhXA/xJ9ebNlOFxyOaIXEaeW7YzsXLhnC2Qe7x3jdzRWJpZPHKt7jQ+kxxmatDg8y/ZAgGg3Z4Fltyu4EGG/jT5S+KJNsQDLr3DLF/NPY5qx3rveLEiZwm+F/ZFMcEDdeFsygXcDuS8pcw0jt1dh+JpzuHn6Sx2m9tYBYOAtyDI1/gD4cfBgSxcQp49/p5TTdgVAjFHAaCfOQZRcVXyMSgruG4og5mVrTawfem4EbqthRqqj28rOZxoPCHXVrNHbQJu1P/nHfhapfQXPdMbNpGcMTOV8Lrx+zg9GK2M1TOdQvgl6co6FWEHf1GftYw2BbdmEEuXdTXMRP8cR39BCqqdtfY/7Zh3kB8gLglA04XTHJxv0c6kidLJiUL8JcET577JrFwbsg4n7d9C4pNNRwwQbtAxW63cB5YMY20WSOl0e6eBdf7/KA2S+UOTPlvf31d14JdtsJtKm5zT61mBBzPIK7s515UrJPSxWt+l/UFmYatA4P8EQ8cwSkObp/JObbpIfsp3addgfUj4Tqnnp5BDS1ZbZBjMcftO0pcn4xScunREHVt4ZtzSyV57JaPSO8We+ftVglINrn/IgyzQwJnfmURmiJIxu+p2hurDRtl7Os22pckuAZbTSxyW7g6Ec9rzY/qeJ8PVAyc8gXegc9JbP1jmeUR89s5wSe0LdaAXWAm2MR/lyY1U9J8YUXkJ5OeNGlbR/299k226rLuIn+xKZD56i7cXGbn+kVrwYFNTD+fuLGoLRVoI8m9YUnrWLiYHq66f7eGv7jZ5dMGia3Ok/wQxbrKifF/LNHGbUFwbY7Cszz6Kn23JuHbKuUI5nwn9CLDI+nb1RsddMb6uDS12N+DhkwmDBfY9iSmGQfUnsQpgY74Cma4bAVxqzaqD+Rsr18GB9gsP0sf/biMbNOTIBziSrqGMuPVhlOnfuN9aD00mhODLwQKEq0/ZjBYMw7rW3JPApDUvZyYEWSHT/EiUH00K9IybwLK6vbS38vpVwEHxzA9PdKWS+/23tj/JoE21K6fo7Sow0sssiOsWik5do/ucWp8VTGqvOQUzHbeNzxxktx0UXlPvop6CvDzjjWgixXuXg1pMF4+TIuV8eI6jGKdMQ8txfPjD6dPbFLSduNKmxvwg0qfKpMvwIoyUxiXKXFyP4etm4XJSvn4+Ntob+Op6f6MjXcPzOpSTp7YgYDXVPrJiPLbd7K4CdA6i7IdbwgslxktDeWNRQW/uj1VJYIthwFR98QVVeMGz9ic2MrSo67/vnmB8bw9DS9vIxL8laX5MZ0DtXkIvXPQGHdJ3NbmxoOM2gY7qI6YW7F4Dipas4sskfFqYnF8qQebBwVTlaAA1eZQ/GdtLyXQQKThctf7shQh1DW7tItIlieSy5YkufwiYjO7q5D9RqMFdEWg1mXN/dNN9bVsDp+4lfnc6e69eZX0XoElHA7g4TqZRYmZcQP1TxDjA9I9NcaqJ4PN/kT4B4zL3WLX9kOyKhNPflkqc75r+pJhenClurbqtNrnSyzKw8Qqmawyyom0/YBuMr1AQ37ObJLi4dkjLBxWRiF9I5akiw+qfk5CTBKDz1lcEPY9dVdSE4ZT41IgsS5QUG3/M7v0qTO+QucYpu5TA6DQUcT7xldBq1fModAONLwvaghGgAXEmBYahZt75DXHP4r7vhdOI7k74hTj279P31dmY7G+GlJBjvVJPlQwUFN+yaz9/5jNqifTBswvqSPq2zRpO5CVMwkRCbbongJXijXKdd7gFBKBe11yJhRe495n8p+vCoZTlfccj6ST0hbZBp2j4d+03Pg+PeuHOrKTKTMJ6WXyGN3+47HjLevN19QJ8tjaXQ9LFfAoTAba8SHNvfRQtB6SUZn5Bk3G8l7BmnrS9W8G7QKoGyAu7ykgDfxl6hJLcXOn0ul8mFJ4HfBzImbcNc5f0xxXegbqMvBF9GuXC2KToda3PX6NdcnPD4Cmwkm5qLXIbizcWED7b64Udmpu8uQ0eylKczH2gxE/8WhdeRvdH1sqXCEUw+V6tINEbplUwbTbo1Uq/tC4azvOu4ovTo9hn76WC9d6dLooCwINwOmJn/UiFCXWvaa42qRHra/ieotqK0StzS6xNw5NkpCSb71Ghuf79fpqfZ+kY37sCt+eawF9wa9YcP2SRnB6+PdRrhY6KkFeq37za68U8+dQMm2oU4jy60e9rT4JtRmkhTtJeIqS9jq+l+0c3/uoVyJgxVLXzt72ssR9dhihaZx3wS9Rj3MjjK0+1+yaAfNaBIyoeUuy4pJjXvJWLGz3ueRBM7Ly1fpgWhXvYAoObgQzIyllddBG20XTYPazK7clOGsa3q0RIooUeAuWAqdozwT6OdgwPz4GAdmM2VtseVl7Td2HhvZvSexBchBKYlXwfzFOZLGZtpsnUs25UKTRfqq2GR+CnocRzmLEQV45Ne1FrS1dehOH+VYAkxKnjLRCwtNYME48rCxfwxO7rryTJYnCe79FBkN8mltLhf8S1VYlofrGDde84OLpnmhreNM8/RMv2itgSiXh8HpipN0YE5G0vazGs6b+es9jmnmZUXXMSvTm8uuHahD3u/Lw1SqZzzX3wLKsrdQS7u0A7sOUZtDYWdu6C17Xrc5wG5f7vNjQ5XFvudGxWailE9Eu9luXdVdg6/v0k5wsN5puABap/Ckd7+qnqO1LwRVJ3ZALrfNR47eeNpc1/zVJoraqgn0de22C1g3S7ZLu6IuZyjttXSNmpdpPWFOdIbsgPP+9P8SUC/fozxbrLWODXBwx+s92BYvxhyFebszOefyyhaa3cyqq2oZ1UuwtsHa1HGeu4OHbHiPu16xeGJppWvDMZN8+3QfHLdvldQ5cEvwS8+ClClKe4McM1D45/KiXgFKm8XmpTuJtUXrncsFlN3JLFJweUrtC6UmCpFfaSJBJuC162dNSMbFNpBZPcdIBxFpqigm9mTem7C2+3Ll/BPw12R3wzyQgi2/M1AXelJ47n4IJ4gDO2qY0mZsiGusierYfhg9N1l5u3KmoeuGuU2dtoHK9bwktF0cz7aO51h+X3XuDYCiGkS+mjkK82CJVOi67g6awJv2HgU6sL6c2NRlieosRZZnycwP+0x0IOxzGwJfUwvXZZavDU2F1J8yv64eDS4tSoIfaoXKNyQoletN15CacR4xIh92DojjpBjmvCiRMRmFg3D2RWqPn7AemenltCeOIPkoEMLVsQBQZBoka2SCy5t/Xbb4sqMwt9Aqu7mm9LFhCrtbL81qKRNjzKE12UnBWiBOKGSx9QzmmySHC3VJXk1J1B7/2D22/yF/6el4HYN3kwnclt3KUf+AcHzzIM5G+lZd1mKo+x0lwkjLN/oTTImSkgutC7OlCx1ax+w/euHALb8YTHxV38QJWXJ5RdLL1EpkrxWbkBRAenP7CEWOwKItHJO9q75wmRj28hnMfZNAfr7A1CcqssFug2SrH0kN4koWp51chRe5Qwwdh4Nb2SoGxNIyltY6GB+UM0QB5l9nd/ajUgUt8EuLw2Cpf1HnDbv+drL6CcyNWmll8/rZrAwHRW65r7wbh+G0T0cWuqiaIwj4xRq33SqfmmoM28kl6pzJukx03KIfdqBkrv0JzNOEt6Kr1gBk2h67bW+DG6YtAJlPuYDQ7nTgtsvjBCVSsnhqqlNQFzfHtKviP/YJU3u/AyXPLeRvwoF8SD7frPu40mFh3WI+rshE4bKucIVjTK4mJnBrDZ6zm2v/2rPAqrAbksyGh7jHQl37J2oaVmST5xf8DbcR1WiLmZDacm7dHHR+Edo8TyTUNVQlKVQSTgVOjAN4ykzFk/2hWaYC7ezoUA2PKozwA72UwjXJrEuncV+CBjM0nzTY7G5ZHGihYeN24wkVyTRhesjIyE0QniBPSjnY3RIH040+upKfaK/4u5AZ5FpjoiSdVdttwexlZkHe0F3GnM52Tnyl782TiHnM5WHwzMHEW2YfvMaI+WFgo9y5bVb9/mzfQE30qwvIXtB+jAuWJgE5aDf2p5rmUzJ2cyEnihOwHjIjSnbuo15hJ9jd6uQszWrwQAmH01XbezuPAxLeNFbqGpyuQ8R8qdVw0/hN2C07vdYWcUVsg2XkJqJP7Kcxr295V12L2qr/snEOknNv5u6U8gHZxdfx756vu8zxkGW7S/826i2N49qWRJBmJWaocmhY25Ts4WkBHF0lQyKTYPvcZXdTErvn62+Xa0ZECufaCmCxleWSucDXbZ/beZ4olCQgZkCJRCamHYgkcYoJjvK00kXJ4orC+K5zcpdMgQzGOAdd5u+u0DSR1kP/KvePY+4xK4NqB3UdnUU93lLaBlpqDkVD+xxgVEdE057icB14qPmIm1k+LPcKpQRJqm78c0iWEvMT7v6c9HwCkLtBfrXnfZP5rs/8DdOnGzsPbUERXDzjZkwsm2QKWqk2adZP6O0DCBYXwabfZNsk+06isTqOviHNcRLTTzB/maUGxCyTa0sUP+czVGZMZkpd/iHQUXtxYMqezhHF6gJGLLFfh/YbxzI2bHVIGpFA7StcPEbb6rnZLXPBvrfjRI4EFul30jd30IaXUXFcAtMiKcpzQSWmQ0sinjqMEFW1n99zchl4NaAvwzywzgNXjh3u8ZsAfgvK6JPSjRC21bU6P4W1pmVSr63j0cxI4Duck091WtraN/Z8fV5oSpR9x8m6E8fFF4PIb27ovgxF+14ePyXstREnekO1k8bRVBUVlGNuWIhIDSqn7QDSepZWHsA3Gn7FV35aIWBiIWJSUblyY0Ly+pDKGTgQAk6403GfMreodjSXmdidWKokTRzfkCQ0UcaKYtgC5HlnzjbQfqPvfHyjxfkl22G8KFz5/BJ4F+ZsVAO42g3vESoqK1CL0uleMTNtgce55ZyIIGkKZxQ9umC4ED5RrHGEjUiic+n9BsjCZy9kOs7pCPKjWtZfBjaqU4uicOtd7WAyFnLndM4pp+qUMxwpkaXQ4ENJJBxneD2D3ul2fbuPX8GGI5v5OQJprlnd9p0O8Ma7inLVyUg0Qm6T5HcSm1CqcOSsrFC+NsVIFhJlJEqyIvKiZyfr3m+YN6G0jL/RUzV2pnbCnXWWOlswb+Tt8lPivaliaySK8tIUivX0iaVVNkIyFmQuy7h8wouoqkde75BCjTaSo+9kr8Q3jVpEC0TU0z+qKCpLjn4DwU9x5yJhZLrCE7UwE4+owtiVZEEcKXjMp61PVHmY35h66TcevNFuXK0+6yS6uiPE2jc4InHAKS9pCXH9/IlgoKhmrsCLAi4WzwuiOq+cU/WPAHUSLr7xqgGnGd3seoKqvHtHncrfoMdROlF4aa7K2kjlH+8579SEV1UxpLaq+MTziXTqM8MB2Tbf6PDFOu/l15eYMpV8fL0cKvJv0GaEscjLNSeHKT99vLBiWBPRMERBMiaSEGlEOUWdcHoN2Xwj7stUhRv/orZk1QwfmszQXp1/MUgKz8tLeRxF4RNHSQoTnzoiH9q8JIgtVS4L3YAn7fdmGN9QtsIWLvqg+lPivDrvj/SYC94k803n67TrHoyWjFVJMVRRzbWYG4sXiZtI6Z7+5bc/PPxaeOMQ7F0x1UcZM31D4oiEHNowSWxz4/zRvYwdtnQq5mEohDKn+vKEXGDeWPbsmxXy/pV3jxKXsbwp3BTD0NvK5JcA7rmE2ikK54cvi2L5SmLAKbwsiZyJx3wuXOwOiwN78L3KIsodrl0rYqe7zj+6Mfevf9UeYi5nMuc68sOxKZkIcahKhsKLYSgZmi3yl3/Nlxx8zzt+XbRBWKfo7urHBVy+PsokKvwo5gxr/iG8MWSmXoS0OSmsKcryyZh3xhPHFccXNSgMC/H7L9ZgHZguNjjtUhfU5nbPtw+P4neBUlGZaBJni5+20j5jPh4FgiTY0mQii/xYdjnl4oSg3h0dvs+IjMXo0sgJi+6B0a2vIHg55gy0mIUYPlTfoKBXVdsQThW4iljyUm6bosLplDccl/JXmB/U5BdYcGxaF0331KG3annjgvJfXrzBQE9QCbnhp5RX53OrOewO3pCtQ6miJYaA3G06lfmxJBNTvGqRmNZ6CE8IxiuglFsY56ZYqNd1SSPEuPFq5XdLBn4P0Doy6E7nyJUSQvks3awq2y4Kr8+QQ8xjlbOnsqo4kSCpcz+xhQvMTeB879uVwrjB9dyoz5jndf9zd62vOm9JCiw5Gyo5uLY1eDXQg0SQnaYyutpcKvCeqBqimXCSKjkK/gu4s1QTwFRrr/ou5qQ7ZnPvxEyOnonwujriHaoMzpk6/mZGrl8pJcpJWoVUHKW7musOnSLMN/ZEIJJoiBNblFQ5oGfMN2itHu5lJz8GYO+gPf12FHM3mtw7XiZqN0Ru6pF2LTHpaJSuG92abayNJEtoxvG8tOQEJRSZE0qWJVe0xn0shJUOlzGZm9v8VzD3UQkwK1a1R1kAd7iaX/syu5LGF79E1rRIxmqkrudMFVlNZ2lrzVKrDNeOovCcaqkGL/FiJtAo16bU1Y7fUZjukQxte78LdsfNKHvVtOKshgNN5WvDpbQ/bVHzy5Clc1BDgVwXdlNhwm2C1FoV8Wq1XRaTkdbOAjvMc8pTM58khmQcq3NHZOaTyIC8edD8+S5Q0ruqFcPbL6O5ery6vXLpzb3XY27l82Ue+rebThRJLZYrK21XljWb6Wm5bKvNxDYTSbIdx1D5UO8sNcopbsrS2YzqV9lQ1vheVei5oLaLXU83KHKuipSd+FfI6WuwVMEIyJh+8EuoFLcZMU+tWaFXejVPq/XKE0eKSnNfHs0sSe7nOAZF2DghhL8selywR7npdy+5WAxRRuvSBkDb9fWYpw6UPLXJ7YZRMiWbFDfcqoJ2FRSrqkXSL7eWGasql/nn5j1jVqtlZ8qHBJDnITPWmx30NUFD2Fi7bLlDybeVpIcgFJyWN3lc34oNSoQJ0RHx1VrHzUZmZ+FJr6yV1VppsFWl0+sFnY1B0MbXq180JScrnVWixhwxun73PVe/6o5HGYt7MaDqEGznOck/eE0pUdAsmVmz0q+Q5BHSbZ4Wwayd+e7KOa/UtHCJa8jtBwvrSdBZaTnkJKl2ljHPtT4BTb6s+qMk+Ko94S8AJeE+B8fKDONegxt+QsOgMHHfkckh6rOiQKU2qqpZY4xOrHYM5BCQOv/VUtECgj2YU4jtSF/EC7D6lpJ1cenxaV+856gob4i7sPy71QOUyCPquGW10rdFsWKEX1jbbD2brasRf55Wzpp76eGvNjwRWVfQIh3b5cFYeDbsuzfMU7o6Oz4uM0heBXqmALS27daXHsjTJ1HhRV6YmG42i9MqTfUqXlVs808GKluAArhx6/4yg3MAN3zSLBMnZD3YSm3ebfD4QlZ83wx8CJs1yc31vgX/olG5ctpO9oETxqi6OqKxLNNVhVS/2pb5OZuAjFEq5eKk+uVKo4h3wAU3S91ZYRebxaJtu0evT20NJKheHmzY+E5T5qEdXkjjiyYA53JpTtqTfBMAAAaUSURBVFUMPV1GyOvSfC2eMecU9gqdbQa/0aPOAUhHtcIbbqTVy75vMD2pL8jfbPX3+kB+8K9SEvsmxPv11DPSSlPv+9GGNs+8MA5jr9pWq+X0QoApQ3Ol36o5AbNWrTSuCg1gthlykuhy8AY6qGo9bjH2FXzoWoO8vRwl+sx0+DGvRtVusf5IVZwgcN32j0eiRJ3csxxJOJGFfKxX/K3cXA+83Ao0aAPQ0TA+Xh2aOCnKOHj5K/f40gj6imBrq7t2Xs9lIvOKKoodM6WE48cyGmhDkHw8HSPPuwzBUXeo+PgNscMKwGEpZUkAVtCcEsqpCFNiOBmgHtWmDwMC34X2+Nb1Y+V7tU7ynOMVeSLyyng6UibLbCJMmIt56A5xmRgsKceGE79TfkBZ9HzPynTL/bkxFCWThQ5FyKKsqv9Um8nvQP+m08pyoW1nPQ6HXaAHQYEQaFOJJ0oe26OuMq43Ua7txSPmvzMJNuAkzKxqB+tz9zD86dZ14WxgaW6ti4ZJv9Pv8wK68mp3sV2gQj6zyuVml2ZoNbIC813JDsLOUkeJLU4/sY/nPeJv8IhTkqG024XQZIf0YF0Q2osyCRi5t3rlWUtYldnMi9fzAJIKl2MdVNC/Iw3W+SdKFJve7275aaybVp4o7LYrRlMLPAgz8+K+VzyNdbNBQ2lvtZAuYq9s3cZCA4UVV2R5WsVBk8E6YG+CbVzmFfz4UOW3Oftn0OSwBUsH1B49CN7w3jEV1WYd9AUEkJWZbu1s0FeHZt26XgJVWx2CgDEfb6Hr4j0+NoXuPfavnhYh5q5rSFGVfZf4lz+ie5M16DvYbcFeN362USFC/TnVYNauYJWAVXYtIVhTRPa27xtqo6xVyK+44B5PrHs/FzRa77R4udGCYGzBW0K90CsdzMot4dDolp6steSw1meVGYE+28Q1lFkB1k3xKlOHjPQNk+qGNrvKWNb6ILhTzvaCB7AmlwtkVdlmk1ZLaOsIwJiVYEMMsenNIIdq00DsV7Dc767j21wb+m+qokQrOoV02UmfBt6QLcMgQaparNeQFW6VmogpzBaQISlE8RoWRQYpWpB5AWGzPECZiKRWOS1kbctV+y3BHwbs9aKL7Z75bA7Wa+THnWdIi0NR+BBk/m6+zbawL0MwVyYEqOUVBcyzdlW2i4UNadysoDokE+K6M8gUcbR4uX51AlhC/55tHbLD49t/BZDi50yy69sVUjpSgNEsluk8DWYJ6jrFxkAWF8Wr+R4Wjtt3B2Q9VagGQv248+WvgoGnfNAoVupFuPel7JQNhjinK30moKG4iuJULxvf2+oG+Oull3mQmIAmaVO0FST7TtVPCSv/+UaG8zdhwJr15ZsXlzbRK/l8pz9NZ0xjibS8qLP1ojkgU4/X1gasvaunXJEC6/uDHAdn5MXsAxAJvpHO/11ggjRziBrCdZf0d+Q+j6Pdfu8WB+UA0W622FqFZlmHtnazlIMGpf7CG3onlV1vvLX1hvAHOb7K0e5KY3hzaXRvA6Lvey1L30OFveyUbS/Axm2Y/b2s9JlfJog5FJaOOp/BFCurO+6N9MYKG9ThHNODTCszSkSO3n314kshXA6GyqF7qVRVV1mb4Sbrvgn1DFY1xKu+1/DhFa/Cojc8iwuB+GYZ6g6yWs1MdmCnjbWM0YbR3qEtXoFs53rvrEFrZV93Xc1YXRYsIjwHKGU7smhe00+dyjK1XQ/tpWRX+nmjuZW7zwfWNjgNwHVbLeI3dyuNXgcDAQtKtIQLOPYB7NtqNw73Il6DEiMsWDvRsuMfQIFYyNz0hcuajJZVbdfyRdXcC574FRxtZZELzTzOilQ/MFOZ8QCvaKKoPvbwfsGjiMzNMxLpGyBxtSK70HVprpokIUJO3luk+BE6gTk2wglBjdWebapFvWevLHCYww73HqkdFZrcfoksxzV25K6yujvxvdOrd3yRlzc//HQOlHCSaSO+rN3Cao47XDHp5bbs3JmVlWnONJG03IvaPF/65iuauH0prH7mBWOIt2DMy9VA1avcjwNvZqH+Mg9QVzs4ekNKUaqogQoV/8Pvqn4rUKKZ81pM3TUNItEakYgnGsflIns/q0S6IHvfDKIPf7z0HTh/FCiVuY8pM/8C0BP86Zn8Cfh/jfQ7fHX/P+AfIdY7WP4biH94f88/w54+IEr/TbFEurDzn57CH4IHxC4+TRE/9kbel8HXqD/NBQZX2P8OPM8Ap9PRy1py/Qf/wX/wH/wHL4f/Awtsm3ji2MljAAAAAElFTkSuQmCC">
            <a:extLst>
              <a:ext uri="{FF2B5EF4-FFF2-40B4-BE49-F238E27FC236}">
                <a16:creationId xmlns:a16="http://schemas.microsoft.com/office/drawing/2014/main" id="{5411C962-6457-4F15-B1F4-6988D0E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79" y="159541"/>
            <a:ext cx="2136121" cy="17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419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17fa241-dc0d-4a19-bd23-9d6e79d0e5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7173</TotalTime>
  <Words>1255</Words>
  <Application>Microsoft Office PowerPoint</Application>
  <PresentationFormat>Širokoúhlá obrazovka</PresentationFormat>
  <Paragraphs>188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Roboto</vt:lpstr>
      <vt:lpstr>Tahoma</vt:lpstr>
      <vt:lpstr>Wingdings</vt:lpstr>
      <vt:lpstr>Presentation_MU_EN</vt:lpstr>
      <vt:lpstr>Agrese, násilí</vt:lpstr>
      <vt:lpstr>Mediální účinky - zopakování</vt:lpstr>
      <vt:lpstr>Prezentace aplikace PowerPoint</vt:lpstr>
      <vt:lpstr>Prezentace aplikace PowerPoint</vt:lpstr>
      <vt:lpstr>Prezentace aplikace PowerPoint</vt:lpstr>
      <vt:lpstr>Copycat phenomenon</vt:lpstr>
      <vt:lpstr>Copycat phenomenon</vt:lpstr>
      <vt:lpstr>Copycat phenomenon</vt:lpstr>
      <vt:lpstr>Imitace a nápodoba</vt:lpstr>
      <vt:lpstr>Imitace a nápodoba</vt:lpstr>
      <vt:lpstr>Imitace a nápodoba</vt:lpstr>
      <vt:lpstr>Desenzitizace</vt:lpstr>
      <vt:lpstr>Desenzitizace</vt:lpstr>
      <vt:lpstr>Desenzitizace</vt:lpstr>
      <vt:lpstr>Priming a trasfér excitace</vt:lpstr>
      <vt:lpstr>Priming a trasfér excitace</vt:lpstr>
      <vt:lpstr>General agression model </vt:lpstr>
      <vt:lpstr>Prezentace aplikace PowerPoint</vt:lpstr>
      <vt:lpstr>Prezentace aplikace PowerPoint</vt:lpstr>
      <vt:lpstr>Prezentace aplikace PowerPoint</vt:lpstr>
      <vt:lpstr>Prezentace aplikace PowerPoint</vt:lpstr>
      <vt:lpstr>General agression model </vt:lpstr>
      <vt:lpstr>General agression model </vt:lpstr>
      <vt:lpstr>General agression model </vt:lpstr>
      <vt:lpstr>General agression model </vt:lpstr>
      <vt:lpstr>Prosociální chování</vt:lpstr>
      <vt:lpstr>Ohrožená populace</vt:lpstr>
      <vt:lpstr>Způsobují média násilí?</vt:lpstr>
      <vt:lpstr>Agrese v online komunikaci</vt:lpstr>
      <vt:lpstr>Prezentace aplikace PowerPoint</vt:lpstr>
      <vt:lpstr>Online disinhibice</vt:lpstr>
      <vt:lpstr>The Social Identity Model of Deindividuation Effects (SIDE)</vt:lpstr>
      <vt:lpstr>Děkuji za pozornost.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Marie Bedrošová</cp:lastModifiedBy>
  <cp:revision>608</cp:revision>
  <cp:lastPrinted>2019-12-11T13:35:28Z</cp:lastPrinted>
  <dcterms:created xsi:type="dcterms:W3CDTF">2019-04-11T21:46:02Z</dcterms:created>
  <dcterms:modified xsi:type="dcterms:W3CDTF">2022-03-10T13:48:55Z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