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schemas.openxmlformats.org/officeDocument/2006/relationships/slide" Target="slides/slide57.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158" name="Google Shape;158;p13: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59" name="Google Shape;159;p1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165" name="Google Shape;165;p14: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66" name="Google Shape;166;p1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178" name="Google Shape;178;p16: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79" name="Google Shape;179;p1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185" name="Google Shape;185;p17: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86" name="Google Shape;186;p17: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192" name="Google Shape;192;p18: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93" name="Google Shape;193;p1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199" name="Google Shape;199;p19: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00" name="Google Shape;200;p19: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06" name="Google Shape;206;p20: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07" name="Google Shape;207;p20: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2cfe031a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22cfe031a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122cfe031a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25" name="Google Shape;225;p22: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26" name="Google Shape;226;p22: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32" name="Google Shape;232;p23: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33" name="Google Shape;233;p2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45" name="Google Shape;245;p25: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46" name="Google Shape;246;p25: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52" name="Google Shape;252;p26:notes"/>
          <p:cNvSpPr/>
          <p:nvPr>
            <p:ph idx="2" type="sldImg"/>
          </p:nvPr>
        </p:nvSpPr>
        <p:spPr>
          <a:xfrm>
            <a:off x="217488" y="812800"/>
            <a:ext cx="7124700"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53" name="Google Shape;253;p2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59" name="Google Shape;259;p27: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60" name="Google Shape;260;p27: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66" name="Google Shape;266;p28: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67" name="Google Shape;267;p2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800" u="none" cap="none" strike="noStrike">
              <a:solidFill>
                <a:schemeClr val="dk1"/>
              </a:solidFill>
              <a:latin typeface="Calibri"/>
              <a:ea typeface="Calibri"/>
              <a:cs typeface="Calibri"/>
              <a:sym typeface="Calibri"/>
            </a:endParaRPr>
          </a:p>
        </p:txBody>
      </p:sp>
      <p:sp>
        <p:nvSpPr>
          <p:cNvPr id="273" name="Google Shape;273;p29: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74" name="Google Shape;274;p29: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2cdcb299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122cdcb29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2cdcb299f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122cdcb299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2cdcb299f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122cdcb299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2cdcb299f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05" name="Google Shape;305;g122cdcb299f_0_16: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6" name="Google Shape;306;g122cdcb299f_0_16:notes"/>
          <p:cNvSpPr txBox="1"/>
          <p:nvPr>
            <p:ph idx="1" type="body"/>
          </p:nvPr>
        </p:nvSpPr>
        <p:spPr>
          <a:xfrm>
            <a:off x="755650" y="5078413"/>
            <a:ext cx="6048300" cy="4811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2cdcb299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122cdcb299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22cdcb299f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122cdcb299f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2cdcb299f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122cdcb299f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2cdcb299f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22cdcb299f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2cdcb299f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22cdcb299f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22cdcb299f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122cdcb299f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22cdcb299f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22cdcb299f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22cdcb299f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122cdcb299f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2cdcb299f_0_1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122cdcb299f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2cdcb299f_0_1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22cdcb299f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22cdcb299f_0_1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122cdcb299f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22cdcb299f_0_1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122cdcb299f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2cdcb299f_0_1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122cdcb299f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2cdcb299f_0_1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122cdcb299f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22cfe031a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22cfe031a1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122cfe031a1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22cdcb299f_0_1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122cdcb299f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22cdcb299f_0_1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122cdcb299f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22cdcb299f_0_1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122cdcb299f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22cdcb299f_0_1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122cdcb299f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2cdcb299f_0_1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122cdcb299f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22cdcb299f_0_1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g122cdcb299f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2cdcb299f_0_1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122cdcb299f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accessnow.org/who-is-shutting-down-the-internet-in-202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www.livescience.com/38094-facts-about-rare-earth-elements-infographic.html" TargetMode="External"/><Relationship Id="rId4" Type="http://schemas.openxmlformats.org/officeDocument/2006/relationships/hyperlink" Target="http://www.mindat.org/loc-720.html" TargetMode="External"/><Relationship Id="rId5"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www.latimes.com/world-nation/story/2019-07-28/china-rare-earth-tech-pollution-supply-chain-trade" TargetMode="External"/><Relationship Id="rId4" Type="http://schemas.openxmlformats.org/officeDocument/2006/relationships/hyperlink" Target="https://www.youtube.com/watch?v=t_UdqZdFr-w" TargetMode="External"/><Relationship Id="rId5" Type="http://schemas.openxmlformats.org/officeDocument/2006/relationships/hyperlink" Target="https://www.youtube.com/watch?v=t_UdqZdFr-w" TargetMode="External"/><Relationship Id="rId6" Type="http://schemas.openxmlformats.org/officeDocument/2006/relationships/hyperlink" Target="https://www.youtube.com/watch?v=4wPYbSjVrVQ" TargetMode="External"/><Relationship Id="rId7" Type="http://schemas.openxmlformats.org/officeDocument/2006/relationships/hyperlink" Target="https://www.youtube.com/watch?v=NtNU261NVrg" TargetMode="External"/><Relationship Id="rId8"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youtube.com/watch?v=ejJRhn53X2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encyklopedie.soc.cas.cz/w/Reciprocita" TargetMode="External"/><Relationship Id="rId4" Type="http://schemas.openxmlformats.org/officeDocument/2006/relationships/hyperlink" Target="https://encyklopedie.soc.cas.cz/w/Kontrola_soci%C3%A1ln%C3%AD" TargetMode="External"/><Relationship Id="rId5" Type="http://schemas.openxmlformats.org/officeDocument/2006/relationships/hyperlink" Target="https://encyklopedie.soc.cas.cz/w/Ekonomika_tr%C5%BEn%C3%AD" TargetMode="External"/><Relationship Id="rId6" Type="http://schemas.openxmlformats.org/officeDocument/2006/relationships/hyperlink" Target="https://encyklopedie.soc.cas.cz/w/Sociologie_ekonomick%C3%A1" TargetMode="External"/><Relationship Id="rId7" Type="http://schemas.openxmlformats.org/officeDocument/2006/relationships/hyperlink" Target="https://encyklopedie.soc.cas.cz/w/Trh_pr%C3%A1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www.forbes.com/companies/bloomberg/" TargetMode="External"/><Relationship Id="rId4" Type="http://schemas.openxmlformats.org/officeDocument/2006/relationships/hyperlink" Target="https://www.forbes.com/companies/news-corp/" TargetMode="External"/><Relationship Id="rId5" Type="http://schemas.openxmlformats.org/officeDocument/2006/relationships/hyperlink" Target="https://www.forbes.com/companies/advance-publications/" TargetMode="External"/><Relationship Id="rId6" Type="http://schemas.openxmlformats.org/officeDocument/2006/relationships/hyperlink" Target="http://www.forbes.com/profile/cox/" TargetMode="External"/><Relationship Id="rId7" Type="http://schemas.openxmlformats.org/officeDocument/2006/relationships/hyperlink" Target="http://www.forbes.com/profile/john-henry/" TargetMode="External"/><Relationship Id="rId8" Type="http://schemas.openxmlformats.org/officeDocument/2006/relationships/hyperlink" Target="https://www.forbes.com/sites/katevinton/2016/06/01/these-15-billionaires-own-americas-news-media-companies/?sh=5a628268660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www.forbes.com/sites/jeffbercovici/2012/12/17/30-under-30-the-next-generation-of-media-moguls-machers-and-mavens/?sh=6b002c223df8"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www.mediaguru.cz/clanky/2019/03/aktualizovana-mapa-vlastniku-ceskych-medii/"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Politická ekonomie médií</a:t>
            </a:r>
            <a:endParaRPr/>
          </a:p>
        </p:txBody>
      </p:sp>
      <p:sp>
        <p:nvSpPr>
          <p:cNvPr id="89" name="Google Shape;89;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Monika Metykova</a:t>
            </a:r>
            <a:endParaRPr/>
          </a:p>
          <a:p>
            <a:pPr indent="0" lvl="0" marL="0" rtl="0" algn="ctr">
              <a:lnSpc>
                <a:spcPct val="90000"/>
              </a:lnSpc>
              <a:spcBef>
                <a:spcPts val="1000"/>
              </a:spcBef>
              <a:spcAft>
                <a:spcPts val="0"/>
              </a:spcAft>
              <a:buClr>
                <a:schemeClr val="dk1"/>
              </a:buClr>
              <a:buSzPts val="2400"/>
              <a:buNone/>
            </a:pPr>
            <a:r>
              <a:rPr lang="en-US"/>
              <a:t>m.metykova@sussex.ac.uk; 32153@mail.muni.cz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Je možné termíny hýbat?</a:t>
            </a:r>
            <a:endParaRPr/>
          </a:p>
        </p:txBody>
      </p:sp>
      <p:sp>
        <p:nvSpPr>
          <p:cNvPr id="143" name="Google Shape;14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Odevzdání je možné domluvit dřív nebo později individuálně, prosím kontaktujte mě ohledně této možnosti. Zkouškové období končí 26.6. 2022</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 čem je teto předmět?</a:t>
            </a:r>
            <a:endParaRPr/>
          </a:p>
        </p:txBody>
      </p:sp>
      <p:sp>
        <p:nvSpPr>
          <p:cNvPr id="149" name="Google Shape;14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Cílem předmětu je představit studentům optiku politické ekonomie pro studium médií a mediované komunikace. Přístup politické ekonomie je charakterizován studiem sociálních vztahů, především mocenských vztahů,které stojí za produkcí, distribucí a spotřebou zdrojů, v případě tohoto předmětu zejména se zaměřením na komunikační zdroje. Předmět se zaměří na to, jak funguje komunikační podnikání, například jak se komunikační produkty pohybují prostřednictvím řetězce výrobců k velkoobchodníkům, maloobchodníkům a spotřebitelům, jejichž nákupy jsou přiváděny zpět do nových výrobních procesů. Studenti budou také zkoumat politické a ekonomické procesy, které ovlivňují média, jako jsou modely financování a regulační rámce.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Kořeny, teoretické ukotvení atd. </a:t>
            </a:r>
            <a:endParaRPr/>
          </a:p>
        </p:txBody>
      </p:sp>
      <p:sp>
        <p:nvSpPr>
          <p:cNvPr id="155" name="Google Shape;15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Později se budeme zabývat filosofickými a historickými kořeny politické ekonomie – Adam Smith, David Ricardo, John Stuart Mill, Thomas Malthus, Karl Marx</a:t>
            </a:r>
            <a:endParaRPr/>
          </a:p>
          <a:p>
            <a:pPr indent="-228600" lvl="0" marL="228600" rtl="0" algn="l">
              <a:lnSpc>
                <a:spcPct val="90000"/>
              </a:lnSpc>
              <a:spcBef>
                <a:spcPts val="1000"/>
              </a:spcBef>
              <a:spcAft>
                <a:spcPts val="0"/>
              </a:spcAft>
              <a:buClr>
                <a:schemeClr val="dk1"/>
              </a:buClr>
              <a:buSzPts val="2800"/>
              <a:buChar char="•"/>
            </a:pPr>
            <a:r>
              <a:rPr lang="en-US"/>
              <a:t>Teď si ale přiblížíme témata z kurzu „zábavným“ způsobem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Pravdivá informace nebo nepravdivá?</a:t>
            </a:r>
            <a:endParaRPr/>
          </a:p>
        </p:txBody>
      </p:sp>
      <p:sp>
        <p:nvSpPr>
          <p:cNvPr id="162" name="Google Shape;162;p25"/>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lnSpc>
                <a:spcPct val="100000"/>
              </a:lnSpc>
              <a:spcBef>
                <a:spcPts val="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Mladí lidi ve věku 18 – 24:</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1. Konzumují zprávy přes sociální sítě</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2. Patří mezi věkové kategorie, které konzumují nejvíc zpráv</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3. </a:t>
            </a:r>
            <a:r>
              <a:rPr b="0" i="0" lang="en-US" sz="2400" u="none" cap="none" strike="noStrike">
                <a:solidFill>
                  <a:srgbClr val="292934"/>
                </a:solidFill>
                <a:latin typeface="Calibri"/>
                <a:ea typeface="Calibri"/>
                <a:cs typeface="Calibri"/>
                <a:sym typeface="Calibri"/>
              </a:rPr>
              <a:t>Platí za zprávy méně často než starší generace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596900" y="93345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Který z těchto výrazů popisuje nový způsob nepravidelného financování produkce mediálních obsahů?</a:t>
            </a:r>
            <a:endParaRPr/>
          </a:p>
        </p:txBody>
      </p:sp>
      <p:sp>
        <p:nvSpPr>
          <p:cNvPr id="169" name="Google Shape;169;p26"/>
          <p:cNvSpPr txBox="1"/>
          <p:nvPr/>
        </p:nvSpPr>
        <p:spPr>
          <a:xfrm>
            <a:off x="609600" y="3024187"/>
            <a:ext cx="10972800" cy="3721100"/>
          </a:xfrm>
          <a:prstGeom prst="rect">
            <a:avLst/>
          </a:prstGeom>
          <a:noFill/>
          <a:ln>
            <a:noFill/>
          </a:ln>
        </p:spPr>
        <p:txBody>
          <a:bodyPr anchorCtr="0" anchor="t" bIns="45000" lIns="90000" spcFirstLastPara="1" rIns="90000" wrap="square" tIns="45000">
            <a:noAutofit/>
          </a:bodyPr>
          <a:lstStyle/>
          <a:p>
            <a:pPr indent="-512762" lvl="0" marL="514350" marR="0" rtl="0" algn="l">
              <a:lnSpc>
                <a:spcPct val="100000"/>
              </a:lnSpc>
              <a:spcBef>
                <a:spcPts val="0"/>
              </a:spcBef>
              <a:spcAft>
                <a:spcPts val="0"/>
              </a:spcAft>
              <a:buClr>
                <a:srgbClr val="93A299"/>
              </a:buClr>
              <a:buSzPts val="2040"/>
              <a:buFont typeface="Times New Roman"/>
              <a:buAutoNum type="arabicPeriod"/>
            </a:pPr>
            <a:r>
              <a:rPr b="0" i="0" lang="en-US" sz="2400" u="none" cap="none" strike="noStrike">
                <a:solidFill>
                  <a:srgbClr val="292934"/>
                </a:solidFill>
                <a:latin typeface="Arial"/>
                <a:ea typeface="Arial"/>
                <a:cs typeface="Arial"/>
                <a:sym typeface="Arial"/>
              </a:rPr>
              <a:t>Fundraising </a:t>
            </a:r>
            <a:endParaRPr b="0" i="0" sz="1800" u="none" cap="none" strike="noStrike">
              <a:solidFill>
                <a:schemeClr val="dk1"/>
              </a:solidFill>
              <a:latin typeface="Calibri"/>
              <a:ea typeface="Calibri"/>
              <a:cs typeface="Calibri"/>
              <a:sym typeface="Calibri"/>
            </a:endParaRPr>
          </a:p>
          <a:p>
            <a:pPr indent="-512762" lvl="0" marL="514350" marR="0" rtl="0" algn="l">
              <a:lnSpc>
                <a:spcPct val="100000"/>
              </a:lnSpc>
              <a:spcBef>
                <a:spcPts val="1800"/>
              </a:spcBef>
              <a:spcAft>
                <a:spcPts val="0"/>
              </a:spcAft>
              <a:buClr>
                <a:srgbClr val="93A299"/>
              </a:buClr>
              <a:buSzPts val="2040"/>
              <a:buFont typeface="Times New Roman"/>
              <a:buAutoNum type="arabicPeriod"/>
            </a:pPr>
            <a:r>
              <a:rPr b="0" i="0" lang="en-US" sz="2400" u="none" cap="none" strike="noStrike">
                <a:solidFill>
                  <a:srgbClr val="292934"/>
                </a:solidFill>
                <a:latin typeface="Arial"/>
                <a:ea typeface="Arial"/>
                <a:cs typeface="Arial"/>
                <a:sym typeface="Arial"/>
              </a:rPr>
              <a:t>Crowdfunding – davové financování</a:t>
            </a:r>
            <a:endParaRPr b="0" i="0" sz="1800" u="none" cap="none" strike="noStrike">
              <a:solidFill>
                <a:schemeClr val="dk1"/>
              </a:solidFill>
              <a:latin typeface="Calibri"/>
              <a:ea typeface="Calibri"/>
              <a:cs typeface="Calibri"/>
              <a:sym typeface="Calibri"/>
            </a:endParaRPr>
          </a:p>
          <a:p>
            <a:pPr indent="-512762" lvl="0" marL="514350" marR="0" rtl="0" algn="l">
              <a:lnSpc>
                <a:spcPct val="100000"/>
              </a:lnSpc>
              <a:spcBef>
                <a:spcPts val="1800"/>
              </a:spcBef>
              <a:spcAft>
                <a:spcPts val="0"/>
              </a:spcAft>
              <a:buClr>
                <a:srgbClr val="93A299"/>
              </a:buClr>
              <a:buSzPts val="2040"/>
              <a:buFont typeface="Times New Roman"/>
              <a:buAutoNum type="arabicPeriod"/>
            </a:pPr>
            <a:r>
              <a:rPr b="0" i="0" lang="en-US" sz="2400" u="none" cap="none" strike="noStrike">
                <a:solidFill>
                  <a:srgbClr val="292934"/>
                </a:solidFill>
                <a:latin typeface="Arial"/>
                <a:ea typeface="Arial"/>
                <a:cs typeface="Arial"/>
                <a:sym typeface="Arial"/>
              </a:rPr>
              <a:t>Paywall </a:t>
            </a:r>
            <a:endParaRPr b="0" i="0" sz="1800" u="none" cap="none" strike="noStrike">
              <a:solidFill>
                <a:schemeClr val="dk1"/>
              </a:solidFill>
              <a:latin typeface="Calibri"/>
              <a:ea typeface="Calibri"/>
              <a:cs typeface="Calibri"/>
              <a:sym typeface="Calibri"/>
            </a:endParaRPr>
          </a:p>
          <a:p>
            <a:pPr indent="-512762" lvl="0" marL="514350" marR="0" rtl="0" algn="l">
              <a:lnSpc>
                <a:spcPct val="100000"/>
              </a:lnSpc>
              <a:spcBef>
                <a:spcPts val="1800"/>
              </a:spcBef>
              <a:spcAft>
                <a:spcPts val="0"/>
              </a:spcAft>
              <a:buClr>
                <a:srgbClr val="93A299"/>
              </a:buClr>
              <a:buSzPts val="2040"/>
              <a:buFont typeface="Times New Roman"/>
              <a:buAutoNum type="arabicPeriod"/>
            </a:pPr>
            <a:r>
              <a:rPr b="0" i="0" lang="en-US" sz="2400" u="none" cap="none" strike="noStrike">
                <a:solidFill>
                  <a:srgbClr val="292934"/>
                </a:solidFill>
                <a:latin typeface="Calibri"/>
                <a:ea typeface="Calibri"/>
                <a:cs typeface="Calibri"/>
                <a:sym typeface="Calibri"/>
              </a:rPr>
              <a:t>Předplatné</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3300"/>
              </a:buClr>
              <a:buSzPts val="4000"/>
              <a:buFont typeface="Calibri"/>
              <a:buNone/>
            </a:pPr>
            <a:r>
              <a:rPr lang="en-US" sz="4000">
                <a:solidFill>
                  <a:srgbClr val="CC3300"/>
                </a:solidFill>
              </a:rPr>
              <a:t>Co necharakterizuje tzv. krizi žurnalistiky?</a:t>
            </a:r>
            <a:endParaRPr sz="4000">
              <a:solidFill>
                <a:srgbClr val="CC3300"/>
              </a:solidFill>
            </a:endParaRPr>
          </a:p>
        </p:txBody>
      </p:sp>
      <p:sp>
        <p:nvSpPr>
          <p:cNvPr id="175" name="Google Shape;17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1. Schází původní reportáže, obsahy se replikují </a:t>
            </a:r>
            <a:endParaRPr/>
          </a:p>
          <a:p>
            <a:pPr indent="0" lvl="0" marL="0" rtl="0" algn="l">
              <a:lnSpc>
                <a:spcPct val="150000"/>
              </a:lnSpc>
              <a:spcBef>
                <a:spcPts val="1000"/>
              </a:spcBef>
              <a:spcAft>
                <a:spcPts val="0"/>
              </a:spcAft>
              <a:buClr>
                <a:schemeClr val="dk1"/>
              </a:buClr>
              <a:buSzPts val="2800"/>
              <a:buNone/>
            </a:pPr>
            <a:r>
              <a:rPr lang="en-US"/>
              <a:t>2. Mizí pracovní příležitosti</a:t>
            </a:r>
            <a:endParaRPr/>
          </a:p>
          <a:p>
            <a:pPr indent="0" lvl="0" marL="0" rtl="0" algn="l">
              <a:lnSpc>
                <a:spcPct val="150000"/>
              </a:lnSpc>
              <a:spcBef>
                <a:spcPts val="1000"/>
              </a:spcBef>
              <a:spcAft>
                <a:spcPts val="0"/>
              </a:spcAft>
              <a:buClr>
                <a:schemeClr val="dk1"/>
              </a:buClr>
              <a:buSzPts val="2800"/>
              <a:buNone/>
            </a:pPr>
            <a:r>
              <a:rPr lang="en-US"/>
              <a:t>3. Nejsou noví majitelé</a:t>
            </a:r>
            <a:endParaRPr/>
          </a:p>
          <a:p>
            <a:pPr indent="0" lvl="0" marL="0" rtl="0" algn="l">
              <a:lnSpc>
                <a:spcPct val="150000"/>
              </a:lnSpc>
              <a:spcBef>
                <a:spcPts val="1000"/>
              </a:spcBef>
              <a:spcAft>
                <a:spcPts val="0"/>
              </a:spcAft>
              <a:buClr>
                <a:schemeClr val="dk1"/>
              </a:buClr>
              <a:buSzPts val="2800"/>
              <a:buNone/>
            </a:pPr>
            <a:r>
              <a:rPr lang="en-US"/>
              <a:t>4. Menší počet zdrojů ve zprávách, PR obsahy se dostávájí do zpravodajství</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Je informace pravdivá nebo nepravdivá?</a:t>
            </a:r>
            <a:endParaRPr/>
          </a:p>
        </p:txBody>
      </p:sp>
      <p:sp>
        <p:nvSpPr>
          <p:cNvPr id="182" name="Google Shape;182;p28"/>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0" lvl="0" marL="1588" marR="0" rtl="0" algn="l">
              <a:lnSpc>
                <a:spcPct val="100000"/>
              </a:lnSpc>
              <a:spcBef>
                <a:spcPts val="0"/>
              </a:spcBef>
              <a:spcAft>
                <a:spcPts val="0"/>
              </a:spcAft>
              <a:buNone/>
            </a:pPr>
            <a:r>
              <a:rPr b="0" i="0" lang="en-US" sz="2400" u="none" cap="none" strike="noStrike">
                <a:solidFill>
                  <a:srgbClr val="292934"/>
                </a:solidFill>
                <a:latin typeface="Arial"/>
                <a:ea typeface="Arial"/>
                <a:cs typeface="Arial"/>
                <a:sym typeface="Arial"/>
              </a:rPr>
              <a:t>Digitální technologie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Arial"/>
                <a:ea typeface="Arial"/>
                <a:cs typeface="Arial"/>
                <a:sym typeface="Arial"/>
              </a:rPr>
              <a:t> Zcela transformují žurnalistické pracovní postupy</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Arial"/>
                <a:ea typeface="Arial"/>
                <a:cs typeface="Arial"/>
                <a:sym typeface="Arial"/>
              </a:rPr>
              <a:t> Činí z obyčejných lidí novináře</a:t>
            </a:r>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Calibri"/>
                <a:ea typeface="Calibri"/>
                <a:cs typeface="Calibri"/>
                <a:sym typeface="Calibri"/>
              </a:rPr>
              <a:t> Nenutí novináře učit se novým dovednostem</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Arial"/>
                <a:ea typeface="Arial"/>
                <a:cs typeface="Arial"/>
                <a:sym typeface="Arial"/>
              </a:rPr>
              <a:t> Umožňují konzumentům zasahovat do profesionálních obsahů</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t/>
            </a:r>
            <a:endParaRPr b="0" i="0" sz="1800" u="none" cap="none" strike="noStrike">
              <a:solidFill>
                <a:schemeClr val="dk1"/>
              </a:solidFill>
              <a:latin typeface="Calibri"/>
              <a:ea typeface="Calibri"/>
              <a:cs typeface="Calibri"/>
              <a:sym typeface="Calibri"/>
            </a:endParaRPr>
          </a:p>
          <a:p>
            <a:pPr indent="-51434" lvl="0" marL="182562" marR="0" rtl="0" algn="l">
              <a:lnSpc>
                <a:spcPct val="100000"/>
              </a:lnSpc>
              <a:spcBef>
                <a:spcPts val="1800"/>
              </a:spcBef>
              <a:spcAft>
                <a:spcPts val="0"/>
              </a:spcAft>
              <a:buClr>
                <a:srgbClr val="93A299"/>
              </a:buClr>
              <a:buSzPts val="2040"/>
              <a:buFont typeface="Noto Sans Symbols"/>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Můžete seřadit mediální organizace od nejstarší k nejnovější?</a:t>
            </a:r>
            <a:endParaRPr/>
          </a:p>
        </p:txBody>
      </p:sp>
      <p:sp>
        <p:nvSpPr>
          <p:cNvPr id="189" name="Google Shape;189;p29"/>
          <p:cNvSpPr txBox="1"/>
          <p:nvPr/>
        </p:nvSpPr>
        <p:spPr>
          <a:xfrm>
            <a:off x="609600" y="1944687"/>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lnSpc>
                <a:spcPct val="100000"/>
              </a:lnSpc>
              <a:spcBef>
                <a:spcPts val="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Buzzfeed</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The Guardian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The BBC</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Huffington Post</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The New York Times</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Calibri"/>
                <a:ea typeface="Calibri"/>
                <a:cs typeface="Calibri"/>
                <a:sym typeface="Calibri"/>
              </a:rPr>
              <a:t>NPR (National Public Radio z USA)</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CNN</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Al Jazeera (English)</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Které z těchto filmových studií není v Hollywoodu?</a:t>
            </a:r>
            <a:endParaRPr/>
          </a:p>
        </p:txBody>
      </p:sp>
      <p:sp>
        <p:nvSpPr>
          <p:cNvPr id="196" name="Google Shape;196;p30"/>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0" lvl="0" marL="1588"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1. Warner Bros. </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2. MGM</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3. Fox Star Studios </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4. Columbia Pictures</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5. Universal Studios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Calibri"/>
              <a:buNone/>
            </a:pPr>
            <a:r>
              <a:rPr lang="en-US" sz="4000">
                <a:solidFill>
                  <a:srgbClr val="D2533C"/>
                </a:solidFill>
              </a:rPr>
              <a:t>V jakém mediálním průmyslu působí tyto organizace?</a:t>
            </a:r>
            <a:endParaRPr/>
          </a:p>
        </p:txBody>
      </p:sp>
      <p:sp>
        <p:nvSpPr>
          <p:cNvPr id="203" name="Google Shape;203;p31"/>
          <p:cNvSpPr txBox="1"/>
          <p:nvPr/>
        </p:nvSpPr>
        <p:spPr>
          <a:xfrm>
            <a:off x="609600" y="1636294"/>
            <a:ext cx="10972800" cy="4876800"/>
          </a:xfrm>
          <a:prstGeom prst="rect">
            <a:avLst/>
          </a:prstGeom>
          <a:noFill/>
          <a:ln>
            <a:noFill/>
          </a:ln>
        </p:spPr>
        <p:txBody>
          <a:bodyPr anchorCtr="0" anchor="t" bIns="45000" lIns="90000" spcFirstLastPara="1" rIns="90000" wrap="square" tIns="45000">
            <a:noAutofit/>
          </a:bodyPr>
          <a:lstStyle/>
          <a:p>
            <a:pPr indent="0" lvl="0" marL="1588"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 EMI, Sony-BMG, Warner, Universal</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Kdo? Kde? Kdy?</a:t>
            </a:r>
            <a:endParaRPr/>
          </a:p>
        </p:txBody>
      </p:sp>
      <p:sp>
        <p:nvSpPr>
          <p:cNvPr id="95" name="Google Shape;9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Sylabus </a:t>
            </a:r>
            <a:endParaRPr/>
          </a:p>
          <a:p>
            <a:pPr indent="0" lvl="0" marL="0" rtl="0" algn="l">
              <a:lnSpc>
                <a:spcPct val="90000"/>
              </a:lnSpc>
              <a:spcBef>
                <a:spcPts val="0"/>
              </a:spcBef>
              <a:spcAft>
                <a:spcPts val="0"/>
              </a:spcAft>
              <a:buNone/>
            </a:pPr>
            <a:r>
              <a:rPr lang="en-US"/>
              <a:t>Studijní materiály</a:t>
            </a:r>
            <a:endParaRPr/>
          </a:p>
          <a:p>
            <a:pPr indent="0" lvl="0" marL="0" rtl="0" algn="l">
              <a:lnSpc>
                <a:spcPct val="90000"/>
              </a:lnSpc>
              <a:spcBef>
                <a:spcPts val="0"/>
              </a:spcBef>
              <a:spcAft>
                <a:spcPts val="0"/>
              </a:spcAft>
              <a:buNone/>
            </a:pPr>
            <a:r>
              <a:rPr lang="en-US"/>
              <a:t>Termíny</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Děkanské volno 7.4.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Kdo je vlastníkem? </a:t>
            </a:r>
            <a:endParaRPr/>
          </a:p>
        </p:txBody>
      </p:sp>
      <p:sp>
        <p:nvSpPr>
          <p:cNvPr id="210" name="Google Shape;210;p32"/>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lnSpc>
                <a:spcPct val="100000"/>
              </a:lnSpc>
              <a:spcBef>
                <a:spcPts val="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Al Jazeeru vlastní vláda Kataru.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CNN je vlastněna Time Warnerem.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Disney vlastní Fox News.</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Britská vláda vlastní BBC.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2533C"/>
              </a:buClr>
              <a:buSzPct val="100000"/>
              <a:buFont typeface="Arial"/>
              <a:buNone/>
            </a:pPr>
            <a:r>
              <a:rPr lang="en-US">
                <a:solidFill>
                  <a:srgbClr val="D2533C"/>
                </a:solidFill>
                <a:latin typeface="Arial"/>
                <a:ea typeface="Arial"/>
                <a:cs typeface="Arial"/>
                <a:sym typeface="Arial"/>
              </a:rPr>
              <a:t>Která z těchto zemí </a:t>
            </a:r>
            <a:r>
              <a:rPr lang="en-US">
                <a:solidFill>
                  <a:srgbClr val="D2533C"/>
                </a:solidFill>
                <a:latin typeface="Arial"/>
                <a:ea typeface="Arial"/>
                <a:cs typeface="Arial"/>
                <a:sym typeface="Arial"/>
              </a:rPr>
              <a:t>mezi lednem a květnem  2021 </a:t>
            </a:r>
            <a:r>
              <a:rPr lang="en-US">
                <a:solidFill>
                  <a:srgbClr val="D2533C"/>
                </a:solidFill>
                <a:latin typeface="Arial"/>
                <a:ea typeface="Arial"/>
                <a:cs typeface="Arial"/>
                <a:sym typeface="Arial"/>
              </a:rPr>
              <a:t>nejčastěji „vypla“ internet (internet shutdown)?</a:t>
            </a:r>
            <a:r>
              <a:rPr lang="en-US"/>
              <a:t> </a:t>
            </a:r>
            <a:endParaRPr/>
          </a:p>
        </p:txBody>
      </p:sp>
      <p:sp>
        <p:nvSpPr>
          <p:cNvPr id="216" name="Google Shape;216;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Kuba</a:t>
            </a:r>
            <a:endParaRPr/>
          </a:p>
          <a:p>
            <a:pPr indent="-228600" lvl="0" marL="228600" rtl="0" algn="l">
              <a:lnSpc>
                <a:spcPct val="90000"/>
              </a:lnSpc>
              <a:spcBef>
                <a:spcPts val="1000"/>
              </a:spcBef>
              <a:spcAft>
                <a:spcPts val="0"/>
              </a:spcAft>
              <a:buClr>
                <a:schemeClr val="dk1"/>
              </a:buClr>
              <a:buSzPts val="2800"/>
              <a:buChar char="•"/>
            </a:pPr>
            <a:r>
              <a:rPr lang="en-US"/>
              <a:t>Jemen</a:t>
            </a:r>
            <a:endParaRPr/>
          </a:p>
          <a:p>
            <a:pPr indent="-228600" lvl="0" marL="228600" rtl="0" algn="l">
              <a:lnSpc>
                <a:spcPct val="90000"/>
              </a:lnSpc>
              <a:spcBef>
                <a:spcPts val="1000"/>
              </a:spcBef>
              <a:spcAft>
                <a:spcPts val="0"/>
              </a:spcAft>
              <a:buClr>
                <a:schemeClr val="dk1"/>
              </a:buClr>
              <a:buSzPts val="2800"/>
              <a:buChar char="•"/>
            </a:pPr>
            <a:r>
              <a:rPr lang="en-US"/>
              <a:t>Indie</a:t>
            </a:r>
            <a:endParaRPr/>
          </a:p>
          <a:p>
            <a:pPr indent="-228600" lvl="0" marL="228600" rtl="0" algn="l">
              <a:lnSpc>
                <a:spcPct val="90000"/>
              </a:lnSpc>
              <a:spcBef>
                <a:spcPts val="1000"/>
              </a:spcBef>
              <a:spcAft>
                <a:spcPts val="0"/>
              </a:spcAft>
              <a:buClr>
                <a:schemeClr val="dk1"/>
              </a:buClr>
              <a:buSzPts val="2800"/>
              <a:buChar char="•"/>
            </a:pPr>
            <a:r>
              <a:rPr lang="en-US"/>
              <a:t>Čína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Odpovědi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Pravdivá informace nebo nepravdivá?</a:t>
            </a:r>
            <a:endParaRPr/>
          </a:p>
        </p:txBody>
      </p:sp>
      <p:sp>
        <p:nvSpPr>
          <p:cNvPr id="229" name="Google Shape;229;p35"/>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lnSpc>
                <a:spcPct val="100000"/>
              </a:lnSpc>
              <a:spcBef>
                <a:spcPts val="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Mladí lidi ve věku 18 – 24:</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1. Konzumují zprávy přes sociální sítě PRAVDA</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2. Patří mezi věkové kategorie, které konzumují nejvíc zpráv NEPRAVDA</a:t>
            </a:r>
            <a:endParaRPr b="0" i="0" sz="1800" u="none" cap="none" strike="noStrike">
              <a:solidFill>
                <a:schemeClr val="dk1"/>
              </a:solidFill>
              <a:latin typeface="Calibri"/>
              <a:ea typeface="Calibri"/>
              <a:cs typeface="Calibri"/>
              <a:sym typeface="Calibri"/>
            </a:endParaRPr>
          </a:p>
          <a:p>
            <a:pPr indent="0" lvl="0" marL="1588" marR="0" rtl="0" algn="l">
              <a:lnSpc>
                <a:spcPct val="100000"/>
              </a:lnSpc>
              <a:spcBef>
                <a:spcPts val="1800"/>
              </a:spcBef>
              <a:spcAft>
                <a:spcPts val="0"/>
              </a:spcAft>
              <a:buNone/>
            </a:pPr>
            <a:r>
              <a:rPr b="0" i="0" lang="en-US" sz="2400" u="none" cap="none" strike="noStrike">
                <a:solidFill>
                  <a:srgbClr val="292934"/>
                </a:solidFill>
                <a:latin typeface="Arial"/>
                <a:ea typeface="Arial"/>
                <a:cs typeface="Arial"/>
                <a:sym typeface="Arial"/>
              </a:rPr>
              <a:t>3. </a:t>
            </a:r>
            <a:r>
              <a:rPr b="0" i="0" lang="en-US" sz="2400" u="none" cap="none" strike="noStrike">
                <a:solidFill>
                  <a:srgbClr val="292934"/>
                </a:solidFill>
                <a:latin typeface="Calibri"/>
                <a:ea typeface="Calibri"/>
                <a:cs typeface="Calibri"/>
                <a:sym typeface="Calibri"/>
              </a:rPr>
              <a:t>Platí za zprávy méně často než starší generace PRAVDA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596900" y="93345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Který z těchto výrazů popisuje nový způsob nepravidelného financování produkce mediálních obsahů?</a:t>
            </a:r>
            <a:endParaRPr/>
          </a:p>
        </p:txBody>
      </p:sp>
      <p:sp>
        <p:nvSpPr>
          <p:cNvPr id="236" name="Google Shape;236;p36"/>
          <p:cNvSpPr txBox="1"/>
          <p:nvPr/>
        </p:nvSpPr>
        <p:spPr>
          <a:xfrm>
            <a:off x="609600" y="3024187"/>
            <a:ext cx="10972800" cy="3721100"/>
          </a:xfrm>
          <a:prstGeom prst="rect">
            <a:avLst/>
          </a:prstGeom>
          <a:noFill/>
          <a:ln>
            <a:noFill/>
          </a:ln>
        </p:spPr>
        <p:txBody>
          <a:bodyPr anchorCtr="0" anchor="t" bIns="45000" lIns="90000" spcFirstLastPara="1" rIns="90000" wrap="square" tIns="45000">
            <a:noAutofit/>
          </a:bodyPr>
          <a:lstStyle/>
          <a:p>
            <a:pPr indent="-512762" lvl="0" marL="514350" marR="0" rtl="0" algn="l">
              <a:lnSpc>
                <a:spcPct val="100000"/>
              </a:lnSpc>
              <a:spcBef>
                <a:spcPts val="0"/>
              </a:spcBef>
              <a:spcAft>
                <a:spcPts val="0"/>
              </a:spcAft>
              <a:buClr>
                <a:srgbClr val="93A299"/>
              </a:buClr>
              <a:buSzPts val="2040"/>
              <a:buFont typeface="Times New Roman"/>
              <a:buAutoNum type="arabicPeriod"/>
            </a:pPr>
            <a:r>
              <a:rPr b="0" i="0" lang="en-US" sz="2400" u="none" cap="none" strike="noStrike">
                <a:solidFill>
                  <a:srgbClr val="292934"/>
                </a:solidFill>
                <a:latin typeface="Arial"/>
                <a:ea typeface="Arial"/>
                <a:cs typeface="Arial"/>
                <a:sym typeface="Arial"/>
              </a:rPr>
              <a:t>Fundraising </a:t>
            </a:r>
            <a:endParaRPr b="0" i="0" sz="1800" u="none" cap="none" strike="noStrike">
              <a:solidFill>
                <a:schemeClr val="dk1"/>
              </a:solidFill>
              <a:latin typeface="Calibri"/>
              <a:ea typeface="Calibri"/>
              <a:cs typeface="Calibri"/>
              <a:sym typeface="Calibri"/>
            </a:endParaRPr>
          </a:p>
          <a:p>
            <a:pPr indent="-512762" lvl="0" marL="514350" marR="0" rtl="0" algn="l">
              <a:lnSpc>
                <a:spcPct val="100000"/>
              </a:lnSpc>
              <a:spcBef>
                <a:spcPts val="1800"/>
              </a:spcBef>
              <a:spcAft>
                <a:spcPts val="0"/>
              </a:spcAft>
              <a:buClr>
                <a:srgbClr val="93A299"/>
              </a:buClr>
              <a:buSzPts val="2040"/>
              <a:buFont typeface="Times New Roman"/>
              <a:buAutoNum type="arabicPeriod"/>
            </a:pPr>
            <a:r>
              <a:rPr b="0" i="0" lang="en-US" sz="2400" u="none" cap="none" strike="noStrike">
                <a:solidFill>
                  <a:srgbClr val="292934"/>
                </a:solidFill>
                <a:highlight>
                  <a:srgbClr val="FFFF00"/>
                </a:highlight>
                <a:latin typeface="Arial"/>
                <a:ea typeface="Arial"/>
                <a:cs typeface="Arial"/>
                <a:sym typeface="Arial"/>
              </a:rPr>
              <a:t>Crowdfunding – davové financování</a:t>
            </a:r>
            <a:endParaRPr b="0" i="0" sz="1800" u="none" cap="none" strike="noStrike">
              <a:solidFill>
                <a:schemeClr val="dk1"/>
              </a:solidFill>
              <a:highlight>
                <a:srgbClr val="FFFF00"/>
              </a:highlight>
              <a:latin typeface="Calibri"/>
              <a:ea typeface="Calibri"/>
              <a:cs typeface="Calibri"/>
              <a:sym typeface="Calibri"/>
            </a:endParaRPr>
          </a:p>
          <a:p>
            <a:pPr indent="-512762" lvl="0" marL="514350" marR="0" rtl="0" algn="l">
              <a:lnSpc>
                <a:spcPct val="100000"/>
              </a:lnSpc>
              <a:spcBef>
                <a:spcPts val="1800"/>
              </a:spcBef>
              <a:spcAft>
                <a:spcPts val="0"/>
              </a:spcAft>
              <a:buClr>
                <a:srgbClr val="93A299"/>
              </a:buClr>
              <a:buSzPts val="2040"/>
              <a:buFont typeface="Times New Roman"/>
              <a:buAutoNum type="arabicPeriod"/>
            </a:pPr>
            <a:r>
              <a:rPr b="0" i="0" lang="en-US" sz="2400" u="none" cap="none" strike="noStrike">
                <a:solidFill>
                  <a:srgbClr val="292934"/>
                </a:solidFill>
                <a:latin typeface="Arial"/>
                <a:ea typeface="Arial"/>
                <a:cs typeface="Arial"/>
                <a:sym typeface="Arial"/>
              </a:rPr>
              <a:t>Paywall </a:t>
            </a:r>
            <a:endParaRPr b="0" i="0" sz="1800" u="none" cap="none" strike="noStrike">
              <a:solidFill>
                <a:schemeClr val="dk1"/>
              </a:solidFill>
              <a:latin typeface="Calibri"/>
              <a:ea typeface="Calibri"/>
              <a:cs typeface="Calibri"/>
              <a:sym typeface="Calibri"/>
            </a:endParaRPr>
          </a:p>
          <a:p>
            <a:pPr indent="-512762" lvl="0" marL="514350" marR="0" rtl="0" algn="l">
              <a:lnSpc>
                <a:spcPct val="100000"/>
              </a:lnSpc>
              <a:spcBef>
                <a:spcPts val="1800"/>
              </a:spcBef>
              <a:spcAft>
                <a:spcPts val="0"/>
              </a:spcAft>
              <a:buClr>
                <a:srgbClr val="93A299"/>
              </a:buClr>
              <a:buSzPts val="2040"/>
              <a:buFont typeface="Times New Roman"/>
              <a:buAutoNum type="arabicPeriod"/>
            </a:pPr>
            <a:r>
              <a:rPr b="0" i="0" lang="en-US" sz="2400" u="none" cap="none" strike="noStrike">
                <a:solidFill>
                  <a:srgbClr val="292934"/>
                </a:solidFill>
                <a:latin typeface="Calibri"/>
                <a:ea typeface="Calibri"/>
                <a:cs typeface="Calibri"/>
                <a:sym typeface="Calibri"/>
              </a:rPr>
              <a:t>Předplatné</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649704" y="273050"/>
            <a:ext cx="10931107"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3300"/>
              </a:buClr>
              <a:buSzPts val="4000"/>
              <a:buFont typeface="Calibri"/>
              <a:buNone/>
            </a:pPr>
            <a:r>
              <a:rPr lang="en-US" sz="4000">
                <a:solidFill>
                  <a:srgbClr val="CC3300"/>
                </a:solidFill>
              </a:rPr>
              <a:t>Co necharakterizuje tzv. krizi žurnalistiky?</a:t>
            </a:r>
            <a:endParaRPr sz="4000">
              <a:solidFill>
                <a:srgbClr val="CC3300"/>
              </a:solidFill>
            </a:endParaRPr>
          </a:p>
        </p:txBody>
      </p:sp>
      <p:sp>
        <p:nvSpPr>
          <p:cNvPr id="242" name="Google Shape;242;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t>1. Schází původní reportáže, obsahy se replikují </a:t>
            </a:r>
            <a:endParaRPr/>
          </a:p>
          <a:p>
            <a:pPr indent="-228600" lvl="0" marL="228600" rtl="0" algn="l">
              <a:lnSpc>
                <a:spcPct val="150000"/>
              </a:lnSpc>
              <a:spcBef>
                <a:spcPts val="1000"/>
              </a:spcBef>
              <a:spcAft>
                <a:spcPts val="0"/>
              </a:spcAft>
              <a:buClr>
                <a:schemeClr val="dk1"/>
              </a:buClr>
              <a:buSzPts val="2800"/>
              <a:buChar char="•"/>
            </a:pPr>
            <a:r>
              <a:rPr lang="en-US"/>
              <a:t>2. Mizí pracovní příležitosti</a:t>
            </a:r>
            <a:endParaRPr/>
          </a:p>
          <a:p>
            <a:pPr indent="-228600" lvl="0" marL="228600" rtl="0" algn="l">
              <a:lnSpc>
                <a:spcPct val="150000"/>
              </a:lnSpc>
              <a:spcBef>
                <a:spcPts val="1000"/>
              </a:spcBef>
              <a:spcAft>
                <a:spcPts val="0"/>
              </a:spcAft>
              <a:buClr>
                <a:schemeClr val="dk1"/>
              </a:buClr>
              <a:buSzPts val="2800"/>
              <a:buChar char="•"/>
            </a:pPr>
            <a:r>
              <a:rPr lang="en-US"/>
              <a:t>3</a:t>
            </a:r>
            <a:r>
              <a:rPr lang="en-US">
                <a:highlight>
                  <a:srgbClr val="FFFF00"/>
                </a:highlight>
              </a:rPr>
              <a:t>. Nejsou noví majitelé</a:t>
            </a:r>
            <a:endParaRPr/>
          </a:p>
          <a:p>
            <a:pPr indent="-228600" lvl="0" marL="228600" rtl="0" algn="l">
              <a:lnSpc>
                <a:spcPct val="150000"/>
              </a:lnSpc>
              <a:spcBef>
                <a:spcPts val="1000"/>
              </a:spcBef>
              <a:spcAft>
                <a:spcPts val="0"/>
              </a:spcAft>
              <a:buClr>
                <a:schemeClr val="dk1"/>
              </a:buClr>
              <a:buSzPts val="2800"/>
              <a:buChar char="•"/>
            </a:pPr>
            <a:r>
              <a:rPr lang="en-US"/>
              <a:t>4. Menší počet zdrojů ve zprávách, PR obsahy se dostávájí do zpravodajství</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8"/>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Je informace pravdivá nebo nepravdivá?</a:t>
            </a:r>
            <a:endParaRPr/>
          </a:p>
        </p:txBody>
      </p:sp>
      <p:sp>
        <p:nvSpPr>
          <p:cNvPr id="249" name="Google Shape;249;p38"/>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lnSpc>
                <a:spcPct val="100000"/>
              </a:lnSpc>
              <a:spcBef>
                <a:spcPts val="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Digitální technologie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Arial"/>
                <a:ea typeface="Arial"/>
                <a:cs typeface="Arial"/>
                <a:sym typeface="Arial"/>
              </a:rPr>
              <a:t> Zcela transformují žurnalistické pracovní postupy NEPRAVDA (základní postupy jsou stejné)</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Arial"/>
                <a:ea typeface="Arial"/>
                <a:cs typeface="Arial"/>
                <a:sym typeface="Arial"/>
              </a:rPr>
              <a:t> Činí z obyčejných lidí novináře NEPRAVDA (občané nejsou profesionální novináři)</a:t>
            </a:r>
            <a:endParaRPr/>
          </a:p>
          <a:p>
            <a:pPr indent="-180974" lvl="0" marL="182562" marR="0" rtl="0" algn="l">
              <a:lnSpc>
                <a:spcPct val="100000"/>
              </a:lnSpc>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Calibri"/>
                <a:ea typeface="Calibri"/>
                <a:cs typeface="Calibri"/>
                <a:sym typeface="Calibri"/>
              </a:rPr>
              <a:t> Nenutí novináře učit se novým dovednostem NEPRAVDA</a:t>
            </a:r>
            <a:endParaRPr b="0" i="0" sz="18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Noto Sans Symbols"/>
              <a:buAutoNum type="arabicPeriod"/>
            </a:pPr>
            <a:r>
              <a:rPr b="0" i="0" lang="en-US" sz="2400" u="none" cap="none" strike="noStrike">
                <a:solidFill>
                  <a:srgbClr val="292934"/>
                </a:solidFill>
                <a:latin typeface="Arial"/>
                <a:ea typeface="Arial"/>
                <a:cs typeface="Arial"/>
                <a:sym typeface="Arial"/>
              </a:rPr>
              <a:t> Umožňují konzumentům zasahovat do profesionálních obsahů NEPRAVDA (</a:t>
            </a:r>
            <a:r>
              <a:rPr b="0" i="0" lang="en-US" sz="2400" u="none" cap="none" strike="noStrike">
                <a:solidFill>
                  <a:srgbClr val="292934"/>
                </a:solidFill>
                <a:latin typeface="Calibri"/>
                <a:ea typeface="Calibri"/>
                <a:cs typeface="Calibri"/>
                <a:sym typeface="Calibri"/>
              </a:rPr>
              <a:t>zásahy konzumentů jsou omezené)</a:t>
            </a:r>
            <a:endParaRPr b="0" i="0" sz="2400" u="none" cap="none" strike="noStrike">
              <a:solidFill>
                <a:srgbClr val="292934"/>
              </a:solidFill>
              <a:latin typeface="Calibri"/>
              <a:ea typeface="Calibri"/>
              <a:cs typeface="Calibri"/>
              <a:sym typeface="Calibri"/>
            </a:endParaRPr>
          </a:p>
          <a:p>
            <a:pPr indent="0" lvl="0" marL="1588" marR="0" rtl="0" algn="l">
              <a:lnSpc>
                <a:spcPct val="100000"/>
              </a:lnSpc>
              <a:spcBef>
                <a:spcPts val="1800"/>
              </a:spcBef>
              <a:spcAft>
                <a:spcPts val="0"/>
              </a:spcAft>
              <a:buNone/>
            </a:pPr>
            <a:r>
              <a:t/>
            </a:r>
            <a:endParaRPr b="0" i="0" sz="1800" u="none" cap="none" strike="noStrike">
              <a:solidFill>
                <a:schemeClr val="dk1"/>
              </a:solidFill>
              <a:latin typeface="Calibri"/>
              <a:ea typeface="Calibri"/>
              <a:cs typeface="Calibri"/>
              <a:sym typeface="Calibri"/>
            </a:endParaRPr>
          </a:p>
          <a:p>
            <a:pPr indent="-51434" lvl="0" marL="182562" marR="0" rtl="0" algn="l">
              <a:lnSpc>
                <a:spcPct val="100000"/>
              </a:lnSpc>
              <a:spcBef>
                <a:spcPts val="1800"/>
              </a:spcBef>
              <a:spcAft>
                <a:spcPts val="0"/>
              </a:spcAft>
              <a:buClr>
                <a:srgbClr val="93A299"/>
              </a:buClr>
              <a:buSzPts val="2040"/>
              <a:buFont typeface="Noto Sans Symbols"/>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Můžete seřadit mediální organizace od nejstarší k nejnovější?</a:t>
            </a:r>
            <a:endParaRPr/>
          </a:p>
        </p:txBody>
      </p:sp>
      <p:sp>
        <p:nvSpPr>
          <p:cNvPr id="256" name="Google Shape;256;p39"/>
          <p:cNvSpPr txBox="1"/>
          <p:nvPr/>
        </p:nvSpPr>
        <p:spPr>
          <a:xfrm>
            <a:off x="609600" y="1944687"/>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spcBef>
                <a:spcPts val="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The Guardian 1821</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The New York Times 1851</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CNN 1980</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The BBC 1922</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NPR 1970</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Huffington Post 2005</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Buzzfeed 2006</a:t>
            </a:r>
            <a:endParaRPr b="0" i="0" sz="2000" u="none" cap="none" strike="noStrike">
              <a:solidFill>
                <a:schemeClr val="dk1"/>
              </a:solidFill>
              <a:latin typeface="Calibri"/>
              <a:ea typeface="Calibri"/>
              <a:cs typeface="Calibri"/>
              <a:sym typeface="Calibri"/>
            </a:endParaRPr>
          </a:p>
          <a:p>
            <a:pPr indent="-180974" lvl="0" marL="182562" marR="0" rtl="0" algn="l">
              <a:spcBef>
                <a:spcPts val="1800"/>
              </a:spcBef>
              <a:spcAft>
                <a:spcPts val="0"/>
              </a:spcAft>
              <a:buClr>
                <a:srgbClr val="93A299"/>
              </a:buClr>
              <a:buSzPts val="2040"/>
              <a:buFont typeface="Arial"/>
              <a:buChar char="•"/>
            </a:pPr>
            <a:r>
              <a:rPr b="0" i="0" lang="en-US" sz="2000" u="none" cap="none" strike="noStrike">
                <a:solidFill>
                  <a:srgbClr val="292934"/>
                </a:solidFill>
                <a:latin typeface="Calibri"/>
                <a:ea typeface="Calibri"/>
                <a:cs typeface="Calibri"/>
                <a:sym typeface="Calibri"/>
              </a:rPr>
              <a:t>Al Jazeera English 2006</a:t>
            </a:r>
            <a:endParaRPr b="0" i="0" sz="2000" u="none" cap="none" strike="noStrike">
              <a:solidFill>
                <a:schemeClr val="dk1"/>
              </a:solidFill>
              <a:latin typeface="Calibri"/>
              <a:ea typeface="Calibri"/>
              <a:cs typeface="Calibri"/>
              <a:sym typeface="Calibri"/>
            </a:endParaRPr>
          </a:p>
          <a:p>
            <a:pPr indent="-51434" lvl="0" marL="182562" marR="0" rtl="0" algn="l">
              <a:lnSpc>
                <a:spcPct val="100000"/>
              </a:lnSpc>
              <a:spcBef>
                <a:spcPts val="0"/>
              </a:spcBef>
              <a:spcAft>
                <a:spcPts val="0"/>
              </a:spcAft>
              <a:buClr>
                <a:srgbClr val="93A299"/>
              </a:buClr>
              <a:buSzPts val="204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Které z těchto filmových studií není v Hollywoodu?</a:t>
            </a:r>
            <a:endParaRPr/>
          </a:p>
        </p:txBody>
      </p:sp>
      <p:sp>
        <p:nvSpPr>
          <p:cNvPr id="263" name="Google Shape;263;p40"/>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0" lvl="0" marL="1588"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1. Warner Bros.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2. MGM</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3. </a:t>
            </a:r>
            <a:r>
              <a:rPr b="0" i="0" lang="en-US" sz="2400" u="none" cap="none" strike="noStrike">
                <a:solidFill>
                  <a:srgbClr val="292934"/>
                </a:solidFill>
                <a:highlight>
                  <a:srgbClr val="FFFF00"/>
                </a:highlight>
                <a:latin typeface="Arial"/>
                <a:ea typeface="Arial"/>
                <a:cs typeface="Arial"/>
                <a:sym typeface="Arial"/>
              </a:rPr>
              <a:t>Fox Star Studios (Indie + Walt Disney International)</a:t>
            </a:r>
            <a:endParaRPr b="0" i="0" sz="1800" u="none" cap="none" strike="noStrike">
              <a:solidFill>
                <a:schemeClr val="dk1"/>
              </a:solidFill>
              <a:highlight>
                <a:srgbClr val="FFFF00"/>
              </a:highlight>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4. Columbia Pictures</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5. Universal Studios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Calibri"/>
              <a:buNone/>
            </a:pPr>
            <a:r>
              <a:rPr lang="en-US" sz="4000">
                <a:solidFill>
                  <a:srgbClr val="D2533C"/>
                </a:solidFill>
              </a:rPr>
              <a:t>V jakém mediálním průmyslu působí tyto organizace? </a:t>
            </a:r>
            <a:r>
              <a:rPr lang="en-US" sz="4000">
                <a:solidFill>
                  <a:schemeClr val="dk1"/>
                </a:solidFill>
              </a:rPr>
              <a:t>HUDBA</a:t>
            </a:r>
            <a:endParaRPr>
              <a:solidFill>
                <a:schemeClr val="dk1"/>
              </a:solidFill>
            </a:endParaRPr>
          </a:p>
        </p:txBody>
      </p:sp>
      <p:sp>
        <p:nvSpPr>
          <p:cNvPr id="270" name="Google Shape;270;p41"/>
          <p:cNvSpPr txBox="1"/>
          <p:nvPr/>
        </p:nvSpPr>
        <p:spPr>
          <a:xfrm>
            <a:off x="609600" y="1636294"/>
            <a:ext cx="10972800" cy="4876800"/>
          </a:xfrm>
          <a:prstGeom prst="rect">
            <a:avLst/>
          </a:prstGeom>
          <a:noFill/>
          <a:ln>
            <a:noFill/>
          </a:ln>
        </p:spPr>
        <p:txBody>
          <a:bodyPr anchorCtr="0" anchor="t" bIns="45000" lIns="90000" spcFirstLastPara="1" rIns="90000" wrap="square" tIns="45000">
            <a:noAutofit/>
          </a:bodyPr>
          <a:lstStyle/>
          <a:p>
            <a:pPr indent="0" lvl="0" marL="1588"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 EMI, Sony-BMG, Warner, Universal</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Jaká příprava?</a:t>
            </a:r>
            <a:endParaRPr/>
          </a:p>
        </p:txBody>
      </p:sp>
      <p:sp>
        <p:nvSpPr>
          <p:cNvPr id="101" name="Google Shape;10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90000"/>
              </a:lnSpc>
              <a:spcBef>
                <a:spcPts val="0"/>
              </a:spcBef>
              <a:spcAft>
                <a:spcPts val="0"/>
              </a:spcAft>
              <a:buClr>
                <a:schemeClr val="dk1"/>
              </a:buClr>
              <a:buSzPct val="100000"/>
              <a:buChar char="•"/>
            </a:pPr>
            <a:r>
              <a:rPr lang="en-US"/>
              <a:t>Jeden text týdně – povinná četba – k dospozici v IS studijní materiály. Texty jsou v AJ. </a:t>
            </a:r>
            <a:endParaRPr/>
          </a:p>
          <a:p>
            <a:pPr indent="-215265" lvl="0" marL="228600" rtl="0" algn="l">
              <a:lnSpc>
                <a:spcPct val="90000"/>
              </a:lnSpc>
              <a:spcBef>
                <a:spcPts val="1000"/>
              </a:spcBef>
              <a:spcAft>
                <a:spcPts val="0"/>
              </a:spcAft>
              <a:buClr>
                <a:schemeClr val="dk1"/>
              </a:buClr>
              <a:buSzPct val="100000"/>
              <a:buChar char="•"/>
            </a:pPr>
            <a:r>
              <a:rPr lang="en-US"/>
              <a:t>Jiná příprava: </a:t>
            </a:r>
            <a:endParaRPr/>
          </a:p>
          <a:p>
            <a:pPr indent="-215265" lvl="0" marL="228600" rtl="0" algn="l">
              <a:lnSpc>
                <a:spcPct val="90000"/>
              </a:lnSpc>
              <a:spcBef>
                <a:spcPts val="1000"/>
              </a:spcBef>
              <a:spcAft>
                <a:spcPts val="0"/>
              </a:spcAft>
              <a:buClr>
                <a:schemeClr val="dk1"/>
              </a:buClr>
              <a:buSzPct val="100000"/>
              <a:buChar char="•"/>
            </a:pPr>
            <a:r>
              <a:rPr b="1" lang="en-US"/>
              <a:t>Seminář 9: </a:t>
            </a:r>
            <a:r>
              <a:rPr lang="en-US"/>
              <a:t>Výzkum komodit a mediálních organizací </a:t>
            </a:r>
            <a:endParaRPr/>
          </a:p>
          <a:p>
            <a:pPr indent="0" lvl="0" marL="0" rtl="0" algn="l">
              <a:lnSpc>
                <a:spcPct val="90000"/>
              </a:lnSpc>
              <a:spcBef>
                <a:spcPts val="1000"/>
              </a:spcBef>
              <a:spcAft>
                <a:spcPts val="0"/>
              </a:spcAft>
              <a:buClr>
                <a:schemeClr val="dk1"/>
              </a:buClr>
              <a:buSzPct val="100000"/>
              <a:buNone/>
            </a:pPr>
            <a:r>
              <a:rPr b="1" lang="en-US"/>
              <a:t>Čtvrtek 7.4. </a:t>
            </a:r>
            <a:endParaRPr/>
          </a:p>
          <a:p>
            <a:pPr indent="0" lvl="0" marL="0" rtl="0" algn="l">
              <a:lnSpc>
                <a:spcPct val="90000"/>
              </a:lnSpc>
              <a:spcBef>
                <a:spcPts val="1000"/>
              </a:spcBef>
              <a:spcAft>
                <a:spcPts val="0"/>
              </a:spcAft>
              <a:buClr>
                <a:schemeClr val="dk1"/>
              </a:buClr>
              <a:buSzPct val="100000"/>
              <a:buNone/>
            </a:pPr>
            <a:r>
              <a:rPr lang="en-US"/>
              <a:t>V tomto semináři aplikujeme své znalosti z kurzu na konkrétní příklady komodit a mediálních organizací nebo korporací. Cílem semináře je objasnit parametry pro závěrečnou seminární práci. Pro tento seminář není zadaná žádná nová četba, zamyslete se ale nad  vhodnými mediálními komoditami a organizacemi/korporacemi.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609600" y="533400"/>
            <a:ext cx="10972800" cy="990600"/>
          </a:xfrm>
          <a:prstGeom prst="rect">
            <a:avLst/>
          </a:prstGeom>
          <a:noFill/>
          <a:ln>
            <a:noFill/>
          </a:ln>
        </p:spPr>
        <p:txBody>
          <a:bodyPr anchorCtr="0" anchor="t" bIns="45000" lIns="90000" spcFirstLastPara="1" rIns="90000" wrap="square" tIns="45000">
            <a:noAutofit/>
          </a:bodyPr>
          <a:lstStyle/>
          <a:p>
            <a:pPr indent="0" lvl="0" marL="0" rtl="0" algn="l">
              <a:lnSpc>
                <a:spcPct val="100000"/>
              </a:lnSpc>
              <a:spcBef>
                <a:spcPts val="0"/>
              </a:spcBef>
              <a:spcAft>
                <a:spcPts val="0"/>
              </a:spcAft>
              <a:buClr>
                <a:srgbClr val="D2533C"/>
              </a:buClr>
              <a:buSzPts val="4000"/>
              <a:buFont typeface="Arial"/>
              <a:buNone/>
            </a:pPr>
            <a:r>
              <a:rPr b="0" i="0" lang="en-US" sz="4000" u="none">
                <a:solidFill>
                  <a:srgbClr val="D2533C"/>
                </a:solidFill>
                <a:latin typeface="Arial"/>
                <a:ea typeface="Arial"/>
                <a:cs typeface="Arial"/>
                <a:sym typeface="Arial"/>
              </a:rPr>
              <a:t>Kdo je vlastníkem? </a:t>
            </a:r>
            <a:endParaRPr/>
          </a:p>
        </p:txBody>
      </p:sp>
      <p:sp>
        <p:nvSpPr>
          <p:cNvPr id="277" name="Google Shape;277;p42"/>
          <p:cNvSpPr txBox="1"/>
          <p:nvPr/>
        </p:nvSpPr>
        <p:spPr>
          <a:xfrm>
            <a:off x="609600" y="1600200"/>
            <a:ext cx="10972800" cy="4876800"/>
          </a:xfrm>
          <a:prstGeom prst="rect">
            <a:avLst/>
          </a:prstGeom>
          <a:noFill/>
          <a:ln>
            <a:noFill/>
          </a:ln>
        </p:spPr>
        <p:txBody>
          <a:bodyPr anchorCtr="0" anchor="t" bIns="45000" lIns="90000" spcFirstLastPara="1" rIns="90000" wrap="square" tIns="45000">
            <a:noAutofit/>
          </a:bodyPr>
          <a:lstStyle/>
          <a:p>
            <a:pPr indent="-180974" lvl="0" marL="182562" marR="0" rtl="0" algn="l">
              <a:lnSpc>
                <a:spcPct val="100000"/>
              </a:lnSpc>
              <a:spcBef>
                <a:spcPts val="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Al Jazeeru vlastní vláda Kataru. PRAVDA</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CNN je vlastněna Time Warnerem. Ne, vlastníkem je AT&amp;T.</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Disney vlastní Fox News. Ne, vlastníkem je Fox Corporation.</a:t>
            </a:r>
            <a:endParaRPr b="0" i="0" sz="1800" u="none" cap="none" strike="noStrike">
              <a:solidFill>
                <a:schemeClr val="dk1"/>
              </a:solidFill>
              <a:latin typeface="Calibri"/>
              <a:ea typeface="Calibri"/>
              <a:cs typeface="Calibri"/>
              <a:sym typeface="Calibri"/>
            </a:endParaRPr>
          </a:p>
          <a:p>
            <a:pPr indent="-180974" lvl="0" marL="182562" marR="0" rtl="0" algn="l">
              <a:lnSpc>
                <a:spcPct val="100000"/>
              </a:lnSpc>
              <a:spcBef>
                <a:spcPts val="1800"/>
              </a:spcBef>
              <a:spcAft>
                <a:spcPts val="0"/>
              </a:spcAft>
              <a:buClr>
                <a:srgbClr val="93A299"/>
              </a:buClr>
              <a:buSzPts val="2040"/>
              <a:buFont typeface="Arial"/>
              <a:buChar char="•"/>
            </a:pPr>
            <a:r>
              <a:rPr b="0" i="0" lang="en-US" sz="2400" u="none" cap="none" strike="noStrike">
                <a:solidFill>
                  <a:srgbClr val="292934"/>
                </a:solidFill>
                <a:latin typeface="Arial"/>
                <a:ea typeface="Arial"/>
                <a:cs typeface="Arial"/>
                <a:sym typeface="Arial"/>
              </a:rPr>
              <a:t>Britská vláda vlastní BBC. </a:t>
            </a:r>
            <a:r>
              <a:rPr b="0" i="0" lang="en-US" sz="2400" u="none" cap="none" strike="noStrike">
                <a:solidFill>
                  <a:srgbClr val="292934"/>
                </a:solidFill>
                <a:latin typeface="Calibri"/>
                <a:ea typeface="Calibri"/>
                <a:cs typeface="Calibri"/>
                <a:sym typeface="Calibri"/>
              </a:rPr>
              <a:t>Ne, BBC je médium veřejné služby.</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2533C"/>
              </a:buClr>
              <a:buSzPct val="100000"/>
              <a:buFont typeface="Arial"/>
              <a:buNone/>
            </a:pPr>
            <a:r>
              <a:rPr lang="en-US">
                <a:solidFill>
                  <a:srgbClr val="D2533C"/>
                </a:solidFill>
                <a:latin typeface="Arial"/>
                <a:ea typeface="Arial"/>
                <a:cs typeface="Arial"/>
                <a:sym typeface="Arial"/>
              </a:rPr>
              <a:t>Která z těchto zemí mezi lednem a květnem  2021 nejčastěji „vypla“ internet (internet shutdown)?</a:t>
            </a:r>
            <a:r>
              <a:rPr lang="en-US"/>
              <a:t> </a:t>
            </a:r>
            <a:endParaRPr/>
          </a:p>
        </p:txBody>
      </p:sp>
      <p:sp>
        <p:nvSpPr>
          <p:cNvPr id="283" name="Google Shape;283;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Kuba</a:t>
            </a:r>
            <a:endParaRPr/>
          </a:p>
          <a:p>
            <a:pPr indent="-228600" lvl="0" marL="228600" rtl="0" algn="l">
              <a:lnSpc>
                <a:spcPct val="90000"/>
              </a:lnSpc>
              <a:spcBef>
                <a:spcPts val="1000"/>
              </a:spcBef>
              <a:spcAft>
                <a:spcPts val="0"/>
              </a:spcAft>
              <a:buClr>
                <a:schemeClr val="dk1"/>
              </a:buClr>
              <a:buSzPts val="2800"/>
              <a:buChar char="•"/>
            </a:pPr>
            <a:r>
              <a:rPr lang="en-US"/>
              <a:t>Jemen</a:t>
            </a:r>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rPr>
              <a:t>Indie</a:t>
            </a:r>
            <a:endParaRPr/>
          </a:p>
          <a:p>
            <a:pPr indent="-228600" lvl="0" marL="228600" rtl="0" algn="l">
              <a:lnSpc>
                <a:spcPct val="90000"/>
              </a:lnSpc>
              <a:spcBef>
                <a:spcPts val="1000"/>
              </a:spcBef>
              <a:spcAft>
                <a:spcPts val="0"/>
              </a:spcAft>
              <a:buClr>
                <a:schemeClr val="dk1"/>
              </a:buClr>
              <a:buSzPts val="2800"/>
              <a:buChar char="•"/>
            </a:pPr>
            <a:r>
              <a:rPr lang="en-US"/>
              <a:t>Čína</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Víc zde:</a:t>
            </a:r>
            <a:r>
              <a:rPr lang="en-US" sz="4100"/>
              <a:t> </a:t>
            </a:r>
            <a:r>
              <a:rPr lang="en-US" sz="2400" u="sng">
                <a:solidFill>
                  <a:schemeClr val="hlink"/>
                </a:solidFill>
                <a:latin typeface="Arial"/>
                <a:ea typeface="Arial"/>
                <a:cs typeface="Arial"/>
                <a:sym typeface="Arial"/>
                <a:hlinkClick r:id="rId3"/>
              </a:rPr>
              <a:t>https://www.accessnow.org/who-is-shutting-down-the-internet-in-2021/</a:t>
            </a:r>
            <a:endParaRPr sz="4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Než si rozebereme definici, úkol v menších skupinách</a:t>
            </a:r>
            <a:endParaRPr/>
          </a:p>
        </p:txBody>
      </p:sp>
      <p:sp>
        <p:nvSpPr>
          <p:cNvPr id="289" name="Google Shape;289;p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Naše “závislost” na laptopech, mobilních telefonech, chytrých hodinkách apod. </a:t>
            </a:r>
            <a:endParaRPr/>
          </a:p>
          <a:p>
            <a:pPr indent="0" lvl="0" marL="0" rtl="0" algn="l">
              <a:lnSpc>
                <a:spcPct val="90000"/>
              </a:lnSpc>
              <a:spcBef>
                <a:spcPts val="1000"/>
              </a:spcBef>
              <a:spcAft>
                <a:spcPts val="0"/>
              </a:spcAft>
              <a:buClr>
                <a:schemeClr val="dk1"/>
              </a:buClr>
              <a:buSzPts val="2800"/>
              <a:buNone/>
            </a:pPr>
            <a:r>
              <a:rPr lang="en-US"/>
              <a:t>Kdo je vyrábí? Jaké jsou jejich podmínky práce?</a:t>
            </a:r>
            <a:endParaRPr/>
          </a:p>
          <a:p>
            <a:pPr indent="0" lvl="0" marL="0" rtl="0" algn="l">
              <a:lnSpc>
                <a:spcPct val="90000"/>
              </a:lnSpc>
              <a:spcBef>
                <a:spcPts val="1000"/>
              </a:spcBef>
              <a:spcAft>
                <a:spcPts val="0"/>
              </a:spcAft>
              <a:buClr>
                <a:schemeClr val="dk1"/>
              </a:buClr>
              <a:buSzPts val="2800"/>
              <a:buNone/>
            </a:pPr>
            <a:r>
              <a:rPr lang="en-US"/>
              <a:t>Jak jsou distribuované? Jaké zdroje jsou potřebné k jejich výrobě? </a:t>
            </a:r>
            <a:endParaRPr/>
          </a:p>
          <a:p>
            <a:pPr indent="0" lvl="0" marL="0" rtl="0" algn="l">
              <a:lnSpc>
                <a:spcPct val="90000"/>
              </a:lnSpc>
              <a:spcBef>
                <a:spcPts val="1000"/>
              </a:spcBef>
              <a:spcAft>
                <a:spcPts val="0"/>
              </a:spcAft>
              <a:buClr>
                <a:schemeClr val="dk1"/>
              </a:buClr>
              <a:buSzPts val="2800"/>
              <a:buNone/>
            </a:pPr>
            <a:r>
              <a:rPr lang="en-US"/>
              <a:t>Jak a kde jsou nejčastěji konzumované nebo používané?</a:t>
            </a:r>
            <a:endParaRPr/>
          </a:p>
          <a:p>
            <a:pPr indent="0" lvl="0" marL="0" rtl="0" algn="l">
              <a:lnSpc>
                <a:spcPct val="90000"/>
              </a:lnSpc>
              <a:spcBef>
                <a:spcPts val="1000"/>
              </a:spcBef>
              <a:spcAft>
                <a:spcPts val="0"/>
              </a:spcAft>
              <a:buClr>
                <a:schemeClr val="dk1"/>
              </a:buClr>
              <a:buSzPts val="2800"/>
              <a:buNone/>
            </a:pPr>
            <a:r>
              <a:rPr lang="en-US"/>
              <a:t>Co se s nimi stane az doslouží?</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Worst Place on Earth: Baogang Steel and Rare Earth complex</a:t>
            </a:r>
            <a:endParaRPr/>
          </a:p>
        </p:txBody>
      </p:sp>
      <p:sp>
        <p:nvSpPr>
          <p:cNvPr id="295" name="Google Shape;295;p4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In 2009 </a:t>
            </a:r>
            <a:r>
              <a:rPr lang="en-US" u="sng">
                <a:solidFill>
                  <a:schemeClr val="hlink"/>
                </a:solidFill>
                <a:hlinkClick r:id="rId3"/>
              </a:rPr>
              <a:t>China produced 95% of the world's supply of these elements</a:t>
            </a:r>
            <a:r>
              <a:rPr lang="en-US"/>
              <a:t>, and it's estimated that the Bayan Obo mines just north of Baotou contain </a:t>
            </a:r>
            <a:r>
              <a:rPr lang="en-US" u="sng">
                <a:solidFill>
                  <a:schemeClr val="hlink"/>
                </a:solidFill>
                <a:hlinkClick r:id="rId4"/>
              </a:rPr>
              <a:t>70% of the world's reserves</a:t>
            </a:r>
            <a:r>
              <a:rPr lang="en-US"/>
              <a:t>.</a:t>
            </a:r>
            <a:endParaRPr/>
          </a:p>
          <a:p>
            <a:pPr indent="0" lvl="0" marL="0" rtl="0" algn="l">
              <a:lnSpc>
                <a:spcPct val="90000"/>
              </a:lnSpc>
              <a:spcBef>
                <a:spcPts val="1000"/>
              </a:spcBef>
              <a:spcAft>
                <a:spcPts val="0"/>
              </a:spcAft>
              <a:buClr>
                <a:schemeClr val="dk1"/>
              </a:buClr>
              <a:buSzPts val="2800"/>
              <a:buNone/>
            </a:pPr>
            <a:r>
              <a:rPr lang="en-US"/>
              <a:t>Zdroj: https://www.bbc.com/future/article/20150402-the-worst-place-on-earth</a:t>
            </a:r>
            <a:endParaRPr/>
          </a:p>
        </p:txBody>
      </p:sp>
      <p:pic>
        <p:nvPicPr>
          <p:cNvPr descr="A picture containing grass, sky, outdoor, factory&#10;&#10;Description automatically generated" id="296" name="Google Shape;296;p45"/>
          <p:cNvPicPr preferRelativeResize="0"/>
          <p:nvPr>
            <p:ph idx="2" type="body"/>
          </p:nvPr>
        </p:nvPicPr>
        <p:blipFill rotWithShape="1">
          <a:blip r:embed="rId5">
            <a:alphaModFix/>
          </a:blip>
          <a:srcRect b="0" l="0" r="0" t="0"/>
          <a:stretch/>
        </p:blipFill>
        <p:spPr>
          <a:xfrm>
            <a:off x="6172200" y="2375325"/>
            <a:ext cx="5181600" cy="3252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txBox="1"/>
          <p:nvPr>
            <p:ph idx="4294967295" type="body"/>
          </p:nvPr>
        </p:nvSpPr>
        <p:spPr>
          <a:xfrm>
            <a:off x="914400" y="1114425"/>
            <a:ext cx="5181600" cy="435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a:t>Zdroj: </a:t>
            </a:r>
            <a:r>
              <a:rPr lang="en-US" u="sng">
                <a:solidFill>
                  <a:schemeClr val="hlink"/>
                </a:solidFill>
                <a:hlinkClick r:id="rId3"/>
              </a:rPr>
              <a:t>https://www.latimes.com/world-nation/story/2019-07-28/china-rare-earth-tech-pollution-supply-chain-trade</a:t>
            </a:r>
            <a:endParaRPr/>
          </a:p>
          <a:p>
            <a:pPr indent="0" lvl="0" marL="0" rtl="0" algn="l">
              <a:lnSpc>
                <a:spcPct val="90000"/>
              </a:lnSpc>
              <a:spcBef>
                <a:spcPts val="1000"/>
              </a:spcBef>
              <a:spcAft>
                <a:spcPts val="0"/>
              </a:spcAft>
              <a:buClr>
                <a:schemeClr val="dk1"/>
              </a:buClr>
              <a:buSzPct val="100000"/>
              <a:buNone/>
            </a:pPr>
            <a:r>
              <a:rPr lang="en-US"/>
              <a:t>Videa k tématu:</a:t>
            </a:r>
            <a:endParaRPr/>
          </a:p>
          <a:p>
            <a:pPr indent="0" lvl="0" marL="0" rtl="0" algn="l">
              <a:lnSpc>
                <a:spcPct val="90000"/>
              </a:lnSpc>
              <a:spcBef>
                <a:spcPts val="1000"/>
              </a:spcBef>
              <a:spcAft>
                <a:spcPts val="0"/>
              </a:spcAft>
              <a:buClr>
                <a:schemeClr val="dk1"/>
              </a:buClr>
              <a:buSzPct val="100000"/>
              <a:buNone/>
            </a:pPr>
            <a:r>
              <a:rPr lang="en-US"/>
              <a:t>BBC:</a:t>
            </a:r>
            <a:endParaRPr u="sng">
              <a:solidFill>
                <a:schemeClr val="hlink"/>
              </a:solidFill>
              <a:hlinkClick r:id="rId4"/>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5"/>
              </a:rPr>
              <a:t>https://www.youtube.com/watch?v=t_UdqZdFr-w</a:t>
            </a:r>
            <a:endParaRPr/>
          </a:p>
          <a:p>
            <a:pPr indent="0" lvl="0" marL="0" rtl="0" algn="l">
              <a:lnSpc>
                <a:spcPct val="90000"/>
              </a:lnSpc>
              <a:spcBef>
                <a:spcPts val="1000"/>
              </a:spcBef>
              <a:spcAft>
                <a:spcPts val="0"/>
              </a:spcAft>
              <a:buClr>
                <a:schemeClr val="dk1"/>
              </a:buClr>
              <a:buSzPct val="100000"/>
              <a:buNone/>
            </a:pPr>
            <a:r>
              <a:rPr lang="en-US"/>
              <a:t>Al Jazeera:</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6"/>
              </a:rPr>
              <a:t>https://www.youtube.com/watch?v=4wPYbSjVrVQ</a:t>
            </a:r>
            <a:r>
              <a:rPr lang="en-US"/>
              <a:t> </a:t>
            </a:r>
            <a:endParaRPr/>
          </a:p>
          <a:p>
            <a:pPr indent="0" lvl="0" marL="0" rtl="0" algn="l">
              <a:lnSpc>
                <a:spcPct val="90000"/>
              </a:lnSpc>
              <a:spcBef>
                <a:spcPts val="1000"/>
              </a:spcBef>
              <a:spcAft>
                <a:spcPts val="0"/>
              </a:spcAft>
              <a:buClr>
                <a:schemeClr val="dk1"/>
              </a:buClr>
              <a:buSzPct val="100000"/>
              <a:buNone/>
            </a:pPr>
            <a:r>
              <a:rPr lang="en-US"/>
              <a:t>CNBC:</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7"/>
              </a:rPr>
              <a:t>https://www.youtube.com/watch?v=NtNU261NVrg</a:t>
            </a:r>
            <a:r>
              <a:rPr lang="en-US"/>
              <a:t> </a:t>
            </a:r>
            <a:endParaRPr/>
          </a:p>
        </p:txBody>
      </p:sp>
      <p:pic>
        <p:nvPicPr>
          <p:cNvPr descr="A picture containing text, outdoor&#10;&#10;Description automatically generated" id="302" name="Google Shape;302;p46"/>
          <p:cNvPicPr preferRelativeResize="0"/>
          <p:nvPr>
            <p:ph idx="4294967295" type="body"/>
          </p:nvPr>
        </p:nvPicPr>
        <p:blipFill rotWithShape="1">
          <a:blip r:embed="rId8">
            <a:alphaModFix/>
          </a:blip>
          <a:srcRect b="0" l="0" r="0" t="0"/>
          <a:stretch/>
        </p:blipFill>
        <p:spPr>
          <a:xfrm>
            <a:off x="6762044" y="1086732"/>
            <a:ext cx="5181600" cy="3903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47"/>
          <p:cNvPicPr preferRelativeResize="0"/>
          <p:nvPr/>
        </p:nvPicPr>
        <p:blipFill rotWithShape="1">
          <a:blip r:embed="rId3">
            <a:alphaModFix/>
          </a:blip>
          <a:srcRect b="0" l="0" r="0" t="0"/>
          <a:stretch/>
        </p:blipFill>
        <p:spPr>
          <a:xfrm>
            <a:off x="4079789" y="1340782"/>
            <a:ext cx="3933052" cy="36219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 je politická ekonomie komunikace?</a:t>
            </a:r>
            <a:endParaRPr/>
          </a:p>
        </p:txBody>
      </p:sp>
      <p:sp>
        <p:nvSpPr>
          <p:cNvPr id="314" name="Google Shape;314;p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Mosco:</a:t>
            </a:r>
            <a:endParaRPr/>
          </a:p>
          <a:p>
            <a:pPr indent="0" lvl="0" marL="0" rtl="0" algn="l">
              <a:lnSpc>
                <a:spcPct val="90000"/>
              </a:lnSpc>
              <a:spcBef>
                <a:spcPts val="1000"/>
              </a:spcBef>
              <a:spcAft>
                <a:spcPts val="0"/>
              </a:spcAft>
              <a:buClr>
                <a:schemeClr val="dk1"/>
              </a:buClr>
              <a:buSzPts val="2800"/>
              <a:buNone/>
            </a:pPr>
            <a:r>
              <a:rPr lang="en-US"/>
              <a:t>The study of the social relations, particularly the power relations, that mutually constitute the production, distribution, and consumption of resources, including communication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Širší definice</a:t>
            </a:r>
            <a:endParaRPr/>
          </a:p>
        </p:txBody>
      </p:sp>
      <p:sp>
        <p:nvSpPr>
          <p:cNvPr id="320" name="Google Shape;320;p4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study of control and survival in social life; control = political process (how a society organizes itself, manages its affairs and adapts to change); survival = economic because it involves the processes of production and reproduction.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 charakterizuje tento přístup?</a:t>
            </a:r>
            <a:endParaRPr/>
          </a:p>
        </p:txBody>
      </p:sp>
      <p:sp>
        <p:nvSpPr>
          <p:cNvPr id="326" name="Google Shape;326;p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HISTORY - social change as historical transformation</a:t>
            </a:r>
            <a:endParaRPr/>
          </a:p>
          <a:p>
            <a:pPr indent="-228600" lvl="0" marL="228600" rtl="0" algn="l">
              <a:lnSpc>
                <a:spcPct val="90000"/>
              </a:lnSpc>
              <a:spcBef>
                <a:spcPts val="1000"/>
              </a:spcBef>
              <a:spcAft>
                <a:spcPts val="0"/>
              </a:spcAft>
              <a:buClr>
                <a:schemeClr val="dk1"/>
              </a:buClr>
              <a:buSzPts val="2800"/>
              <a:buChar char="•"/>
            </a:pPr>
            <a:r>
              <a:rPr lang="en-US"/>
              <a:t>SOCIAL TOTALITY - a big picture of society, totality of social relations that make up the economic, political, social and cultural areas of life</a:t>
            </a:r>
            <a:endParaRPr/>
          </a:p>
          <a:p>
            <a:pPr indent="-228600" lvl="0" marL="228600" rtl="0" algn="l">
              <a:lnSpc>
                <a:spcPct val="90000"/>
              </a:lnSpc>
              <a:spcBef>
                <a:spcPts val="1000"/>
              </a:spcBef>
              <a:spcAft>
                <a:spcPts val="0"/>
              </a:spcAft>
              <a:buClr>
                <a:schemeClr val="dk1"/>
              </a:buClr>
              <a:buSzPts val="2800"/>
              <a:buChar char="•"/>
            </a:pPr>
            <a:r>
              <a:rPr lang="en-US"/>
              <a:t>MORAL PHILOSOPHY - values that help to create social behaviour and moral principles that ought to guide efforts to change it</a:t>
            </a:r>
            <a:endParaRPr/>
          </a:p>
          <a:p>
            <a:pPr indent="-228600" lvl="0" marL="228600" rtl="0" algn="l">
              <a:lnSpc>
                <a:spcPct val="90000"/>
              </a:lnSpc>
              <a:spcBef>
                <a:spcPts val="1000"/>
              </a:spcBef>
              <a:spcAft>
                <a:spcPts val="0"/>
              </a:spcAft>
              <a:buClr>
                <a:schemeClr val="dk1"/>
              </a:buClr>
              <a:buSzPts val="2800"/>
              <a:buChar char="•"/>
            </a:pPr>
            <a:r>
              <a:rPr lang="en-US"/>
              <a:t>PRAXIS - unity of thinking and doing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Adam Smith</a:t>
            </a:r>
            <a:endParaRPr/>
          </a:p>
        </p:txBody>
      </p:sp>
      <p:sp>
        <p:nvSpPr>
          <p:cNvPr id="332" name="Google Shape;332;p51"/>
          <p:cNvSpPr txBox="1"/>
          <p:nvPr>
            <p:ph idx="1" type="body"/>
          </p:nvPr>
        </p:nvSpPr>
        <p:spPr>
          <a:xfrm>
            <a:off x="838200" y="20542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Považovaný za zakladatele politické ekonomie, byl filosofem, morální dimenze v jeho díle.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3"/>
              </a:rPr>
              <a:t>https://www.youtube.com/watch?v=ejJRhn53X2M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Účast</a:t>
            </a:r>
            <a:endParaRPr/>
          </a:p>
        </p:txBody>
      </p:sp>
      <p:sp>
        <p:nvSpPr>
          <p:cNvPr id="107" name="Google Shape;10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Všechny materiály jsou k dispozici v IS. </a:t>
            </a:r>
            <a:endParaRPr/>
          </a:p>
          <a:p>
            <a:pPr indent="-228600" lvl="0" marL="228600" rtl="0" algn="l">
              <a:lnSpc>
                <a:spcPct val="90000"/>
              </a:lnSpc>
              <a:spcBef>
                <a:spcPts val="1000"/>
              </a:spcBef>
              <a:spcAft>
                <a:spcPts val="0"/>
              </a:spcAft>
              <a:buClr>
                <a:schemeClr val="dk1"/>
              </a:buClr>
              <a:buSzPts val="2800"/>
              <a:buChar char="•"/>
            </a:pPr>
            <a:r>
              <a:rPr lang="en-US"/>
              <a:t>Pokud se semináře neúčastníte a máte otázky nebo nejasnosti, dejte mi prosím vědět.  </a:t>
            </a:r>
            <a:endParaRPr/>
          </a:p>
          <a:p>
            <a:pPr indent="-165100" lvl="0" marL="228600" rtl="0" algn="l">
              <a:lnSpc>
                <a:spcPct val="90000"/>
              </a:lnSpc>
              <a:spcBef>
                <a:spcPts val="1000"/>
              </a:spcBef>
              <a:spcAft>
                <a:spcPts val="0"/>
              </a:spcAft>
              <a:buSzPts val="1800"/>
              <a:buChar char="•"/>
            </a:pPr>
            <a:r>
              <a:rPr lang="en-US"/>
              <a:t>Pokud se </a:t>
            </a:r>
            <a:r>
              <a:rPr lang="en-US"/>
              <a:t>neúčastníte dvou setkání, není problém, ale pokud vymeškáte víc, dejte mi vědět a domluvíme se na náhradě.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Doporučená četba – hlavní teze</a:t>
            </a:r>
            <a:endParaRPr/>
          </a:p>
        </p:txBody>
      </p:sp>
      <p:sp>
        <p:nvSpPr>
          <p:cNvPr id="338" name="Google Shape;338;p5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a:t>Calabrese:</a:t>
            </a:r>
            <a:endParaRPr/>
          </a:p>
          <a:p>
            <a:pPr indent="-228600" lvl="0" marL="228600" rtl="0" algn="l">
              <a:lnSpc>
                <a:spcPct val="90000"/>
              </a:lnSpc>
              <a:spcBef>
                <a:spcPts val="1000"/>
              </a:spcBef>
              <a:spcAft>
                <a:spcPts val="0"/>
              </a:spcAft>
              <a:buClr>
                <a:schemeClr val="dk1"/>
              </a:buClr>
              <a:buSzPct val="100000"/>
              <a:buFont typeface="Calibri"/>
              <a:buChar char="-"/>
            </a:pPr>
            <a:r>
              <a:rPr lang="en-US"/>
              <a:t>Koncept morální ekonomie (autorem je E. P. Thompson) uplatnil na globální komunikační práva</a:t>
            </a:r>
            <a:endParaRPr/>
          </a:p>
          <a:p>
            <a:pPr indent="-228600" lvl="0" marL="228600" rtl="0" algn="l">
              <a:lnSpc>
                <a:spcPct val="90000"/>
              </a:lnSpc>
              <a:spcBef>
                <a:spcPts val="1000"/>
              </a:spcBef>
              <a:spcAft>
                <a:spcPts val="0"/>
              </a:spcAft>
              <a:buClr>
                <a:schemeClr val="dk1"/>
              </a:buClr>
              <a:buSzPct val="100000"/>
              <a:buFont typeface="Calibri"/>
              <a:buChar char="-"/>
            </a:pPr>
            <a:r>
              <a:rPr lang="en-US"/>
              <a:t>Morální ekonomie je diskutovaná v protikladu k tržní ekonomii a obzvlášť k neoliberálnímu ekonomickému řádu</a:t>
            </a:r>
            <a:endParaRPr/>
          </a:p>
          <a:p>
            <a:pPr indent="-228600" lvl="0" marL="228600" rtl="0" algn="l">
              <a:lnSpc>
                <a:spcPct val="90000"/>
              </a:lnSpc>
              <a:spcBef>
                <a:spcPts val="1000"/>
              </a:spcBef>
              <a:spcAft>
                <a:spcPts val="0"/>
              </a:spcAft>
              <a:buClr>
                <a:schemeClr val="dk1"/>
              </a:buClr>
              <a:buSzPct val="100000"/>
              <a:buFont typeface="Calibri"/>
              <a:buChar char="-"/>
            </a:pPr>
            <a:r>
              <a:rPr lang="en-US"/>
              <a:t>Sociologická encyklopedie definuje morální ekonomii jako: obecně sdílený konsensus týkající se předpokladů a očekávání upravujících pravidla </a:t>
            </a:r>
            <a:r>
              <a:rPr lang="en-US" u="sng">
                <a:solidFill>
                  <a:schemeClr val="hlink"/>
                </a:solidFill>
                <a:hlinkClick r:id="rId3"/>
              </a:rPr>
              <a:t>reciprocity</a:t>
            </a:r>
            <a:r>
              <a:rPr lang="en-US"/>
              <a:t> v ekon. jednání a stabilizující se v systému </a:t>
            </a:r>
            <a:r>
              <a:rPr lang="en-US" u="sng">
                <a:solidFill>
                  <a:schemeClr val="hlink"/>
                </a:solidFill>
                <a:hlinkClick r:id="rId4"/>
              </a:rPr>
              <a:t>sociální kontroly</a:t>
            </a:r>
            <a:r>
              <a:rPr lang="en-US"/>
              <a:t>. Pojem </a:t>
            </a:r>
            <a:r>
              <a:rPr i="1" lang="en-US"/>
              <a:t>e.m.</a:t>
            </a:r>
            <a:r>
              <a:rPr lang="en-US"/>
              <a:t> vytvořil </a:t>
            </a:r>
            <a:r>
              <a:rPr i="1" lang="en-US"/>
              <a:t>E. P. Thompson</a:t>
            </a:r>
            <a:r>
              <a:rPr lang="en-US"/>
              <a:t> jako název alternativy </a:t>
            </a:r>
            <a:r>
              <a:rPr lang="en-US" u="sng">
                <a:solidFill>
                  <a:schemeClr val="hlink"/>
                </a:solidFill>
                <a:hlinkClick r:id="rId5"/>
              </a:rPr>
              <a:t>tržní ekonomie</a:t>
            </a:r>
            <a:r>
              <a:rPr lang="en-US"/>
              <a:t>, kterou zformovaly povstavší angl. lidové masy v 18. st. Vychází z pojetí soc. antropologie </a:t>
            </a:r>
            <a:r>
              <a:rPr i="1" lang="en-US"/>
              <a:t>É. Durkheima</a:t>
            </a:r>
            <a:r>
              <a:rPr lang="en-US"/>
              <a:t> a </a:t>
            </a:r>
            <a:r>
              <a:rPr i="1" lang="en-US"/>
              <a:t>B. Malinowského</a:t>
            </a:r>
            <a:r>
              <a:rPr lang="en-US"/>
              <a:t> a souvisí s konceptem „sociální vkořeněnosti“ ekon. jednání v tradičních ekonomikách v pojetí </a:t>
            </a:r>
            <a:r>
              <a:rPr i="1" lang="en-US"/>
              <a:t>K. Polányiho</a:t>
            </a:r>
            <a:r>
              <a:rPr lang="en-US"/>
              <a:t> (viz </a:t>
            </a:r>
            <a:r>
              <a:rPr lang="en-US" u="sng">
                <a:solidFill>
                  <a:schemeClr val="hlink"/>
                </a:solidFill>
                <a:hlinkClick r:id="rId6"/>
              </a:rPr>
              <a:t>ekonomická sociologie</a:t>
            </a:r>
            <a:r>
              <a:rPr lang="en-US"/>
              <a:t>). Zatímco původně byly proti sobě – hist. i systémově – stavěny „tržní“ a „morální“ ekonomie, v současných analýzách se prokazuje nutná „vkořeněnost“ i tržní ekonomiky, ovšem s přesunem morálních kritérií a pravidel reciprocity z trhu zboží na </a:t>
            </a:r>
            <a:r>
              <a:rPr lang="en-US" u="sng">
                <a:solidFill>
                  <a:schemeClr val="hlink"/>
                </a:solidFill>
                <a:hlinkClick r:id="rId7"/>
              </a:rPr>
              <a:t>trh práce</a:t>
            </a:r>
            <a:r>
              <a:rPr lang="en-US"/>
              <a:t>. Oproti </a:t>
            </a:r>
            <a:r>
              <a:rPr i="1" lang="en-US"/>
              <a:t>Marxově</a:t>
            </a:r>
            <a:r>
              <a:rPr lang="en-US"/>
              <a:t> tezi o komodifikaci pracovní síly v kapitalismu je její zhodnocování ve státě blahobytu postupně morálně svazováno.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idx="4294967295" type="body"/>
          </p:nvPr>
        </p:nvSpPr>
        <p:spPr>
          <a:xfrm>
            <a:off x="733778" y="1035403"/>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Meehan a Wasko:</a:t>
            </a:r>
            <a:endParaRPr/>
          </a:p>
          <a:p>
            <a:pPr indent="0" lvl="0" marL="0" rtl="0" algn="l">
              <a:lnSpc>
                <a:spcPct val="120000"/>
              </a:lnSpc>
              <a:spcBef>
                <a:spcPts val="0"/>
              </a:spcBef>
              <a:spcAft>
                <a:spcPts val="0"/>
              </a:spcAft>
              <a:buClr>
                <a:schemeClr val="dk1"/>
              </a:buClr>
              <a:buSzPts val="2800"/>
              <a:buNone/>
            </a:pPr>
            <a:r>
              <a:rPr lang="en-US"/>
              <a:t>Text je reakcí na kritiky studií ve tradici pol. ek. médií</a:t>
            </a:r>
            <a:endParaRPr/>
          </a:p>
          <a:p>
            <a:pPr indent="0" lvl="0" marL="0" rtl="0" algn="l">
              <a:lnSpc>
                <a:spcPct val="120000"/>
              </a:lnSpc>
              <a:spcBef>
                <a:spcPts val="0"/>
              </a:spcBef>
              <a:spcAft>
                <a:spcPts val="0"/>
              </a:spcAft>
              <a:buClr>
                <a:schemeClr val="dk1"/>
              </a:buClr>
              <a:buSzPts val="2800"/>
              <a:buNone/>
            </a:pPr>
            <a:r>
              <a:rPr lang="en-US"/>
              <a:t>Staví do protikladu tradici pol. ek. médií a její kritický přístup, především kritiku kapitalismu a novější studie z oblasti media industry studies, media economics, screen industry studies, production studies, or creative industry studies, které opomíjí kontext kapitalismu a jsou spíš oslavného charakteru.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4"/>
          <p:cNvSpPr txBox="1"/>
          <p:nvPr>
            <p:ph idx="4294967295" type="body"/>
          </p:nvPr>
        </p:nvSpPr>
        <p:spPr>
          <a:xfrm>
            <a:off x="1042987" y="1068388"/>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Fuchs, C. a V. Mosco:</a:t>
            </a:r>
            <a:endParaRPr/>
          </a:p>
          <a:p>
            <a:pPr indent="0" lvl="0" marL="0" rtl="0" algn="l">
              <a:lnSpc>
                <a:spcPct val="90000"/>
              </a:lnSpc>
              <a:spcBef>
                <a:spcPts val="1000"/>
              </a:spcBef>
              <a:spcAft>
                <a:spcPts val="0"/>
              </a:spcAft>
              <a:buClr>
                <a:schemeClr val="dk1"/>
              </a:buClr>
              <a:buSzPts val="2800"/>
              <a:buNone/>
            </a:pPr>
            <a:r>
              <a:rPr lang="en-US"/>
              <a:t>Krize kapitalismu a obnovený zájem o dílo Karla Marxe</a:t>
            </a:r>
            <a:endParaRPr/>
          </a:p>
          <a:p>
            <a:pPr indent="0" lvl="0" marL="0" rtl="0" algn="l">
              <a:lnSpc>
                <a:spcPct val="90000"/>
              </a:lnSpc>
              <a:spcBef>
                <a:spcPts val="1000"/>
              </a:spcBef>
              <a:spcAft>
                <a:spcPts val="0"/>
              </a:spcAft>
              <a:buClr>
                <a:schemeClr val="dk1"/>
              </a:buClr>
              <a:buSzPts val="2800"/>
              <a:buNone/>
            </a:pPr>
            <a:r>
              <a:rPr lang="en-US"/>
              <a:t>4 role médií v kapitalistické ekonomii:</a:t>
            </a:r>
            <a:endParaRPr/>
          </a:p>
          <a:p>
            <a:pPr indent="-228600" lvl="0" marL="228600" rtl="0" algn="l">
              <a:lnSpc>
                <a:spcPct val="90000"/>
              </a:lnSpc>
              <a:spcBef>
                <a:spcPts val="1000"/>
              </a:spcBef>
              <a:spcAft>
                <a:spcPts val="0"/>
              </a:spcAft>
              <a:buClr>
                <a:schemeClr val="dk1"/>
              </a:buClr>
              <a:buSzPts val="2800"/>
              <a:buFont typeface="Calibri"/>
              <a:buChar char="-"/>
            </a:pPr>
            <a:r>
              <a:rPr lang="en-US"/>
              <a:t>Média ve formě komodity</a:t>
            </a:r>
            <a:endParaRPr/>
          </a:p>
          <a:p>
            <a:pPr indent="-228600" lvl="0" marL="228600" rtl="0" algn="l">
              <a:lnSpc>
                <a:spcPct val="90000"/>
              </a:lnSpc>
              <a:spcBef>
                <a:spcPts val="1000"/>
              </a:spcBef>
              <a:spcAft>
                <a:spcPts val="0"/>
              </a:spcAft>
              <a:buClr>
                <a:schemeClr val="dk1"/>
              </a:buClr>
              <a:buSzPts val="2800"/>
              <a:buFont typeface="Calibri"/>
              <a:buChar char="-"/>
            </a:pPr>
            <a:r>
              <a:rPr lang="en-US"/>
              <a:t>Média ve formě ideologie</a:t>
            </a:r>
            <a:endParaRPr/>
          </a:p>
          <a:p>
            <a:pPr indent="-228600" lvl="0" marL="228600" rtl="0" algn="l">
              <a:lnSpc>
                <a:spcPct val="90000"/>
              </a:lnSpc>
              <a:spcBef>
                <a:spcPts val="1000"/>
              </a:spcBef>
              <a:spcAft>
                <a:spcPts val="0"/>
              </a:spcAft>
              <a:buClr>
                <a:schemeClr val="dk1"/>
              </a:buClr>
              <a:buSzPts val="2800"/>
              <a:buFont typeface="Calibri"/>
              <a:buChar char="-"/>
            </a:pPr>
            <a:r>
              <a:rPr lang="en-US"/>
              <a:t>Percepce médií</a:t>
            </a:r>
            <a:endParaRPr/>
          </a:p>
          <a:p>
            <a:pPr indent="-228600" lvl="0" marL="228600" rtl="0" algn="l">
              <a:lnSpc>
                <a:spcPct val="90000"/>
              </a:lnSpc>
              <a:spcBef>
                <a:spcPts val="1000"/>
              </a:spcBef>
              <a:spcAft>
                <a:spcPts val="0"/>
              </a:spcAft>
              <a:buClr>
                <a:schemeClr val="dk1"/>
              </a:buClr>
              <a:buSzPts val="2800"/>
              <a:buFont typeface="Calibri"/>
              <a:buChar char="-"/>
            </a:pPr>
            <a:r>
              <a:rPr lang="en-US"/>
              <a:t>Alternativní média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5"/>
          <p:cNvSpPr txBox="1"/>
          <p:nvPr>
            <p:ph idx="4294967295" type="body"/>
          </p:nvPr>
        </p:nvSpPr>
        <p:spPr>
          <a:xfrm>
            <a:off x="838200" y="1253331"/>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Theocarakis:</a:t>
            </a:r>
            <a:endParaRPr/>
          </a:p>
          <a:p>
            <a:pPr indent="0" lvl="0" marL="0" rtl="0" algn="l">
              <a:lnSpc>
                <a:spcPct val="90000"/>
              </a:lnSpc>
              <a:spcBef>
                <a:spcPts val="1000"/>
              </a:spcBef>
              <a:spcAft>
                <a:spcPts val="0"/>
              </a:spcAft>
              <a:buClr>
                <a:schemeClr val="dk1"/>
              </a:buClr>
              <a:buSzPts val="2800"/>
              <a:buNone/>
            </a:pPr>
            <a:r>
              <a:rPr lang="en-US"/>
              <a:t>Pojednává o práci jako základu hodnoty</a:t>
            </a:r>
            <a:endParaRPr/>
          </a:p>
          <a:p>
            <a:pPr indent="0" lvl="0" marL="0" rtl="0" algn="l">
              <a:lnSpc>
                <a:spcPct val="90000"/>
              </a:lnSpc>
              <a:spcBef>
                <a:spcPts val="1000"/>
              </a:spcBef>
              <a:spcAft>
                <a:spcPts val="0"/>
              </a:spcAft>
              <a:buClr>
                <a:schemeClr val="dk1"/>
              </a:buClr>
              <a:buSzPts val="2800"/>
              <a:buNone/>
            </a:pPr>
            <a:r>
              <a:rPr lang="en-US"/>
              <a:t>Marxova pracovní teorie hodnoty je hodně známá a debatovaná, Theocarakis ale také pojednává o dalších tradicích, např. v díle Adama Smithe a Davida Ricarda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Zakladatelé – úkol v menších skupinách</a:t>
            </a:r>
            <a:endParaRPr/>
          </a:p>
        </p:txBody>
      </p:sp>
      <p:sp>
        <p:nvSpPr>
          <p:cNvPr id="359" name="Google Shape;359;p5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Adam Smith</a:t>
            </a:r>
            <a:endParaRPr/>
          </a:p>
          <a:p>
            <a:pPr indent="-228600" lvl="0" marL="228600" rtl="0" algn="l">
              <a:lnSpc>
                <a:spcPct val="90000"/>
              </a:lnSpc>
              <a:spcBef>
                <a:spcPts val="1000"/>
              </a:spcBef>
              <a:spcAft>
                <a:spcPts val="0"/>
              </a:spcAft>
              <a:buClr>
                <a:schemeClr val="dk1"/>
              </a:buClr>
              <a:buSzPts val="2800"/>
              <a:buChar char="•"/>
            </a:pPr>
            <a:r>
              <a:rPr lang="en-US"/>
              <a:t>David Ricardo</a:t>
            </a:r>
            <a:endParaRPr/>
          </a:p>
          <a:p>
            <a:pPr indent="-228600" lvl="0" marL="228600" rtl="0" algn="l">
              <a:lnSpc>
                <a:spcPct val="90000"/>
              </a:lnSpc>
              <a:spcBef>
                <a:spcPts val="1000"/>
              </a:spcBef>
              <a:spcAft>
                <a:spcPts val="0"/>
              </a:spcAft>
              <a:buClr>
                <a:schemeClr val="dk1"/>
              </a:buClr>
              <a:buSzPts val="2800"/>
              <a:buChar char="•"/>
            </a:pPr>
            <a:r>
              <a:rPr lang="en-US"/>
              <a:t>John Stuart Mill</a:t>
            </a:r>
            <a:endParaRPr/>
          </a:p>
          <a:p>
            <a:pPr indent="-228600" lvl="0" marL="228600" rtl="0" algn="l">
              <a:lnSpc>
                <a:spcPct val="90000"/>
              </a:lnSpc>
              <a:spcBef>
                <a:spcPts val="1000"/>
              </a:spcBef>
              <a:spcAft>
                <a:spcPts val="0"/>
              </a:spcAft>
              <a:buClr>
                <a:schemeClr val="dk1"/>
              </a:buClr>
              <a:buSzPts val="2800"/>
              <a:buChar char="•"/>
            </a:pPr>
            <a:r>
              <a:rPr lang="en-US"/>
              <a:t>Thomas Malthus</a:t>
            </a:r>
            <a:endParaRPr/>
          </a:p>
          <a:p>
            <a:pPr indent="-228600" lvl="0" marL="228600" rtl="0" algn="l">
              <a:lnSpc>
                <a:spcPct val="90000"/>
              </a:lnSpc>
              <a:spcBef>
                <a:spcPts val="1000"/>
              </a:spcBef>
              <a:spcAft>
                <a:spcPts val="0"/>
              </a:spcAft>
              <a:buClr>
                <a:schemeClr val="dk1"/>
              </a:buClr>
              <a:buSzPts val="2800"/>
              <a:buChar char="•"/>
            </a:pPr>
            <a:r>
              <a:rPr lang="en-US"/>
              <a:t>Karl Marx</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Procesy, které nás budou zajímat</a:t>
            </a:r>
            <a:endParaRPr/>
          </a:p>
        </p:txBody>
      </p:sp>
      <p:sp>
        <p:nvSpPr>
          <p:cNvPr id="365" name="Google Shape;365;p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Komodifikace (zhodnocování)</a:t>
            </a:r>
            <a:endParaRPr/>
          </a:p>
          <a:p>
            <a:pPr indent="-228600" lvl="0" marL="228600" rtl="0" algn="l">
              <a:lnSpc>
                <a:spcPct val="90000"/>
              </a:lnSpc>
              <a:spcBef>
                <a:spcPts val="1000"/>
              </a:spcBef>
              <a:spcAft>
                <a:spcPts val="0"/>
              </a:spcAft>
              <a:buClr>
                <a:schemeClr val="dk1"/>
              </a:buClr>
              <a:buSzPts val="2800"/>
              <a:buChar char="•"/>
            </a:pPr>
            <a:r>
              <a:rPr lang="en-US"/>
              <a:t>Zprostornění (spatialization)</a:t>
            </a:r>
            <a:endParaRPr/>
          </a:p>
          <a:p>
            <a:pPr indent="-228600" lvl="0" marL="228600" rtl="0" algn="l">
              <a:lnSpc>
                <a:spcPct val="90000"/>
              </a:lnSpc>
              <a:spcBef>
                <a:spcPts val="1000"/>
              </a:spcBef>
              <a:spcAft>
                <a:spcPts val="0"/>
              </a:spcAft>
              <a:buClr>
                <a:schemeClr val="dk1"/>
              </a:buClr>
              <a:buSzPts val="2800"/>
              <a:buChar char="•"/>
            </a:pPr>
            <a:r>
              <a:rPr lang="en-US"/>
              <a:t>Koncentrace</a:t>
            </a:r>
            <a:endParaRPr/>
          </a:p>
          <a:p>
            <a:pPr indent="-228600" lvl="0" marL="228600" rtl="0" algn="l">
              <a:lnSpc>
                <a:spcPct val="90000"/>
              </a:lnSpc>
              <a:spcBef>
                <a:spcPts val="1000"/>
              </a:spcBef>
              <a:spcAft>
                <a:spcPts val="0"/>
              </a:spcAft>
              <a:buClr>
                <a:schemeClr val="dk1"/>
              </a:buClr>
              <a:buSzPts val="2800"/>
              <a:buChar char="•"/>
            </a:pPr>
            <a:r>
              <a:rPr lang="en-US"/>
              <a:t>Strukturace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Komodifikace (zhodnocování)</a:t>
            </a:r>
            <a:endParaRPr/>
          </a:p>
        </p:txBody>
      </p:sp>
      <p:sp>
        <p:nvSpPr>
          <p:cNvPr id="371" name="Google Shape;371;p5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Proces, v němž se určité soc. statky, jako láska, právo, boží milost atd., stávají zbožím. Z lásky se stává prostituce, z práva korupce, z odpouštění hříchů prodávání odpustků.</a:t>
            </a:r>
            <a:endParaRPr/>
          </a:p>
          <a:p>
            <a:pPr indent="-228600" lvl="0" marL="228600" rtl="0" algn="l">
              <a:lnSpc>
                <a:spcPct val="90000"/>
              </a:lnSpc>
              <a:spcBef>
                <a:spcPts val="1000"/>
              </a:spcBef>
              <a:spcAft>
                <a:spcPts val="0"/>
              </a:spcAft>
              <a:buClr>
                <a:schemeClr val="dk1"/>
              </a:buClr>
              <a:buSzPts val="2800"/>
              <a:buChar char="•"/>
            </a:pPr>
            <a:r>
              <a:rPr lang="en-US"/>
              <a:t>Zdroj: Sociologická encyklopedie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Zprostornění (spatialization)</a:t>
            </a:r>
            <a:endParaRPr/>
          </a:p>
        </p:txBody>
      </p:sp>
      <p:sp>
        <p:nvSpPr>
          <p:cNvPr id="377" name="Google Shape;377;p5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rPr lang="en-US"/>
              <a:t>Zprostornění – proces ve kterém překonáváme limity geografického prostoru, mediální a komunikační technologie tady sehrávají roli.</a:t>
            </a:r>
            <a:endParaRPr/>
          </a:p>
          <a:p>
            <a:pPr indent="0" lvl="0" marL="0" rtl="0" algn="l">
              <a:lnSpc>
                <a:spcPct val="90000"/>
              </a:lnSpc>
              <a:spcBef>
                <a:spcPts val="1000"/>
              </a:spcBef>
              <a:spcAft>
                <a:spcPts val="0"/>
              </a:spcAft>
              <a:buClr>
                <a:schemeClr val="dk1"/>
              </a:buClr>
              <a:buSzPts val="2800"/>
              <a:buNone/>
            </a:pPr>
            <a:r>
              <a:rPr lang="en-US"/>
              <a:t>Giddens time-space distanciation: the stretching of social relations and systems across time and space, resulting from advances in human techniques of transport and communications and hence social control </a:t>
            </a:r>
            <a:endParaRPr/>
          </a:p>
          <a:p>
            <a:pPr indent="0" lvl="0" marL="0" rtl="0" algn="l">
              <a:lnSpc>
                <a:spcPct val="90000"/>
              </a:lnSpc>
              <a:spcBef>
                <a:spcPts val="1000"/>
              </a:spcBef>
              <a:spcAft>
                <a:spcPts val="0"/>
              </a:spcAft>
              <a:buClr>
                <a:schemeClr val="dk1"/>
              </a:buClr>
              <a:buSzPts val="2800"/>
              <a:buNone/>
            </a:pPr>
            <a:r>
              <a:rPr lang="en-US"/>
              <a:t>Harvey time-space compression</a:t>
            </a:r>
            <a:endParaRPr/>
          </a:p>
        </p:txBody>
      </p:sp>
      <p:pic>
        <p:nvPicPr>
          <p:cNvPr descr="Diagram&#10;&#10;Description automatically generated" id="378" name="Google Shape;378;p59"/>
          <p:cNvPicPr preferRelativeResize="0"/>
          <p:nvPr>
            <p:ph idx="2" type="body"/>
          </p:nvPr>
        </p:nvPicPr>
        <p:blipFill rotWithShape="1">
          <a:blip r:embed="rId3">
            <a:alphaModFix/>
          </a:blip>
          <a:srcRect b="0" l="0" r="0" t="0"/>
          <a:stretch/>
        </p:blipFill>
        <p:spPr>
          <a:xfrm>
            <a:off x="7976659" y="1690688"/>
            <a:ext cx="2514600" cy="40863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Koncentrace</a:t>
            </a:r>
            <a:endParaRPr/>
          </a:p>
        </p:txBody>
      </p:sp>
      <p:sp>
        <p:nvSpPr>
          <p:cNvPr id="384" name="Google Shape;384;p6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Proč se máme zabývat tím kdo vlastní média a kolik jich vlastní?</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Mediální magnáti Forbes 2016</a:t>
            </a:r>
            <a:endParaRPr/>
          </a:p>
        </p:txBody>
      </p:sp>
      <p:sp>
        <p:nvSpPr>
          <p:cNvPr id="390" name="Google Shape;390;p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Michael Bloomberg - </a:t>
            </a:r>
            <a:r>
              <a:rPr lang="en-US" u="sng">
                <a:solidFill>
                  <a:schemeClr val="hlink"/>
                </a:solidFill>
                <a:hlinkClick r:id="rId3"/>
              </a:rPr>
              <a:t>Bloomberg</a:t>
            </a:r>
            <a:r>
              <a:rPr lang="en-US"/>
              <a:t>  LP and Bloomberg Media</a:t>
            </a:r>
            <a:endParaRPr/>
          </a:p>
          <a:p>
            <a:pPr indent="-228600" lvl="0" marL="228600" rtl="0" algn="l">
              <a:lnSpc>
                <a:spcPct val="90000"/>
              </a:lnSpc>
              <a:spcBef>
                <a:spcPts val="1000"/>
              </a:spcBef>
              <a:spcAft>
                <a:spcPts val="0"/>
              </a:spcAft>
              <a:buClr>
                <a:schemeClr val="dk1"/>
              </a:buClr>
              <a:buSzPts val="2800"/>
              <a:buChar char="•"/>
            </a:pPr>
            <a:r>
              <a:rPr lang="en-US"/>
              <a:t>Rupert Murdoch - </a:t>
            </a:r>
            <a:r>
              <a:rPr lang="en-US" u="sng">
                <a:solidFill>
                  <a:schemeClr val="hlink"/>
                </a:solidFill>
                <a:hlinkClick r:id="rId4"/>
              </a:rPr>
              <a:t>News Corp</a:t>
            </a:r>
            <a:endParaRPr/>
          </a:p>
          <a:p>
            <a:pPr indent="-228600" lvl="0" marL="228600" rtl="0" algn="l">
              <a:lnSpc>
                <a:spcPct val="90000"/>
              </a:lnSpc>
              <a:spcBef>
                <a:spcPts val="1000"/>
              </a:spcBef>
              <a:spcAft>
                <a:spcPts val="0"/>
              </a:spcAft>
              <a:buClr>
                <a:schemeClr val="dk1"/>
              </a:buClr>
              <a:buSzPts val="2800"/>
              <a:buChar char="•"/>
            </a:pPr>
            <a:r>
              <a:rPr lang="en-US"/>
              <a:t>Donald and Samuel "Si" Newhouse -  </a:t>
            </a:r>
            <a:r>
              <a:rPr lang="en-US" u="sng">
                <a:solidFill>
                  <a:schemeClr val="hlink"/>
                </a:solidFill>
                <a:hlinkClick r:id="rId5"/>
              </a:rPr>
              <a:t>Advance Publications</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6"/>
              </a:rPr>
              <a:t>Cox Family</a:t>
            </a:r>
            <a:r>
              <a:rPr lang="en-US"/>
              <a:t> - Atlanta Journal-Constitution</a:t>
            </a:r>
            <a:endParaRPr/>
          </a:p>
          <a:p>
            <a:pPr indent="-228600" lvl="0" marL="228600" rtl="0" algn="l">
              <a:lnSpc>
                <a:spcPct val="90000"/>
              </a:lnSpc>
              <a:spcBef>
                <a:spcPts val="1000"/>
              </a:spcBef>
              <a:spcAft>
                <a:spcPts val="0"/>
              </a:spcAft>
              <a:buClr>
                <a:schemeClr val="dk1"/>
              </a:buClr>
              <a:buSzPts val="2800"/>
              <a:buChar char="•"/>
            </a:pPr>
            <a:r>
              <a:rPr lang="en-US"/>
              <a:t>Jeff Bezos - The Washington Post</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7"/>
              </a:rPr>
              <a:t>John Henry</a:t>
            </a:r>
            <a:r>
              <a:rPr lang="en-US"/>
              <a:t> - The Boston Globe</a:t>
            </a:r>
            <a:endParaRPr/>
          </a:p>
          <a:p>
            <a:pPr indent="-228600" lvl="0" marL="228600" rtl="0" algn="l">
              <a:lnSpc>
                <a:spcPct val="90000"/>
              </a:lnSpc>
              <a:spcBef>
                <a:spcPts val="1000"/>
              </a:spcBef>
              <a:spcAft>
                <a:spcPts val="0"/>
              </a:spcAft>
              <a:buClr>
                <a:schemeClr val="dk1"/>
              </a:buClr>
              <a:buSzPts val="2800"/>
              <a:buChar char="•"/>
            </a:pPr>
            <a:r>
              <a:rPr lang="en-US"/>
              <a:t>Zdroj: </a:t>
            </a:r>
            <a:r>
              <a:rPr lang="en-US" u="sng">
                <a:solidFill>
                  <a:schemeClr val="hlink"/>
                </a:solidFill>
                <a:hlinkClick r:id="rId8"/>
              </a:rPr>
              <a:t>https://www.forbes.com/sites/katevinton/2016/06/01/these-15-billionaires-own-americas-news-media-companies/?sh=5a628268660a</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Jak budou semináře probíhat</a:t>
            </a:r>
            <a:endParaRPr/>
          </a:p>
        </p:txBody>
      </p:sp>
      <p:sp>
        <p:nvSpPr>
          <p:cNvPr id="113" name="Google Shape;11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Povinná četba pojednává o klíčových teoriích, často se jedná o shrnutí, v semináři probereme klíčové argumenty a pak je budeme aplikovat. Také nabídnu shrnutí tezí doporučené literatury. </a:t>
            </a:r>
            <a:endParaRPr/>
          </a:p>
          <a:p>
            <a:pPr indent="-228600" lvl="0" marL="228600" rtl="0" algn="l">
              <a:lnSpc>
                <a:spcPct val="90000"/>
              </a:lnSpc>
              <a:spcBef>
                <a:spcPts val="1000"/>
              </a:spcBef>
              <a:spcAft>
                <a:spcPts val="0"/>
              </a:spcAft>
              <a:buClr>
                <a:schemeClr val="dk1"/>
              </a:buClr>
              <a:buSzPts val="2800"/>
              <a:buChar char="•"/>
            </a:pPr>
            <a:r>
              <a:rPr lang="en-US"/>
              <a:t>Budu vás žádat o vyhledávaní dat, příkladů apod. v seminárních diskusích v menších skupinách.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Noví </a:t>
            </a:r>
            <a:r>
              <a:rPr lang="en-US"/>
              <a:t>magnáti</a:t>
            </a:r>
            <a:endParaRPr/>
          </a:p>
        </p:txBody>
      </p:sp>
      <p:sp>
        <p:nvSpPr>
          <p:cNvPr id="397" name="Google Shape;397;p6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u="sng">
                <a:solidFill>
                  <a:schemeClr val="hlink"/>
                </a:solidFill>
                <a:latin typeface="Arial"/>
                <a:ea typeface="Arial"/>
                <a:cs typeface="Arial"/>
                <a:sym typeface="Arial"/>
                <a:hlinkClick r:id="rId3"/>
              </a:rPr>
              <a:t>https://www.forbes.com/sites/jeffbercovici/2012/12/17/30-under-30-the-next-generation-of-media-moguls-machers-and-mavens/?sh=6b002c223df8</a:t>
            </a:r>
            <a:endParaRPr sz="41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Čeští magnáti</a:t>
            </a:r>
            <a:endParaRPr/>
          </a:p>
        </p:txBody>
      </p:sp>
      <p:sp>
        <p:nvSpPr>
          <p:cNvPr id="403" name="Google Shape;403;p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Aktualizovaná mapa z roku 2019:</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3"/>
              </a:rPr>
              <a:t>https://www.mediaguru.cz/clanky/2019/03/aktualizovana-mapa-vlastniku-ceskych-medii/</a:t>
            </a:r>
            <a:r>
              <a:rPr lang="en-US"/>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Úkol v menších skupinách</a:t>
            </a:r>
            <a:endParaRPr/>
          </a:p>
        </p:txBody>
      </p:sp>
      <p:sp>
        <p:nvSpPr>
          <p:cNvPr id="409" name="Google Shape;409;p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Mediální magnáti a jejich impéria</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Strukturace</a:t>
            </a:r>
            <a:endParaRPr/>
          </a:p>
        </p:txBody>
      </p:sp>
      <p:sp>
        <p:nvSpPr>
          <p:cNvPr id="415" name="Google Shape;415;p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 process of creating social relations, mainly those organized around social class, gender, and race. </a:t>
            </a:r>
            <a:endParaRPr/>
          </a:p>
          <a:p>
            <a:pPr indent="0" lvl="0" marL="0" rtl="0" algn="l">
              <a:lnSpc>
                <a:spcPct val="90000"/>
              </a:lnSpc>
              <a:spcBef>
                <a:spcPts val="1000"/>
              </a:spcBef>
              <a:spcAft>
                <a:spcPts val="0"/>
              </a:spcAft>
              <a:buClr>
                <a:schemeClr val="dk1"/>
              </a:buClr>
              <a:buSzPts val="2800"/>
              <a:buNone/>
            </a:pPr>
            <a:r>
              <a:rPr lang="en-US"/>
              <a:t>Social action takes place within the constraints and the opportunities provided by the structures in which action happens.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Novější generace politických ekonomů/ek médií</a:t>
            </a:r>
            <a:endParaRPr/>
          </a:p>
        </p:txBody>
      </p:sp>
      <p:sp>
        <p:nvSpPr>
          <p:cNvPr id="421" name="Google Shape;421;p6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Dallas Smythe</a:t>
            </a:r>
            <a:endParaRPr/>
          </a:p>
          <a:p>
            <a:pPr indent="-228600" lvl="0" marL="228600" rtl="0" algn="l">
              <a:lnSpc>
                <a:spcPct val="90000"/>
              </a:lnSpc>
              <a:spcBef>
                <a:spcPts val="1000"/>
              </a:spcBef>
              <a:spcAft>
                <a:spcPts val="0"/>
              </a:spcAft>
              <a:buClr>
                <a:schemeClr val="dk1"/>
              </a:buClr>
              <a:buSzPct val="100000"/>
              <a:buChar char="•"/>
            </a:pPr>
            <a:r>
              <a:rPr lang="en-US"/>
              <a:t>Herbert Schiller</a:t>
            </a:r>
            <a:endParaRPr/>
          </a:p>
          <a:p>
            <a:pPr indent="-228600" lvl="0" marL="228600" rtl="0" algn="l">
              <a:lnSpc>
                <a:spcPct val="90000"/>
              </a:lnSpc>
              <a:spcBef>
                <a:spcPts val="1000"/>
              </a:spcBef>
              <a:spcAft>
                <a:spcPts val="0"/>
              </a:spcAft>
              <a:buClr>
                <a:schemeClr val="dk1"/>
              </a:buClr>
              <a:buSzPct val="100000"/>
              <a:buChar char="•"/>
            </a:pPr>
            <a:r>
              <a:rPr lang="en-US"/>
              <a:t>Vincent Mosco</a:t>
            </a:r>
            <a:endParaRPr/>
          </a:p>
          <a:p>
            <a:pPr indent="-228600" lvl="0" marL="228600" rtl="0" algn="l">
              <a:lnSpc>
                <a:spcPct val="90000"/>
              </a:lnSpc>
              <a:spcBef>
                <a:spcPts val="1000"/>
              </a:spcBef>
              <a:spcAft>
                <a:spcPts val="0"/>
              </a:spcAft>
              <a:buClr>
                <a:schemeClr val="dk1"/>
              </a:buClr>
              <a:buSzPct val="100000"/>
              <a:buChar char="•"/>
            </a:pPr>
            <a:r>
              <a:rPr lang="en-US"/>
              <a:t>Dan Schiller</a:t>
            </a:r>
            <a:endParaRPr/>
          </a:p>
          <a:p>
            <a:pPr indent="-228600" lvl="0" marL="228600" rtl="0" algn="l">
              <a:lnSpc>
                <a:spcPct val="90000"/>
              </a:lnSpc>
              <a:spcBef>
                <a:spcPts val="1000"/>
              </a:spcBef>
              <a:spcAft>
                <a:spcPts val="0"/>
              </a:spcAft>
              <a:buClr>
                <a:schemeClr val="dk1"/>
              </a:buClr>
              <a:buSzPct val="100000"/>
              <a:buChar char="•"/>
            </a:pPr>
            <a:r>
              <a:rPr lang="en-US"/>
              <a:t>Robert McChesney</a:t>
            </a:r>
            <a:endParaRPr/>
          </a:p>
          <a:p>
            <a:pPr indent="-228600" lvl="0" marL="228600" rtl="0" algn="l">
              <a:lnSpc>
                <a:spcPct val="90000"/>
              </a:lnSpc>
              <a:spcBef>
                <a:spcPts val="1000"/>
              </a:spcBef>
              <a:spcAft>
                <a:spcPts val="0"/>
              </a:spcAft>
              <a:buClr>
                <a:schemeClr val="dk1"/>
              </a:buClr>
              <a:buSzPct val="100000"/>
              <a:buChar char="•"/>
            </a:pPr>
            <a:r>
              <a:rPr lang="en-US"/>
              <a:t>Janet Wasko</a:t>
            </a:r>
            <a:endParaRPr/>
          </a:p>
          <a:p>
            <a:pPr indent="-228600" lvl="0" marL="228600" rtl="0" algn="l">
              <a:lnSpc>
                <a:spcPct val="90000"/>
              </a:lnSpc>
              <a:spcBef>
                <a:spcPts val="1000"/>
              </a:spcBef>
              <a:spcAft>
                <a:spcPts val="0"/>
              </a:spcAft>
              <a:buClr>
                <a:schemeClr val="dk1"/>
              </a:buClr>
              <a:buSzPct val="100000"/>
              <a:buChar char="•"/>
            </a:pPr>
            <a:r>
              <a:rPr lang="en-US"/>
              <a:t>Graham Murdock</a:t>
            </a:r>
            <a:endParaRPr/>
          </a:p>
          <a:p>
            <a:pPr indent="0" lvl="0" marL="0" rtl="0" algn="l">
              <a:lnSpc>
                <a:spcPct val="90000"/>
              </a:lnSpc>
              <a:spcBef>
                <a:spcPts val="1000"/>
              </a:spcBef>
              <a:spcAft>
                <a:spcPts val="0"/>
              </a:spcAft>
              <a:buClr>
                <a:schemeClr val="dk1"/>
              </a:buClr>
              <a:buSzPct val="100000"/>
              <a:buNone/>
            </a:pPr>
            <a:r>
              <a:rPr lang="en-US"/>
              <a:t>Medailonek představitele/ky politické ekonomie médií s důrazem na jejich přínos pro tento přístup (rozsah 700 slov bez odkazů na literaturu a další zdroje). </a:t>
            </a:r>
            <a:r>
              <a:rPr b="1" lang="en-US"/>
              <a:t>Odevzdání emailem 6.5. 2022</a:t>
            </a:r>
            <a:r>
              <a:rPr lang="en-US"/>
              <a:t>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Doporučená četba – hlavní teze</a:t>
            </a:r>
            <a:endParaRPr/>
          </a:p>
        </p:txBody>
      </p:sp>
      <p:sp>
        <p:nvSpPr>
          <p:cNvPr id="427" name="Google Shape;427;p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US"/>
              <a:t>Wasko: The IAMCR Political Economy Section: A Retrospective.</a:t>
            </a:r>
            <a:endParaRPr/>
          </a:p>
          <a:p>
            <a:pPr indent="-228600" lvl="0" marL="228600" rtl="0" algn="l">
              <a:lnSpc>
                <a:spcPct val="90000"/>
              </a:lnSpc>
              <a:spcBef>
                <a:spcPts val="1000"/>
              </a:spcBef>
              <a:spcAft>
                <a:spcPts val="0"/>
              </a:spcAft>
              <a:buClr>
                <a:schemeClr val="dk1"/>
              </a:buClr>
              <a:buSzPct val="100000"/>
              <a:buChar char="•"/>
            </a:pPr>
            <a:r>
              <a:rPr lang="en-US"/>
              <a:t>Článek popisuje dějiny sekce Pol ek v mezinárodní organizaci International Association for Mass Communication Research IAMCR. Jako hlavní cíle sekce Wasko popisuje mezi jiným takto:</a:t>
            </a:r>
            <a:endParaRPr/>
          </a:p>
          <a:p>
            <a:pPr indent="-228600" lvl="0" marL="228600" rtl="0" algn="l">
              <a:lnSpc>
                <a:spcPct val="90000"/>
              </a:lnSpc>
              <a:spcBef>
                <a:spcPts val="1000"/>
              </a:spcBef>
              <a:spcAft>
                <a:spcPts val="0"/>
              </a:spcAft>
              <a:buClr>
                <a:schemeClr val="dk1"/>
              </a:buClr>
              <a:buSzPct val="100000"/>
              <a:buChar char="•"/>
            </a:pPr>
            <a:r>
              <a:rPr lang="en-US"/>
              <a:t>The Political Economy Section examines the role of power in the production, distribution and exchange of mediated communication. Drawing from the rich history of political economic theory, section members study social relations in their totality, consider how they have developed historically, evaluate them according to standards of social justice, and intervene to bring about a more just and democratic world. </a:t>
            </a:r>
            <a:endParaRPr/>
          </a:p>
          <a:p>
            <a:pPr indent="-228600" lvl="0" marL="228600" rtl="0" algn="l">
              <a:lnSpc>
                <a:spcPct val="90000"/>
              </a:lnSpc>
              <a:spcBef>
                <a:spcPts val="1000"/>
              </a:spcBef>
              <a:spcAft>
                <a:spcPts val="0"/>
              </a:spcAft>
              <a:buClr>
                <a:schemeClr val="dk1"/>
              </a:buClr>
              <a:buSzPct val="100000"/>
              <a:buChar char="•"/>
            </a:pPr>
            <a:r>
              <a:rPr lang="en-US"/>
              <a:t>The research interests of section members include the development of a richer theoretical foundation in communication research by incorporating an understanding of how structures of power operate, particularly in the process of transforming messages into commodities.</a:t>
            </a:r>
            <a:endParaRPr/>
          </a:p>
          <a:p>
            <a:pPr indent="-228600" lvl="0" marL="228600" rtl="0" algn="l">
              <a:lnSpc>
                <a:spcPct val="90000"/>
              </a:lnSpc>
              <a:spcBef>
                <a:spcPts val="1000"/>
              </a:spcBef>
              <a:spcAft>
                <a:spcPts val="0"/>
              </a:spcAft>
              <a:buClr>
                <a:schemeClr val="dk1"/>
              </a:buClr>
              <a:buSzPct val="100000"/>
              <a:buChar char="•"/>
            </a:pPr>
            <a:r>
              <a:rPr lang="en-US"/>
              <a:t>Other research interests involve the battles for control over communication resources.</a:t>
            </a:r>
            <a:endParaRPr/>
          </a:p>
          <a:p>
            <a:pPr indent="-228600" lvl="0" marL="228600" rtl="0" algn="l">
              <a:lnSpc>
                <a:spcPct val="90000"/>
              </a:lnSpc>
              <a:spcBef>
                <a:spcPts val="1000"/>
              </a:spcBef>
              <a:spcAft>
                <a:spcPts val="0"/>
              </a:spcAft>
              <a:buClr>
                <a:schemeClr val="dk1"/>
              </a:buClr>
              <a:buSzPct val="100000"/>
              <a:buChar char="•"/>
            </a:pPr>
            <a:r>
              <a:rPr lang="en-US"/>
              <a:t>Political economy has an historic commitment to praxis or the unity of research and social intervention. As a result, it has attracted members with a wide range of commitments to social change. Over the years this has included involvement in the movements to bring about a New World Information and Communication Order, now focused on the McBride Roundtable process. In addition, the section has attracted members with commitments to the rights of workers in the communication industries and to the rights of citizens to access the means of communication.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8"/>
          <p:cNvSpPr txBox="1"/>
          <p:nvPr>
            <p:ph idx="4294967295" type="body"/>
          </p:nvPr>
        </p:nvSpPr>
        <p:spPr>
          <a:xfrm>
            <a:off x="838200" y="1253331"/>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Gandy: “The political economy approach: A critical challenge”</a:t>
            </a:r>
            <a:endParaRPr/>
          </a:p>
          <a:p>
            <a:pPr indent="-228600" lvl="0" marL="228600" rtl="0" algn="l">
              <a:lnSpc>
                <a:spcPct val="90000"/>
              </a:lnSpc>
              <a:spcBef>
                <a:spcPts val="1000"/>
              </a:spcBef>
              <a:spcAft>
                <a:spcPts val="0"/>
              </a:spcAft>
              <a:buClr>
                <a:schemeClr val="dk1"/>
              </a:buClr>
              <a:buSzPct val="100000"/>
              <a:buChar char="•"/>
            </a:pPr>
            <a:r>
              <a:rPr lang="en-US"/>
              <a:t>Diskutuje proudy politické ekonomie obecně a jejich představitele, zaměřuje se především na radikální politickou ekonomii a na kritiky neoklasické ekonomické teorie a to následovné:</a:t>
            </a:r>
            <a:endParaRPr/>
          </a:p>
          <a:p>
            <a:pPr indent="0" lvl="0" marL="0" rtl="0" algn="l">
              <a:lnSpc>
                <a:spcPct val="90000"/>
              </a:lnSpc>
              <a:spcBef>
                <a:spcPts val="1000"/>
              </a:spcBef>
              <a:spcAft>
                <a:spcPts val="0"/>
              </a:spcAft>
              <a:buClr>
                <a:schemeClr val="dk1"/>
              </a:buClr>
              <a:buSzPct val="100000"/>
              <a:buNone/>
            </a:pPr>
            <a:r>
              <a:rPr lang="en-US"/>
              <a:t>1. Preferences as given, stable, and comparable cannot be sustained.</a:t>
            </a:r>
            <a:endParaRPr/>
          </a:p>
          <a:p>
            <a:pPr indent="0" lvl="0" marL="0" rtl="0" algn="l">
              <a:lnSpc>
                <a:spcPct val="90000"/>
              </a:lnSpc>
              <a:spcBef>
                <a:spcPts val="1000"/>
              </a:spcBef>
              <a:spcAft>
                <a:spcPts val="0"/>
              </a:spcAft>
              <a:buClr>
                <a:schemeClr val="dk1"/>
              </a:buClr>
              <a:buSzPct val="100000"/>
              <a:buNone/>
            </a:pPr>
            <a:r>
              <a:rPr lang="en-US"/>
              <a:t>2. Markets are anything but perfect.</a:t>
            </a:r>
            <a:endParaRPr/>
          </a:p>
          <a:p>
            <a:pPr indent="0" lvl="0" marL="0" rtl="0" algn="l">
              <a:lnSpc>
                <a:spcPct val="90000"/>
              </a:lnSpc>
              <a:spcBef>
                <a:spcPts val="1000"/>
              </a:spcBef>
              <a:spcAft>
                <a:spcPts val="0"/>
              </a:spcAft>
              <a:buClr>
                <a:schemeClr val="dk1"/>
              </a:buClr>
              <a:buSzPct val="100000"/>
              <a:buNone/>
            </a:pPr>
            <a:r>
              <a:rPr lang="en-US"/>
              <a:t>3. Public goods, especially information, generate critical distortions.</a:t>
            </a:r>
            <a:endParaRPr/>
          </a:p>
          <a:p>
            <a:pPr indent="0" lvl="0" marL="0" rtl="0" algn="l">
              <a:lnSpc>
                <a:spcPct val="90000"/>
              </a:lnSpc>
              <a:spcBef>
                <a:spcPts val="1000"/>
              </a:spcBef>
              <a:spcAft>
                <a:spcPts val="0"/>
              </a:spcAft>
              <a:buClr>
                <a:schemeClr val="dk1"/>
              </a:buClr>
              <a:buSzPct val="100000"/>
              <a:buNone/>
            </a:pPr>
            <a:r>
              <a:rPr lang="en-US"/>
              <a:t>4. Institutions, not individuals, are the dominant forces in the political economy.</a:t>
            </a:r>
            <a:endParaRPr/>
          </a:p>
          <a:p>
            <a:pPr indent="0" lvl="0" marL="0" rtl="0" algn="l">
              <a:lnSpc>
                <a:spcPct val="90000"/>
              </a:lnSpc>
              <a:spcBef>
                <a:spcPts val="1000"/>
              </a:spcBef>
              <a:spcAft>
                <a:spcPts val="0"/>
              </a:spcAft>
              <a:buClr>
                <a:schemeClr val="dk1"/>
              </a:buClr>
              <a:buSzPct val="100000"/>
              <a:buNone/>
            </a:pPr>
            <a:r>
              <a:rPr lang="en-US"/>
              <a:t>5. There is substantial market power, the ability to influence price and</a:t>
            </a:r>
            <a:endParaRPr/>
          </a:p>
          <a:p>
            <a:pPr indent="0" lvl="0" marL="0" rtl="0" algn="l">
              <a:lnSpc>
                <a:spcPct val="90000"/>
              </a:lnSpc>
              <a:spcBef>
                <a:spcPts val="1000"/>
              </a:spcBef>
              <a:spcAft>
                <a:spcPts val="0"/>
              </a:spcAft>
              <a:buClr>
                <a:schemeClr val="dk1"/>
              </a:buClr>
              <a:buSzPct val="100000"/>
              <a:buNone/>
            </a:pPr>
            <a:r>
              <a:rPr lang="en-US"/>
              <a:t>supply.</a:t>
            </a:r>
            <a:endParaRPr/>
          </a:p>
          <a:p>
            <a:pPr indent="0" lvl="0" marL="0" rtl="0" algn="l">
              <a:lnSpc>
                <a:spcPct val="90000"/>
              </a:lnSpc>
              <a:spcBef>
                <a:spcPts val="1000"/>
              </a:spcBef>
              <a:spcAft>
                <a:spcPts val="0"/>
              </a:spcAft>
              <a:buClr>
                <a:schemeClr val="dk1"/>
              </a:buClr>
              <a:buSzPct val="100000"/>
              <a:buNone/>
            </a:pPr>
            <a:r>
              <a:rPr lang="en-US"/>
              <a:t>6. A stable equilibrium is never achieved.</a:t>
            </a:r>
            <a:endParaRPr/>
          </a:p>
          <a:p>
            <a:pPr indent="0" lvl="0" marL="0" rtl="0" algn="l">
              <a:lnSpc>
                <a:spcPct val="90000"/>
              </a:lnSpc>
              <a:spcBef>
                <a:spcPts val="1000"/>
              </a:spcBef>
              <a:spcAft>
                <a:spcPts val="0"/>
              </a:spcAft>
              <a:buClr>
                <a:schemeClr val="dk1"/>
              </a:buClr>
              <a:buSzPct val="100000"/>
              <a:buNone/>
            </a:pPr>
            <a:r>
              <a:rPr lang="en-US"/>
              <a:t>7. The state is not an objective, unbiased intervenor.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9"/>
          <p:cNvSpPr txBox="1"/>
          <p:nvPr>
            <p:ph idx="4294967295" type="body"/>
          </p:nvPr>
        </p:nvSpPr>
        <p:spPr>
          <a:xfrm>
            <a:off x="838200" y="1253331"/>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McChesney: “The Future of Political Economy of Media: A Conversation With Dr. Robert W. McChesney”</a:t>
            </a:r>
            <a:endParaRPr/>
          </a:p>
          <a:p>
            <a:pPr indent="-228600" lvl="0" marL="228600" rtl="0" algn="l">
              <a:lnSpc>
                <a:spcPct val="90000"/>
              </a:lnSpc>
              <a:spcBef>
                <a:spcPts val="1000"/>
              </a:spcBef>
              <a:spcAft>
                <a:spcPts val="0"/>
              </a:spcAft>
              <a:buClr>
                <a:schemeClr val="dk1"/>
              </a:buClr>
              <a:buSzPts val="2800"/>
              <a:buChar char="•"/>
            </a:pPr>
            <a:r>
              <a:rPr lang="en-US"/>
              <a:t>McChesney je akademik a aktivista a v rozhovoru připomíná, že politická ekonomie komunikace se ustálila až v 70. letech 20. století a nebyla standratně vyučovaná na univerzitách. McChesney mluví o své výzkumné trajektorii a také o projektu Freepress.net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2800"/>
              <a:t>Co dalšího?</a:t>
            </a:r>
            <a:endParaRPr/>
          </a:p>
        </p:txBody>
      </p:sp>
      <p:sp>
        <p:nvSpPr>
          <p:cNvPr id="119" name="Google Shape;1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t/>
            </a:r>
            <a:endParaRPr/>
          </a:p>
          <a:p>
            <a:pPr indent="-241934" lvl="0" marL="228600" rtl="0" algn="l">
              <a:lnSpc>
                <a:spcPct val="90000"/>
              </a:lnSpc>
              <a:spcBef>
                <a:spcPts val="1000"/>
              </a:spcBef>
              <a:spcAft>
                <a:spcPts val="0"/>
              </a:spcAft>
              <a:buClr>
                <a:schemeClr val="dk1"/>
              </a:buClr>
              <a:buSzPts val="2800"/>
              <a:buChar char="•"/>
            </a:pPr>
            <a:r>
              <a:rPr lang="en-US"/>
              <a:t>Diskuse - kontroverze není problém, ale s respektem</a:t>
            </a:r>
            <a:endParaRPr/>
          </a:p>
          <a:p>
            <a:pPr indent="-241934" lvl="0" marL="228600" rtl="0" algn="l">
              <a:lnSpc>
                <a:spcPct val="90000"/>
              </a:lnSpc>
              <a:spcBef>
                <a:spcPts val="1000"/>
              </a:spcBef>
              <a:spcAft>
                <a:spcPts val="0"/>
              </a:spcAft>
              <a:buClr>
                <a:schemeClr val="dk1"/>
              </a:buClr>
              <a:buSzPts val="2800"/>
              <a:buChar char="•"/>
            </a:pPr>
            <a:r>
              <a:rPr lang="en-US"/>
              <a:t>Pozdní příchod lepší než absence, nemám nastavený „waiting room“ takže neruší</a:t>
            </a:r>
            <a:endParaRPr/>
          </a:p>
          <a:p>
            <a:pPr indent="-241934" lvl="0" marL="228600" rtl="0" algn="l">
              <a:lnSpc>
                <a:spcPct val="90000"/>
              </a:lnSpc>
              <a:spcBef>
                <a:spcPts val="1000"/>
              </a:spcBef>
              <a:spcAft>
                <a:spcPts val="0"/>
              </a:spcAft>
              <a:buClr>
                <a:schemeClr val="dk1"/>
              </a:buClr>
              <a:buSzPts val="2800"/>
              <a:buChar char="•"/>
            </a:pPr>
            <a:r>
              <a:rPr lang="en-US"/>
              <a:t>Příklady, zkušenosti, znalosti z jiných předmětů jsou vítané</a:t>
            </a:r>
            <a:endParaRPr/>
          </a:p>
          <a:p>
            <a:pPr indent="-241934" lvl="0" marL="228600" rtl="0" algn="l">
              <a:lnSpc>
                <a:spcPct val="90000"/>
              </a:lnSpc>
              <a:spcBef>
                <a:spcPts val="1000"/>
              </a:spcBef>
              <a:spcAft>
                <a:spcPts val="0"/>
              </a:spcAft>
              <a:buClr>
                <a:schemeClr val="dk1"/>
              </a:buClr>
              <a:buSzPts val="2800"/>
              <a:buChar char="•"/>
            </a:pPr>
            <a:r>
              <a:rPr lang="en-US"/>
              <a:t>Krátké prezentace?</a:t>
            </a:r>
            <a:endParaRPr/>
          </a:p>
          <a:p>
            <a:pPr indent="-241934" lvl="0" marL="228600" rtl="0" algn="l">
              <a:lnSpc>
                <a:spcPct val="90000"/>
              </a:lnSpc>
              <a:spcBef>
                <a:spcPts val="1000"/>
              </a:spcBef>
              <a:spcAft>
                <a:spcPts val="0"/>
              </a:spcAft>
              <a:buClr>
                <a:schemeClr val="dk1"/>
              </a:buClr>
              <a:buSzPts val="2800"/>
              <a:buChar char="•"/>
            </a:pPr>
            <a:r>
              <a:rPr lang="en-US"/>
              <a:t>Citace z textů možné v angličtině</a:t>
            </a:r>
            <a:endParaRPr/>
          </a:p>
          <a:p>
            <a:pPr indent="-241934" lvl="0" marL="228600" rtl="0" algn="l">
              <a:lnSpc>
                <a:spcPct val="90000"/>
              </a:lnSpc>
              <a:spcBef>
                <a:spcPts val="1000"/>
              </a:spcBef>
              <a:spcAft>
                <a:spcPts val="0"/>
              </a:spcAft>
              <a:buClr>
                <a:schemeClr val="dk1"/>
              </a:buClr>
              <a:buSzPts val="2800"/>
              <a:buChar char="•"/>
            </a:pPr>
            <a:r>
              <a:rPr lang="en-US"/>
              <a:t>Uvítám příklady, které jsou relevantní a na které během semestru narazíte mimo akademické povinnosti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Jaké jsou podmínky pro ukončení předmětu?</a:t>
            </a:r>
            <a:endParaRPr/>
          </a:p>
        </p:txBody>
      </p:sp>
      <p:sp>
        <p:nvSpPr>
          <p:cNvPr id="125" name="Google Shape;12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t>Zakončení:</a:t>
            </a:r>
            <a:r>
              <a:rPr lang="en-US"/>
              <a:t> předmět je zakončen zkouškou</a:t>
            </a:r>
            <a:endParaRPr/>
          </a:p>
          <a:p>
            <a:pPr indent="-228600" lvl="0" marL="228600" rtl="0" algn="l">
              <a:lnSpc>
                <a:spcPct val="90000"/>
              </a:lnSpc>
              <a:spcBef>
                <a:spcPts val="1000"/>
              </a:spcBef>
              <a:spcAft>
                <a:spcPts val="0"/>
              </a:spcAft>
              <a:buClr>
                <a:schemeClr val="dk1"/>
              </a:buClr>
              <a:buSzPts val="2800"/>
              <a:buChar char="•"/>
            </a:pPr>
            <a:r>
              <a:rPr lang="en-US" u="sng"/>
              <a:t>Podmínky pro splnění studijních povinností:</a:t>
            </a:r>
            <a:endParaRPr/>
          </a:p>
          <a:p>
            <a:pPr indent="-228600" lvl="0" marL="228600" rtl="0" algn="l">
              <a:lnSpc>
                <a:spcPct val="90000"/>
              </a:lnSpc>
              <a:spcBef>
                <a:spcPts val="1000"/>
              </a:spcBef>
              <a:spcAft>
                <a:spcPts val="0"/>
              </a:spcAft>
              <a:buClr>
                <a:schemeClr val="dk1"/>
              </a:buClr>
              <a:buSzPts val="2800"/>
              <a:buChar char="•"/>
            </a:pPr>
            <a:r>
              <a:rPr lang="en-US"/>
              <a:t>1) Vypracování závěrečné seminární práce (70%)</a:t>
            </a:r>
            <a:endParaRPr/>
          </a:p>
          <a:p>
            <a:pPr indent="-228600" lvl="0" marL="228600" rtl="0" algn="l">
              <a:lnSpc>
                <a:spcPct val="90000"/>
              </a:lnSpc>
              <a:spcBef>
                <a:spcPts val="1000"/>
              </a:spcBef>
              <a:spcAft>
                <a:spcPts val="0"/>
              </a:spcAft>
              <a:buClr>
                <a:schemeClr val="dk1"/>
              </a:buClr>
              <a:buSzPts val="2800"/>
              <a:buChar char="•"/>
            </a:pPr>
            <a:r>
              <a:rPr lang="en-US"/>
              <a:t>2) Vypracování dílčích rozprav o vybraných klíčových tezích a představitelích politické ekonomie médií (30%)</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Závěrečná seminární práce</a:t>
            </a:r>
            <a:endParaRPr/>
          </a:p>
        </p:txBody>
      </p:sp>
      <p:sp>
        <p:nvSpPr>
          <p:cNvPr id="131" name="Google Shape;13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t>Závěrečná seminární práce má dvě části:</a:t>
            </a:r>
            <a:r>
              <a:rPr lang="en-US"/>
              <a:t> analýzu komodity (rozsah: 2000 slov, odkazy na literaturu a další zdroje nejsou součástí rozsahu) a profil mediální organizace nebo korporace (rozsah: 1000 slov, odkazy na literaturu a další zdroje nejsou součástí rozsahu). Odevzdání emailem 10.6. 2022</a:t>
            </a:r>
            <a:endParaRPr/>
          </a:p>
          <a:p>
            <a:pPr indent="-228600" lvl="0" marL="228600" rtl="0" algn="l">
              <a:lnSpc>
                <a:spcPct val="90000"/>
              </a:lnSpc>
              <a:spcBef>
                <a:spcPts val="1000"/>
              </a:spcBef>
              <a:spcAft>
                <a:spcPts val="0"/>
              </a:spcAft>
              <a:buClr>
                <a:schemeClr val="dk1"/>
              </a:buClr>
              <a:buSzPts val="2800"/>
              <a:buChar char="•"/>
            </a:pPr>
            <a:r>
              <a:rPr lang="en-US"/>
              <a:t>Podrobné zadání je v sylabu.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Dílčí rozpravy</a:t>
            </a:r>
            <a:endParaRPr/>
          </a:p>
        </p:txBody>
      </p:sp>
      <p:sp>
        <p:nvSpPr>
          <p:cNvPr id="137" name="Google Shape;13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t>Rozpravy:</a:t>
            </a:r>
            <a:r>
              <a:rPr lang="en-US"/>
              <a:t> v průběhu semestru studenti vypracují dvě krátké rozpravy: </a:t>
            </a:r>
            <a:endParaRPr/>
          </a:p>
          <a:p>
            <a:pPr indent="-228600" lvl="0" marL="228600" rtl="0" algn="l">
              <a:lnSpc>
                <a:spcPct val="90000"/>
              </a:lnSpc>
              <a:spcBef>
                <a:spcPts val="1000"/>
              </a:spcBef>
              <a:spcAft>
                <a:spcPts val="0"/>
              </a:spcAft>
              <a:buClr>
                <a:schemeClr val="dk1"/>
              </a:buClr>
              <a:buSzPts val="2800"/>
              <a:buChar char="•"/>
            </a:pPr>
            <a:r>
              <a:rPr lang="en-US"/>
              <a:t>medailonek představitele/ky politické ekonomie médií s důrazem na jejich přínos pro tento přístup (rozsah 700 slov bez odkazů na literaturu a další zdroje). </a:t>
            </a:r>
            <a:r>
              <a:rPr b="1" lang="en-US"/>
              <a:t>Odevzdání emailem 6.5. 2022</a:t>
            </a:r>
            <a:r>
              <a:rPr lang="en-US"/>
              <a:t>  </a:t>
            </a:r>
            <a:endParaRPr/>
          </a:p>
          <a:p>
            <a:pPr indent="-228600" lvl="0" marL="228600" rtl="0" algn="l">
              <a:lnSpc>
                <a:spcPct val="90000"/>
              </a:lnSpc>
              <a:spcBef>
                <a:spcPts val="1000"/>
              </a:spcBef>
              <a:spcAft>
                <a:spcPts val="0"/>
              </a:spcAft>
              <a:buClr>
                <a:schemeClr val="dk1"/>
              </a:buClr>
              <a:buSzPts val="2800"/>
              <a:buChar char="•"/>
            </a:pPr>
            <a:r>
              <a:rPr lang="en-US"/>
              <a:t>souhrn klíčových tezí nebo empirických zjištění odborného textu, který je v seznamu doporučené literatury. (rozsah 700 slov bez odkazů na literaturu a další zdroje). </a:t>
            </a:r>
            <a:r>
              <a:rPr b="1" lang="en-US"/>
              <a:t>Odevzdání emailem 20.5. 2022</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