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0" roundtripDataSignature="AMtx7mihr+azCrUS1nLK05iwffnTJmeD7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20be355886_0_1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20be355886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120be355886_0_0:notes"/>
          <p:cNvSpPr txBox="1"/>
          <p:nvPr>
            <p:ph idx="12" type="sldNum"/>
          </p:nvPr>
        </p:nvSpPr>
        <p:spPr>
          <a:xfrm>
            <a:off x="3884613" y="8685213"/>
            <a:ext cx="2971800" cy="4587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200"/>
              <a:buNone/>
            </a:pPr>
            <a:fld id="{00000000-1234-1234-1234-123412341234}" type="slidenum">
              <a:rPr lang="en-US" sz="1200"/>
              <a:t>‹#›</a:t>
            </a:fld>
            <a:endParaRPr/>
          </a:p>
        </p:txBody>
      </p:sp>
      <p:sp>
        <p:nvSpPr>
          <p:cNvPr id="155" name="Google Shape;155;g120be355886_0_0:notes"/>
          <p:cNvSpPr/>
          <p:nvPr/>
        </p:nvSpPr>
        <p:spPr>
          <a:xfrm>
            <a:off x="4278240" y="10156680"/>
            <a:ext cx="3279960" cy="533520"/>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chemeClr val="dk1"/>
              </a:buClr>
              <a:buSzPts val="1800"/>
              <a:buFont typeface="Calibri"/>
              <a:buNone/>
            </a:pPr>
            <a:fld id="{00000000-1234-1234-1234-123412341234}" type="slidenum">
              <a:rPr b="0" i="0" lang="en-US" sz="1800" u="none" cap="none" strike="noStrike">
                <a:solidFill>
                  <a:schemeClr val="dk1"/>
                </a:solidFill>
                <a:latin typeface="Calibri"/>
                <a:ea typeface="Calibri"/>
                <a:cs typeface="Calibri"/>
                <a:sym typeface="Calibri"/>
              </a:rPr>
              <a:t>‹#›</a:t>
            </a:fld>
            <a:endParaRPr b="0" i="0" sz="1400" u="none" cap="none" strike="noStrike">
              <a:solidFill>
                <a:srgbClr val="000000"/>
              </a:solidFill>
              <a:latin typeface="Times New Roman"/>
              <a:ea typeface="Times New Roman"/>
              <a:cs typeface="Times New Roman"/>
              <a:sym typeface="Times New Roman"/>
            </a:endParaRPr>
          </a:p>
        </p:txBody>
      </p:sp>
      <p:sp>
        <p:nvSpPr>
          <p:cNvPr id="156" name="Google Shape;156;g120be355886_0_0:notes"/>
          <p:cNvSpPr/>
          <p:nvPr>
            <p:ph idx="2" type="sldImg"/>
          </p:nvPr>
        </p:nvSpPr>
        <p:spPr>
          <a:xfrm>
            <a:off x="217488" y="812800"/>
            <a:ext cx="7123200" cy="4008300"/>
          </a:xfrm>
          <a:custGeom>
            <a:rect b="b" l="l" r="r" t="t"/>
            <a:pathLst>
              <a:path extrusionOk="0" h="120000" w="120000">
                <a:moveTo>
                  <a:pt x="0" y="0"/>
                </a:moveTo>
                <a:lnTo>
                  <a:pt x="120000" y="0"/>
                </a:lnTo>
                <a:lnTo>
                  <a:pt x="120000" y="120000"/>
                </a:lnTo>
                <a:lnTo>
                  <a:pt x="0" y="120000"/>
                </a:lnTo>
                <a:close/>
              </a:path>
            </a:pathLst>
          </a:custGeom>
          <a:solidFill>
            <a:schemeClr val="accent1"/>
          </a:solidFill>
          <a:ln cap="flat" cmpd="sng" w="25400">
            <a:solidFill>
              <a:srgbClr val="31538F"/>
            </a:solidFill>
            <a:prstDash val="solid"/>
            <a:round/>
            <a:headEnd len="sm" w="sm" type="none"/>
            <a:tailEnd len="sm" w="sm" type="none"/>
          </a:ln>
        </p:spPr>
      </p:sp>
      <p:sp>
        <p:nvSpPr>
          <p:cNvPr id="157" name="Google Shape;157;g120be355886_0_0:notes"/>
          <p:cNvSpPr txBox="1"/>
          <p:nvPr>
            <p:ph idx="1" type="body"/>
          </p:nvPr>
        </p:nvSpPr>
        <p:spPr>
          <a:xfrm>
            <a:off x="755280" y="5078520"/>
            <a:ext cx="6048300" cy="4811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120be355886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3" name="Google Shape;163;g120be355886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120be355886_0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9" name="Google Shape;169;g120be355886_0_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20be355886_0_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5" name="Google Shape;175;g120be355886_0_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120be355886_0_22:notes"/>
          <p:cNvSpPr txBox="1"/>
          <p:nvPr>
            <p:ph idx="12" type="sldNum"/>
          </p:nvPr>
        </p:nvSpPr>
        <p:spPr>
          <a:xfrm>
            <a:off x="3884613" y="8685213"/>
            <a:ext cx="2971800" cy="4587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200"/>
              <a:buNone/>
            </a:pPr>
            <a:fld id="{00000000-1234-1234-1234-123412341234}" type="slidenum">
              <a:rPr lang="en-US" sz="1200"/>
              <a:t>‹#›</a:t>
            </a:fld>
            <a:endParaRPr/>
          </a:p>
        </p:txBody>
      </p:sp>
      <p:sp>
        <p:nvSpPr>
          <p:cNvPr id="181" name="Google Shape;181;g120be355886_0_22:notes"/>
          <p:cNvSpPr/>
          <p:nvPr/>
        </p:nvSpPr>
        <p:spPr>
          <a:xfrm>
            <a:off x="4278240" y="10156680"/>
            <a:ext cx="3279960" cy="533520"/>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chemeClr val="dk1"/>
              </a:buClr>
              <a:buSzPts val="1800"/>
              <a:buFont typeface="Calibri"/>
              <a:buNone/>
            </a:pPr>
            <a:fld id="{00000000-1234-1234-1234-123412341234}" type="slidenum">
              <a:rPr b="0" i="0" lang="en-US" sz="1800" u="none" cap="none" strike="noStrike">
                <a:solidFill>
                  <a:schemeClr val="dk1"/>
                </a:solidFill>
                <a:latin typeface="Calibri"/>
                <a:ea typeface="Calibri"/>
                <a:cs typeface="Calibri"/>
                <a:sym typeface="Calibri"/>
              </a:rPr>
              <a:t>‹#›</a:t>
            </a:fld>
            <a:endParaRPr b="0" i="0" sz="1400" u="none" cap="none" strike="noStrike">
              <a:solidFill>
                <a:srgbClr val="000000"/>
              </a:solidFill>
              <a:latin typeface="Times New Roman"/>
              <a:ea typeface="Times New Roman"/>
              <a:cs typeface="Times New Roman"/>
              <a:sym typeface="Times New Roman"/>
            </a:endParaRPr>
          </a:p>
        </p:txBody>
      </p:sp>
      <p:sp>
        <p:nvSpPr>
          <p:cNvPr id="182" name="Google Shape;182;g120be355886_0_22:notes"/>
          <p:cNvSpPr/>
          <p:nvPr>
            <p:ph idx="2" type="sldImg"/>
          </p:nvPr>
        </p:nvSpPr>
        <p:spPr>
          <a:xfrm>
            <a:off x="1106640" y="812880"/>
            <a:ext cx="5346600" cy="4010100"/>
          </a:xfrm>
          <a:custGeom>
            <a:rect b="b" l="l" r="r" t="t"/>
            <a:pathLst>
              <a:path extrusionOk="0" h="120000" w="120000">
                <a:moveTo>
                  <a:pt x="0" y="0"/>
                </a:moveTo>
                <a:lnTo>
                  <a:pt x="120000" y="0"/>
                </a:lnTo>
                <a:lnTo>
                  <a:pt x="120000" y="120000"/>
                </a:lnTo>
                <a:lnTo>
                  <a:pt x="0" y="120000"/>
                </a:lnTo>
                <a:close/>
              </a:path>
            </a:pathLst>
          </a:custGeom>
          <a:solidFill>
            <a:schemeClr val="accent1"/>
          </a:solidFill>
          <a:ln cap="flat" cmpd="sng" w="25400">
            <a:solidFill>
              <a:srgbClr val="31538F"/>
            </a:solidFill>
            <a:prstDash val="solid"/>
            <a:round/>
            <a:headEnd len="sm" w="sm" type="none"/>
            <a:tailEnd len="sm" w="sm" type="none"/>
          </a:ln>
        </p:spPr>
      </p:sp>
      <p:sp>
        <p:nvSpPr>
          <p:cNvPr id="183" name="Google Shape;183;g120be355886_0_22:notes"/>
          <p:cNvSpPr txBox="1"/>
          <p:nvPr>
            <p:ph idx="1" type="body"/>
          </p:nvPr>
        </p:nvSpPr>
        <p:spPr>
          <a:xfrm>
            <a:off x="755280" y="5078520"/>
            <a:ext cx="6048300" cy="4811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120be355886_0_29:notes"/>
          <p:cNvSpPr txBox="1"/>
          <p:nvPr>
            <p:ph idx="12" type="sldNum"/>
          </p:nvPr>
        </p:nvSpPr>
        <p:spPr>
          <a:xfrm>
            <a:off x="3884613" y="8685213"/>
            <a:ext cx="2971800" cy="4587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200"/>
              <a:buNone/>
            </a:pPr>
            <a:fld id="{00000000-1234-1234-1234-123412341234}" type="slidenum">
              <a:rPr lang="en-US" sz="1200"/>
              <a:t>‹#›</a:t>
            </a:fld>
            <a:endParaRPr/>
          </a:p>
        </p:txBody>
      </p:sp>
      <p:sp>
        <p:nvSpPr>
          <p:cNvPr id="189" name="Google Shape;189;g120be355886_0_29:notes"/>
          <p:cNvSpPr/>
          <p:nvPr/>
        </p:nvSpPr>
        <p:spPr>
          <a:xfrm>
            <a:off x="4278240" y="10156680"/>
            <a:ext cx="3279960" cy="533520"/>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chemeClr val="dk1"/>
              </a:buClr>
              <a:buSzPts val="1800"/>
              <a:buFont typeface="Calibri"/>
              <a:buNone/>
            </a:pPr>
            <a:fld id="{00000000-1234-1234-1234-123412341234}" type="slidenum">
              <a:rPr b="0" i="0" lang="en-US" sz="1800" u="none" cap="none" strike="noStrike">
                <a:solidFill>
                  <a:schemeClr val="dk1"/>
                </a:solidFill>
                <a:latin typeface="Calibri"/>
                <a:ea typeface="Calibri"/>
                <a:cs typeface="Calibri"/>
                <a:sym typeface="Calibri"/>
              </a:rPr>
              <a:t>‹#›</a:t>
            </a:fld>
            <a:endParaRPr b="0" i="0" sz="1400" u="none" cap="none" strike="noStrike">
              <a:solidFill>
                <a:srgbClr val="000000"/>
              </a:solidFill>
              <a:latin typeface="Times New Roman"/>
              <a:ea typeface="Times New Roman"/>
              <a:cs typeface="Times New Roman"/>
              <a:sym typeface="Times New Roman"/>
            </a:endParaRPr>
          </a:p>
        </p:txBody>
      </p:sp>
      <p:sp>
        <p:nvSpPr>
          <p:cNvPr id="190" name="Google Shape;190;g120be355886_0_29:notes"/>
          <p:cNvSpPr/>
          <p:nvPr>
            <p:ph idx="2" type="sldImg"/>
          </p:nvPr>
        </p:nvSpPr>
        <p:spPr>
          <a:xfrm>
            <a:off x="215900" y="812800"/>
            <a:ext cx="7128000" cy="4010100"/>
          </a:xfrm>
          <a:custGeom>
            <a:rect b="b" l="l" r="r" t="t"/>
            <a:pathLst>
              <a:path extrusionOk="0" h="120000" w="120000">
                <a:moveTo>
                  <a:pt x="0" y="0"/>
                </a:moveTo>
                <a:lnTo>
                  <a:pt x="120000" y="0"/>
                </a:lnTo>
                <a:lnTo>
                  <a:pt x="120000" y="120000"/>
                </a:lnTo>
                <a:lnTo>
                  <a:pt x="0" y="120000"/>
                </a:lnTo>
                <a:close/>
              </a:path>
            </a:pathLst>
          </a:custGeom>
          <a:solidFill>
            <a:schemeClr val="accent1"/>
          </a:solidFill>
          <a:ln cap="flat" cmpd="sng" w="25400">
            <a:solidFill>
              <a:srgbClr val="31538F"/>
            </a:solidFill>
            <a:prstDash val="solid"/>
            <a:round/>
            <a:headEnd len="sm" w="sm" type="none"/>
            <a:tailEnd len="sm" w="sm" type="none"/>
          </a:ln>
        </p:spPr>
      </p:sp>
      <p:sp>
        <p:nvSpPr>
          <p:cNvPr id="191" name="Google Shape;191;g120be355886_0_29:notes"/>
          <p:cNvSpPr txBox="1"/>
          <p:nvPr>
            <p:ph idx="1" type="body"/>
          </p:nvPr>
        </p:nvSpPr>
        <p:spPr>
          <a:xfrm>
            <a:off x="755280" y="5078520"/>
            <a:ext cx="6048300" cy="4811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120be355886_0_3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7" name="Google Shape;197;g120be355886_0_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120be355886_0_4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3" name="Google Shape;203;g120be355886_0_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120be355886_0_4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9" name="Google Shape;209;g120be355886_0_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120be355886_0_5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4" name="Google Shape;214;g120be355886_0_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120be355886_0_5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g120be355886_0_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120be355886_0_6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6" name="Google Shape;226;g120be355886_0_6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5"/>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6"/>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6"/>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 name="Shape 23"/>
        <p:cNvGrpSpPr/>
        <p:nvPr/>
      </p:nvGrpSpPr>
      <p:grpSpPr>
        <a:xfrm>
          <a:off x="0" y="0"/>
          <a:ext cx="0" cy="0"/>
          <a:chOff x="0" y="0"/>
          <a:chExt cx="0" cy="0"/>
        </a:xfrm>
      </p:grpSpPr>
      <p:sp>
        <p:nvSpPr>
          <p:cNvPr id="24" name="Google Shape;24;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3"/>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3"/>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4"/>
          <p:cNvSpPr/>
          <p:nvPr>
            <p:ph idx="2" type="pic"/>
          </p:nvPr>
        </p:nvSpPr>
        <p:spPr>
          <a:xfrm>
            <a:off x="5183188" y="987425"/>
            <a:ext cx="6172200" cy="4873625"/>
          </a:xfrm>
          <a:prstGeom prst="rect">
            <a:avLst/>
          </a:prstGeom>
          <a:noFill/>
          <a:ln>
            <a:noFill/>
          </a:ln>
        </p:spPr>
      </p:sp>
      <p:sp>
        <p:nvSpPr>
          <p:cNvPr id="64" name="Google Shape;64;p2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youtube.com/watch?v=ZWz2QSloFrw"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www.forbes.com/sites/betsyatkins/2019/06/07/facebook-strong-arms-investors-who-want-zuckerberg-out/?sh=6112f6605901"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mkcr.cz/kulturni-a-kreativni-prumysly-1157.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www.niemanlab.org/2019/10/one-subscriber-or-48000-pageviews-why-every-journalist-should-know-the-unit-economics-of-their-content/" TargetMode="External"/><Relationship Id="rId4" Type="http://schemas.openxmlformats.org/officeDocument/2006/relationships/hyperlink" Target="https://www.niemanlab.org/2019/03/how-to-build-a-newsroom-culture-that-cares-about-metrics-beyond-pageview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ec.europa.eu/culture/sectors/cultural-and-creative-sectors" TargetMode="External"/><Relationship Id="rId4" Type="http://schemas.openxmlformats.org/officeDocument/2006/relationships/hyperlink" Target="https://ec.europa.eu/eurostat/statistics-explained/index.php/Culture_statistics_-_cultural_employme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youtube.com/watch?v=pD_BRI6mzWA" TargetMode="External"/><Relationship Id="rId4" Type="http://schemas.openxmlformats.org/officeDocument/2006/relationships/hyperlink" Target="https://www.televizeseznam.cz/video/byznys-finance-a-podnikani-v-kostce/facebook-jako-vase-prace-tipy-jak-vydelavat-penize-online-64056736" TargetMode="External"/><Relationship Id="rId5" Type="http://schemas.openxmlformats.org/officeDocument/2006/relationships/hyperlink" Target="https://www.bbc.co.uk/news/av/business-38919403"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en-US"/>
              <a:t>Politická ekonomie médií</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Monika Metykova</a:t>
            </a:r>
            <a:endParaRPr/>
          </a:p>
          <a:p>
            <a:pPr indent="0" lvl="0" marL="0" rtl="0" algn="ctr">
              <a:lnSpc>
                <a:spcPct val="90000"/>
              </a:lnSpc>
              <a:spcBef>
                <a:spcPts val="1000"/>
              </a:spcBef>
              <a:spcAft>
                <a:spcPts val="0"/>
              </a:spcAft>
              <a:buClr>
                <a:schemeClr val="dk1"/>
              </a:buClr>
              <a:buSzPts val="2400"/>
              <a:buNone/>
            </a:pPr>
            <a:r>
              <a:rPr lang="en-US"/>
              <a:t>m.metykova@sussex.ac.uk; 32153@mail.muni.cz</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Vysílání jako nevylučitelný, nerivalitní veřejný statek</a:t>
            </a:r>
            <a:endParaRPr/>
          </a:p>
        </p:txBody>
      </p:sp>
      <p:sp>
        <p:nvSpPr>
          <p:cNvPr id="136" name="Google Shape;136;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b="1" lang="en-US"/>
              <a:t>Charakteristiky statků</a:t>
            </a:r>
            <a:endParaRPr b="1"/>
          </a:p>
          <a:p>
            <a:pPr indent="0" lvl="0" marL="0" rtl="0" algn="l">
              <a:lnSpc>
                <a:spcPct val="90000"/>
              </a:lnSpc>
              <a:spcBef>
                <a:spcPts val="1000"/>
              </a:spcBef>
              <a:spcAft>
                <a:spcPts val="0"/>
              </a:spcAft>
              <a:buClr>
                <a:schemeClr val="dk1"/>
              </a:buClr>
              <a:buSzPts val="2800"/>
              <a:buNone/>
            </a:pPr>
            <a:r>
              <a:rPr lang="en-US"/>
              <a:t>Vylučitelné a nevylučitelné, vyloučit ze spotřeby statku lze, pokud jde subjektu (technicky) zabránit v jeho spotřebě.</a:t>
            </a:r>
            <a:endParaRPr/>
          </a:p>
          <a:p>
            <a:pPr indent="-228600" lvl="0" marL="228600" rtl="0" algn="l">
              <a:lnSpc>
                <a:spcPct val="90000"/>
              </a:lnSpc>
              <a:spcBef>
                <a:spcPts val="1000"/>
              </a:spcBef>
              <a:spcAft>
                <a:spcPts val="0"/>
              </a:spcAft>
              <a:buClr>
                <a:schemeClr val="dk1"/>
              </a:buClr>
              <a:buSzPts val="2800"/>
              <a:buChar char="•"/>
            </a:pPr>
            <a:r>
              <a:rPr lang="en-US"/>
              <a:t>vylučitelné statky: koblihy, WiFi připojení k internetu</a:t>
            </a:r>
            <a:endParaRPr i="1"/>
          </a:p>
          <a:p>
            <a:pPr indent="-228600" lvl="0" marL="228600" rtl="0" algn="l">
              <a:lnSpc>
                <a:spcPct val="90000"/>
              </a:lnSpc>
              <a:spcBef>
                <a:spcPts val="1000"/>
              </a:spcBef>
              <a:spcAft>
                <a:spcPts val="0"/>
              </a:spcAft>
              <a:buClr>
                <a:schemeClr val="dk1"/>
              </a:buClr>
              <a:buSzPts val="2800"/>
              <a:buChar char="•"/>
            </a:pPr>
            <a:r>
              <a:rPr lang="en-US"/>
              <a:t>nevylučitelné statky: rozhlasové vysílání, národní obrana</a:t>
            </a:r>
            <a:endParaRPr i="1"/>
          </a:p>
          <a:p>
            <a:pPr indent="0" lvl="0" marL="0" rtl="0" algn="l">
              <a:lnSpc>
                <a:spcPct val="90000"/>
              </a:lnSpc>
              <a:spcBef>
                <a:spcPts val="1000"/>
              </a:spcBef>
              <a:spcAft>
                <a:spcPts val="0"/>
              </a:spcAft>
              <a:buClr>
                <a:schemeClr val="dk1"/>
              </a:buClr>
              <a:buSzPts val="2800"/>
              <a:buNone/>
            </a:pPr>
            <a:r>
              <a:rPr lang="en-US"/>
              <a:t>Statek je rivalitní (ve spotřebě), pokud jeho spotřeba jedním subjektem snižuje spotřebu jiného.</a:t>
            </a:r>
            <a:endParaRPr/>
          </a:p>
          <a:p>
            <a:pPr indent="-228600" lvl="0" marL="228600" rtl="0" algn="l">
              <a:lnSpc>
                <a:spcPct val="90000"/>
              </a:lnSpc>
              <a:spcBef>
                <a:spcPts val="1000"/>
              </a:spcBef>
              <a:spcAft>
                <a:spcPts val="0"/>
              </a:spcAft>
              <a:buClr>
                <a:schemeClr val="dk1"/>
              </a:buClr>
              <a:buSzPts val="2800"/>
              <a:buChar char="•"/>
            </a:pPr>
            <a:r>
              <a:rPr lang="en-US"/>
              <a:t>rivalitní statky: koblihy, oblečení, léky</a:t>
            </a:r>
            <a:endParaRPr i="1"/>
          </a:p>
          <a:p>
            <a:pPr indent="-228600" lvl="0" marL="228600" rtl="0" algn="l">
              <a:lnSpc>
                <a:spcPct val="90000"/>
              </a:lnSpc>
              <a:spcBef>
                <a:spcPts val="1000"/>
              </a:spcBef>
              <a:spcAft>
                <a:spcPts val="0"/>
              </a:spcAft>
              <a:buClr>
                <a:schemeClr val="dk1"/>
              </a:buClr>
              <a:buSzPts val="2800"/>
              <a:buChar char="•"/>
            </a:pPr>
            <a:r>
              <a:rPr lang="en-US"/>
              <a:t>nerivalitní statky: MP3 soubor s hudbou, film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1"/>
          <p:cNvSpPr txBox="1"/>
          <p:nvPr>
            <p:ph idx="4294967295" type="body"/>
          </p:nvPr>
        </p:nvSpPr>
        <p:spPr>
          <a:xfrm>
            <a:off x="838200" y="942975"/>
            <a:ext cx="10515600" cy="591502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b="1" lang="en-US"/>
              <a:t>Typy statků podle těchto charakteristik</a:t>
            </a:r>
            <a:endParaRPr/>
          </a:p>
          <a:p>
            <a:pPr indent="-228600" lvl="0" marL="228600" rtl="0" algn="l">
              <a:lnSpc>
                <a:spcPct val="90000"/>
              </a:lnSpc>
              <a:spcBef>
                <a:spcPts val="1000"/>
              </a:spcBef>
              <a:spcAft>
                <a:spcPts val="0"/>
              </a:spcAft>
              <a:buClr>
                <a:schemeClr val="dk1"/>
              </a:buClr>
              <a:buSzPts val="2800"/>
              <a:buChar char="•"/>
            </a:pPr>
            <a:r>
              <a:rPr lang="en-US"/>
              <a:t>Soukromé statky jsou vylučitelné a rivalitní.</a:t>
            </a:r>
            <a:endParaRPr/>
          </a:p>
          <a:p>
            <a:pPr indent="0" lvl="0" marL="0" rtl="0" algn="l">
              <a:lnSpc>
                <a:spcPct val="90000"/>
              </a:lnSpc>
              <a:spcBef>
                <a:spcPts val="1000"/>
              </a:spcBef>
              <a:spcAft>
                <a:spcPts val="0"/>
              </a:spcAft>
              <a:buClr>
                <a:schemeClr val="dk1"/>
              </a:buClr>
              <a:buSzPts val="2800"/>
              <a:buNone/>
            </a:pPr>
            <a:r>
              <a:rPr lang="en-US"/>
              <a:t>jídlo, oblečení, léky, bydlení</a:t>
            </a:r>
            <a:endParaRPr/>
          </a:p>
          <a:p>
            <a:pPr indent="-228600" lvl="0" marL="228600" rtl="0" algn="l">
              <a:lnSpc>
                <a:spcPct val="90000"/>
              </a:lnSpc>
              <a:spcBef>
                <a:spcPts val="1000"/>
              </a:spcBef>
              <a:spcAft>
                <a:spcPts val="0"/>
              </a:spcAft>
              <a:buClr>
                <a:schemeClr val="dk1"/>
              </a:buClr>
              <a:buSzPts val="2800"/>
              <a:buChar char="•"/>
            </a:pPr>
            <a:r>
              <a:rPr lang="en-US"/>
              <a:t>Veřejné statky jsou nevylučitelné a nerivalitní.</a:t>
            </a:r>
            <a:endParaRPr/>
          </a:p>
          <a:p>
            <a:pPr indent="0" lvl="0" marL="0" rtl="0" algn="l">
              <a:lnSpc>
                <a:spcPct val="90000"/>
              </a:lnSpc>
              <a:spcBef>
                <a:spcPts val="1000"/>
              </a:spcBef>
              <a:spcAft>
                <a:spcPts val="0"/>
              </a:spcAft>
              <a:buClr>
                <a:schemeClr val="dk1"/>
              </a:buClr>
              <a:buSzPts val="2800"/>
              <a:buNone/>
            </a:pPr>
            <a:r>
              <a:rPr lang="en-US"/>
              <a:t>národní obrana, televizní vysílání veřejné služby</a:t>
            </a:r>
            <a:endParaRPr/>
          </a:p>
          <a:p>
            <a:pPr indent="-228600" lvl="0" marL="228600" rtl="0" algn="l">
              <a:lnSpc>
                <a:spcPct val="90000"/>
              </a:lnSpc>
              <a:spcBef>
                <a:spcPts val="1000"/>
              </a:spcBef>
              <a:spcAft>
                <a:spcPts val="0"/>
              </a:spcAft>
              <a:buClr>
                <a:schemeClr val="dk1"/>
              </a:buClr>
              <a:buSzPts val="2800"/>
              <a:buChar char="•"/>
            </a:pPr>
            <a:r>
              <a:rPr lang="en-US"/>
              <a:t>Společné zdroje jsou rivalitní, ale nevylučitelné.</a:t>
            </a:r>
            <a:endParaRPr/>
          </a:p>
          <a:p>
            <a:pPr indent="-228600" lvl="0" marL="228600" rtl="0" algn="l">
              <a:lnSpc>
                <a:spcPct val="90000"/>
              </a:lnSpc>
              <a:spcBef>
                <a:spcPts val="1000"/>
              </a:spcBef>
              <a:spcAft>
                <a:spcPts val="0"/>
              </a:spcAft>
              <a:buClr>
                <a:schemeClr val="dk1"/>
              </a:buClr>
              <a:buSzPts val="2800"/>
              <a:buChar char="•"/>
            </a:pPr>
            <a:r>
              <a:rPr lang="en-US"/>
              <a:t>ryby v oceáně, čistý vzduch</a:t>
            </a:r>
            <a:endParaRPr/>
          </a:p>
          <a:p>
            <a:pPr indent="0" lvl="0" marL="0" rtl="0" algn="l">
              <a:lnSpc>
                <a:spcPct val="90000"/>
              </a:lnSpc>
              <a:spcBef>
                <a:spcPts val="1000"/>
              </a:spcBef>
              <a:spcAft>
                <a:spcPts val="0"/>
              </a:spcAft>
              <a:buClr>
                <a:schemeClr val="dk1"/>
              </a:buClr>
              <a:buSzPts val="2800"/>
              <a:buNone/>
            </a:pPr>
            <a:r>
              <a:rPr lang="en-US"/>
              <a:t>ALE Statky, které jsou vylučitelné ze spotřeby, ale nerivalitní, jsou obvykle přirozené monopoly.</a:t>
            </a:r>
            <a:endParaRPr/>
          </a:p>
          <a:p>
            <a:pPr indent="0" lvl="0" marL="0" rtl="0" algn="l">
              <a:lnSpc>
                <a:spcPct val="90000"/>
              </a:lnSpc>
              <a:spcBef>
                <a:spcPts val="1000"/>
              </a:spcBef>
              <a:spcAft>
                <a:spcPts val="0"/>
              </a:spcAft>
              <a:buClr>
                <a:schemeClr val="dk1"/>
              </a:buClr>
              <a:buSzPts val="2800"/>
              <a:buNone/>
            </a:pPr>
            <a:r>
              <a:rPr lang="en-US"/>
              <a:t>Netflix, Facebook, Google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g120be355886_0_14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b="1" lang="en-US" sz="5100"/>
              <a:t>Mediální vlastnictví</a:t>
            </a:r>
            <a:endParaRPr b="1" sz="51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Doyle - soutěž</a:t>
            </a:r>
            <a:endParaRPr/>
          </a:p>
        </p:txBody>
      </p:sp>
      <p:sp>
        <p:nvSpPr>
          <p:cNvPr id="152" name="Google Shape;152;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lang="en-US"/>
              <a:t>Firmy soutěží na trhu, hlavní tržní struktury jsou na jedné straně perfektní soutěž a nedokonalá soutěž a na druhé monopol.  Perfektní soutěž (trhy jsou vysoce soutěživé a otevřené, každá firma má nulovou tržní sílu) a monopol (jedna firma má absolutní kontrolu nad trhem) stojí na opačných pólech.  Většina firem působí na trzích, které jsou mezi těmito extrémy. V reálných podmínkách je obtížné najít trh na kterém je soutěž perfektní. Pokud je na trhu jenom několik prodejců, ale existuje aspoň nějaká soutěž tak mluvíme o oligopolu. Oligopol je nejčastější tržní struktura ve které soutěží média. V mnoha sektorech mediálního průmyslu je dominantních několik málo firem, protože  velké firmy jsou značně zvýhodněné (tzv. economies of scope (rozsah) – výroba vícero druhů produktů – and of scale (množství) – velké počáteční náklady a nízké distribuční náklady). Oligopolu se dá zabránit regulací (vládní politika) a pokud schází intervence, dominantní firmy fungují jako bariéra pro vstup na trh.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g120be355886_0_0"/>
          <p:cNvSpPr/>
          <p:nvPr/>
        </p:nvSpPr>
        <p:spPr>
          <a:xfrm>
            <a:off x="1980087" y="273679"/>
            <a:ext cx="8228952" cy="1145016"/>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ctr" bIns="0" lIns="0" spcFirstLastPara="1" rIns="0" wrap="square" tIns="35250">
            <a:noAutofit/>
          </a:bodyPr>
          <a:lstStyle/>
          <a:p>
            <a:pPr indent="0" lvl="0" marL="0" marR="0" rtl="0" algn="ctr">
              <a:lnSpc>
                <a:spcPct val="93000"/>
              </a:lnSpc>
              <a:spcBef>
                <a:spcPts val="0"/>
              </a:spcBef>
              <a:spcAft>
                <a:spcPts val="0"/>
              </a:spcAft>
              <a:buClr>
                <a:srgbClr val="000000"/>
              </a:buClr>
              <a:buSzPts val="3991"/>
              <a:buFont typeface="Arial"/>
              <a:buNone/>
            </a:pPr>
            <a:r>
              <a:rPr b="0" i="0" lang="en-US" sz="3991" u="none" cap="none" strike="noStrike">
                <a:solidFill>
                  <a:srgbClr val="000000"/>
                </a:solidFill>
                <a:latin typeface="Arial"/>
                <a:ea typeface="Arial"/>
                <a:cs typeface="Arial"/>
                <a:sym typeface="Arial"/>
              </a:rPr>
              <a:t>Media markets – prone to market failure</a:t>
            </a:r>
            <a:endParaRPr b="0" i="0" sz="1400" u="none" cap="none" strike="noStrike">
              <a:solidFill>
                <a:srgbClr val="000000"/>
              </a:solidFill>
              <a:latin typeface="Arial"/>
              <a:ea typeface="Arial"/>
              <a:cs typeface="Arial"/>
              <a:sym typeface="Arial"/>
            </a:endParaRPr>
          </a:p>
        </p:txBody>
      </p:sp>
      <p:sp>
        <p:nvSpPr>
          <p:cNvPr id="160" name="Google Shape;160;g120be355886_0_0"/>
          <p:cNvSpPr/>
          <p:nvPr/>
        </p:nvSpPr>
        <p:spPr>
          <a:xfrm>
            <a:off x="1980087" y="1604189"/>
            <a:ext cx="8228952" cy="4726674"/>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t" bIns="0" lIns="0" spcFirstLastPara="1" rIns="0" wrap="square" tIns="17625">
            <a:noAutofit/>
          </a:bodyPr>
          <a:lstStyle/>
          <a:p>
            <a:pPr indent="-292300" lvl="0" marL="391584" marR="0" rtl="0" algn="l">
              <a:lnSpc>
                <a:spcPct val="93000"/>
              </a:lnSpc>
              <a:spcBef>
                <a:spcPts val="0"/>
              </a:spcBef>
              <a:spcAft>
                <a:spcPts val="0"/>
              </a:spcAft>
              <a:buClr>
                <a:srgbClr val="000000"/>
              </a:buClr>
              <a:buSzPts val="2177"/>
              <a:buFont typeface="Arial"/>
              <a:buNone/>
            </a:pPr>
            <a:r>
              <a:rPr b="0" i="0" lang="en-US" sz="2177" u="none" cap="none" strike="noStrike">
                <a:solidFill>
                  <a:srgbClr val="000000"/>
                </a:solidFill>
                <a:latin typeface="Arial"/>
                <a:ea typeface="Arial"/>
                <a:cs typeface="Arial"/>
                <a:sym typeface="Arial"/>
              </a:rPr>
              <a:t> James Curran summarizes the impact of media concentration in the following way, ‘the first is that private concentration of symbolic power potentially distorts the democratic process. ... The second … is that the power potentially at the disposal of media moguls tends to be exerted in a  one-sided way. ... The third … is that the concentration of market power can stifle competition’.</a:t>
            </a:r>
            <a:endParaRPr b="0" i="0" sz="1400" u="none" cap="none" strike="noStrike">
              <a:solidFill>
                <a:srgbClr val="000000"/>
              </a:solidFill>
              <a:latin typeface="Arial"/>
              <a:ea typeface="Arial"/>
              <a:cs typeface="Arial"/>
              <a:sym typeface="Arial"/>
            </a:endParaRPr>
          </a:p>
          <a:p>
            <a:pPr indent="-292300" lvl="0" marL="391584" marR="0" rtl="0" algn="l">
              <a:lnSpc>
                <a:spcPct val="93000"/>
              </a:lnSpc>
              <a:spcBef>
                <a:spcPts val="0"/>
              </a:spcBef>
              <a:spcAft>
                <a:spcPts val="0"/>
              </a:spcAft>
              <a:buClr>
                <a:srgbClr val="000000"/>
              </a:buClr>
              <a:buSzPts val="2177"/>
              <a:buFont typeface="Arial"/>
              <a:buNone/>
            </a:pPr>
            <a:r>
              <a:t/>
            </a:r>
            <a:endParaRPr b="0" i="0" sz="2177" u="none" cap="none" strike="noStrike">
              <a:solidFill>
                <a:srgbClr val="000000"/>
              </a:solidFill>
              <a:latin typeface="Arial"/>
              <a:ea typeface="Arial"/>
              <a:cs typeface="Arial"/>
              <a:sym typeface="Arial"/>
            </a:endParaRPr>
          </a:p>
          <a:p>
            <a:pPr indent="-292300" lvl="0" marL="391584" marR="0" rtl="0" algn="l">
              <a:lnSpc>
                <a:spcPct val="93000"/>
              </a:lnSpc>
              <a:spcBef>
                <a:spcPts val="0"/>
              </a:spcBef>
              <a:spcAft>
                <a:spcPts val="0"/>
              </a:spcAft>
              <a:buClr>
                <a:srgbClr val="000000"/>
              </a:buClr>
              <a:buSzPts val="2177"/>
              <a:buFont typeface="Arial"/>
              <a:buNone/>
            </a:pPr>
            <a:r>
              <a:rPr b="0" i="0" lang="en-US" sz="2177" u="none" cap="none" strike="noStrike">
                <a:solidFill>
                  <a:srgbClr val="000000"/>
                </a:solidFill>
                <a:latin typeface="Arial"/>
                <a:ea typeface="Arial"/>
                <a:cs typeface="Arial"/>
                <a:sym typeface="Arial"/>
              </a:rPr>
              <a:t>And this is a very short segment with James Curran on why media concentration is a problem:</a:t>
            </a:r>
            <a:endParaRPr b="0" i="0" sz="1400" u="none" cap="none" strike="noStrike">
              <a:solidFill>
                <a:srgbClr val="000000"/>
              </a:solidFill>
              <a:latin typeface="Arial"/>
              <a:ea typeface="Arial"/>
              <a:cs typeface="Arial"/>
              <a:sym typeface="Arial"/>
            </a:endParaRPr>
          </a:p>
          <a:p>
            <a:pPr indent="-292300" lvl="0" marL="391584" marR="0" rtl="0" algn="l">
              <a:lnSpc>
                <a:spcPct val="93000"/>
              </a:lnSpc>
              <a:spcBef>
                <a:spcPts val="0"/>
              </a:spcBef>
              <a:spcAft>
                <a:spcPts val="0"/>
              </a:spcAft>
              <a:buClr>
                <a:srgbClr val="000000"/>
              </a:buClr>
              <a:buSzPts val="2177"/>
              <a:buFont typeface="Arial"/>
              <a:buNone/>
            </a:pPr>
            <a:r>
              <a:rPr b="0" i="0" lang="en-US" sz="2177" u="sng" cap="none" strike="noStrike">
                <a:solidFill>
                  <a:srgbClr val="CCCCFF"/>
                </a:solidFill>
                <a:latin typeface="Arial"/>
                <a:ea typeface="Arial"/>
                <a:cs typeface="Arial"/>
                <a:sym typeface="Arial"/>
                <a:hlinkClick r:id="rId3">
                  <a:extLst>
                    <a:ext uri="{A12FA001-AC4F-418D-AE19-62706E023703}">
                      <ahyp:hlinkClr val="tx"/>
                    </a:ext>
                  </a:extLst>
                </a:hlinkClick>
              </a:rPr>
              <a:t>https://www.youtube.com/watch?v=ZWz2QSloFrw</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g120be355886_0_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Úkol v malých skupinách</a:t>
            </a:r>
            <a:endParaRPr/>
          </a:p>
        </p:txBody>
      </p:sp>
      <p:sp>
        <p:nvSpPr>
          <p:cNvPr id="166" name="Google Shape;166;g120be355886_0_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Příklady koncentrace: monopol, oligopol (ČR a Facebook a Google)</a:t>
            </a:r>
            <a:endParaRPr/>
          </a:p>
          <a:p>
            <a:pPr indent="-228600" lvl="0" marL="228600" rtl="0" algn="l">
              <a:lnSpc>
                <a:spcPct val="90000"/>
              </a:lnSpc>
              <a:spcBef>
                <a:spcPts val="1000"/>
              </a:spcBef>
              <a:spcAft>
                <a:spcPts val="0"/>
              </a:spcAft>
              <a:buClr>
                <a:schemeClr val="dk1"/>
              </a:buClr>
              <a:buSzPts val="2800"/>
              <a:buChar char="•"/>
            </a:pPr>
            <a:r>
              <a:rPr lang="en-US"/>
              <a:t>Jak se reguluje vlastnictví médií v ČR?</a:t>
            </a:r>
            <a:endParaRPr/>
          </a:p>
          <a:p>
            <a:pPr indent="-228600" lvl="0" marL="228600" rtl="0" algn="l">
              <a:lnSpc>
                <a:spcPct val="90000"/>
              </a:lnSpc>
              <a:spcBef>
                <a:spcPts val="1000"/>
              </a:spcBef>
              <a:spcAft>
                <a:spcPts val="0"/>
              </a:spcAft>
              <a:buClr>
                <a:schemeClr val="dk1"/>
              </a:buClr>
              <a:buSzPts val="2800"/>
              <a:buChar char="•"/>
            </a:pPr>
            <a:r>
              <a:rPr lang="en-US"/>
              <a:t>Antimonopolní úřad ČR – příklady rozhodnutí v oblasti médií. </a:t>
            </a:r>
            <a:endParaRPr/>
          </a:p>
          <a:p>
            <a:pPr indent="-228600" lvl="0" marL="228600" rtl="0" algn="l">
              <a:lnSpc>
                <a:spcPct val="90000"/>
              </a:lnSpc>
              <a:spcBef>
                <a:spcPts val="1000"/>
              </a:spcBef>
              <a:spcAft>
                <a:spcPts val="0"/>
              </a:spcAft>
              <a:buClr>
                <a:schemeClr val="dk1"/>
              </a:buClr>
              <a:buSzPts val="2800"/>
              <a:buChar char="•"/>
            </a:pPr>
            <a:r>
              <a:rPr lang="en-US"/>
              <a:t>European Court of Human Rights - příklady rozhodnutí v oblasti médií.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120be355886_0_12"/>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Facebook a tzv. dual class structure of stock</a:t>
            </a:r>
            <a:endParaRPr/>
          </a:p>
        </p:txBody>
      </p:sp>
      <p:sp>
        <p:nvSpPr>
          <p:cNvPr id="172" name="Google Shape;172;g120be355886_0_12"/>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Facebook has a dual-class structure in place which means that individual and institutional shareholders have Class A stock where one share equals one vote; Zuckerberg, executive management and directors are Class B voters in which one share equals 10 votes.</a:t>
            </a:r>
            <a:endParaRPr/>
          </a:p>
          <a:p>
            <a:pPr indent="-228600" lvl="0" marL="228600" rtl="0" algn="l">
              <a:lnSpc>
                <a:spcPct val="90000"/>
              </a:lnSpc>
              <a:spcBef>
                <a:spcPts val="1000"/>
              </a:spcBef>
              <a:spcAft>
                <a:spcPts val="0"/>
              </a:spcAft>
              <a:buClr>
                <a:schemeClr val="dk1"/>
              </a:buClr>
              <a:buSzPts val="2800"/>
              <a:buChar char="•"/>
            </a:pPr>
            <a:r>
              <a:rPr lang="en-US" u="sng">
                <a:solidFill>
                  <a:schemeClr val="hlink"/>
                </a:solidFill>
                <a:hlinkClick r:id="rId3"/>
              </a:rPr>
              <a:t>https://www.forbes.com/sites/betsyatkins/2019/06/07/facebook-strong-arms-investors-who-want-zuckerberg-out/?sh=6112f6605901</a:t>
            </a:r>
            <a:r>
              <a:rPr lang="en-US"/>
              <a:t>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120be355886_0_1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Regulace médií</a:t>
            </a:r>
            <a:endParaRPr/>
          </a:p>
        </p:txBody>
      </p:sp>
      <p:sp>
        <p:nvSpPr>
          <p:cNvPr id="178" name="Google Shape;178;g120be355886_0_17"/>
          <p:cNvSpPr txBox="1"/>
          <p:nvPr>
            <p:ph idx="1" type="body"/>
          </p:nvPr>
        </p:nvSpPr>
        <p:spPr>
          <a:xfrm>
            <a:off x="838200" y="1543050"/>
            <a:ext cx="10515600" cy="4949700"/>
          </a:xfrm>
          <a:prstGeom prst="rect">
            <a:avLst/>
          </a:prstGeom>
          <a:noFill/>
          <a:ln>
            <a:noFill/>
          </a:ln>
        </p:spPr>
        <p:txBody>
          <a:bodyPr anchorCtr="0" anchor="t" bIns="45700" lIns="91425" spcFirstLastPara="1" rIns="91425" wrap="square" tIns="45700">
            <a:normAutofit lnSpcReduction="20000"/>
          </a:bodyPr>
          <a:lstStyle/>
          <a:p>
            <a:pPr indent="-342900" lvl="0" marL="457200" rtl="0" algn="l">
              <a:lnSpc>
                <a:spcPct val="80000"/>
              </a:lnSpc>
              <a:spcBef>
                <a:spcPts val="0"/>
              </a:spcBef>
              <a:spcAft>
                <a:spcPts val="0"/>
              </a:spcAft>
              <a:buClr>
                <a:srgbClr val="000000"/>
              </a:buClr>
              <a:buSzPts val="1800"/>
              <a:buFont typeface="Arial"/>
              <a:buChar char="•"/>
            </a:pPr>
            <a:r>
              <a:rPr lang="en-US">
                <a:solidFill>
                  <a:srgbClr val="000000"/>
                </a:solidFill>
                <a:latin typeface="Arial"/>
                <a:ea typeface="Arial"/>
                <a:cs typeface="Arial"/>
                <a:sym typeface="Arial"/>
              </a:rPr>
              <a:t>Feintuck, M. (1999). </a:t>
            </a:r>
            <a:r>
              <a:rPr i="1" lang="en-US">
                <a:solidFill>
                  <a:srgbClr val="000000"/>
                </a:solidFill>
                <a:latin typeface="Arial"/>
                <a:ea typeface="Arial"/>
                <a:cs typeface="Arial"/>
                <a:sym typeface="Arial"/>
              </a:rPr>
              <a:t>Media Regulation: Public Interest and the Law.</a:t>
            </a:r>
            <a:r>
              <a:rPr lang="en-US">
                <a:solidFill>
                  <a:srgbClr val="000000"/>
                </a:solidFill>
                <a:latin typeface="Arial"/>
                <a:ea typeface="Arial"/>
                <a:cs typeface="Arial"/>
                <a:sym typeface="Arial"/>
              </a:rPr>
              <a:t> Edinburgh: Edinburgh University Press.</a:t>
            </a:r>
            <a:endParaRPr/>
          </a:p>
          <a:p>
            <a:pPr indent="-604799" lvl="0" marL="606239" rtl="0" algn="l">
              <a:lnSpc>
                <a:spcPct val="80000"/>
              </a:lnSpc>
              <a:spcBef>
                <a:spcPts val="573"/>
              </a:spcBef>
              <a:spcAft>
                <a:spcPts val="0"/>
              </a:spcAft>
              <a:buClr>
                <a:srgbClr val="000000"/>
              </a:buClr>
              <a:buSzPts val="2800"/>
              <a:buNone/>
            </a:pPr>
            <a:r>
              <a:rPr lang="en-US">
                <a:solidFill>
                  <a:srgbClr val="000000"/>
                </a:solidFill>
                <a:latin typeface="Arial"/>
                <a:ea typeface="Arial"/>
                <a:cs typeface="Arial"/>
                <a:sym typeface="Arial"/>
              </a:rPr>
              <a:t>Regulation is justified on the grounds of:</a:t>
            </a:r>
            <a:endParaRPr/>
          </a:p>
          <a:p>
            <a:pPr indent="-342900" lvl="0" marL="457200" rtl="0" algn="l">
              <a:lnSpc>
                <a:spcPct val="80000"/>
              </a:lnSpc>
              <a:spcBef>
                <a:spcPts val="573"/>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enabling effective communication. This notion is closely related to the freedom of speech ideal, as reflected, for example, in the First Amendment to the US Constitution or in Article 10 of the “European Convention on Human Rights”</a:t>
            </a:r>
            <a:endParaRPr/>
          </a:p>
          <a:p>
            <a:pPr indent="-342900" lvl="0" marL="457200" rtl="0" algn="l">
              <a:lnSpc>
                <a:spcPct val="80000"/>
              </a:lnSpc>
              <a:spcBef>
                <a:spcPts val="0"/>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diversity which Feintuck relates specifically to political debate and cultural identities</a:t>
            </a:r>
            <a:endParaRPr/>
          </a:p>
          <a:p>
            <a:pPr indent="-342900" lvl="0" marL="457200" rtl="0" algn="l">
              <a:lnSpc>
                <a:spcPct val="80000"/>
              </a:lnSpc>
              <a:spcBef>
                <a:spcPts val="0"/>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economic interest - benefits of undistorted competitive markets</a:t>
            </a:r>
            <a:endParaRPr/>
          </a:p>
          <a:p>
            <a:pPr indent="-342900" lvl="0" marL="457200" rtl="0" algn="l">
              <a:lnSpc>
                <a:spcPct val="80000"/>
              </a:lnSpc>
              <a:spcBef>
                <a:spcPts val="0"/>
              </a:spcBef>
              <a:spcAft>
                <a:spcPts val="0"/>
              </a:spcAft>
              <a:buClr>
                <a:srgbClr val="000000"/>
              </a:buClr>
              <a:buSzPts val="1800"/>
              <a:buFont typeface="Arial"/>
              <a:buAutoNum type="arabicPeriod"/>
            </a:pPr>
            <a:r>
              <a:rPr lang="en-US">
                <a:solidFill>
                  <a:srgbClr val="000000"/>
                </a:solidFill>
                <a:latin typeface="Arial"/>
                <a:ea typeface="Arial"/>
                <a:cs typeface="Arial"/>
                <a:sym typeface="Arial"/>
              </a:rPr>
              <a:t>public interest - broadcasting in the public interest should guarantee universally accessible quality service (defined differently in the different national systems of public service broadcasting), diversity as well as national political and/or cultural interest.</a:t>
            </a:r>
            <a:endParaRPr/>
          </a:p>
          <a:p>
            <a:pPr indent="-64135"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g120be355886_0_22"/>
          <p:cNvSpPr/>
          <p:nvPr/>
        </p:nvSpPr>
        <p:spPr>
          <a:xfrm>
            <a:off x="556053" y="97975"/>
            <a:ext cx="9694782" cy="1143396"/>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82950" lIns="81625" spcFirstLastPara="1" rIns="81625" wrap="square" tIns="42450">
            <a:noAutofit/>
          </a:bodyPr>
          <a:lstStyle/>
          <a:p>
            <a:pPr indent="0" lvl="0" marL="0" marR="0" rtl="0" algn="l">
              <a:lnSpc>
                <a:spcPct val="100000"/>
              </a:lnSpc>
              <a:spcBef>
                <a:spcPts val="0"/>
              </a:spcBef>
              <a:spcAft>
                <a:spcPts val="0"/>
              </a:spcAft>
              <a:buClr>
                <a:srgbClr val="000000"/>
              </a:buClr>
              <a:buSzPts val="3991"/>
              <a:buFont typeface="Arial"/>
              <a:buNone/>
            </a:pPr>
            <a:r>
              <a:rPr b="0" i="0" lang="en-US" sz="3991" u="none" cap="none" strike="noStrike">
                <a:solidFill>
                  <a:srgbClr val="000000"/>
                </a:solidFill>
                <a:latin typeface="Arial"/>
                <a:ea typeface="Arial"/>
                <a:cs typeface="Arial"/>
                <a:sym typeface="Arial"/>
              </a:rPr>
              <a:t>Economic justifications for regulation</a:t>
            </a:r>
            <a:endParaRPr b="0" i="0" sz="1400" u="none" cap="none" strike="noStrike">
              <a:solidFill>
                <a:srgbClr val="000000"/>
              </a:solidFill>
              <a:latin typeface="Arial"/>
              <a:ea typeface="Arial"/>
              <a:cs typeface="Arial"/>
              <a:sym typeface="Arial"/>
            </a:endParaRPr>
          </a:p>
        </p:txBody>
      </p:sp>
      <p:sp>
        <p:nvSpPr>
          <p:cNvPr id="186" name="Google Shape;186;g120be355886_0_22"/>
          <p:cNvSpPr/>
          <p:nvPr/>
        </p:nvSpPr>
        <p:spPr>
          <a:xfrm>
            <a:off x="556050" y="1121575"/>
            <a:ext cx="10817766" cy="5247774"/>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t" bIns="42450" lIns="81625" spcFirstLastPara="1" rIns="81625" wrap="square" tIns="42450">
            <a:noAutofit/>
          </a:bodyPr>
          <a:lstStyle/>
          <a:p>
            <a:pPr indent="0" lvl="0" marL="0" marR="0" rtl="0" algn="l">
              <a:lnSpc>
                <a:spcPct val="80000"/>
              </a:lnSpc>
              <a:spcBef>
                <a:spcPts val="0"/>
              </a:spcBef>
              <a:spcAft>
                <a:spcPts val="0"/>
              </a:spcAft>
              <a:buNone/>
            </a:pPr>
            <a:r>
              <a:rPr b="0" i="0" lang="en-US" sz="2014" u="none" cap="none" strike="noStrike">
                <a:solidFill>
                  <a:srgbClr val="000000"/>
                </a:solidFill>
                <a:latin typeface="Arial"/>
                <a:ea typeface="Arial"/>
                <a:cs typeface="Arial"/>
                <a:sym typeface="Arial"/>
              </a:rPr>
              <a:t>Media – prone to ‘market failure’ (any failure by the market system to allocate resources efficiently OR a failure of the market to advance socially desirable goals such as preserving democracy and social cohesion)</a:t>
            </a:r>
            <a:endParaRPr b="0" i="0" sz="1600" u="none" cap="none" strike="noStrike">
              <a:solidFill>
                <a:srgbClr val="000000"/>
              </a:solidFill>
              <a:latin typeface="Arial"/>
              <a:ea typeface="Arial"/>
              <a:cs typeface="Arial"/>
              <a:sym typeface="Arial"/>
            </a:endParaRPr>
          </a:p>
          <a:p>
            <a:pPr indent="0" lvl="0" marL="0" marR="0" rtl="0" algn="l">
              <a:lnSpc>
                <a:spcPct val="80000"/>
              </a:lnSpc>
              <a:spcBef>
                <a:spcPts val="520"/>
              </a:spcBef>
              <a:spcAft>
                <a:spcPts val="0"/>
              </a:spcAft>
              <a:buNone/>
            </a:pPr>
            <a:r>
              <a:t/>
            </a:r>
            <a:endParaRPr sz="2014"/>
          </a:p>
          <a:p>
            <a:pPr indent="0" lvl="0" marL="0" marR="0" rtl="0" algn="l">
              <a:lnSpc>
                <a:spcPct val="80000"/>
              </a:lnSpc>
              <a:spcBef>
                <a:spcPts val="520"/>
              </a:spcBef>
              <a:spcAft>
                <a:spcPts val="0"/>
              </a:spcAft>
              <a:buNone/>
            </a:pPr>
            <a:r>
              <a:rPr b="0" i="0" lang="en-US" sz="2014" u="none" cap="none" strike="noStrike">
                <a:solidFill>
                  <a:srgbClr val="000000"/>
                </a:solidFill>
                <a:latin typeface="Arial"/>
                <a:ea typeface="Arial"/>
                <a:cs typeface="Arial"/>
                <a:sym typeface="Arial"/>
              </a:rPr>
              <a:t>Media concentration or media integration is defined as an increase in the presence of one (monopoly) or a few media companies (oligopoly) in any market as a result of acquisitions and mergers or the disappearance of competitors</a:t>
            </a:r>
            <a:endParaRPr b="0" i="0" sz="1600" u="none" cap="none" strike="noStrike">
              <a:solidFill>
                <a:srgbClr val="000000"/>
              </a:solidFill>
              <a:latin typeface="Arial"/>
              <a:ea typeface="Arial"/>
              <a:cs typeface="Arial"/>
              <a:sym typeface="Arial"/>
            </a:endParaRPr>
          </a:p>
          <a:p>
            <a:pPr indent="0" lvl="0" marL="0" marR="0" rtl="0" algn="l">
              <a:lnSpc>
                <a:spcPct val="80000"/>
              </a:lnSpc>
              <a:spcBef>
                <a:spcPts val="520"/>
              </a:spcBef>
              <a:spcAft>
                <a:spcPts val="0"/>
              </a:spcAft>
              <a:buNone/>
            </a:pPr>
            <a:r>
              <a:t/>
            </a:r>
            <a:endParaRPr sz="2014"/>
          </a:p>
          <a:p>
            <a:pPr indent="0" lvl="0" marL="0" marR="0" rtl="0" algn="l">
              <a:lnSpc>
                <a:spcPct val="80000"/>
              </a:lnSpc>
              <a:spcBef>
                <a:spcPts val="520"/>
              </a:spcBef>
              <a:spcAft>
                <a:spcPts val="0"/>
              </a:spcAft>
              <a:buNone/>
            </a:pPr>
            <a:r>
              <a:rPr b="0" i="0" lang="en-US" sz="2014" u="none" cap="none" strike="noStrike">
                <a:solidFill>
                  <a:srgbClr val="000000"/>
                </a:solidFill>
                <a:latin typeface="Arial"/>
                <a:ea typeface="Arial"/>
                <a:cs typeface="Arial"/>
                <a:sym typeface="Arial"/>
              </a:rPr>
              <a:t>Types of concentration:</a:t>
            </a:r>
            <a:endParaRPr b="0" i="0" sz="1600" u="none" cap="none" strike="noStrike">
              <a:solidFill>
                <a:srgbClr val="000000"/>
              </a:solidFill>
              <a:latin typeface="Arial"/>
              <a:ea typeface="Arial"/>
              <a:cs typeface="Arial"/>
              <a:sym typeface="Arial"/>
            </a:endParaRPr>
          </a:p>
          <a:p>
            <a:pPr indent="0" lvl="0" marL="0" marR="0" rtl="0" algn="l">
              <a:lnSpc>
                <a:spcPct val="80000"/>
              </a:lnSpc>
              <a:spcBef>
                <a:spcPts val="520"/>
              </a:spcBef>
              <a:spcAft>
                <a:spcPts val="0"/>
              </a:spcAft>
              <a:buNone/>
            </a:pPr>
            <a:r>
              <a:rPr b="0" i="0" lang="en-US" sz="2014" u="none" cap="none" strike="noStrike">
                <a:solidFill>
                  <a:srgbClr val="000000"/>
                </a:solidFill>
                <a:latin typeface="Arial"/>
                <a:ea typeface="Arial"/>
                <a:cs typeface="Arial"/>
                <a:sym typeface="Arial"/>
              </a:rPr>
              <a:t>Horizontal media concentration refers to concentration within one and the same industry section (an example can be the merger of two newspapers in the same geographical market).</a:t>
            </a:r>
            <a:endParaRPr b="0" i="0" sz="1600" u="none" cap="none" strike="noStrike">
              <a:solidFill>
                <a:srgbClr val="000000"/>
              </a:solidFill>
              <a:latin typeface="Arial"/>
              <a:ea typeface="Arial"/>
              <a:cs typeface="Arial"/>
              <a:sym typeface="Arial"/>
            </a:endParaRPr>
          </a:p>
          <a:p>
            <a:pPr indent="0" lvl="0" marL="0" marR="0" rtl="0" algn="l">
              <a:lnSpc>
                <a:spcPct val="80000"/>
              </a:lnSpc>
              <a:spcBef>
                <a:spcPts val="520"/>
              </a:spcBef>
              <a:spcAft>
                <a:spcPts val="0"/>
              </a:spcAft>
              <a:buNone/>
            </a:pPr>
            <a:r>
              <a:rPr b="0" i="0" lang="en-US" sz="2014" u="none" cap="none" strike="noStrike">
                <a:solidFill>
                  <a:srgbClr val="000000"/>
                </a:solidFill>
                <a:latin typeface="Arial"/>
                <a:ea typeface="Arial"/>
                <a:cs typeface="Arial"/>
                <a:sym typeface="Arial"/>
              </a:rPr>
              <a:t>Vertical media concentration is involved when a media enterprise gains control over some steps necessary for the production and distribution of a given media (for example, distribution, promotion etc.).</a:t>
            </a:r>
            <a:endParaRPr b="0" i="0" sz="1600" u="none" cap="none" strike="noStrike">
              <a:solidFill>
                <a:srgbClr val="000000"/>
              </a:solidFill>
              <a:latin typeface="Arial"/>
              <a:ea typeface="Arial"/>
              <a:cs typeface="Arial"/>
              <a:sym typeface="Arial"/>
            </a:endParaRPr>
          </a:p>
          <a:p>
            <a:pPr indent="0" lvl="0" marL="0" marR="0" rtl="0" algn="l">
              <a:lnSpc>
                <a:spcPct val="80000"/>
              </a:lnSpc>
              <a:spcBef>
                <a:spcPts val="520"/>
              </a:spcBef>
              <a:spcAft>
                <a:spcPts val="0"/>
              </a:spcAft>
              <a:buNone/>
            </a:pPr>
            <a:r>
              <a:rPr b="0" i="0" lang="en-US" sz="2014" u="none" cap="none" strike="noStrike">
                <a:solidFill>
                  <a:srgbClr val="000000"/>
                </a:solidFill>
                <a:latin typeface="Arial"/>
                <a:ea typeface="Arial"/>
                <a:cs typeface="Arial"/>
                <a:sym typeface="Arial"/>
              </a:rPr>
              <a:t>Cross-media concentration refers to a situation when a media enterprise gains cross-ownership of different media products (respectively outlets) in different media markets and industries.</a:t>
            </a:r>
            <a:endParaRPr b="0" i="0" sz="1600" u="none" cap="none" strike="noStrike">
              <a:solidFill>
                <a:srgbClr val="000000"/>
              </a:solidFill>
              <a:latin typeface="Arial"/>
              <a:ea typeface="Arial"/>
              <a:cs typeface="Arial"/>
              <a:sym typeface="Arial"/>
            </a:endParaRPr>
          </a:p>
          <a:p>
            <a:pPr indent="0" lvl="0" marL="0" marR="0" rtl="0" algn="l">
              <a:lnSpc>
                <a:spcPct val="80000"/>
              </a:lnSpc>
              <a:spcBef>
                <a:spcPts val="520"/>
              </a:spcBef>
              <a:spcAft>
                <a:spcPts val="0"/>
              </a:spcAft>
              <a:buNone/>
            </a:pPr>
            <a:r>
              <a:rPr b="0" i="0" lang="en-US" sz="2014" u="none" cap="none" strike="noStrike">
                <a:solidFill>
                  <a:srgbClr val="000000"/>
                </a:solidFill>
                <a:latin typeface="Arial"/>
                <a:ea typeface="Arial"/>
                <a:cs typeface="Arial"/>
                <a:sym typeface="Arial"/>
              </a:rPr>
              <a:t>Diagonal media concentration includes not only cross-media concentration but also activities of an enterprise from a different industrial sector in media markets.</a:t>
            </a:r>
            <a:endParaRPr b="0" i="0" sz="16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g120be355886_0_29"/>
          <p:cNvSpPr/>
          <p:nvPr/>
        </p:nvSpPr>
        <p:spPr>
          <a:xfrm>
            <a:off x="235903" y="274975"/>
            <a:ext cx="9974448" cy="1143720"/>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b" bIns="82950" lIns="81625" spcFirstLastPara="1" rIns="81625" wrap="square" tIns="42450">
            <a:noAutofit/>
          </a:bodyPr>
          <a:lstStyle/>
          <a:p>
            <a:pPr indent="0" lvl="0" marL="0" marR="0" rtl="0" algn="l">
              <a:lnSpc>
                <a:spcPct val="100000"/>
              </a:lnSpc>
              <a:spcBef>
                <a:spcPts val="0"/>
              </a:spcBef>
              <a:spcAft>
                <a:spcPts val="0"/>
              </a:spcAft>
              <a:buClr>
                <a:srgbClr val="000000"/>
              </a:buClr>
              <a:buSzPts val="3991"/>
              <a:buFont typeface="Arial"/>
              <a:buNone/>
            </a:pPr>
            <a:r>
              <a:rPr b="0" i="0" lang="en-US" sz="3991" u="none" cap="none" strike="noStrike">
                <a:solidFill>
                  <a:srgbClr val="000000"/>
                </a:solidFill>
                <a:latin typeface="Arial"/>
                <a:ea typeface="Arial"/>
                <a:cs typeface="Arial"/>
                <a:sym typeface="Arial"/>
              </a:rPr>
              <a:t>Media regulation - techniques</a:t>
            </a:r>
            <a:endParaRPr b="0" i="0" sz="1400" u="none" cap="none" strike="noStrike">
              <a:solidFill>
                <a:srgbClr val="000000"/>
              </a:solidFill>
              <a:latin typeface="Arial"/>
              <a:ea typeface="Arial"/>
              <a:cs typeface="Arial"/>
              <a:sym typeface="Arial"/>
            </a:endParaRPr>
          </a:p>
        </p:txBody>
      </p:sp>
      <p:sp>
        <p:nvSpPr>
          <p:cNvPr id="194" name="Google Shape;194;g120be355886_0_29"/>
          <p:cNvSpPr/>
          <p:nvPr/>
        </p:nvSpPr>
        <p:spPr>
          <a:xfrm>
            <a:off x="235900" y="1447425"/>
            <a:ext cx="11407500" cy="4572504"/>
          </a:xfrm>
          <a:custGeom>
            <a:rect b="b" l="l" r="r" t="t"/>
            <a:pathLst>
              <a:path extrusionOk="0" h="21600" w="21600">
                <a:moveTo>
                  <a:pt x="0" y="0"/>
                </a:moveTo>
                <a:lnTo>
                  <a:pt x="21600" y="0"/>
                </a:lnTo>
                <a:lnTo>
                  <a:pt x="21600" y="21600"/>
                </a:lnTo>
                <a:lnTo>
                  <a:pt x="0" y="21600"/>
                </a:lnTo>
                <a:lnTo>
                  <a:pt x="0" y="0"/>
                </a:lnTo>
                <a:close/>
              </a:path>
            </a:pathLst>
          </a:custGeom>
          <a:noFill/>
          <a:ln>
            <a:noFill/>
          </a:ln>
        </p:spPr>
        <p:txBody>
          <a:bodyPr anchorCtr="0" anchor="t" bIns="42450" lIns="81625" spcFirstLastPara="1" rIns="81625" wrap="square" tIns="42450">
            <a:noAutofit/>
          </a:bodyPr>
          <a:lstStyle/>
          <a:p>
            <a:pPr indent="0" lvl="0" marL="0" marR="0" rtl="0" algn="l">
              <a:lnSpc>
                <a:spcPct val="80000"/>
              </a:lnSpc>
              <a:spcBef>
                <a:spcPts val="0"/>
              </a:spcBef>
              <a:spcAft>
                <a:spcPts val="0"/>
              </a:spcAft>
              <a:buNone/>
            </a:pPr>
            <a:r>
              <a:rPr b="0" i="0" lang="en-US" sz="2540" u="none" cap="none" strike="noStrike">
                <a:solidFill>
                  <a:srgbClr val="000000"/>
                </a:solidFill>
                <a:latin typeface="Arial"/>
                <a:ea typeface="Arial"/>
                <a:cs typeface="Arial"/>
                <a:sym typeface="Arial"/>
              </a:rPr>
              <a:t>Feintuck – 3 types: structural, behavioural and content regulation</a:t>
            </a:r>
            <a:endParaRPr b="0" i="0" sz="1400" u="none" cap="none" strike="noStrike">
              <a:solidFill>
                <a:srgbClr val="000000"/>
              </a:solidFill>
              <a:latin typeface="Arial"/>
              <a:ea typeface="Arial"/>
              <a:cs typeface="Arial"/>
              <a:sym typeface="Arial"/>
            </a:endParaRPr>
          </a:p>
          <a:p>
            <a:pPr indent="0" lvl="0" marL="457200" marR="0" rtl="0" algn="l">
              <a:lnSpc>
                <a:spcPct val="80000"/>
              </a:lnSpc>
              <a:spcBef>
                <a:spcPts val="520"/>
              </a:spcBef>
              <a:spcAft>
                <a:spcPts val="0"/>
              </a:spcAft>
              <a:buNone/>
            </a:pPr>
            <a:r>
              <a:t/>
            </a:r>
            <a:endParaRPr sz="2540"/>
          </a:p>
          <a:p>
            <a:pPr indent="0" lvl="0" marL="0" marR="0" rtl="0" algn="l">
              <a:lnSpc>
                <a:spcPct val="80000"/>
              </a:lnSpc>
              <a:spcBef>
                <a:spcPts val="520"/>
              </a:spcBef>
              <a:spcAft>
                <a:spcPts val="0"/>
              </a:spcAft>
              <a:buNone/>
            </a:pPr>
            <a:r>
              <a:rPr b="0" i="0" lang="en-US" sz="2540" u="none" cap="none" strike="noStrike">
                <a:solidFill>
                  <a:srgbClr val="000000"/>
                </a:solidFill>
                <a:latin typeface="Arial"/>
                <a:ea typeface="Arial"/>
                <a:cs typeface="Arial"/>
                <a:sym typeface="Arial"/>
              </a:rPr>
              <a:t>In shorthand, “content regulation” refers to limitations being imposed on what cannot or must be broadcast or published, while “structural regulation” refers to limits on the extent of that which can be owned within any market by any one corporate entity, and, in effect, “behavioural regulation” generally serves to limit how property held can be used in relation to its impact on actual or potential competitors.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Mediální průmysl – definice, termíny</a:t>
            </a:r>
            <a:endParaRPr/>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74009" lvl="0" marL="0" rtl="0" algn="l">
              <a:lnSpc>
                <a:spcPct val="90000"/>
              </a:lnSpc>
              <a:spcBef>
                <a:spcPts val="0"/>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 Kulturní a kreativní průmysly </a:t>
            </a:r>
            <a:endParaRPr/>
          </a:p>
          <a:p>
            <a:pPr indent="0" lvl="0" marL="0" rtl="0" algn="l">
              <a:lnSpc>
                <a:spcPct val="90000"/>
              </a:lnSpc>
              <a:spcBef>
                <a:spcPts val="573"/>
              </a:spcBef>
              <a:spcAft>
                <a:spcPts val="0"/>
              </a:spcAft>
              <a:buClr>
                <a:srgbClr val="000000"/>
              </a:buClr>
              <a:buSzPct val="45000"/>
              <a:buNone/>
            </a:pPr>
            <a:r>
              <a:rPr lang="en-US" u="sng">
                <a:solidFill>
                  <a:srgbClr val="000000"/>
                </a:solidFill>
                <a:latin typeface="Arial"/>
                <a:ea typeface="Arial"/>
                <a:cs typeface="Arial"/>
                <a:sym typeface="Arial"/>
                <a:hlinkClick r:id="rId3">
                  <a:extLst>
                    <a:ext uri="{A12FA001-AC4F-418D-AE19-62706E023703}">
                      <ahyp:hlinkClr val="tx"/>
                    </a:ext>
                  </a:extLst>
                </a:hlinkClick>
              </a:rPr>
              <a:t>https://www.mkcr.cz/kulturni-a-kreativni-prumysly-1157.html</a:t>
            </a:r>
            <a:r>
              <a:rPr lang="en-US">
                <a:solidFill>
                  <a:srgbClr val="000000"/>
                </a:solidFill>
                <a:latin typeface="Arial"/>
                <a:ea typeface="Arial"/>
                <a:cs typeface="Arial"/>
                <a:sym typeface="Arial"/>
              </a:rPr>
              <a:t> </a:t>
            </a:r>
            <a:endParaRPr/>
          </a:p>
          <a:p>
            <a:pPr indent="0" lvl="0" marL="0" rtl="0" algn="l">
              <a:lnSpc>
                <a:spcPct val="90000"/>
              </a:lnSpc>
              <a:spcBef>
                <a:spcPts val="573"/>
              </a:spcBef>
              <a:spcAft>
                <a:spcPts val="0"/>
              </a:spcAft>
              <a:buClr>
                <a:srgbClr val="000000"/>
              </a:buClr>
              <a:buSzPct val="45000"/>
              <a:buNone/>
            </a:pPr>
            <a:r>
              <a:t/>
            </a:r>
            <a:endParaRPr>
              <a:solidFill>
                <a:srgbClr val="000000"/>
              </a:solidFill>
              <a:latin typeface="Arial"/>
              <a:ea typeface="Arial"/>
              <a:cs typeface="Arial"/>
              <a:sym typeface="Arial"/>
            </a:endParaRPr>
          </a:p>
          <a:p>
            <a:pPr indent="-74009" lvl="0" marL="0" rtl="0" algn="l">
              <a:lnSpc>
                <a:spcPct val="90000"/>
              </a:lnSpc>
              <a:spcBef>
                <a:spcPts val="573"/>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Industrial production and circulation of texts (not restricted to written texts)</a:t>
            </a:r>
            <a:endParaRPr/>
          </a:p>
          <a:p>
            <a:pPr indent="-74009" lvl="0" marL="0" rtl="0" algn="l">
              <a:lnSpc>
                <a:spcPct val="90000"/>
              </a:lnSpc>
              <a:spcBef>
                <a:spcPts val="573"/>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David Hesmondhalgh: The Cultural Industries:</a:t>
            </a:r>
            <a:endParaRPr/>
          </a:p>
          <a:p>
            <a:pPr indent="-74009" lvl="0" marL="0" rtl="0" algn="l">
              <a:lnSpc>
                <a:spcPct val="90000"/>
              </a:lnSpc>
              <a:spcBef>
                <a:spcPts val="573"/>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Core cultural industries: broadcasting; film industries; content aspects of the Internet industry; music industries; print and electronic publishing; video and computer games; advertising and marketing</a:t>
            </a:r>
            <a:endParaRPr/>
          </a:p>
          <a:p>
            <a:pPr indent="-74009" lvl="0" marL="0" rtl="0" algn="l">
              <a:lnSpc>
                <a:spcPct val="90000"/>
              </a:lnSpc>
              <a:spcBef>
                <a:spcPts val="573"/>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These interact/interconnect with each other in complex ways, mainly because they compete for the same resources: disposable consumer income; advertising revenue; consumption time; creative and technical labour   </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g120be355886_0_3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Data a tlaky na výkon</a:t>
            </a:r>
            <a:endParaRPr/>
          </a:p>
        </p:txBody>
      </p:sp>
      <p:sp>
        <p:nvSpPr>
          <p:cNvPr id="200" name="Google Shape;200;g120be355886_0_3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One subscriber or 48,000 pageviews: Why every journalist should know the “unit economics” of their content</a:t>
            </a:r>
            <a:endParaRPr/>
          </a:p>
          <a:p>
            <a:pPr indent="0" lvl="0" marL="0" rtl="0" algn="l">
              <a:lnSpc>
                <a:spcPct val="90000"/>
              </a:lnSpc>
              <a:spcBef>
                <a:spcPts val="1000"/>
              </a:spcBef>
              <a:spcAft>
                <a:spcPts val="0"/>
              </a:spcAft>
              <a:buClr>
                <a:schemeClr val="dk1"/>
              </a:buClr>
              <a:buSzPts val="2800"/>
              <a:buNone/>
            </a:pPr>
            <a:r>
              <a:rPr lang="en-US" u="sng">
                <a:solidFill>
                  <a:schemeClr val="hlink"/>
                </a:solidFill>
                <a:hlinkClick r:id="rId3"/>
              </a:rPr>
              <a:t>https://www.niemanlab.org/2019/10/one-subscriber-or-48000-pageviews-why-every-journalist-should-know-the-unit-economics-of-their-content/</a:t>
            </a:r>
            <a:endParaRPr/>
          </a:p>
          <a:p>
            <a:pPr indent="0" lvl="0" marL="0" rtl="0" algn="l">
              <a:lnSpc>
                <a:spcPct val="90000"/>
              </a:lnSpc>
              <a:spcBef>
                <a:spcPts val="1000"/>
              </a:spcBef>
              <a:spcAft>
                <a:spcPts val="0"/>
              </a:spcAft>
              <a:buClr>
                <a:schemeClr val="dk1"/>
              </a:buClr>
              <a:buSzPts val="2800"/>
              <a:buNone/>
            </a:pPr>
            <a:r>
              <a:rPr lang="en-US"/>
              <a:t>How to build a newsroom culture that cares about metrics beyond pageviews</a:t>
            </a:r>
            <a:endParaRPr/>
          </a:p>
          <a:p>
            <a:pPr indent="0" lvl="0" marL="0" rtl="0" algn="l">
              <a:lnSpc>
                <a:spcPct val="90000"/>
              </a:lnSpc>
              <a:spcBef>
                <a:spcPts val="1000"/>
              </a:spcBef>
              <a:spcAft>
                <a:spcPts val="0"/>
              </a:spcAft>
              <a:buClr>
                <a:schemeClr val="dk1"/>
              </a:buClr>
              <a:buSzPts val="2800"/>
              <a:buNone/>
            </a:pPr>
            <a:r>
              <a:rPr lang="en-US" u="sng">
                <a:solidFill>
                  <a:schemeClr val="hlink"/>
                </a:solidFill>
                <a:hlinkClick r:id="rId4"/>
              </a:rPr>
              <a:t>https://www.niemanlab.org/2019/03/how-to-build-a-newsroom-culture-that-cares-about-metrics-beyond-pageviews/</a:t>
            </a:r>
            <a:r>
              <a:rPr lang="en-US"/>
              <a:t>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g120be355886_0_41"/>
          <p:cNvSpPr txBox="1"/>
          <p:nvPr>
            <p:ph type="title"/>
          </p:nvPr>
        </p:nvSpPr>
        <p:spPr>
          <a:xfrm>
            <a:off x="838200" y="500062"/>
            <a:ext cx="10515600" cy="13257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Freedman, D. (2014) “Metrics, models and the meaning of media ownership.”</a:t>
            </a:r>
            <a:br>
              <a:rPr lang="en-US"/>
            </a:br>
            <a:endParaRPr/>
          </a:p>
        </p:txBody>
      </p:sp>
      <p:sp>
        <p:nvSpPr>
          <p:cNvPr id="206" name="Google Shape;206;g120be355886_0_4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Clr>
                <a:schemeClr val="dk1"/>
              </a:buClr>
              <a:buSzPts val="2800"/>
              <a:buNone/>
            </a:pPr>
            <a:r>
              <a:rPr lang="en-US"/>
              <a:t>Proč je koncentrace vlastnictví problémem?</a:t>
            </a:r>
            <a:endParaRPr/>
          </a:p>
          <a:p>
            <a:pPr indent="0" lvl="0" marL="0" rtl="0" algn="l">
              <a:lnSpc>
                <a:spcPct val="90000"/>
              </a:lnSpc>
              <a:spcBef>
                <a:spcPts val="1000"/>
              </a:spcBef>
              <a:spcAft>
                <a:spcPts val="0"/>
              </a:spcAft>
              <a:buClr>
                <a:schemeClr val="dk1"/>
              </a:buClr>
              <a:buSzPts val="2800"/>
              <a:buNone/>
            </a:pPr>
            <a:r>
              <a:rPr lang="en-US"/>
              <a:t>Je nedemokratická, protože omezuje kulturní rozmanitost, protože podrývá schopnost občanů získat a dělit se o informace a myšlenky, které jsou zásadní pro informované rozhodování o věcech veřejných a navíc proto, že přispívá ke komodifikaci kulturního průmyslu/ů, transformuje je z motoru symbolické interakce v motor kapitalistické akumulace.</a:t>
            </a:r>
            <a:endParaRPr/>
          </a:p>
          <a:p>
            <a:pPr indent="0" lvl="0" marL="0" rtl="0" algn="l">
              <a:lnSpc>
                <a:spcPct val="90000"/>
              </a:lnSpc>
              <a:spcBef>
                <a:spcPts val="1000"/>
              </a:spcBef>
              <a:spcAft>
                <a:spcPts val="0"/>
              </a:spcAft>
              <a:buClr>
                <a:schemeClr val="dk1"/>
              </a:buClr>
              <a:buSzPts val="2800"/>
              <a:buNone/>
            </a:pPr>
            <a:r>
              <a:rPr lang="en-US"/>
              <a:t>Někteří ze zakladatelů komunikačních a kulturálních studií chápali různorodé vlastnictví jako zásadní podmínku, která umožní médiím naplnit nezávislou, kreativní a kritickou roli ve veřejném životě. Například Lazarsfeld a Merton (1948) argumentovali, že média přispívají k udržování sociálního a ekonomického systému.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g120be355886_0_46"/>
          <p:cNvSpPr txBox="1"/>
          <p:nvPr>
            <p:ph idx="4294967295" type="body"/>
          </p:nvPr>
        </p:nvSpPr>
        <p:spPr>
          <a:xfrm>
            <a:off x="838200" y="1170870"/>
            <a:ext cx="10515600" cy="4351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V tomto článku jsou propojené tři přístupy k analýze mediálního vlastnictví s cílem poskytnout ucelený obraz problémů a potenciálních řešení. </a:t>
            </a:r>
            <a:endParaRPr/>
          </a:p>
          <a:p>
            <a:pPr indent="0" lvl="0" marL="0" rtl="0" algn="l">
              <a:lnSpc>
                <a:spcPct val="90000"/>
              </a:lnSpc>
              <a:spcBef>
                <a:spcPts val="1000"/>
              </a:spcBef>
              <a:spcAft>
                <a:spcPts val="0"/>
              </a:spcAft>
              <a:buClr>
                <a:schemeClr val="dk1"/>
              </a:buClr>
              <a:buSzPts val="2800"/>
              <a:buNone/>
            </a:pPr>
            <a:r>
              <a:rPr lang="en-US"/>
              <a:t>Článek má 3 části:</a:t>
            </a:r>
            <a:endParaRPr/>
          </a:p>
          <a:p>
            <a:pPr indent="-514350" lvl="0" marL="514350" rtl="0" algn="l">
              <a:lnSpc>
                <a:spcPct val="90000"/>
              </a:lnSpc>
              <a:spcBef>
                <a:spcPts val="1000"/>
              </a:spcBef>
              <a:spcAft>
                <a:spcPts val="0"/>
              </a:spcAft>
              <a:buClr>
                <a:schemeClr val="dk1"/>
              </a:buClr>
              <a:buSzPts val="2800"/>
              <a:buAutoNum type="arabicPeriod"/>
            </a:pPr>
            <a:r>
              <a:rPr lang="en-US"/>
              <a:t>Kritika spoléhání se na kvantitativní data.</a:t>
            </a:r>
            <a:endParaRPr/>
          </a:p>
          <a:p>
            <a:pPr indent="-514350" lvl="0" marL="514350" rtl="0" algn="l">
              <a:lnSpc>
                <a:spcPct val="90000"/>
              </a:lnSpc>
              <a:spcBef>
                <a:spcPts val="1000"/>
              </a:spcBef>
              <a:spcAft>
                <a:spcPts val="0"/>
              </a:spcAft>
              <a:buClr>
                <a:schemeClr val="dk1"/>
              </a:buClr>
              <a:buSzPts val="2800"/>
              <a:buAutoNum type="arabicPeriod"/>
            </a:pPr>
            <a:r>
              <a:rPr lang="en-US"/>
              <a:t>Diskuse normativních modelů, především pluralitních modelů mediálního vlastnictví.</a:t>
            </a:r>
            <a:endParaRPr/>
          </a:p>
          <a:p>
            <a:pPr indent="-514350" lvl="0" marL="514350" rtl="0" algn="l">
              <a:lnSpc>
                <a:spcPct val="90000"/>
              </a:lnSpc>
              <a:spcBef>
                <a:spcPts val="1000"/>
              </a:spcBef>
              <a:spcAft>
                <a:spcPts val="0"/>
              </a:spcAft>
              <a:buClr>
                <a:schemeClr val="dk1"/>
              </a:buClr>
              <a:buSzPts val="2800"/>
              <a:buAutoNum type="arabicPeriod"/>
            </a:pPr>
            <a:r>
              <a:rPr lang="en-US"/>
              <a:t>Diskuse mediálního vlastnictví ve vztahu k systému myšlení a činů, které privilegují určité způsoby myšlení o světě a o jeho uspořádání.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g120be355886_0_5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Kvantitativní data</a:t>
            </a:r>
            <a:endParaRPr/>
          </a:p>
        </p:txBody>
      </p:sp>
      <p:sp>
        <p:nvSpPr>
          <p:cNvPr id="217" name="Google Shape;217;g120be355886_0_5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Kvantitativní data ohledně koncentrace vlastnictví jsou považované za zlatý standard, jsou základem politiky založené na důkazech. </a:t>
            </a:r>
            <a:endParaRPr/>
          </a:p>
          <a:p>
            <a:pPr indent="0" lvl="0" marL="0" rtl="0" algn="l">
              <a:lnSpc>
                <a:spcPct val="90000"/>
              </a:lnSpc>
              <a:spcBef>
                <a:spcPts val="1000"/>
              </a:spcBef>
              <a:spcAft>
                <a:spcPts val="0"/>
              </a:spcAft>
              <a:buClr>
                <a:schemeClr val="dk1"/>
              </a:buClr>
              <a:buSzPts val="2800"/>
              <a:buNone/>
            </a:pPr>
            <a:r>
              <a:rPr lang="en-US"/>
              <a:t>2 problémy:</a:t>
            </a:r>
            <a:endParaRPr/>
          </a:p>
          <a:p>
            <a:pPr indent="-514350" lvl="0" marL="514350" rtl="0" algn="l">
              <a:lnSpc>
                <a:spcPct val="90000"/>
              </a:lnSpc>
              <a:spcBef>
                <a:spcPts val="1000"/>
              </a:spcBef>
              <a:spcAft>
                <a:spcPts val="0"/>
              </a:spcAft>
              <a:buClr>
                <a:schemeClr val="dk1"/>
              </a:buClr>
              <a:buSzPts val="2800"/>
              <a:buAutoNum type="arabicPeriod"/>
            </a:pPr>
            <a:r>
              <a:rPr lang="en-US"/>
              <a:t>Data jsou většinou dodávaná a požadovaná komerčními organizacemi a jsou z malého počtu elitních zdrojů.</a:t>
            </a:r>
            <a:endParaRPr/>
          </a:p>
          <a:p>
            <a:pPr indent="-514350" lvl="0" marL="514350" rtl="0" algn="l">
              <a:lnSpc>
                <a:spcPct val="90000"/>
              </a:lnSpc>
              <a:spcBef>
                <a:spcPts val="1000"/>
              </a:spcBef>
              <a:spcAft>
                <a:spcPts val="0"/>
              </a:spcAft>
              <a:buClr>
                <a:schemeClr val="dk1"/>
              </a:buClr>
              <a:buSzPts val="2800"/>
              <a:buAutoNum type="arabicPeriod"/>
            </a:pPr>
            <a:r>
              <a:rPr lang="en-US"/>
              <a:t>Přístup založený na datech teoreticky chrání před zaujatostí, neznamená to ale nutně, že fakta nebudou vybíraná selektivně nebo posuzovaná selektivně.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g120be355886_0_5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Normativní modely</a:t>
            </a:r>
            <a:endParaRPr/>
          </a:p>
        </p:txBody>
      </p:sp>
      <p:sp>
        <p:nvSpPr>
          <p:cNvPr id="223" name="Google Shape;223;g120be355886_0_5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Clr>
                <a:schemeClr val="dk1"/>
              </a:buClr>
              <a:buSzPts val="2800"/>
              <a:buNone/>
            </a:pPr>
            <a:r>
              <a:rPr lang="en-US"/>
              <a:t>Otázky vlastnictví se také pojí se snahou naplnit normativní modely, tzv. ideální typy vlastnické struktury nebo regulačního přístupu. Ed Baker, který zkoumá právo, například uvádí tři důvody proč je koncentrace vlastnictví nežádoucí:</a:t>
            </a:r>
            <a:endParaRPr/>
          </a:p>
          <a:p>
            <a:pPr indent="-514350" lvl="0" marL="514350" rtl="0" algn="l">
              <a:lnSpc>
                <a:spcPct val="90000"/>
              </a:lnSpc>
              <a:spcBef>
                <a:spcPts val="1000"/>
              </a:spcBef>
              <a:spcAft>
                <a:spcPts val="0"/>
              </a:spcAft>
              <a:buClr>
                <a:schemeClr val="dk1"/>
              </a:buClr>
              <a:buSzPts val="2800"/>
              <a:buAutoNum type="arabicPeriod"/>
            </a:pPr>
            <a:r>
              <a:rPr lang="en-US"/>
              <a:t>Některé hlasy jsou vyloučené, v demokracii je důležité, aby byly v médiích reprezentované různé skupiny/hlasy. </a:t>
            </a:r>
            <a:endParaRPr/>
          </a:p>
          <a:p>
            <a:pPr indent="-514350" lvl="0" marL="514350" rtl="0" algn="l">
              <a:lnSpc>
                <a:spcPct val="90000"/>
              </a:lnSpc>
              <a:spcBef>
                <a:spcPts val="1000"/>
              </a:spcBef>
              <a:spcAft>
                <a:spcPts val="0"/>
              </a:spcAft>
              <a:buClr>
                <a:schemeClr val="dk1"/>
              </a:buClr>
              <a:buSzPts val="2800"/>
              <a:buAutoNum type="arabicPeriod"/>
            </a:pPr>
            <a:r>
              <a:rPr lang="en-US"/>
              <a:t>Existuje riziko zneužití moci, kterou s sebou koncentrované vlastnictví médií přináší.  </a:t>
            </a:r>
            <a:endParaRPr/>
          </a:p>
          <a:p>
            <a:pPr indent="-514350" lvl="0" marL="514350" rtl="0" algn="l">
              <a:lnSpc>
                <a:spcPct val="90000"/>
              </a:lnSpc>
              <a:spcBef>
                <a:spcPts val="1000"/>
              </a:spcBef>
              <a:spcAft>
                <a:spcPts val="0"/>
              </a:spcAft>
              <a:buClr>
                <a:schemeClr val="dk1"/>
              </a:buClr>
              <a:buSzPts val="2800"/>
              <a:buAutoNum type="arabicPeriod"/>
            </a:pPr>
            <a:r>
              <a:rPr lang="en-US"/>
              <a:t>Rovnostářská vlastnická struktura médií zlepší kvalitu a sníží riziko selhání trhu. </a:t>
            </a:r>
            <a:endParaRPr/>
          </a:p>
          <a:p>
            <a:pPr indent="-336550" lvl="0" marL="51435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g120be355886_0_6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t>Mediální vlastnictví ve vztahu k systému myšlení a činů a k uspořádání světa/společnosti </a:t>
            </a:r>
            <a:endParaRPr/>
          </a:p>
        </p:txBody>
      </p:sp>
      <p:sp>
        <p:nvSpPr>
          <p:cNvPr id="229" name="Google Shape;229;g120be355886_0_6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Tato perspektiva upozorňuje na to, že přístup k mediálnímu vlastnictví se řídí širšími ideologickými pozicemi. Volba určitého regulačního přístupu není jenom volba technická nebo administrativní, váže se také na určité hodnoty a priority, které nejsou přirozené nebo nevyhnutné. Ben Bagdikian v roce 1983 vydal knihu Media Monopoly, která poprvé propojila data o mediální koncentraci se sociologickou analýzou vlivu médií. Vlastnictví je mechanismem, které umožňuje vyloučení určitých hlasů z politické moci.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Strategické dokumenty</a:t>
            </a:r>
            <a:endParaRPr/>
          </a:p>
        </p:txBody>
      </p:sp>
      <p:sp>
        <p:nvSpPr>
          <p:cNvPr id="97" name="Google Shape;9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Česká republika: </a:t>
            </a:r>
            <a:endParaRPr/>
          </a:p>
          <a:p>
            <a:pPr indent="-228600" lvl="0" marL="228600" rtl="0" algn="l">
              <a:lnSpc>
                <a:spcPct val="90000"/>
              </a:lnSpc>
              <a:spcBef>
                <a:spcPts val="1000"/>
              </a:spcBef>
              <a:spcAft>
                <a:spcPts val="0"/>
              </a:spcAft>
              <a:buClr>
                <a:schemeClr val="dk1"/>
              </a:buClr>
              <a:buSzPts val="2800"/>
              <a:buChar char="•"/>
            </a:pPr>
            <a:r>
              <a:rPr lang="en-US"/>
              <a:t>Kulturní a kreativní průmysly ve vybraných zemích Evropské unie: Vymezení, ekonomický přínos, strategická podpora (2014)</a:t>
            </a:r>
            <a:endParaRPr/>
          </a:p>
          <a:p>
            <a:pPr indent="-228600" lvl="0" marL="228600" rtl="0" algn="l">
              <a:lnSpc>
                <a:spcPct val="90000"/>
              </a:lnSpc>
              <a:spcBef>
                <a:spcPts val="1000"/>
              </a:spcBef>
              <a:spcAft>
                <a:spcPts val="0"/>
              </a:spcAft>
              <a:buClr>
                <a:schemeClr val="dk1"/>
              </a:buClr>
              <a:buSzPts val="2800"/>
              <a:buChar char="•"/>
            </a:pPr>
            <a:r>
              <a:rPr lang="en-US"/>
              <a:t>Evropská unie:</a:t>
            </a:r>
            <a:endParaRPr/>
          </a:p>
          <a:p>
            <a:pPr indent="0" lvl="0" marL="0" rtl="0" algn="l">
              <a:lnSpc>
                <a:spcPct val="90000"/>
              </a:lnSpc>
              <a:spcBef>
                <a:spcPts val="1000"/>
              </a:spcBef>
              <a:spcAft>
                <a:spcPts val="0"/>
              </a:spcAft>
              <a:buClr>
                <a:schemeClr val="dk1"/>
              </a:buClr>
              <a:buSzPts val="2800"/>
              <a:buNone/>
            </a:pPr>
            <a:r>
              <a:rPr lang="en-US" u="sng">
                <a:solidFill>
                  <a:schemeClr val="hlink"/>
                </a:solidFill>
                <a:hlinkClick r:id="rId3"/>
              </a:rPr>
              <a:t>https://ec.europa.eu/culture/sectors/cultural-and-creative-sectors</a:t>
            </a:r>
            <a:endParaRPr/>
          </a:p>
          <a:p>
            <a:pPr indent="-228600" lvl="0" marL="228600" rtl="0" algn="l">
              <a:lnSpc>
                <a:spcPct val="90000"/>
              </a:lnSpc>
              <a:spcBef>
                <a:spcPts val="1000"/>
              </a:spcBef>
              <a:spcAft>
                <a:spcPts val="0"/>
              </a:spcAft>
              <a:buClr>
                <a:schemeClr val="dk1"/>
              </a:buClr>
              <a:buSzPts val="2800"/>
              <a:buChar char="•"/>
            </a:pPr>
            <a:r>
              <a:rPr lang="en-US"/>
              <a:t>Data z roku 2019, celkově v EU 3.7 procent všech zaměstnaných, v ČR 3.6 </a:t>
            </a:r>
            <a:endParaRPr/>
          </a:p>
          <a:p>
            <a:pPr indent="0" lvl="0" marL="0" rtl="0" algn="l">
              <a:lnSpc>
                <a:spcPct val="90000"/>
              </a:lnSpc>
              <a:spcBef>
                <a:spcPts val="1000"/>
              </a:spcBef>
              <a:spcAft>
                <a:spcPts val="0"/>
              </a:spcAft>
              <a:buClr>
                <a:schemeClr val="dk1"/>
              </a:buClr>
              <a:buSzPts val="2800"/>
              <a:buNone/>
            </a:pPr>
            <a:r>
              <a:rPr lang="en-US" u="sng">
                <a:solidFill>
                  <a:schemeClr val="hlink"/>
                </a:solidFill>
                <a:hlinkClick r:id="rId4"/>
              </a:rPr>
              <a:t>https://ec.europa.eu/eurostat/statistics-explained/index.php/Culture_statistics_-_cultural_employment</a:t>
            </a:r>
            <a:r>
              <a:rPr lang="en-US"/>
              <a:t>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Kapitola 1 in Doyle, G. </a:t>
            </a:r>
            <a:r>
              <a:rPr i="1" lang="en-US"/>
              <a:t>Understanding media economics.</a:t>
            </a:r>
            <a:r>
              <a:rPr lang="en-US"/>
              <a:t> </a:t>
            </a:r>
            <a:endParaRPr/>
          </a:p>
        </p:txBody>
      </p:sp>
      <p:sp>
        <p:nvSpPr>
          <p:cNvPr id="103" name="Google Shape;103;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Doyle píše, že tradičně se pro studium médií a komunikace používali ne-ekonomické přístupy – politická ekonomie je v tomto smyslu výjimkou a je také pravdou, že od publikace textu Doyle se výrazně rozvinulo studium kulturního a kreativního průmyslu respektive průmyslů, ve kterém se uplatňují ekonomické přístupy. </a:t>
            </a:r>
            <a:endParaRPr/>
          </a:p>
          <a:p>
            <a:pPr indent="0" lvl="0" marL="0" rtl="0" algn="l">
              <a:lnSpc>
                <a:spcPct val="90000"/>
              </a:lnSpc>
              <a:spcBef>
                <a:spcPts val="1000"/>
              </a:spcBef>
              <a:spcAft>
                <a:spcPts val="0"/>
              </a:spcAft>
              <a:buClr>
                <a:schemeClr val="dk1"/>
              </a:buClr>
              <a:buSzPts val="2800"/>
              <a:buNone/>
            </a:pPr>
            <a:r>
              <a:rPr lang="en-US"/>
              <a:t>Ekonomické mechanismy určují co se produkuje, jak, kdy a kde a pro koho. O těchto mechanismech rozhodují tři typy ekonomických aktérů: konzumenti, firmy a vlády. A tyto mechanismy jsou koordinované na trzích. Ekonomie se spoléhá na určité předpoklady o tom jakým způsobem tito aktéři činí svá rozhodnutí.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5"/>
          <p:cNvSpPr txBox="1"/>
          <p:nvPr>
            <p:ph idx="4294967295" type="body"/>
          </p:nvPr>
        </p:nvSpPr>
        <p:spPr>
          <a:xfrm>
            <a:off x="733777" y="899936"/>
            <a:ext cx="10515600" cy="4351338"/>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lang="en-US"/>
              <a:t>Produkce je přeměna zdrojů – práce, pozemků a kapitálu – ve zdroje a služby. Firmy jsou zřízení ve kterých probíhá produkce a průmysly zahrnují množství firem, které produkují komodity pro stejný trh. </a:t>
            </a:r>
            <a:endParaRPr/>
          </a:p>
          <a:p>
            <a:pPr indent="0" lvl="0" marL="0" rtl="0" algn="l">
              <a:lnSpc>
                <a:spcPct val="90000"/>
              </a:lnSpc>
              <a:spcBef>
                <a:spcPts val="1000"/>
              </a:spcBef>
              <a:spcAft>
                <a:spcPts val="0"/>
              </a:spcAft>
              <a:buClr>
                <a:schemeClr val="dk1"/>
              </a:buClr>
              <a:buSzPts val="2800"/>
              <a:buNone/>
            </a:pPr>
            <a:r>
              <a:rPr lang="en-US"/>
              <a:t>Ne všechny mediální firmy jsou komerční organizace a předpoklad, že každé rozhodnutí komerční firmy se řídí maximalizací zisku je příliš zjednodušující. Také je zjednodušující předpokládat, že se všechny firmy budou chovat stejným způsobem bez ohledu na velikost a organizační strukturu.</a:t>
            </a:r>
            <a:endParaRPr/>
          </a:p>
          <a:p>
            <a:pPr indent="0" lvl="0" marL="0" rtl="0" algn="l">
              <a:lnSpc>
                <a:spcPct val="90000"/>
              </a:lnSpc>
              <a:spcBef>
                <a:spcPts val="1000"/>
              </a:spcBef>
              <a:spcAft>
                <a:spcPts val="0"/>
              </a:spcAft>
              <a:buClr>
                <a:schemeClr val="dk1"/>
              </a:buClr>
              <a:buSzPts val="2800"/>
              <a:buNone/>
            </a:pPr>
            <a:r>
              <a:rPr lang="en-US"/>
              <a:t>Vlády hrají roli ve vytváření regulačního prostředí, které zajišťuje, že cíle mediálních firem nejsou na úkor společenského blaha (příklad regulace mediálních obsahů).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6"/>
          <p:cNvSpPr txBox="1"/>
          <p:nvPr>
            <p:ph idx="4294967295" type="body"/>
          </p:nvPr>
        </p:nvSpPr>
        <p:spPr>
          <a:xfrm>
            <a:off x="1049867" y="1091847"/>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Proč je ekonomie médií zvláštní?</a:t>
            </a:r>
            <a:endParaRPr/>
          </a:p>
          <a:p>
            <a:pPr indent="0" lvl="0" marL="0" rtl="0" algn="l">
              <a:lnSpc>
                <a:spcPct val="90000"/>
              </a:lnSpc>
              <a:spcBef>
                <a:spcPts val="1000"/>
              </a:spcBef>
              <a:spcAft>
                <a:spcPts val="0"/>
              </a:spcAft>
              <a:buClr>
                <a:schemeClr val="dk1"/>
              </a:buClr>
              <a:buSzPts val="2800"/>
              <a:buNone/>
            </a:pPr>
            <a:r>
              <a:rPr lang="en-US"/>
              <a:t>Média a kulturní produkty mají zvláštní charakteristiky a mediální produkty navenek negují základ na kterém jsou postavené ekonomické teze – nedostatek. Je jedno kolik konzumujeme film nebo píseň, nemůžeme je zcela zkonzumovat. </a:t>
            </a:r>
            <a:endParaRPr/>
          </a:p>
          <a:p>
            <a:pPr indent="0" lvl="0" marL="0" rtl="0" algn="l">
              <a:lnSpc>
                <a:spcPct val="90000"/>
              </a:lnSpc>
              <a:spcBef>
                <a:spcPts val="1000"/>
              </a:spcBef>
              <a:spcAft>
                <a:spcPts val="0"/>
              </a:spcAft>
              <a:buClr>
                <a:schemeClr val="dk1"/>
              </a:buClr>
              <a:buSzPts val="2800"/>
              <a:buNone/>
            </a:pPr>
            <a:r>
              <a:rPr lang="en-US"/>
              <a:t>Hodně mediálních firem se řídí principem maximalizace zisku, ale některé organizace mají jiné motivace (např. média veřejné služby). </a:t>
            </a:r>
            <a:endParaRPr/>
          </a:p>
          <a:p>
            <a:pPr indent="0" lvl="0" marL="0" rtl="0" algn="l">
              <a:lnSpc>
                <a:spcPct val="90000"/>
              </a:lnSpc>
              <a:spcBef>
                <a:spcPts val="1000"/>
              </a:spcBef>
              <a:spcAft>
                <a:spcPts val="0"/>
              </a:spcAft>
              <a:buClr>
                <a:schemeClr val="dk1"/>
              </a:buClr>
              <a:buSzPts val="2800"/>
              <a:buNone/>
            </a:pPr>
            <a:r>
              <a:rPr lang="en-US"/>
              <a:t>Většina rozhodnutí o přidělení zdrojů se řídí cenovým systémem. Konzumenti ale často neplatí za mediální produkty přímo. Plynou z toho otázky ohledně účinosti produkce a přidělování zdrojů.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7"/>
          <p:cNvSpPr txBox="1"/>
          <p:nvPr>
            <p:ph idx="4294967295" type="body"/>
          </p:nvPr>
        </p:nvSpPr>
        <p:spPr>
          <a:xfrm>
            <a:off x="745067" y="1253331"/>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Clr>
                <a:schemeClr val="dk1"/>
              </a:buClr>
              <a:buSzPct val="100000"/>
              <a:buNone/>
            </a:pPr>
            <a:r>
              <a:rPr lang="en-US"/>
              <a:t>Jaké jsou základní ekonomické charakteristiky médií?</a:t>
            </a:r>
            <a:endParaRPr/>
          </a:p>
          <a:p>
            <a:pPr indent="0" lvl="0" marL="0" rtl="0" algn="l">
              <a:lnSpc>
                <a:spcPct val="90000"/>
              </a:lnSpc>
              <a:spcBef>
                <a:spcPts val="1000"/>
              </a:spcBef>
              <a:spcAft>
                <a:spcPts val="0"/>
              </a:spcAft>
              <a:buClr>
                <a:schemeClr val="dk1"/>
              </a:buClr>
              <a:buSzPct val="100000"/>
              <a:buNone/>
            </a:pPr>
            <a:r>
              <a:rPr lang="en-US"/>
              <a:t>Média fungují na trhu s duálním produktem: jeden produkt je mediální obsah a druhý produkt je publikum (publikum přináší příjem z inzerce). </a:t>
            </a:r>
            <a:endParaRPr/>
          </a:p>
          <a:p>
            <a:pPr indent="0" lvl="0" marL="0" rtl="0" algn="l">
              <a:lnSpc>
                <a:spcPct val="90000"/>
              </a:lnSpc>
              <a:spcBef>
                <a:spcPts val="1000"/>
              </a:spcBef>
              <a:spcAft>
                <a:spcPts val="0"/>
              </a:spcAft>
              <a:buClr>
                <a:schemeClr val="dk1"/>
              </a:buClr>
              <a:buSzPct val="100000"/>
              <a:buNone/>
            </a:pPr>
            <a:r>
              <a:rPr lang="en-US"/>
              <a:t>Mediální obsah je zvláštním produktem, pro publikum má hodnotu nehmotný produkt (informace, vyprávění atd.) a ne materiální produkt, který je nosičem. </a:t>
            </a:r>
            <a:endParaRPr/>
          </a:p>
          <a:p>
            <a:pPr indent="0" lvl="0" marL="0" rtl="0" algn="l">
              <a:lnSpc>
                <a:spcPct val="90000"/>
              </a:lnSpc>
              <a:spcBef>
                <a:spcPts val="1000"/>
              </a:spcBef>
              <a:spcAft>
                <a:spcPts val="0"/>
              </a:spcAft>
              <a:buClr>
                <a:schemeClr val="dk1"/>
              </a:buClr>
              <a:buSzPct val="100000"/>
              <a:buNone/>
            </a:pPr>
            <a:r>
              <a:rPr lang="en-US"/>
              <a:t>Mediální obsah má taky charakter veřejného zboží, tím, že jeden z nás konzumuje film nebo píseň, neubere možnost jiným tento produkt konzumovat (jinak je tomu se sklenkou vína nebo chlebem). Z toho ale také plyne, že když ubývá publika, mediální organizace mají málo možností ušetřit (náklady na výrobu filmu jsou stejné bez ohledu na to jestli se na film dívá deset nebo tisíc diváků).</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Úkol v malých skupinách</a:t>
            </a:r>
            <a:endParaRPr/>
          </a:p>
        </p:txBody>
      </p:sp>
      <p:sp>
        <p:nvSpPr>
          <p:cNvPr id="124" name="Google Shape;124;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Co produkují a jak vydělávají mediální firmy? Je firma komerční, nevýdělečná, soukromě vlastněná atd.? (zdroj informací může být výroční zpráva)</a:t>
            </a:r>
            <a:endParaRPr/>
          </a:p>
          <a:p>
            <a:pPr indent="-228600" lvl="0" marL="228600" rtl="0" algn="l">
              <a:lnSpc>
                <a:spcPct val="90000"/>
              </a:lnSpc>
              <a:spcBef>
                <a:spcPts val="1000"/>
              </a:spcBef>
              <a:spcAft>
                <a:spcPts val="0"/>
              </a:spcAft>
              <a:buClr>
                <a:schemeClr val="dk1"/>
              </a:buClr>
              <a:buSzPts val="2800"/>
              <a:buChar char="•"/>
            </a:pPr>
            <a:r>
              <a:rPr lang="en-US"/>
              <a:t>New York Times</a:t>
            </a:r>
            <a:endParaRPr/>
          </a:p>
          <a:p>
            <a:pPr indent="-228600" lvl="0" marL="228600" rtl="0" algn="l">
              <a:lnSpc>
                <a:spcPct val="90000"/>
              </a:lnSpc>
              <a:spcBef>
                <a:spcPts val="1000"/>
              </a:spcBef>
              <a:spcAft>
                <a:spcPts val="0"/>
              </a:spcAft>
              <a:buClr>
                <a:schemeClr val="dk1"/>
              </a:buClr>
              <a:buSzPts val="2800"/>
              <a:buChar char="•"/>
            </a:pPr>
            <a:r>
              <a:rPr lang="en-US"/>
              <a:t>Česká televize</a:t>
            </a:r>
            <a:endParaRPr/>
          </a:p>
          <a:p>
            <a:pPr indent="-228600" lvl="0" marL="228600" rtl="0" algn="l">
              <a:lnSpc>
                <a:spcPct val="90000"/>
              </a:lnSpc>
              <a:spcBef>
                <a:spcPts val="1000"/>
              </a:spcBef>
              <a:spcAft>
                <a:spcPts val="0"/>
              </a:spcAft>
              <a:buClr>
                <a:schemeClr val="dk1"/>
              </a:buClr>
              <a:buSzPts val="2800"/>
              <a:buChar char="•"/>
            </a:pPr>
            <a:r>
              <a:rPr lang="en-US"/>
              <a:t>TV Nova</a:t>
            </a:r>
            <a:endParaRPr/>
          </a:p>
          <a:p>
            <a:pPr indent="-228600" lvl="0" marL="228600" rtl="0" algn="l">
              <a:lnSpc>
                <a:spcPct val="90000"/>
              </a:lnSpc>
              <a:spcBef>
                <a:spcPts val="1000"/>
              </a:spcBef>
              <a:spcAft>
                <a:spcPts val="0"/>
              </a:spcAft>
              <a:buClr>
                <a:schemeClr val="dk1"/>
              </a:buClr>
              <a:buSzPts val="2800"/>
              <a:buChar char="•"/>
            </a:pPr>
            <a:r>
              <a:rPr lang="en-US"/>
              <a:t>Netflix </a:t>
            </a:r>
            <a:endParaRPr/>
          </a:p>
          <a:p>
            <a:pPr indent="-228600" lvl="0" marL="228600" rtl="0" algn="l">
              <a:lnSpc>
                <a:spcPct val="90000"/>
              </a:lnSpc>
              <a:spcBef>
                <a:spcPts val="1000"/>
              </a:spcBef>
              <a:spcAft>
                <a:spcPts val="0"/>
              </a:spcAft>
              <a:buClr>
                <a:schemeClr val="dk1"/>
              </a:buClr>
              <a:buSzPts val="2800"/>
              <a:buChar char="•"/>
            </a:pPr>
            <a:r>
              <a:rPr lang="en-US"/>
              <a:t>Nakladatelství Grada</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Jak vydělávají Google a Facebook?</a:t>
            </a:r>
            <a:endParaRPr/>
          </a:p>
        </p:txBody>
      </p:sp>
      <p:sp>
        <p:nvSpPr>
          <p:cNvPr id="130" name="Google Shape;130;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u="sng">
                <a:solidFill>
                  <a:schemeClr val="hlink"/>
                </a:solidFill>
                <a:hlinkClick r:id="rId3"/>
              </a:rPr>
              <a:t>https://www.youtube.com/watch?v=pD_BRI6mzWA</a:t>
            </a:r>
            <a:r>
              <a:rPr lang="en-US"/>
              <a:t> </a:t>
            </a:r>
            <a:endParaRPr/>
          </a:p>
          <a:p>
            <a:pPr indent="0" lvl="0" marL="0" rtl="0" algn="l">
              <a:lnSpc>
                <a:spcPct val="90000"/>
              </a:lnSpc>
              <a:spcBef>
                <a:spcPts val="1000"/>
              </a:spcBef>
              <a:spcAft>
                <a:spcPts val="0"/>
              </a:spcAft>
              <a:buClr>
                <a:schemeClr val="dk1"/>
              </a:buClr>
              <a:buSzPts val="2800"/>
              <a:buNone/>
            </a:pPr>
            <a:r>
              <a:rPr lang="en-US"/>
              <a:t>Jiné krátké videa na podobné téma:</a:t>
            </a:r>
            <a:endParaRPr/>
          </a:p>
          <a:p>
            <a:pPr indent="0" lvl="0" marL="0" rtl="0" algn="l">
              <a:lnSpc>
                <a:spcPct val="90000"/>
              </a:lnSpc>
              <a:spcBef>
                <a:spcPts val="1000"/>
              </a:spcBef>
              <a:spcAft>
                <a:spcPts val="0"/>
              </a:spcAft>
              <a:buClr>
                <a:schemeClr val="dk1"/>
              </a:buClr>
              <a:buSzPts val="2800"/>
              <a:buNone/>
            </a:pPr>
            <a:r>
              <a:rPr lang="en-US" u="sng">
                <a:solidFill>
                  <a:schemeClr val="hlink"/>
                </a:solidFill>
                <a:hlinkClick r:id="rId4"/>
              </a:rPr>
              <a:t>https://www.televizeseznam.cz/video/byznys-finance-a-podnikani-v-kostce/facebook-jako-vase-prace-tipy-jak-vydelavat-penize-online-64056736</a:t>
            </a:r>
            <a:r>
              <a:rPr lang="en-US"/>
              <a:t> (firma Pracujeme na dálku)</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US" u="sng">
                <a:solidFill>
                  <a:schemeClr val="hlink"/>
                </a:solidFill>
                <a:hlinkClick r:id="rId5"/>
              </a:rPr>
              <a:t>https://www.bbc.co.uk/news/av/business-38919403</a:t>
            </a:r>
            <a:r>
              <a:rPr lang="en-US"/>
              <a:t>  (BBC How do fake news sites make money?)</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2020-05-12T17:10:26Z</dcterms:created>
  <dc:creator>Monika Metykova</dc:creator>
</cp:coreProperties>
</file>