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Lst>
  <p:sldSz cy="6858000" cx="12192000"/>
  <p:notesSz cx="6858000" cy="9144000"/>
  <p:embeddedFontLst>
    <p:embeddedFont>
      <p:font typeface="Roboto"/>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0" roundtripDataSignature="AMtx7mh5WiYZSvn3rvXe2SK8kcPGtIlob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customschemas.google.com/relationships/presentationmetadata" Target="metadata"/><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font" Target="fonts/Roboto-bold.fntdata"/><Relationship Id="rId16" Type="http://schemas.openxmlformats.org/officeDocument/2006/relationships/font" Target="fonts/Roboto-regular.fntdata"/><Relationship Id="rId5" Type="http://schemas.openxmlformats.org/officeDocument/2006/relationships/slide" Target="slides/slide1.xml"/><Relationship Id="rId19" Type="http://schemas.openxmlformats.org/officeDocument/2006/relationships/font" Target="fonts/Roboto-boldItalic.fntdata"/><Relationship Id="rId6" Type="http://schemas.openxmlformats.org/officeDocument/2006/relationships/slide" Target="slides/slide2.xml"/><Relationship Id="rId18" Type="http://schemas.openxmlformats.org/officeDocument/2006/relationships/font" Target="fonts/Roboto-italic.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d9c360b0e0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2" name="Google Shape;82;gd9c360b0e0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6" name="Google Shape;136;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2" name="Google Shape;142;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8" name="Google Shape;8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4" name="Google Shape;94;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d9c360b0e0_0_8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0" name="Google Shape;100;gd9c360b0e0_0_8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6" name="Google Shape;106;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2" name="Google Shape;112;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8" name="Google Shape;118;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4" name="Google Shape;124;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d9c360b0e0_0_9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0" name="Google Shape;130;gd9c360b0e0_0_9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13"/>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13"/>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20"/>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21"/>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21"/>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7" name="Shape 17"/>
        <p:cNvGrpSpPr/>
        <p:nvPr/>
      </p:nvGrpSpPr>
      <p:grpSpPr>
        <a:xfrm>
          <a:off x="0" y="0"/>
          <a:ext cx="0" cy="0"/>
          <a:chOff x="0" y="0"/>
          <a:chExt cx="0" cy="0"/>
        </a:xfrm>
      </p:grpSpPr>
      <p:sp>
        <p:nvSpPr>
          <p:cNvPr id="18" name="Google Shape;18;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1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1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1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1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1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1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1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1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1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1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8"/>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8"/>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8"/>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9"/>
          <p:cNvSpPr/>
          <p:nvPr>
            <p:ph idx="2" type="pic"/>
          </p:nvPr>
        </p:nvSpPr>
        <p:spPr>
          <a:xfrm>
            <a:off x="5183188" y="987425"/>
            <a:ext cx="6172200" cy="4873625"/>
          </a:xfrm>
          <a:prstGeom prst="rect">
            <a:avLst/>
          </a:prstGeom>
          <a:noFill/>
          <a:ln>
            <a:noFill/>
          </a:ln>
        </p:spPr>
      </p:sp>
      <p:sp>
        <p:nvSpPr>
          <p:cNvPr id="64" name="Google Shape;64;p19"/>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1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www.youtube.com/watch?v=kY-l9UQpf0Y"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gd9c360b0e0_0_0"/>
          <p:cNvSpPr txBox="1"/>
          <p:nvPr>
            <p:ph type="ctrTitle"/>
          </p:nvPr>
        </p:nvSpPr>
        <p:spPr>
          <a:xfrm>
            <a:off x="1524000" y="1122363"/>
            <a:ext cx="9144000" cy="23877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rPr b="1" lang="en-US"/>
              <a:t>Politická ekonomie médií</a:t>
            </a:r>
            <a:endParaRPr/>
          </a:p>
        </p:txBody>
      </p:sp>
      <p:sp>
        <p:nvSpPr>
          <p:cNvPr id="85" name="Google Shape;85;gd9c360b0e0_0_0"/>
          <p:cNvSpPr txBox="1"/>
          <p:nvPr>
            <p:ph idx="1" type="subTitle"/>
          </p:nvPr>
        </p:nvSpPr>
        <p:spPr>
          <a:xfrm>
            <a:off x="1524000" y="3602038"/>
            <a:ext cx="9144000" cy="1655700"/>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None/>
            </a:pPr>
            <a:r>
              <a:rPr lang="en-US"/>
              <a:t>Monika Metykova</a:t>
            </a:r>
            <a:endParaRPr/>
          </a:p>
          <a:p>
            <a:pPr indent="0" lvl="0" marL="0" rtl="0" algn="ctr">
              <a:lnSpc>
                <a:spcPct val="90000"/>
              </a:lnSpc>
              <a:spcBef>
                <a:spcPts val="1000"/>
              </a:spcBef>
              <a:spcAft>
                <a:spcPts val="0"/>
              </a:spcAft>
              <a:buClr>
                <a:schemeClr val="dk1"/>
              </a:buClr>
              <a:buSzPts val="2400"/>
              <a:buNone/>
            </a:pPr>
            <a:r>
              <a:rPr lang="en-US"/>
              <a:t>m.metykova@sussex.ac.uk; 32153@mail.muni.cz</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5"/>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SzPts val="1800"/>
              <a:buNone/>
            </a:pPr>
            <a:r>
              <a:rPr lang="en-US"/>
              <a:t>Reakce občanů</a:t>
            </a:r>
            <a:endParaRPr/>
          </a:p>
        </p:txBody>
      </p:sp>
      <p:sp>
        <p:nvSpPr>
          <p:cNvPr id="139" name="Google Shape;139;p5"/>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1000"/>
              </a:spcBef>
              <a:spcAft>
                <a:spcPts val="0"/>
              </a:spcAft>
              <a:buSzPts val="1800"/>
              <a:buNone/>
            </a:pPr>
            <a:r>
              <a:rPr lang="en-US"/>
              <a:t>Výzkumy naznačují, že publikum je skeptické ohledně mainstreamových zpravodajských organizací a víc důvěřují občanské žurnalistice než profesionálnímu zpravodajství. Ovšem existují i výzkumy podle kterých publikum oceňuje naplnění většiny rolí žurnalistů víc v případě profesionálů, až na roli oponenta.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9"/>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SzPts val="1800"/>
              <a:buNone/>
            </a:pPr>
            <a:r>
              <a:rPr lang="en-US"/>
              <a:t>Budoucí trendy</a:t>
            </a:r>
            <a:endParaRPr/>
          </a:p>
        </p:txBody>
      </p:sp>
      <p:sp>
        <p:nvSpPr>
          <p:cNvPr id="145" name="Google Shape;145;p9"/>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Autofit/>
          </a:bodyPr>
          <a:lstStyle/>
          <a:p>
            <a:pPr indent="-317500" lvl="0" marL="457200" rtl="0" algn="l">
              <a:lnSpc>
                <a:spcPct val="90000"/>
              </a:lnSpc>
              <a:spcBef>
                <a:spcPts val="1000"/>
              </a:spcBef>
              <a:spcAft>
                <a:spcPts val="0"/>
              </a:spcAft>
              <a:buSzPts val="1400"/>
              <a:buAutoNum type="arabicPeriod"/>
            </a:pPr>
            <a:r>
              <a:rPr lang="en-US" sz="2400"/>
              <a:t>Výzkum občanské žurnalistiky se musí zaměřit na vliv socializace platformou. Co nás učí sociální média a jejich komunity o logice specifické pro tyto platformy? </a:t>
            </a:r>
            <a:endParaRPr sz="2400"/>
          </a:p>
          <a:p>
            <a:pPr indent="-317500" lvl="0" marL="457200" rtl="0" algn="l">
              <a:lnSpc>
                <a:spcPct val="90000"/>
              </a:lnSpc>
              <a:spcBef>
                <a:spcPts val="0"/>
              </a:spcBef>
              <a:spcAft>
                <a:spcPts val="0"/>
              </a:spcAft>
              <a:buSzPts val="1400"/>
              <a:buAutoNum type="arabicPeriod"/>
            </a:pPr>
            <a:r>
              <a:rPr lang="en-US" sz="2400"/>
              <a:t>Potřebujeme víc zkoumat jak občanská žurnalistika interaguje s rasou, genderem, třídou a jinými kategoriemi marginalizace. </a:t>
            </a:r>
            <a:endParaRPr sz="2400"/>
          </a:p>
          <a:p>
            <a:pPr indent="-381000" lvl="0" marL="457200" rtl="0" algn="l">
              <a:lnSpc>
                <a:spcPct val="90000"/>
              </a:lnSpc>
              <a:spcBef>
                <a:spcPts val="0"/>
              </a:spcBef>
              <a:spcAft>
                <a:spcPts val="0"/>
              </a:spcAft>
              <a:buSzPts val="2400"/>
              <a:buAutoNum type="arabicPeriod"/>
            </a:pPr>
            <a:r>
              <a:rPr lang="en-US" sz="2400"/>
              <a:t>Občanská žurnalistika je považovaná za prostor pro inovaci. </a:t>
            </a:r>
            <a:endParaRPr sz="2400"/>
          </a:p>
          <a:p>
            <a:pPr indent="-381000" lvl="0" marL="457200" rtl="0" algn="l">
              <a:lnSpc>
                <a:spcPct val="90000"/>
              </a:lnSpc>
              <a:spcBef>
                <a:spcPts val="0"/>
              </a:spcBef>
              <a:spcAft>
                <a:spcPts val="0"/>
              </a:spcAft>
              <a:buSzPts val="2400"/>
              <a:buAutoNum type="arabicPeriod"/>
            </a:pPr>
            <a:r>
              <a:rPr lang="en-US" sz="2400"/>
              <a:t>Organizace, které produkují občanskou žurnalistiku jsou zkoumané málo, pozornost se pořád soustředí na mainstreamové organizace. </a:t>
            </a:r>
            <a:endParaRPr sz="2400"/>
          </a:p>
          <a:p>
            <a:pPr indent="-381000" lvl="0" marL="457200" rtl="0" algn="l">
              <a:lnSpc>
                <a:spcPct val="90000"/>
              </a:lnSpc>
              <a:spcBef>
                <a:spcPts val="0"/>
              </a:spcBef>
              <a:spcAft>
                <a:spcPts val="0"/>
              </a:spcAft>
              <a:buSzPts val="2400"/>
              <a:buAutoNum type="arabicPeriod"/>
            </a:pPr>
            <a:r>
              <a:rPr lang="en-US" sz="2400"/>
              <a:t>Máme k dispozici etnografické studie občanské žurnalistiky, potřebujeme ale taky jiné studie. </a:t>
            </a:r>
            <a:endParaRPr sz="2400"/>
          </a:p>
          <a:p>
            <a:pPr indent="-381000" lvl="0" marL="457200" rtl="0" algn="l">
              <a:lnSpc>
                <a:spcPct val="90000"/>
              </a:lnSpc>
              <a:spcBef>
                <a:spcPts val="0"/>
              </a:spcBef>
              <a:spcAft>
                <a:spcPts val="0"/>
              </a:spcAft>
              <a:buSzPts val="2400"/>
              <a:buAutoNum type="arabicPeriod"/>
            </a:pPr>
            <a:r>
              <a:rPr lang="en-US" sz="2400"/>
              <a:t>Dominantní teorie, které se používají ke studiu občanské žurnalistiky zahrnují sociologii žurnalistiky, veřejnou sféru a konvergenci, potřebujeme ale jiné teoretické rámce na vylepšení analýzy občanské žurnalistiky. </a:t>
            </a:r>
            <a:endParaRPr sz="24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Calibri"/>
              <a:buNone/>
            </a:pPr>
            <a:r>
              <a:rPr lang="en-US" sz="4100"/>
              <a:t>Melissa Wall: Citizen Journalism: A retrospective on what we know, an agenda for what we don’t</a:t>
            </a:r>
            <a:endParaRPr sz="4100"/>
          </a:p>
        </p:txBody>
      </p:sp>
      <p:sp>
        <p:nvSpPr>
          <p:cNvPr id="91" name="Google Shape;91;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50800" lvl="0" marL="228600" rtl="0" algn="l">
              <a:lnSpc>
                <a:spcPct val="90000"/>
              </a:lnSpc>
              <a:spcBef>
                <a:spcPts val="0"/>
              </a:spcBef>
              <a:spcAft>
                <a:spcPts val="0"/>
              </a:spcAft>
              <a:buClr>
                <a:schemeClr val="dk1"/>
              </a:buClr>
              <a:buSzPts val="2800"/>
              <a:buNone/>
            </a:pPr>
            <a:r>
              <a:rPr lang="en-US"/>
              <a:t>Článek je z roku 2015 a je shrnutím dosavadního výskumu a nastolením agendy pro budoucí výzkum. </a:t>
            </a:r>
            <a:endParaRPr/>
          </a:p>
          <a:p>
            <a:pPr indent="-50800" lvl="0" marL="228600" rtl="0" algn="l">
              <a:lnSpc>
                <a:spcPct val="90000"/>
              </a:lnSpc>
              <a:spcBef>
                <a:spcPts val="0"/>
              </a:spcBef>
              <a:spcAft>
                <a:spcPts val="0"/>
              </a:spcAft>
              <a:buClr>
                <a:schemeClr val="dk1"/>
              </a:buClr>
              <a:buSzPts val="2800"/>
              <a:buNone/>
            </a:pPr>
            <a:r>
              <a:rPr lang="en-US"/>
              <a:t>Občanská žurnalistika je zásadní součástí přenosu a distribuce zpráv celosvětově, kdyby neexistovala tak bychom přišli o pokrytí mnoha globálních i místních událostí.  </a:t>
            </a:r>
            <a:endParaRPr/>
          </a:p>
          <a:p>
            <a:pPr indent="-50800" lvl="0" marL="228600" rtl="0" algn="l">
              <a:lnSpc>
                <a:spcPct val="90000"/>
              </a:lnSpc>
              <a:spcBef>
                <a:spcPts val="0"/>
              </a:spcBef>
              <a:spcAft>
                <a:spcPts val="0"/>
              </a:spcAft>
              <a:buClr>
                <a:schemeClr val="dk1"/>
              </a:buClr>
              <a:buSzPts val="2800"/>
              <a:buNone/>
            </a:pPr>
            <a:r>
              <a:rPr lang="en-US"/>
              <a:t>(Rozlišení mezi profesionální žurnalistikou, občanskou žurnalistikou a svědectvím - witnessing - bude tématem v naší diskusi.)</a:t>
            </a:r>
            <a:endParaRPr/>
          </a:p>
          <a:p>
            <a:pPr indent="-50800" lvl="0" marL="228600" rtl="0" algn="l">
              <a:lnSpc>
                <a:spcPct val="90000"/>
              </a:lnSpc>
              <a:spcBef>
                <a:spcPts val="0"/>
              </a:spcBef>
              <a:spcAft>
                <a:spcPts val="0"/>
              </a:spcAft>
              <a:buClr>
                <a:schemeClr val="dk1"/>
              </a:buClr>
              <a:buSzPts val="2800"/>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3"/>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SzPts val="1800"/>
              <a:buNone/>
            </a:pPr>
            <a:r>
              <a:rPr lang="en-US"/>
              <a:t>Co je občanská žurnalistika?</a:t>
            </a:r>
            <a:endParaRPr/>
          </a:p>
        </p:txBody>
      </p:sp>
      <p:sp>
        <p:nvSpPr>
          <p:cNvPr id="97" name="Google Shape;97;p3"/>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1000"/>
              </a:spcBef>
              <a:spcAft>
                <a:spcPts val="0"/>
              </a:spcAft>
              <a:buSzPts val="1800"/>
              <a:buNone/>
            </a:pPr>
            <a:r>
              <a:rPr lang="en-US"/>
              <a:t>Hodně termínů, hodně nejasností:</a:t>
            </a:r>
            <a:endParaRPr/>
          </a:p>
          <a:p>
            <a:pPr indent="0" lvl="0" marL="0" rtl="0" algn="l">
              <a:lnSpc>
                <a:spcPct val="90000"/>
              </a:lnSpc>
              <a:spcBef>
                <a:spcPts val="1000"/>
              </a:spcBef>
              <a:spcAft>
                <a:spcPts val="0"/>
              </a:spcAft>
              <a:buSzPts val="1800"/>
              <a:buNone/>
            </a:pPr>
            <a:r>
              <a:rPr lang="en-US"/>
              <a:t>občanská žurnalistika, obsahy vyráběné uživateli (user generated contents UGC),  participační žurnalistika</a:t>
            </a:r>
            <a:endParaRPr/>
          </a:p>
          <a:p>
            <a:pPr indent="0" lvl="0" marL="0" rtl="0" algn="l">
              <a:lnSpc>
                <a:spcPct val="90000"/>
              </a:lnSpc>
              <a:spcBef>
                <a:spcPts val="1000"/>
              </a:spcBef>
              <a:spcAft>
                <a:spcPts val="0"/>
              </a:spcAft>
              <a:buSzPts val="1800"/>
              <a:buNone/>
            </a:pPr>
            <a:r>
              <a:rPr lang="en-US"/>
              <a:t>V tomto článku je občanská žurnalistika definovaná jako zpravodajský obsah (text, video, audio, interaktivní obsahy atd.) produkovaný ne-profesionálmi. Takový obsah může zahrnovat jediný moment (např. svědek události), být přerušovaný (např. Twitter feed) nebo produkovaný nepravidelně, jako například hyperlokální obsahy. Článek se zabývá jenom digitální občanskou žurnalistikou.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gd9c360b0e0_0_85"/>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SzPts val="1800"/>
              <a:buNone/>
            </a:pPr>
            <a:r>
              <a:rPr lang="en-US"/>
              <a:t>TEDx video z roku 2012</a:t>
            </a:r>
            <a:endParaRPr/>
          </a:p>
        </p:txBody>
      </p:sp>
      <p:sp>
        <p:nvSpPr>
          <p:cNvPr id="103" name="Google Shape;103;gd9c360b0e0_0_85"/>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SzPts val="1800"/>
              <a:buNone/>
            </a:pPr>
            <a:r>
              <a:rPr lang="en-US" sz="2400">
                <a:highlight>
                  <a:srgbClr val="F9F9F9"/>
                </a:highlight>
                <a:latin typeface="Roboto"/>
                <a:ea typeface="Roboto"/>
                <a:cs typeface="Roboto"/>
                <a:sym typeface="Roboto"/>
              </a:rPr>
              <a:t>Citizen Journalism is Reshaping the World: Brian Conley at TEDxMidAtlantic</a:t>
            </a:r>
            <a:endParaRPr sz="2400">
              <a:highlight>
                <a:srgbClr val="F9F9F9"/>
              </a:highlight>
              <a:latin typeface="Roboto"/>
              <a:ea typeface="Roboto"/>
              <a:cs typeface="Roboto"/>
              <a:sym typeface="Roboto"/>
            </a:endParaRPr>
          </a:p>
          <a:p>
            <a:pPr indent="0" lvl="0" marL="0" rtl="0" algn="l">
              <a:lnSpc>
                <a:spcPct val="115000"/>
              </a:lnSpc>
              <a:spcBef>
                <a:spcPts val="0"/>
              </a:spcBef>
              <a:spcAft>
                <a:spcPts val="0"/>
              </a:spcAft>
              <a:buSzPts val="1800"/>
              <a:buNone/>
            </a:pPr>
            <a:r>
              <a:rPr lang="en-US" sz="2400" u="sng">
                <a:solidFill>
                  <a:schemeClr val="hlink"/>
                </a:solidFill>
                <a:latin typeface="Arial"/>
                <a:ea typeface="Arial"/>
                <a:cs typeface="Arial"/>
                <a:sym typeface="Arial"/>
                <a:hlinkClick r:id="rId3"/>
              </a:rPr>
              <a:t>https://www.youtube.com/watch?v=kY-l9UQpf0Y</a:t>
            </a:r>
            <a:r>
              <a:rPr lang="en-US" sz="2400">
                <a:highlight>
                  <a:srgbClr val="F9F9F9"/>
                </a:highlight>
                <a:latin typeface="Roboto"/>
                <a:ea typeface="Roboto"/>
                <a:cs typeface="Roboto"/>
                <a:sym typeface="Roboto"/>
              </a:rPr>
              <a:t> </a:t>
            </a:r>
            <a:endParaRPr sz="2400">
              <a:highlight>
                <a:srgbClr val="F9F9F9"/>
              </a:highlight>
              <a:latin typeface="Roboto"/>
              <a:ea typeface="Roboto"/>
              <a:cs typeface="Roboto"/>
              <a:sym typeface="Roboto"/>
            </a:endParaRPr>
          </a:p>
          <a:p>
            <a:pPr indent="0" lvl="0" marL="0" rtl="0" algn="l">
              <a:lnSpc>
                <a:spcPct val="115000"/>
              </a:lnSpc>
              <a:spcBef>
                <a:spcPts val="0"/>
              </a:spcBef>
              <a:spcAft>
                <a:spcPts val="0"/>
              </a:spcAft>
              <a:buSzPts val="1800"/>
              <a:buNone/>
            </a:pPr>
            <a:r>
              <a:t/>
            </a:r>
            <a:endParaRPr sz="2400">
              <a:highlight>
                <a:srgbClr val="F9F9F9"/>
              </a:highlight>
              <a:latin typeface="Roboto"/>
              <a:ea typeface="Roboto"/>
              <a:cs typeface="Roboto"/>
              <a:sym typeface="Roboto"/>
            </a:endParaRPr>
          </a:p>
          <a:p>
            <a:pPr indent="0" lvl="0" marL="0" rtl="0" algn="l">
              <a:lnSpc>
                <a:spcPct val="115000"/>
              </a:lnSpc>
              <a:spcBef>
                <a:spcPts val="0"/>
              </a:spcBef>
              <a:spcAft>
                <a:spcPts val="0"/>
              </a:spcAft>
              <a:buSzPts val="1800"/>
              <a:buNone/>
            </a:pPr>
            <a:r>
              <a:rPr lang="en-US" sz="2400">
                <a:highlight>
                  <a:srgbClr val="F9F9F9"/>
                </a:highlight>
                <a:latin typeface="Roboto"/>
                <a:ea typeface="Roboto"/>
                <a:cs typeface="Roboto"/>
                <a:sym typeface="Roboto"/>
              </a:rPr>
              <a:t>Příběhy o kterých mluví jsou z válečných oblastí.  </a:t>
            </a:r>
            <a:endParaRPr sz="2400">
              <a:highlight>
                <a:srgbClr val="F9F9F9"/>
              </a:highlight>
              <a:latin typeface="Roboto"/>
              <a:ea typeface="Roboto"/>
              <a:cs typeface="Roboto"/>
              <a:sym typeface="Roboto"/>
            </a:endParaRPr>
          </a:p>
          <a:p>
            <a:pPr indent="0" lvl="0" marL="0" rtl="0" algn="l">
              <a:lnSpc>
                <a:spcPct val="115000"/>
              </a:lnSpc>
              <a:spcBef>
                <a:spcPts val="0"/>
              </a:spcBef>
              <a:spcAft>
                <a:spcPts val="0"/>
              </a:spcAft>
              <a:buSzPts val="1800"/>
              <a:buNone/>
            </a:pPr>
            <a:r>
              <a:t/>
            </a:r>
            <a:endParaRPr sz="2400">
              <a:highlight>
                <a:srgbClr val="F9F9F9"/>
              </a:highlight>
              <a:latin typeface="Roboto"/>
              <a:ea typeface="Roboto"/>
              <a:cs typeface="Roboto"/>
              <a:sym typeface="Roboto"/>
            </a:endParaRPr>
          </a:p>
          <a:p>
            <a:pPr indent="0" lvl="0" marL="0" rtl="0" algn="l">
              <a:lnSpc>
                <a:spcPct val="115000"/>
              </a:lnSpc>
              <a:spcBef>
                <a:spcPts val="0"/>
              </a:spcBef>
              <a:spcAft>
                <a:spcPts val="0"/>
              </a:spcAft>
              <a:buClr>
                <a:schemeClr val="dk1"/>
              </a:buClr>
              <a:buSzPts val="1100"/>
              <a:buFont typeface="Arial"/>
              <a:buNone/>
            </a:pPr>
            <a:r>
              <a:rPr lang="en-US" sz="2400">
                <a:highlight>
                  <a:srgbClr val="F9F9F9"/>
                </a:highlight>
                <a:latin typeface="Roboto"/>
                <a:ea typeface="Roboto"/>
                <a:cs typeface="Roboto"/>
                <a:sym typeface="Roboto"/>
              </a:rPr>
              <a:t>Co se naplnilo z toho o čem Brian Conley mluví? </a:t>
            </a:r>
            <a:endParaRPr sz="2400">
              <a:highlight>
                <a:srgbClr val="F9F9F9"/>
              </a:highlight>
              <a:latin typeface="Roboto"/>
              <a:ea typeface="Roboto"/>
              <a:cs typeface="Roboto"/>
              <a:sym typeface="Roboto"/>
            </a:endParaRPr>
          </a:p>
          <a:p>
            <a:pPr indent="0" lvl="0" marL="0" rtl="0" algn="l">
              <a:lnSpc>
                <a:spcPct val="90000"/>
              </a:lnSpc>
              <a:spcBef>
                <a:spcPts val="1000"/>
              </a:spcBef>
              <a:spcAft>
                <a:spcPts val="0"/>
              </a:spcAft>
              <a:buSzPts val="1800"/>
              <a:buNone/>
            </a:pPr>
            <a:r>
              <a:t/>
            </a:r>
            <a:endParaRPr sz="24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4"/>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SzPts val="1800"/>
              <a:buNone/>
            </a:pPr>
            <a:r>
              <a:rPr lang="en-US"/>
              <a:t>Profesionální žurnalistika reaguje na žurnalistiku občanskou </a:t>
            </a:r>
            <a:endParaRPr/>
          </a:p>
        </p:txBody>
      </p:sp>
      <p:sp>
        <p:nvSpPr>
          <p:cNvPr id="109" name="Google Shape;109;p4"/>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1000"/>
              </a:spcBef>
              <a:spcAft>
                <a:spcPts val="0"/>
              </a:spcAft>
              <a:buSzPts val="1800"/>
              <a:buNone/>
            </a:pPr>
            <a:r>
              <a:rPr lang="en-US"/>
              <a:t>V počátku mainstreamové zpravodajské organizace experimentovaly se zahrnutím obsahů od občanů. Tradiční zpravodajské organizace nebyly nadšené a došlo ke “kulturnímu střetu”, profesionální žurnalisté chtěli zachovat svou autoritu. Například BBC viděla občanské obsahy jako zdroj pro storky. Někteří viděli občanské obsahy jako odvádění pozornosti od skutečné novinářské práce. V tomto konfliktu nešlo jenom o kvalitu práce nebo o zdroje, ale také o to, že většina žurnalistů se nechce vzdát svých rutin nebo se dělit o svou autoritu. </a:t>
            </a:r>
            <a:endParaRPr/>
          </a:p>
          <a:p>
            <a:pPr indent="0" lvl="0" marL="0" rtl="0" algn="l">
              <a:lnSpc>
                <a:spcPct val="90000"/>
              </a:lnSpc>
              <a:spcBef>
                <a:spcPts val="1000"/>
              </a:spcBef>
              <a:spcAft>
                <a:spcPts val="0"/>
              </a:spcAft>
              <a:buSzPts val="1800"/>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6"/>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SzPts val="1800"/>
              <a:buNone/>
            </a:pPr>
            <a:r>
              <a:rPr lang="en-US"/>
              <a:t>Hyperlokální obsahy</a:t>
            </a:r>
            <a:endParaRPr/>
          </a:p>
        </p:txBody>
      </p:sp>
      <p:sp>
        <p:nvSpPr>
          <p:cNvPr id="115" name="Google Shape;115;p6"/>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1000"/>
              </a:spcBef>
              <a:spcAft>
                <a:spcPts val="0"/>
              </a:spcAft>
              <a:buSzPts val="1800"/>
              <a:buNone/>
            </a:pPr>
            <a:r>
              <a:rPr lang="en-US"/>
              <a:t>Občanská žurnalistika má za cíl vylepšit občanský život. Neodmítají žurnalistiku, naopak, od ní očekávají víc. Myslí si, že bez komerčních tlaků budou lépe sloužit svým komunitám. Ovšem hyperlokální iniciativy většinou nejsou dlouhodobě udržitelné.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7"/>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SzPts val="1800"/>
              <a:buNone/>
            </a:pPr>
            <a:r>
              <a:rPr lang="en-US"/>
              <a:t>Sociální sítě a občanský novinář jednotlivec</a:t>
            </a:r>
            <a:endParaRPr/>
          </a:p>
        </p:txBody>
      </p:sp>
      <p:sp>
        <p:nvSpPr>
          <p:cNvPr id="121" name="Google Shape;121;p7"/>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1000"/>
              </a:spcBef>
              <a:spcAft>
                <a:spcPts val="0"/>
              </a:spcAft>
              <a:buSzPts val="1800"/>
              <a:buNone/>
            </a:pPr>
            <a:r>
              <a:rPr lang="en-US"/>
              <a:t>Korporátní platformy umožňovaly formu individualizované občanské žurnalistiky, která vytváří významy prostřednictvím angažování veřejnosti, která se podílí na vytváření obsahů přes komentáře, linking, sdílení atd. Všechno se to děje mimo tradiční média.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8"/>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SzPts val="1800"/>
              <a:buNone/>
            </a:pPr>
            <a:r>
              <a:rPr lang="en-US"/>
              <a:t>Odpor</a:t>
            </a:r>
            <a:endParaRPr/>
          </a:p>
        </p:txBody>
      </p:sp>
      <p:sp>
        <p:nvSpPr>
          <p:cNvPr id="127" name="Google Shape;127;p8"/>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1000"/>
              </a:spcBef>
              <a:spcAft>
                <a:spcPts val="0"/>
              </a:spcAft>
              <a:buSzPts val="1800"/>
              <a:buNone/>
            </a:pPr>
            <a:r>
              <a:rPr lang="en-US"/>
              <a:t>Existují formy digitální občanské žurnalistiky, která má za úlohu odpor vůči existujícímu politickému a sociálnímu systému. Taková občanská žurnalistika je kolektivní a združuje aktivisty, kteří se staví  vůči  existujícím mocenským strukturám. Jeden z nejvýznamnějších a prvních příkladů je hnutí Independent Media Center (IMC), radikální, anarchismem inspirovaný projekt, který vyrostl z opozice vůči globální korporátní moci.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gd9c360b0e0_0_93"/>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SzPts val="1800"/>
              <a:buNone/>
            </a:pPr>
            <a:r>
              <a:rPr lang="en-US"/>
              <a:t>Úkol v malých skupinách</a:t>
            </a:r>
            <a:endParaRPr/>
          </a:p>
        </p:txBody>
      </p:sp>
      <p:sp>
        <p:nvSpPr>
          <p:cNvPr id="133" name="Google Shape;133;gd9c360b0e0_0_93"/>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Autofit/>
          </a:bodyPr>
          <a:lstStyle/>
          <a:p>
            <a:pPr indent="-342900" lvl="0" marL="457200" rtl="0" algn="l">
              <a:lnSpc>
                <a:spcPct val="90000"/>
              </a:lnSpc>
              <a:spcBef>
                <a:spcPts val="1000"/>
              </a:spcBef>
              <a:spcAft>
                <a:spcPts val="0"/>
              </a:spcAft>
              <a:buSzPts val="1800"/>
              <a:buAutoNum type="arabicPeriod"/>
            </a:pPr>
            <a:r>
              <a:rPr lang="en-US"/>
              <a:t>Jak mainstreamová média používají příspěvky publika? Obsahy, komentáře, náměty na storky apod. - mají v těchto oblastech média politiky/pravidla? The New York Times, DenníkN/DeníkN, Daily Mail, Blesk</a:t>
            </a:r>
            <a:endParaRPr/>
          </a:p>
          <a:p>
            <a:pPr indent="-342900" lvl="0" marL="457200" rtl="0" algn="l">
              <a:lnSpc>
                <a:spcPct val="90000"/>
              </a:lnSpc>
              <a:spcBef>
                <a:spcPts val="0"/>
              </a:spcBef>
              <a:spcAft>
                <a:spcPts val="0"/>
              </a:spcAft>
              <a:buSzPts val="1800"/>
              <a:buAutoNum type="arabicPeriod"/>
            </a:pPr>
            <a:r>
              <a:rPr lang="en-US"/>
              <a:t>Svědectví občanských novinářů - příklady kdy mainstreamová média používají tento typ obsahu. </a:t>
            </a:r>
            <a:endParaRPr/>
          </a:p>
          <a:p>
            <a:pPr indent="-342900" lvl="0" marL="457200" rtl="0" algn="l">
              <a:lnSpc>
                <a:spcPct val="90000"/>
              </a:lnSpc>
              <a:spcBef>
                <a:spcPts val="0"/>
              </a:spcBef>
              <a:spcAft>
                <a:spcPts val="0"/>
              </a:spcAft>
              <a:buSzPts val="1800"/>
              <a:buAutoNum type="arabicPeriod"/>
            </a:pPr>
            <a:r>
              <a:rPr lang="en-US"/>
              <a:t>Hyperlokální obsahy - existují nějaké příklady v ČR? Jaká je situace v UK a v USA?</a:t>
            </a:r>
            <a:endParaRPr/>
          </a:p>
          <a:p>
            <a:pPr indent="-342900" lvl="0" marL="457200" rtl="0" algn="l">
              <a:lnSpc>
                <a:spcPct val="90000"/>
              </a:lnSpc>
              <a:spcBef>
                <a:spcPts val="0"/>
              </a:spcBef>
              <a:spcAft>
                <a:spcPts val="0"/>
              </a:spcAft>
              <a:buSzPts val="1800"/>
              <a:buAutoNum type="arabicPeriod"/>
            </a:pPr>
            <a:r>
              <a:rPr lang="en-US"/>
              <a:t>Občanská žurnalistika jako odpor. Co jsou a co dělají organizace jako Independent Media Center, Hong Kong Free Press, Rappler (Filipíny), Malaysiakini (Malajsie)?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Monika</dc:creator>
</cp:coreProperties>
</file>