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660" r:id="rId4"/>
  </p:sldMasterIdLst>
  <p:notesMasterIdLst>
    <p:notesMasterId r:id="rId13"/>
  </p:notesMasterIdLst>
  <p:handoutMasterIdLst>
    <p:handoutMasterId r:id="rId14"/>
  </p:handoutMasterIdLst>
  <p:sldIdLst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28"/>
  </p:normalViewPr>
  <p:slideViewPr>
    <p:cSldViewPr snapToGrid="0" snapToObjects="1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8" d="100"/>
          <a:sy n="68" d="100"/>
        </p:scale>
        <p:origin x="328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7939FE9-0B2E-4997-BA24-44FF9669BA9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AE1028-7A43-40A3-A2EC-124FFB073D7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B3D3C9-ED3E-4430-A8CA-03711A676035}" type="datetimeFigureOut">
              <a:rPr lang="en-US" smtClean="0"/>
              <a:t>5/9/2022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CACB66-3B0A-415A-9449-9278044DA54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B7EC22-6F70-469D-B720-84BF796C518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94CC5C-2831-4FAC-8076-6410B257E0B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09838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E67E2B-6215-4DB6-B113-75ACD1123374}" type="datetimeFigureOut">
              <a:rPr lang="en-US" smtClean="0"/>
              <a:t>5/9/2022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BC8106-034A-47C1-ADA6-0A1F9E0E747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07878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BC8106-034A-47C1-ADA6-0A1F9E0E7474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58595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5/9/2022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779624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5/9/2022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14251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5/9/2022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54996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5/9/2022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04056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5/9/2022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6659419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5/9/2022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21953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5/9/2022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95969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5/9/2022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27912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5/9/2022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98326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5/9/2022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684512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5/9/2022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5639386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5/9/2022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701515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person with bookbag staring out over the mountains">
            <a:extLst>
              <a:ext uri="{FF2B5EF4-FFF2-40B4-BE49-F238E27FC236}">
                <a16:creationId xmlns:a16="http://schemas.microsoft.com/office/drawing/2014/main" id="{0461DC49-1338-C24E-A3BB-5919AD12F59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0"/>
            <a:ext cx="12191999" cy="6859300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310B1DD0-264A-47E3-A16A-C87AFA51E6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-258" y="0"/>
            <a:ext cx="12192000" cy="6858000"/>
          </a:xfrm>
          <a:prstGeom prst="rect">
            <a:avLst/>
          </a:prstGeom>
          <a:gradFill flip="none" rotWithShape="1">
            <a:gsLst>
              <a:gs pos="20000">
                <a:schemeClr val="tx2">
                  <a:alpha val="70000"/>
                </a:schemeClr>
              </a:gs>
              <a:gs pos="10000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Freeform 6">
            <a:extLst>
              <a:ext uri="{FF2B5EF4-FFF2-40B4-BE49-F238E27FC236}">
                <a16:creationId xmlns:a16="http://schemas.microsoft.com/office/drawing/2014/main" id="{69C1BB7B-F21E-41A2-B30C-D8507B9602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752858" y="744469"/>
            <a:ext cx="3275668" cy="4408488"/>
          </a:xfrm>
          <a:custGeom>
            <a:avLst/>
            <a:gdLst/>
            <a:ahLst/>
            <a:cxnLst/>
            <a:rect l="l" t="t" r="r" b="b"/>
            <a:pathLst>
              <a:path w="10002" h="10000">
                <a:moveTo>
                  <a:pt x="8763" y="0"/>
                </a:moveTo>
                <a:lnTo>
                  <a:pt x="10002" y="0"/>
                </a:lnTo>
                <a:lnTo>
                  <a:pt x="10002" y="10000"/>
                </a:lnTo>
                <a:lnTo>
                  <a:pt x="2" y="10000"/>
                </a:lnTo>
                <a:cubicBezTo>
                  <a:pt x="-2" y="9698"/>
                  <a:pt x="4" y="9427"/>
                  <a:pt x="0" y="9125"/>
                </a:cubicBezTo>
                <a:lnTo>
                  <a:pt x="8763" y="9128"/>
                </a:lnTo>
                <a:lnTo>
                  <a:pt x="8763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34" name="Freeform 6">
            <a:extLst>
              <a:ext uri="{FF2B5EF4-FFF2-40B4-BE49-F238E27FC236}">
                <a16:creationId xmlns:a16="http://schemas.microsoft.com/office/drawing/2014/main" id="{DF6D7DDE-F8A1-4105-9729-F9EB5F81A3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l" t="t" r="r" b="b"/>
            <a:pathLst>
              <a:path w="10000" h="10000">
                <a:moveTo>
                  <a:pt x="8761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9126"/>
                </a:lnTo>
                <a:lnTo>
                  <a:pt x="8761" y="9127"/>
                </a:lnTo>
                <a:lnTo>
                  <a:pt x="8761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C93519-6B29-1346-9FCB-0835B80531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chemeClr val="bg2"/>
                </a:solidFill>
              </a:rPr>
              <a:t>Internationalization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6E661E49-0788-40C2-A5B6-638ADED711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/>
          <a:p>
            <a:endParaRPr lang="en-US" dirty="0">
              <a:solidFill>
                <a:schemeClr val="bg2"/>
              </a:solidFill>
            </a:endParaRPr>
          </a:p>
          <a:p>
            <a:endParaRPr 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65803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EB8BE9-0571-47DA-9FE6-A5A3D27F11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International Cultural Industries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E25881-BFD0-4DB2-957A-EB54F29664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Internationalization of Cultural Businesses</a:t>
            </a:r>
          </a:p>
          <a:p>
            <a:r>
              <a:rPr lang="en-US" dirty="0"/>
              <a:t>Internationalization of Cultural Texts</a:t>
            </a:r>
          </a:p>
          <a:p>
            <a:r>
              <a:rPr lang="en-US" dirty="0"/>
              <a:t>The Local is impacted by the Global</a:t>
            </a:r>
          </a:p>
        </p:txBody>
      </p:sp>
    </p:spTree>
    <p:extLst>
      <p:ext uri="{BB962C8B-B14F-4D97-AF65-F5344CB8AC3E}">
        <p14:creationId xmlns:p14="http://schemas.microsoft.com/office/powerpoint/2010/main" val="41970539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3C1992-3A34-4144-8892-72953320CA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Cultural Imperialism/Globalization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0F13E0-9398-425B-B9E6-0E24B80C44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286000"/>
            <a:ext cx="9601200" cy="45720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Cultural Imperialism</a:t>
            </a:r>
          </a:p>
          <a:p>
            <a:r>
              <a:rPr lang="en-US" dirty="0"/>
              <a:t>How cultures of “less developed” countries have been affected by flows of cultural texts, forms and technologies associated with “the West”</a:t>
            </a:r>
          </a:p>
          <a:p>
            <a:r>
              <a:rPr lang="en-US" dirty="0"/>
              <a:t>Direct domination replaced by indirect domination</a:t>
            </a:r>
          </a:p>
          <a:p>
            <a:pPr lvl="1"/>
            <a:r>
              <a:rPr lang="en-US" dirty="0"/>
              <a:t>Commercial media model/way of life/logics </a:t>
            </a:r>
          </a:p>
          <a:p>
            <a:pPr lvl="1"/>
            <a:r>
              <a:rPr lang="en-US" dirty="0"/>
              <a:t>Homogenization, impositions, unidirectional </a:t>
            </a:r>
          </a:p>
          <a:p>
            <a:pPr lvl="2"/>
            <a:r>
              <a:rPr lang="en-US" dirty="0"/>
              <a:t>Active audiences/evidence (?)</a:t>
            </a:r>
          </a:p>
          <a:p>
            <a:pPr marL="0" indent="0">
              <a:buNone/>
            </a:pPr>
            <a:r>
              <a:rPr lang="en-US" dirty="0"/>
              <a:t>Globalization</a:t>
            </a:r>
          </a:p>
          <a:p>
            <a:r>
              <a:rPr lang="en-US" dirty="0"/>
              <a:t>The increasing interconnectedness of different parts of the world (economic, political, cultural, ideological, ecological, sociological)</a:t>
            </a:r>
          </a:p>
          <a:p>
            <a:pPr lvl="1"/>
            <a:r>
              <a:rPr lang="en-US" dirty="0"/>
              <a:t>Complex, ambiguous, ambivalent</a:t>
            </a:r>
          </a:p>
          <a:p>
            <a:pPr lvl="1"/>
            <a:endParaRPr lang="en-US" dirty="0"/>
          </a:p>
          <a:p>
            <a:pPr marL="530352" lvl="1" indent="0">
              <a:buNone/>
            </a:pPr>
            <a:r>
              <a:rPr lang="en-US" dirty="0"/>
              <a:t>Q: To what extent does the increasingly global reach of the largest firms mean an exclusion of voices from global cultural markets</a:t>
            </a:r>
          </a:p>
          <a:p>
            <a:pPr marL="530352" lvl="1" indent="0">
              <a:buNone/>
            </a:pPr>
            <a:r>
              <a:rPr lang="en-US" dirty="0"/>
              <a:t>Q: How do those outside the “core” gain access and compete with the “core” giants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632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28FE08-441D-4BCC-B512-3BF21CB649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USA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2CB4E9-B497-4A9C-B653-61A74BD7B8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Size and Nature of the Market</a:t>
            </a:r>
          </a:p>
          <a:p>
            <a:r>
              <a:rPr lang="en-US" dirty="0"/>
              <a:t>Active Government Promotion</a:t>
            </a:r>
          </a:p>
          <a:p>
            <a:r>
              <a:rPr lang="en-US" dirty="0"/>
              <a:t>TV inequality	</a:t>
            </a:r>
          </a:p>
          <a:p>
            <a:pPr lvl="1"/>
            <a:r>
              <a:rPr lang="en-US" dirty="0" err="1"/>
              <a:t>Geocultural</a:t>
            </a:r>
            <a:r>
              <a:rPr lang="en-US" dirty="0"/>
              <a:t> markets</a:t>
            </a:r>
          </a:p>
          <a:p>
            <a:pPr lvl="2"/>
            <a:r>
              <a:rPr lang="en-US" dirty="0"/>
              <a:t>Reversing Cultural Flows</a:t>
            </a:r>
          </a:p>
          <a:p>
            <a:pPr lvl="3"/>
            <a:r>
              <a:rPr lang="en-US" dirty="0"/>
              <a:t>Latin American Corporations</a:t>
            </a:r>
          </a:p>
          <a:p>
            <a:pPr lvl="2"/>
            <a:r>
              <a:rPr lang="en-US" dirty="0"/>
              <a:t>Digital TV</a:t>
            </a:r>
          </a:p>
          <a:p>
            <a:pPr lvl="3"/>
            <a:r>
              <a:rPr lang="en-US" dirty="0"/>
              <a:t>Diaspora/cross-cultural engagements/post-national (English?)</a:t>
            </a:r>
          </a:p>
          <a:p>
            <a:pPr lvl="3"/>
            <a:r>
              <a:rPr lang="en-US" dirty="0" err="1"/>
              <a:t>Youtube</a:t>
            </a:r>
            <a:r>
              <a:rPr lang="en-US" dirty="0"/>
              <a:t>/digital portals &amp; platforms</a:t>
            </a:r>
          </a:p>
          <a:p>
            <a:pPr lvl="3"/>
            <a:r>
              <a:rPr lang="en-US" dirty="0"/>
              <a:t>Netflix</a:t>
            </a:r>
          </a:p>
          <a:p>
            <a:pPr lvl="3"/>
            <a:r>
              <a:rPr lang="en-US" dirty="0"/>
              <a:t>Internet (</a:t>
            </a:r>
            <a:r>
              <a:rPr lang="en-US" dirty="0" err="1"/>
              <a:t>geoblocking</a:t>
            </a:r>
            <a:r>
              <a:rPr lang="en-US" dirty="0"/>
              <a:t>/VPN)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72717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F5EA98-5838-4C7F-951C-00FE0E00AF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Outside the Core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252A77-6D67-409F-839E-CB741CC4BB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East Asian Television</a:t>
            </a:r>
          </a:p>
          <a:p>
            <a:pPr lvl="1"/>
            <a:r>
              <a:rPr lang="en-US" dirty="0"/>
              <a:t>Not “westernization”, but formats</a:t>
            </a:r>
          </a:p>
          <a:p>
            <a:r>
              <a:rPr lang="en-US" dirty="0"/>
              <a:t>Arabic TV/Al-Jazeera (“western values”)</a:t>
            </a:r>
          </a:p>
        </p:txBody>
      </p:sp>
    </p:spTree>
    <p:extLst>
      <p:ext uri="{BB962C8B-B14F-4D97-AF65-F5344CB8AC3E}">
        <p14:creationId xmlns:p14="http://schemas.microsoft.com/office/powerpoint/2010/main" val="29778949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25F293-8F74-4E19-A03A-20CCBCD232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Global Cinema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EAF831-23A0-41D1-8285-5553914A37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Hollywood</a:t>
            </a:r>
          </a:p>
          <a:p>
            <a:pPr lvl="1"/>
            <a:r>
              <a:rPr lang="en-US" dirty="0"/>
              <a:t>Language/marketing</a:t>
            </a:r>
          </a:p>
          <a:p>
            <a:r>
              <a:rPr lang="en-US" dirty="0"/>
              <a:t>Bollywood</a:t>
            </a:r>
          </a:p>
          <a:p>
            <a:pPr lvl="1"/>
            <a:r>
              <a:rPr lang="en-US" dirty="0"/>
              <a:t>Indigenous narrative devices</a:t>
            </a:r>
          </a:p>
          <a:p>
            <a:r>
              <a:rPr lang="en-US" dirty="0"/>
              <a:t>Nollywood</a:t>
            </a:r>
          </a:p>
          <a:p>
            <a:pPr lvl="1"/>
            <a:r>
              <a:rPr lang="en-US" dirty="0"/>
              <a:t> informal media economies</a:t>
            </a:r>
          </a:p>
          <a:p>
            <a:r>
              <a:rPr lang="en-US" dirty="0"/>
              <a:t>Hong Kong</a:t>
            </a:r>
          </a:p>
          <a:p>
            <a:pPr lvl="1"/>
            <a:r>
              <a:rPr lang="en-US" dirty="0"/>
              <a:t>Transnational “Chinese” audiences; quotas/censorship/joint ventures</a:t>
            </a:r>
          </a:p>
          <a:p>
            <a:r>
              <a:rPr lang="en-US" dirty="0"/>
              <a:t>US dominance and the integration of aesthetic alternatives</a:t>
            </a:r>
          </a:p>
        </p:txBody>
      </p:sp>
    </p:spTree>
    <p:extLst>
      <p:ext uri="{BB962C8B-B14F-4D97-AF65-F5344CB8AC3E}">
        <p14:creationId xmlns:p14="http://schemas.microsoft.com/office/powerpoint/2010/main" val="32244148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E42B38-D3B8-46CA-9245-13F7769280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Global Music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6875AB-19A6-4279-8971-B8BADC4B22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Authenticity </a:t>
            </a:r>
            <a:r>
              <a:rPr lang="en-US" dirty="0"/>
              <a:t>vs. Hybridity</a:t>
            </a:r>
          </a:p>
          <a:p>
            <a:r>
              <a:rPr lang="en-US" dirty="0"/>
              <a:t>Diverse interpretations of music/products</a:t>
            </a:r>
          </a:p>
          <a:p>
            <a:r>
              <a:rPr lang="en-US" dirty="0"/>
              <a:t>International ownership</a:t>
            </a:r>
          </a:p>
          <a:p>
            <a:r>
              <a:rPr lang="en-US" dirty="0"/>
              <a:t>Reconfigurations: Europop (Sweden), K-pop, collaborations/remixes (co-production)</a:t>
            </a:r>
          </a:p>
          <a:p>
            <a:pPr lvl="1"/>
            <a:r>
              <a:rPr lang="en-US" dirty="0"/>
              <a:t> Greek Music</a:t>
            </a:r>
          </a:p>
          <a:p>
            <a:r>
              <a:rPr lang="en-US" dirty="0"/>
              <a:t>Internet</a:t>
            </a:r>
          </a:p>
          <a:p>
            <a:pPr lvl="1"/>
            <a:r>
              <a:rPr lang="en-US" dirty="0"/>
              <a:t>Platform imperialism/divide</a:t>
            </a:r>
          </a:p>
          <a:p>
            <a:pPr lvl="1"/>
            <a:r>
              <a:rPr lang="en-US" dirty="0"/>
              <a:t>Fragmentation (?)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00716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429A91-F95D-4B9E-BC72-C5330E5477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Civic Implications of Internationalization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2889A0-1BF6-4F28-BB60-F789B36706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Cultural diversity</a:t>
            </a:r>
          </a:p>
          <a:p>
            <a:r>
              <a:rPr lang="en-US" dirty="0"/>
              <a:t>Access/dissemination/distribution</a:t>
            </a:r>
          </a:p>
          <a:p>
            <a:r>
              <a:rPr lang="en-US" dirty="0"/>
              <a:t>Inequalities in global prestige/economic profit</a:t>
            </a:r>
          </a:p>
          <a:p>
            <a:pPr lvl="1"/>
            <a:r>
              <a:rPr lang="en-US" dirty="0"/>
              <a:t>The West and the Rest</a:t>
            </a:r>
          </a:p>
          <a:p>
            <a:pPr lvl="2"/>
            <a:r>
              <a:rPr lang="en-US" dirty="0"/>
              <a:t>Imperialism or Globalization (?)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Neither cultural </a:t>
            </a:r>
            <a:r>
              <a:rPr lang="en-US"/>
              <a:t>imperialism nor </a:t>
            </a:r>
            <a:r>
              <a:rPr lang="en-US" dirty="0"/>
              <a:t>globalization theory is adequate to assess spatial and geographical changes in the cultural industries across the world</a:t>
            </a:r>
          </a:p>
        </p:txBody>
      </p:sp>
    </p:spTree>
    <p:extLst>
      <p:ext uri="{BB962C8B-B14F-4D97-AF65-F5344CB8AC3E}">
        <p14:creationId xmlns:p14="http://schemas.microsoft.com/office/powerpoint/2010/main" val="3220391221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93813dd7ca6ad654711aa0ab317e03a3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f11dc0ce689dd3925e84e4e35398c6e7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5845F41-51A1-4C7F-91AC-E0528F69338E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9B1B446B-D1E8-42DD-BEED-8DA7E15E683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9C029D5-DBC9-4C2B-8210-3AA71186A1C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tf89241495</Template>
  <TotalTime>0</TotalTime>
  <Words>336</Words>
  <Application>Microsoft Office PowerPoint</Application>
  <PresentationFormat>Widescreen</PresentationFormat>
  <Paragraphs>62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Calibri</vt:lpstr>
      <vt:lpstr>Franklin Gothic Book</vt:lpstr>
      <vt:lpstr>Crop</vt:lpstr>
      <vt:lpstr>Internationalization</vt:lpstr>
      <vt:lpstr>International Cultural Industries</vt:lpstr>
      <vt:lpstr>Cultural Imperialism/Globalization</vt:lpstr>
      <vt:lpstr>USA</vt:lpstr>
      <vt:lpstr>Outside the Core</vt:lpstr>
      <vt:lpstr>Global Cinema</vt:lpstr>
      <vt:lpstr>Global Music</vt:lpstr>
      <vt:lpstr>Civic Implications of Internationalization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2020-05-01T07:57:40Z</dcterms:created>
  <dcterms:modified xsi:type="dcterms:W3CDTF">2022-05-09T09:24:36Z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