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3" r:id="rId4"/>
  </p:sldMasterIdLst>
  <p:sldIdLst>
    <p:sldId id="257" r:id="rId5"/>
    <p:sldId id="267" r:id="rId6"/>
    <p:sldId id="259" r:id="rId7"/>
    <p:sldId id="260" r:id="rId8"/>
    <p:sldId id="262" r:id="rId9"/>
    <p:sldId id="261" r:id="rId10"/>
    <p:sldId id="263" r:id="rId11"/>
    <p:sldId id="265" r:id="rId12"/>
    <p:sldId id="266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19" autoAdjust="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3/10/2022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3/10/2022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bstract image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ctangle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ctangle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Theories of Culture, Theories of Cultural Production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Week 4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89BA0-657E-4EFA-94D2-150E6F238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Theoretical trajectories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96525-3174-438D-8091-F52F2A635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Neoclassical Economics</a:t>
            </a:r>
          </a:p>
          <a:p>
            <a:r>
              <a:rPr lang="en-US" dirty="0"/>
              <a:t>Critical Political Economy</a:t>
            </a:r>
          </a:p>
          <a:p>
            <a:r>
              <a:rPr lang="en-US" dirty="0"/>
              <a:t>Moral Economy of Culture</a:t>
            </a:r>
          </a:p>
          <a:p>
            <a:r>
              <a:rPr lang="en-US" dirty="0"/>
              <a:t>Sociology of Culture</a:t>
            </a:r>
          </a:p>
          <a:p>
            <a:r>
              <a:rPr lang="en-US" dirty="0"/>
              <a:t>Production of Culture/Cultures of Production</a:t>
            </a:r>
          </a:p>
          <a:p>
            <a:r>
              <a:rPr lang="en-US" dirty="0"/>
              <a:t>Critical Sociological Approaches</a:t>
            </a:r>
          </a:p>
          <a:p>
            <a:r>
              <a:rPr lang="en-US" dirty="0"/>
              <a:t>Cultural Studies</a:t>
            </a:r>
          </a:p>
          <a:p>
            <a:r>
              <a:rPr lang="en-US" dirty="0"/>
              <a:t>Cultural Economy</a:t>
            </a:r>
          </a:p>
          <a:p>
            <a:r>
              <a:rPr lang="en-US" dirty="0"/>
              <a:t>Creative Industries</a:t>
            </a:r>
          </a:p>
          <a:p>
            <a:r>
              <a:rPr lang="en-US" dirty="0"/>
              <a:t>Cultural Work/</a:t>
            </a:r>
            <a:r>
              <a:rPr lang="en-US" dirty="0" err="1"/>
              <a:t>Labour</a:t>
            </a:r>
            <a:endParaRPr lang="en-US" dirty="0"/>
          </a:p>
          <a:p>
            <a:r>
              <a:rPr lang="en-US" dirty="0"/>
              <a:t>Production Studies</a:t>
            </a:r>
          </a:p>
          <a:p>
            <a:r>
              <a:rPr lang="en-US" dirty="0"/>
              <a:t>Critical Media Industry Studies</a:t>
            </a:r>
          </a:p>
        </p:txBody>
      </p:sp>
    </p:spTree>
    <p:extLst>
      <p:ext uri="{BB962C8B-B14F-4D97-AF65-F5344CB8AC3E}">
        <p14:creationId xmlns:p14="http://schemas.microsoft.com/office/powerpoint/2010/main" val="4031535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AFA82-D749-43BA-B4F7-55B94E349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D4686-1A51-41C3-81CB-6DCAADE9F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(Critical) Political Economy</a:t>
            </a:r>
          </a:p>
          <a:p>
            <a:r>
              <a:rPr lang="en-US" b="1" dirty="0"/>
              <a:t>Cultural Studies</a:t>
            </a:r>
          </a:p>
          <a:p>
            <a:r>
              <a:rPr lang="en-US" b="1" dirty="0"/>
              <a:t>Neoliberalism</a:t>
            </a:r>
          </a:p>
          <a:p>
            <a:r>
              <a:rPr lang="en-US" b="1" dirty="0"/>
              <a:t>Neoclassical Economics</a:t>
            </a:r>
          </a:p>
          <a:p>
            <a:r>
              <a:rPr lang="en-US" b="1" dirty="0"/>
              <a:t>Content analysis</a:t>
            </a:r>
          </a:p>
          <a:p>
            <a:r>
              <a:rPr lang="en-US" b="1" dirty="0"/>
              <a:t>Active audiences</a:t>
            </a:r>
          </a:p>
          <a:p>
            <a:r>
              <a:rPr lang="en-US" b="1" dirty="0"/>
              <a:t>Discourse</a:t>
            </a:r>
          </a:p>
          <a:p>
            <a:r>
              <a:rPr lang="en-US" b="1" dirty="0"/>
              <a:t>Polysemy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463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969D8-E95D-43BE-A799-58B4AA15E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Perspectives	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310C1-422C-45F8-83D0-C1E60FE98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Sensitive to the potential power of the cultural industries</a:t>
            </a:r>
          </a:p>
          <a:p>
            <a:pPr lvl="1"/>
            <a:r>
              <a:rPr lang="en-US" sz="2400" dirty="0"/>
              <a:t>As makers of texts, </a:t>
            </a:r>
          </a:p>
          <a:p>
            <a:pPr lvl="1"/>
            <a:r>
              <a:rPr lang="en-US" sz="2400" dirty="0"/>
              <a:t>As systems for the management and marketing of symbolic creativity</a:t>
            </a:r>
          </a:p>
          <a:p>
            <a:pPr lvl="1"/>
            <a:r>
              <a:rPr lang="en-US" sz="2400" dirty="0"/>
              <a:t>As agents of change</a:t>
            </a:r>
          </a:p>
          <a:p>
            <a:pPr lvl="1"/>
            <a:r>
              <a:rPr lang="en-US" sz="2400" dirty="0"/>
              <a:t>ethical and normative questions</a:t>
            </a:r>
          </a:p>
        </p:txBody>
      </p:sp>
      <p:pic>
        <p:nvPicPr>
          <p:cNvPr id="1026" name="Picture 2" descr="Image result for cultural industries">
            <a:extLst>
              <a:ext uri="{FF2B5EF4-FFF2-40B4-BE49-F238E27FC236}">
                <a16:creationId xmlns:a16="http://schemas.microsoft.com/office/drawing/2014/main" id="{605B8AA4-F798-4C18-AAC7-6F84530DA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082" y="4352544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769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473F9-EC21-461E-8E5E-B20B5F538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Neoclassical Economics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CACA2-EA9E-4E93-95CE-FF059D13A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scientific study of economic affairs – how consumer preferences might be most efficiently satisfied</a:t>
            </a:r>
          </a:p>
          <a:p>
            <a:pPr lvl="1"/>
            <a:r>
              <a:rPr lang="en-US" sz="1800" dirty="0"/>
              <a:t>Cut off from moral philosophy, questions of human rights/needs, social justice</a:t>
            </a:r>
          </a:p>
          <a:p>
            <a:pPr lvl="1"/>
            <a:r>
              <a:rPr lang="en-US" sz="1800" dirty="0"/>
              <a:t>“ The equation of human well-being with the meeting of preferences, rather than in terms of fundamental human needs …. provides a limited basis on which to proceed in assessing the cultural industries”</a:t>
            </a:r>
          </a:p>
          <a:p>
            <a:pPr marL="274320" lvl="1" indent="0">
              <a:buNone/>
            </a:pPr>
            <a:r>
              <a:rPr lang="en-US" sz="1800" dirty="0"/>
              <a:t>Neoliberalism: the production of efficient markets should be the primary goal of public policy; “TV = a toaster with pictures”</a:t>
            </a:r>
          </a:p>
          <a:p>
            <a:pPr marL="274320" lvl="1" indent="0">
              <a:buNone/>
            </a:pPr>
            <a:r>
              <a:rPr lang="en-US" sz="1800" dirty="0"/>
              <a:t>- Such a definition denigrates the way in which culture can potentially contribute symbolically to people’s lives in powerful ways</a:t>
            </a:r>
            <a:endParaRPr lang="en-US" dirty="0"/>
          </a:p>
        </p:txBody>
      </p:sp>
      <p:pic>
        <p:nvPicPr>
          <p:cNvPr id="2052" name="Picture 4" descr="Image result for supply demand curve">
            <a:extLst>
              <a:ext uri="{FF2B5EF4-FFF2-40B4-BE49-F238E27FC236}">
                <a16:creationId xmlns:a16="http://schemas.microsoft.com/office/drawing/2014/main" id="{8AAA7A19-4099-4FD1-A51C-4E648D28D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8398" y="4661191"/>
            <a:ext cx="1737360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680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D3AF3-A11B-476A-9902-D3FE9E914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Political 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F12D5-9F0A-42AB-9959-F1E7D5BE7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/>
              <a:t>Places emphasis on ethical and normative questions related to moral philosophy</a:t>
            </a:r>
          </a:p>
          <a:p>
            <a:pPr lvl="1"/>
            <a:r>
              <a:rPr lang="en-US" sz="1600" dirty="0"/>
              <a:t>Questionable role of large corporations and state agencies in cultural production</a:t>
            </a:r>
          </a:p>
          <a:p>
            <a:pPr lvl="1"/>
            <a:r>
              <a:rPr lang="en-US" sz="1600" dirty="0"/>
              <a:t>Explicitly aims to challenge the lack of adequate ethical perspective in the neoliberal paradigm</a:t>
            </a:r>
          </a:p>
          <a:p>
            <a:pPr lvl="1"/>
            <a:r>
              <a:rPr lang="en-US" sz="1600" dirty="0"/>
              <a:t>Different from Mainstream Economics </a:t>
            </a:r>
          </a:p>
          <a:p>
            <a:pPr lvl="2"/>
            <a:r>
              <a:rPr lang="en-US" sz="1500" dirty="0"/>
              <a:t>Holistic</a:t>
            </a:r>
          </a:p>
          <a:p>
            <a:pPr lvl="2"/>
            <a:r>
              <a:rPr lang="en-US" sz="1500" dirty="0"/>
              <a:t>Historical</a:t>
            </a:r>
          </a:p>
          <a:p>
            <a:pPr lvl="2"/>
            <a:r>
              <a:rPr lang="en-US" sz="1500" dirty="0"/>
              <a:t>Balance of capitalist enterprise with public intervention (policy)</a:t>
            </a:r>
          </a:p>
          <a:p>
            <a:pPr lvl="2"/>
            <a:r>
              <a:rPr lang="en-US" sz="1500" dirty="0"/>
              <a:t>Engage with the basic moral questions of justice, equity, and public good</a:t>
            </a:r>
          </a:p>
          <a:p>
            <a:pPr lvl="3"/>
            <a:r>
              <a:rPr lang="en-US" sz="1500" dirty="0"/>
              <a:t>Critique of Capitalism/capitalist logics/practices</a:t>
            </a:r>
          </a:p>
          <a:p>
            <a:pPr lvl="4"/>
            <a:r>
              <a:rPr lang="en-US" sz="1500" dirty="0"/>
              <a:t>How do the cultural industries serve the wealthy and the powerful</a:t>
            </a:r>
          </a:p>
          <a:p>
            <a:pPr lvl="5"/>
            <a:r>
              <a:rPr lang="en-US" sz="1700" dirty="0"/>
              <a:t>Ownership/control of the media?</a:t>
            </a:r>
          </a:p>
          <a:p>
            <a:pPr lvl="5"/>
            <a:endParaRPr lang="en-US" sz="1700" dirty="0"/>
          </a:p>
          <a:p>
            <a:pPr lvl="5"/>
            <a:r>
              <a:rPr lang="en-US" sz="1700" dirty="0"/>
              <a:t>Moral Economies of Culture</a:t>
            </a:r>
          </a:p>
          <a:p>
            <a:pPr lvl="5"/>
            <a:endParaRPr lang="en-US" sz="1700" dirty="0"/>
          </a:p>
          <a:p>
            <a:pPr lvl="5"/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540444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D8F41-01D7-47A9-90FF-09115EA2A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Political Economy: Trajectories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303B1-4AF4-4FB9-8A90-2D23E803E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/>
              <a:t>North-American</a:t>
            </a:r>
          </a:p>
          <a:p>
            <a:pPr lvl="1"/>
            <a:r>
              <a:rPr lang="en-US" sz="1800" dirty="0"/>
              <a:t>Reductionist/Determinations</a:t>
            </a:r>
          </a:p>
          <a:p>
            <a:r>
              <a:rPr lang="en-US" sz="2000" dirty="0"/>
              <a:t>Cultural Industries </a:t>
            </a:r>
          </a:p>
          <a:p>
            <a:pPr lvl="1"/>
            <a:r>
              <a:rPr lang="en-US" sz="2000" dirty="0"/>
              <a:t>Cultural Industries Approach is better at examining: </a:t>
            </a:r>
          </a:p>
          <a:p>
            <a:pPr lvl="2"/>
            <a:r>
              <a:rPr lang="en-US" sz="1900" dirty="0"/>
              <a:t>Contradictions</a:t>
            </a:r>
          </a:p>
          <a:p>
            <a:pPr lvl="2"/>
            <a:r>
              <a:rPr lang="en-US" sz="1900" dirty="0"/>
              <a:t>The Specific Conditions of Cultural Production</a:t>
            </a:r>
          </a:p>
          <a:p>
            <a:pPr lvl="2"/>
            <a:r>
              <a:rPr lang="en-US" sz="1900" dirty="0"/>
              <a:t>Tensions between Consumption and Production</a:t>
            </a:r>
          </a:p>
          <a:p>
            <a:pPr lvl="2"/>
            <a:r>
              <a:rPr lang="en-US" sz="1900" dirty="0"/>
              <a:t>Symbol Creators</a:t>
            </a:r>
          </a:p>
          <a:p>
            <a:pPr lvl="2"/>
            <a:r>
              <a:rPr lang="en-US" sz="1900" dirty="0"/>
              <a:t>Information and Entertainment</a:t>
            </a:r>
          </a:p>
          <a:p>
            <a:pPr lvl="2"/>
            <a:r>
              <a:rPr lang="en-US" sz="1900" dirty="0"/>
              <a:t>Historical Variations in the social relations of Cultural Production</a:t>
            </a:r>
          </a:p>
          <a:p>
            <a:pPr lvl="2"/>
            <a:endParaRPr lang="en-US" sz="1900" dirty="0"/>
          </a:p>
          <a:p>
            <a:pPr marL="548640" lvl="2" indent="0">
              <a:buNone/>
            </a:pPr>
            <a:r>
              <a:rPr lang="en-US" sz="1900" dirty="0"/>
              <a:t>What are the systemic social consequences of cultural production?</a:t>
            </a:r>
          </a:p>
          <a:p>
            <a:pPr lvl="2"/>
            <a:endParaRPr lang="en-US" dirty="0"/>
          </a:p>
        </p:txBody>
      </p:sp>
      <p:pic>
        <p:nvPicPr>
          <p:cNvPr id="3074" name="Picture 2" descr="Image result for bob mcchesney">
            <a:extLst>
              <a:ext uri="{FF2B5EF4-FFF2-40B4-BE49-F238E27FC236}">
                <a16:creationId xmlns:a16="http://schemas.microsoft.com/office/drawing/2014/main" id="{D82AC7A7-1D32-4DB9-A6C5-01B3F6756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803" y="1743075"/>
            <a:ext cx="22002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hesmondhalgh">
            <a:extLst>
              <a:ext uri="{FF2B5EF4-FFF2-40B4-BE49-F238E27FC236}">
                <a16:creationId xmlns:a16="http://schemas.microsoft.com/office/drawing/2014/main" id="{5A6D91F2-A30B-4251-9AA6-D56644C6E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953" y="4012692"/>
            <a:ext cx="214312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171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26FC1-DFFA-4382-B448-67B1FB82C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Sociology of Culture/Business, Management/Organization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637CC-BCB7-4CF5-8F8E-095FBD53C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actually happens in these organizations?</a:t>
            </a:r>
          </a:p>
          <a:p>
            <a:pPr lvl="1"/>
            <a:r>
              <a:rPr lang="en-US" dirty="0"/>
              <a:t>Company Data/Business relations + Discourse (how to achieve “success”)</a:t>
            </a:r>
          </a:p>
          <a:p>
            <a:r>
              <a:rPr lang="en-US" dirty="0"/>
              <a:t>Data Analysis – how to maximize efficiency (achieve success)</a:t>
            </a:r>
          </a:p>
          <a:p>
            <a:r>
              <a:rPr lang="en-US" dirty="0"/>
              <a:t>Macrosocial and Microsocial Analyses</a:t>
            </a:r>
          </a:p>
          <a:p>
            <a:pPr lvl="1"/>
            <a:r>
              <a:rPr lang="en-US" dirty="0"/>
              <a:t>Pressures, Forces, Dynamics, Mediations</a:t>
            </a:r>
          </a:p>
        </p:txBody>
      </p:sp>
      <p:pic>
        <p:nvPicPr>
          <p:cNvPr id="4098" name="Picture 2" descr="Image result for sociology of culture">
            <a:extLst>
              <a:ext uri="{FF2B5EF4-FFF2-40B4-BE49-F238E27FC236}">
                <a16:creationId xmlns:a16="http://schemas.microsoft.com/office/drawing/2014/main" id="{1522B3F2-514D-4D1D-9CD8-9ADBA986F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870" y="3215640"/>
            <a:ext cx="4408717" cy="246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440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D4306-CE2A-4ED0-BA0B-5FD5846A8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Texts, Meanings,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F6CBB-23BA-45ED-9F06-88937C123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Content Analysis – objective, verifiable measure of meaning</a:t>
            </a:r>
          </a:p>
          <a:p>
            <a:pPr lvl="1"/>
            <a:r>
              <a:rPr lang="en-US" dirty="0"/>
              <a:t>Polysemy</a:t>
            </a:r>
          </a:p>
          <a:p>
            <a:pPr lvl="1"/>
            <a:r>
              <a:rPr lang="en-US" dirty="0"/>
              <a:t>Aesthetic variation for interpretation</a:t>
            </a:r>
          </a:p>
          <a:p>
            <a:pPr marL="0" indent="0">
              <a:buNone/>
            </a:pPr>
            <a:r>
              <a:rPr lang="en-US" dirty="0"/>
              <a:t>Cultural Studies</a:t>
            </a:r>
          </a:p>
          <a:p>
            <a:pPr>
              <a:buFontTx/>
              <a:buChar char="-"/>
            </a:pPr>
            <a:r>
              <a:rPr lang="en-US" dirty="0"/>
              <a:t>Questions of ordinary cultural artefacts and experiences</a:t>
            </a:r>
          </a:p>
          <a:p>
            <a:pPr marL="0" indent="0">
              <a:buNone/>
            </a:pPr>
            <a:r>
              <a:rPr lang="en-US" b="1" dirty="0"/>
              <a:t>Ordinary culture needs to be taken seriously; integrated analysis</a:t>
            </a:r>
          </a:p>
          <a:p>
            <a:pPr marL="0" indent="0">
              <a:buNone/>
            </a:pPr>
            <a:r>
              <a:rPr lang="en-US" b="1" dirty="0"/>
              <a:t>The complexity of “culture” (anti-essentialism/politics of recognition)</a:t>
            </a:r>
          </a:p>
          <a:p>
            <a:pPr marL="0" indent="0">
              <a:buNone/>
            </a:pPr>
            <a:r>
              <a:rPr lang="en-US" b="1" dirty="0"/>
              <a:t>The politics of authority in culture</a:t>
            </a:r>
          </a:p>
          <a:p>
            <a:pPr marL="0" indent="0">
              <a:buNone/>
            </a:pPr>
            <a:r>
              <a:rPr lang="en-US" b="1" dirty="0"/>
              <a:t>Identity, subjectivity, discourse, and meaning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Who speaks and how are we heard? Active Audiences? Social Power?</a:t>
            </a:r>
          </a:p>
          <a:p>
            <a:pPr marL="0" indent="0">
              <a:buNone/>
            </a:pPr>
            <a:r>
              <a:rPr lang="en-US" dirty="0"/>
              <a:t>- Fiske (uncritical populism)/digital optimism</a:t>
            </a:r>
          </a:p>
          <a:p>
            <a:pPr marL="0" indent="0">
              <a:buNone/>
            </a:pPr>
            <a:endParaRPr lang="en-US" b="1" dirty="0"/>
          </a:p>
          <a:p>
            <a:pPr>
              <a:buFontTx/>
              <a:buChar char="-"/>
            </a:pPr>
            <a:endParaRPr lang="en-US" dirty="0"/>
          </a:p>
        </p:txBody>
      </p:sp>
      <p:pic>
        <p:nvPicPr>
          <p:cNvPr id="5122" name="Picture 2" descr="Image result for representation obama">
            <a:extLst>
              <a:ext uri="{FF2B5EF4-FFF2-40B4-BE49-F238E27FC236}">
                <a16:creationId xmlns:a16="http://schemas.microsoft.com/office/drawing/2014/main" id="{2B23D528-EDA1-4D21-884D-DB271E6A8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413" y="2194560"/>
            <a:ext cx="4122297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853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7CADD-E7A6-4175-8179-A52DDD766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Production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1C7CB-8BE2-41E4-A962-A5343FF7E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Creative Industries (Power (Foucault), postmodernism) – policy oriented)</a:t>
            </a:r>
          </a:p>
          <a:p>
            <a:r>
              <a:rPr lang="en-US" dirty="0"/>
              <a:t>Cultural Work/</a:t>
            </a:r>
            <a:r>
              <a:rPr lang="en-US" dirty="0" err="1"/>
              <a:t>Labour</a:t>
            </a:r>
            <a:r>
              <a:rPr lang="en-US" dirty="0"/>
              <a:t> – lived experiences of cultural workers (creative industry/economy policy issues)</a:t>
            </a:r>
          </a:p>
          <a:p>
            <a:pPr lvl="1"/>
            <a:r>
              <a:rPr lang="en-US" dirty="0"/>
              <a:t>Precarity</a:t>
            </a:r>
          </a:p>
          <a:p>
            <a:r>
              <a:rPr lang="en-US" dirty="0"/>
              <a:t>Production Studies – routines and rituals/grounded  in-depth analyses to better understand dynamics of macrosocial forces</a:t>
            </a:r>
          </a:p>
          <a:p>
            <a:r>
              <a:rPr lang="en-US" dirty="0"/>
              <a:t>Critical Media Industry Studies – strategies as they intersect workers experiences in all their complexity, ambiguity, and ambivalence.</a:t>
            </a:r>
          </a:p>
          <a:p>
            <a:endParaRPr lang="en-US" dirty="0"/>
          </a:p>
        </p:txBody>
      </p:sp>
      <p:pic>
        <p:nvPicPr>
          <p:cNvPr id="6146" name="Picture 2" descr="Image result for production studies">
            <a:extLst>
              <a:ext uri="{FF2B5EF4-FFF2-40B4-BE49-F238E27FC236}">
                <a16:creationId xmlns:a16="http://schemas.microsoft.com/office/drawing/2014/main" id="{2F1F7CF9-BA9B-4B2F-B1B3-F018CC824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253" y="430339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239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4A532A-EA0D-41F9-B458-AF9358EF2F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92E9E5-79AF-4029-8FCA-9C327D54FD8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659927E4-E194-47BE-91C2-B87D50CF51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{A30994A9-03CF-434A-9EB1-998B230CD3D0}tf56410444</Template>
  <TotalTime>0</TotalTime>
  <Words>552</Words>
  <Application>Microsoft Office PowerPoint</Application>
  <PresentationFormat>Širokoúhlá obrazovka</PresentationFormat>
  <Paragraphs>88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Avenir Next LT Pro</vt:lpstr>
      <vt:lpstr>Avenir Next LT Pro Light</vt:lpstr>
      <vt:lpstr>Garamond</vt:lpstr>
      <vt:lpstr>SavonVTI</vt:lpstr>
      <vt:lpstr>Theories of Culture, Theories of Cultural Production</vt:lpstr>
      <vt:lpstr>Terms</vt:lpstr>
      <vt:lpstr>Perspectives   </vt:lpstr>
      <vt:lpstr>Neoclassical Economics</vt:lpstr>
      <vt:lpstr>Critical Political Economy</vt:lpstr>
      <vt:lpstr>Critical Political Economy: Trajectories</vt:lpstr>
      <vt:lpstr>Sociology of Culture/Business, Management/Organization Studies</vt:lpstr>
      <vt:lpstr>Texts, Meanings, Representation</vt:lpstr>
      <vt:lpstr>Production Studies</vt:lpstr>
      <vt:lpstr>Theoretical trajectories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2020-03-16T09:37:11Z</dcterms:created>
  <dcterms:modified xsi:type="dcterms:W3CDTF">2022-03-10T12:36:21Z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