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19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ator.com/tours/Seoul/1-Day-K-Pop-Tour-in-Seoul/d973-14882P39" TargetMode="External"/><Relationship Id="rId2" Type="http://schemas.openxmlformats.org/officeDocument/2006/relationships/hyperlink" Target="https://britmusictour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Policy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Week 6 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85607"/>
    </mc:Choice>
    <mc:Fallback xmlns="">
      <p:transition spd="slow" advTm="856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B1FD-ED99-4E7D-880D-C3795245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A7B82-B76F-4A5E-B858-B7727E654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Public vs Private broadcasting services</a:t>
            </a:r>
          </a:p>
          <a:p>
            <a:pPr>
              <a:buFontTx/>
              <a:buChar char="-"/>
            </a:pPr>
            <a:r>
              <a:rPr lang="en-US" dirty="0"/>
              <a:t>PBS/CT1</a:t>
            </a:r>
          </a:p>
          <a:p>
            <a:pPr marL="0" indent="0">
              <a:buNone/>
            </a:pPr>
            <a:r>
              <a:rPr lang="en-US" dirty="0"/>
              <a:t>Creativity vs. Commodification</a:t>
            </a:r>
          </a:p>
          <a:p>
            <a:pPr>
              <a:buFontTx/>
              <a:buChar char="-"/>
            </a:pPr>
            <a:r>
              <a:rPr lang="en-US" dirty="0">
                <a:hlinkClick r:id="rId2"/>
              </a:rPr>
              <a:t>Britpop</a:t>
            </a:r>
            <a:r>
              <a:rPr lang="en-US" dirty="0"/>
              <a:t>/</a:t>
            </a:r>
            <a:r>
              <a:rPr lang="en-US" dirty="0">
                <a:hlinkClick r:id="rId3"/>
              </a:rPr>
              <a:t>K-pop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Scenes vs. Creative Clusters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D5CD9-7BE2-452A-9324-7321B7D1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5951-A2F4-4D5A-AB79-22702D5E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Relationship between Government and Markets</a:t>
            </a:r>
          </a:p>
          <a:p>
            <a:pPr lvl="1"/>
            <a:r>
              <a:rPr lang="en-US" dirty="0"/>
              <a:t>Legislate, regulate, </a:t>
            </a:r>
            <a:r>
              <a:rPr lang="en-US" dirty="0" err="1"/>
              <a:t>subsidise</a:t>
            </a:r>
            <a:endParaRPr lang="en-US" dirty="0"/>
          </a:p>
          <a:p>
            <a:pPr lvl="1"/>
            <a:r>
              <a:rPr lang="en-US" dirty="0"/>
              <a:t>Cultural policy, media policy</a:t>
            </a:r>
          </a:p>
          <a:p>
            <a:pPr lvl="1"/>
            <a:r>
              <a:rPr lang="en-US" dirty="0"/>
              <a:t>Public ownership, (re-) deregulation [privatization, lifting of restraints, expansion of private ownership]		</a:t>
            </a:r>
          </a:p>
          <a:p>
            <a:pPr lvl="1"/>
            <a:r>
              <a:rPr lang="en-US" dirty="0"/>
              <a:t>Public Service/Interest (p. 152) vs. Corporate interests</a:t>
            </a:r>
          </a:p>
          <a:p>
            <a:pPr lvl="1"/>
            <a:r>
              <a:rPr lang="en-US" dirty="0"/>
              <a:t>Telecommunications: public resource/private utility</a:t>
            </a:r>
          </a:p>
          <a:p>
            <a:pPr lvl="1"/>
            <a:r>
              <a:rPr lang="en-US" dirty="0"/>
              <a:t>Government as Father/Tyrant</a:t>
            </a:r>
          </a:p>
          <a:p>
            <a:r>
              <a:rPr lang="en-US" dirty="0"/>
              <a:t>1980s (Downturn) – increase efficiency of utilities</a:t>
            </a:r>
          </a:p>
          <a:p>
            <a:r>
              <a:rPr lang="en-US" dirty="0"/>
              <a:t>Five Waves of Marketization (History)</a:t>
            </a:r>
          </a:p>
          <a:p>
            <a:pPr lvl="1"/>
            <a:r>
              <a:rPr lang="en-US" dirty="0"/>
              <a:t>International policy bodies (p162)</a:t>
            </a:r>
          </a:p>
          <a:p>
            <a:pPr lvl="1"/>
            <a:r>
              <a:rPr lang="en-US" dirty="0"/>
              <a:t>Copyright (intellectual Property) /public domain (how we define/remunerate creativity)</a:t>
            </a:r>
          </a:p>
          <a:p>
            <a:pPr lvl="1"/>
            <a:r>
              <a:rPr lang="en-US" dirty="0"/>
              <a:t>Fair use (our use)</a:t>
            </a:r>
          </a:p>
          <a:p>
            <a:pPr lvl="1"/>
            <a:r>
              <a:rPr lang="en-US" dirty="0"/>
              <a:t>Happy Birthday/China</a:t>
            </a:r>
          </a:p>
          <a:p>
            <a:r>
              <a:rPr lang="en-US" dirty="0"/>
              <a:t>Policies are both responses to, and products of, sociocultural, economic, and technological conditions, but they have also been fundamental in triggering transformations in the cultural industries.</a:t>
            </a:r>
          </a:p>
        </p:txBody>
      </p:sp>
    </p:spTree>
    <p:extLst>
      <p:ext uri="{BB962C8B-B14F-4D97-AF65-F5344CB8AC3E}">
        <p14:creationId xmlns:p14="http://schemas.microsoft.com/office/powerpoint/2010/main" val="255879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6341"/>
    </mc:Choice>
    <mc:Fallback xmlns="">
      <p:transition spd="slow" advTm="130634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E0AE6-665D-404A-BDE8-024E7D7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Cities, Industries,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3FF2B-2933-424D-9E85-D3A790D5C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Cultural Policy – High/Low Culture, Economics </a:t>
            </a:r>
          </a:p>
          <a:p>
            <a:r>
              <a:rPr lang="en-US" dirty="0"/>
              <a:t>Creative Cities, Clusters, Economies (tourism</a:t>
            </a:r>
            <a:r>
              <a:rPr lang="en-US"/>
              <a:t>/branding</a:t>
            </a:r>
            <a:r>
              <a:rPr lang="en-US" dirty="0"/>
              <a:t>)</a:t>
            </a:r>
          </a:p>
          <a:p>
            <a:r>
              <a:rPr lang="en-US" dirty="0"/>
              <a:t>Entrepreneurship, Regeneration  (returns on public investment)</a:t>
            </a:r>
          </a:p>
          <a:p>
            <a:r>
              <a:rPr lang="en-US" dirty="0"/>
              <a:t>Conclusion – p. 195</a:t>
            </a:r>
          </a:p>
        </p:txBody>
      </p:sp>
    </p:spTree>
    <p:extLst>
      <p:ext uri="{BB962C8B-B14F-4D97-AF65-F5344CB8AC3E}">
        <p14:creationId xmlns:p14="http://schemas.microsoft.com/office/powerpoint/2010/main" val="7075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171"/>
    </mc:Choice>
    <mc:Fallback xmlns="">
      <p:transition spd="slow" advTm="30217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{183A3F9B-7CE1-4792-AB0E-AC0E6B151A12}tf78438558</Template>
  <TotalTime>0</TotalTime>
  <Words>189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SavonVTI</vt:lpstr>
      <vt:lpstr>Policy Change</vt:lpstr>
      <vt:lpstr>Considerations</vt:lpstr>
      <vt:lpstr>Policy</vt:lpstr>
      <vt:lpstr>Creative Cities, Industries, Economies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2020-03-28T13:08:40Z</dcterms:created>
  <dcterms:modified xsi:type="dcterms:W3CDTF">2022-03-24T12:02:06Z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