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8A87A34-81AB-432B-8DAE-1953F412C126}" type="datetimeFigureOut">
              <a:rPr lang="en-US" dirty="0"/>
              <a:pPr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7BDD9-67DB-4B08-88A9-9B827DA7F4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Ownership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0F85C-952F-483C-ADD3-C0FE678059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Week 7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69D7C0-6E15-40AB-8D73-09C6407F5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7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12"/>
    </mc:Choice>
    <mc:Fallback>
      <p:transition spd="slow" advTm="5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359CA-86DC-4B36-92BD-B1B6038C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Expansion of Commodification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95D88-63F5-48A5-9734-37AE10A1D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Ambivalent process (access)(labor)</a:t>
            </a:r>
          </a:p>
          <a:p>
            <a:r>
              <a:rPr lang="en-US" dirty="0"/>
              <a:t>Fueled by discourses; </a:t>
            </a:r>
            <a:r>
              <a:rPr lang="en-US"/>
              <a:t>corporate “pull”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79EE97-A436-4AD8-94BA-D1BF5EBC9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27"/>
    </mc:Choice>
    <mc:Fallback xmlns="">
      <p:transition spd="slow" advTm="167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DE0F-F240-4A1C-B39B-77B5F98E7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Concentration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4396A-260B-4D76-8A5B-C83A12FDD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It is important because it allows us to consider</a:t>
            </a:r>
          </a:p>
          <a:p>
            <a:pPr lvl="1"/>
            <a:r>
              <a:rPr lang="en-US" dirty="0"/>
              <a:t>Democratic distribution of communication power</a:t>
            </a:r>
          </a:p>
          <a:p>
            <a:pPr lvl="1"/>
            <a:r>
              <a:rPr lang="en-US" dirty="0"/>
              <a:t>Democratic safeguards against abuses of economic, political, and cultural power</a:t>
            </a:r>
          </a:p>
          <a:p>
            <a:pPr lvl="1"/>
            <a:r>
              <a:rPr lang="en-US" dirty="0"/>
              <a:t>Open up paths for creative contributions</a:t>
            </a:r>
          </a:p>
          <a:p>
            <a:r>
              <a:rPr lang="en-US" dirty="0"/>
              <a:t>Power (to influence policy, the market; within and between firms); Institutional investors</a:t>
            </a:r>
          </a:p>
          <a:p>
            <a:r>
              <a:rPr lang="en-US" i="1" dirty="0"/>
              <a:t>Mode</a:t>
            </a:r>
            <a:r>
              <a:rPr lang="en-US" dirty="0"/>
              <a:t> of ownership matters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B7149B-DB95-4491-8186-245709734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8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143"/>
    </mc:Choice>
    <mc:Fallback xmlns="">
      <p:transition spd="slow" advTm="230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70E06-9591-44A2-93AA-C5CF0C23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Corporations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500E9-06D6-4BAF-A1D3-2ED2C043C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Policy and regulation</a:t>
            </a:r>
          </a:p>
          <a:p>
            <a:r>
              <a:rPr lang="en-US" dirty="0"/>
              <a:t>Quality of products</a:t>
            </a:r>
          </a:p>
          <a:p>
            <a:r>
              <a:rPr lang="en-US" dirty="0" err="1"/>
              <a:t>Labour</a:t>
            </a:r>
            <a:r>
              <a:rPr lang="en-US" dirty="0"/>
              <a:t> conditions</a:t>
            </a:r>
          </a:p>
          <a:p>
            <a:r>
              <a:rPr lang="en-US" dirty="0"/>
              <a:t>Mutual reinforcement of power (interlocking boards)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B0EA7A-E36C-4767-B4CC-6D1D28561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7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57"/>
    </mc:Choice>
    <mc:Fallback xmlns="">
      <p:transition spd="slow" advTm="128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0C510-0636-4C05-86C2-923A0D4F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History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B8B36-E4D5-4257-A2D8-4A3533931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1985-2000: Rise of the mega-corporation</a:t>
            </a:r>
          </a:p>
          <a:p>
            <a:pPr lvl="1"/>
            <a:r>
              <a:rPr lang="en-US" dirty="0"/>
              <a:t>Acquisitions, mergers (profits for investors through conglomeration)</a:t>
            </a:r>
          </a:p>
          <a:p>
            <a:pPr lvl="2"/>
            <a:r>
              <a:rPr lang="en-US" dirty="0"/>
              <a:t>Speculation around Telecom, Cultural Industries and IT</a:t>
            </a:r>
          </a:p>
          <a:p>
            <a:pPr lvl="3"/>
            <a:r>
              <a:rPr lang="en-US" dirty="0"/>
              <a:t>Enron</a:t>
            </a:r>
          </a:p>
          <a:p>
            <a:r>
              <a:rPr lang="en-US" dirty="0"/>
              <a:t>2000 onwards: IT mega-corporations</a:t>
            </a:r>
          </a:p>
          <a:p>
            <a:pPr lvl="1"/>
            <a:r>
              <a:rPr lang="en-US" dirty="0"/>
              <a:t>GAFAM (“running the internet”)</a:t>
            </a:r>
          </a:p>
          <a:p>
            <a:pPr lvl="1"/>
            <a:r>
              <a:rPr lang="en-US" dirty="0"/>
              <a:t>Continued corporate influence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F253E7-1525-4916-9AAB-54FF72008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5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660"/>
    </mc:Choice>
    <mc:Fallback xmlns="">
      <p:transition spd="slow" advTm="241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44F9F-9B9C-4FA2-8654-9423D8213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Conglomeration</a:t>
            </a:r>
            <a:br>
              <a:rPr lang="en-US" dirty="0"/>
            </a:br>
            <a:r>
              <a:rPr lang="en-US" dirty="0"/>
              <a:t>Synergy to Convergence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E27B1-D27C-422E-B1E9-85E20FFE9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Synergy; mergers &amp; acquisitions (outcomes ??); volatile and risky</a:t>
            </a:r>
          </a:p>
          <a:p>
            <a:r>
              <a:rPr lang="en-US" dirty="0"/>
              <a:t>Contemporary Concerns: Lobbying/Content &amp; Cross-Promotion</a:t>
            </a:r>
          </a:p>
          <a:p>
            <a:r>
              <a:rPr lang="en-US" dirty="0"/>
              <a:t>Vertical Integration (undulations in response to new tech, policy, new business fashion, yet still a significant factor in the market and media power of the major cultural industries)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BE2CAD-9C63-4FD7-BBF5-4908B1E78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7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473"/>
    </mc:Choice>
    <mc:Fallback xmlns="">
      <p:transition spd="slow" advTm="287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5B307-094D-4459-9827-2029B7259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Interacting Mega-Corporations in 4 Sectors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DA70C-7E8C-4757-9C3D-BE3B609C7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Enter IT after 2000 (Digital Disruptions);Crisis of financialization (disintegration)</a:t>
            </a:r>
          </a:p>
          <a:p>
            <a:r>
              <a:rPr lang="en-US" dirty="0"/>
              <a:t>Cultural Industries, IT, Telecom, Consumer Electronics</a:t>
            </a:r>
          </a:p>
          <a:p>
            <a:r>
              <a:rPr lang="en-US" dirty="0"/>
              <a:t>First Tier (Global), Second Tier (Regional, National) </a:t>
            </a:r>
          </a:p>
          <a:p>
            <a:pPr lvl="1"/>
            <a:r>
              <a:rPr lang="en-US" dirty="0"/>
              <a:t>Small companies and innovation</a:t>
            </a:r>
          </a:p>
          <a:p>
            <a:pPr lvl="1"/>
            <a:r>
              <a:rPr lang="en-US" dirty="0"/>
              <a:t>Proto-markets and independence (spaces of innovation) vs. centralizing tendencies of cultural industries</a:t>
            </a:r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AA2015E-835F-40F1-87FB-75AA29318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929"/>
    </mc:Choice>
    <mc:Fallback xmlns="">
      <p:transition spd="slow" advTm="187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AA6B5-145B-4B64-9D9B-BE9F7D538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Networks, interdependence, alliances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53214-4519-44AD-B191-E81BF034C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Complex subcontracting/networks of interdependence</a:t>
            </a:r>
          </a:p>
          <a:p>
            <a:pPr lvl="1"/>
            <a:r>
              <a:rPr lang="en-US" dirty="0"/>
              <a:t>Low Risk; High Return vs. creative autonomy/independence</a:t>
            </a:r>
          </a:p>
          <a:p>
            <a:r>
              <a:rPr lang="en-US" dirty="0"/>
              <a:t>Intercorporate alliances/joint-ventures</a:t>
            </a:r>
          </a:p>
          <a:p>
            <a:pPr lvl="1"/>
            <a:r>
              <a:rPr lang="en-US" dirty="0"/>
              <a:t>Share risks, power, rewards</a:t>
            </a:r>
          </a:p>
          <a:p>
            <a:pPr lvl="1"/>
            <a:r>
              <a:rPr lang="en-US" dirty="0"/>
              <a:t>Co-opetition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5F902E-4640-4B50-89DF-60B237882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0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94"/>
    </mc:Choice>
    <mc:Fallback xmlns="">
      <p:transition spd="slow" advTm="62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B73E7-1981-472A-8222-5A8552DC0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History</a:t>
            </a:r>
            <a:br>
              <a:rPr lang="en-US" dirty="0"/>
            </a:br>
            <a:r>
              <a:rPr lang="en-US" dirty="0"/>
              <a:t>2010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48FAB-C9A5-4A6C-AD27-FB82AC1D8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Telecom Mega-mergers</a:t>
            </a:r>
          </a:p>
          <a:p>
            <a:pPr lvl="1"/>
            <a:r>
              <a:rPr lang="en-US" dirty="0"/>
              <a:t>Greater equality of access is less important than maximizing investment opportunities for business/consumer convenience</a:t>
            </a:r>
          </a:p>
          <a:p>
            <a:pPr lvl="1"/>
            <a:r>
              <a:rPr lang="en-US" dirty="0"/>
              <a:t>Mobile Telephony in the US (AT&amp;T/Verizon/T-Mobile): providing “service”</a:t>
            </a:r>
          </a:p>
          <a:p>
            <a:pPr lvl="1"/>
            <a:r>
              <a:rPr lang="en-US" dirty="0"/>
              <a:t>Net Neutrality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59499F-93FF-49A1-AA37-4339E0012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507"/>
    </mc:Choice>
    <mc:Fallback xmlns="">
      <p:transition spd="slow" advTm="415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E839D-0EDD-4845-A7AA-95CECAF6F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Cultural Industries: Growth?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DE4ED-429B-40BC-98DD-6594E1BED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matter of definition/politics</a:t>
            </a:r>
          </a:p>
          <a:p>
            <a:r>
              <a:rPr lang="en-US" dirty="0"/>
              <a:t>Becoming more important as part of national economies; not the center of global business</a:t>
            </a:r>
          </a:p>
          <a:p>
            <a:pPr lvl="1"/>
            <a:r>
              <a:rPr lang="en-US" dirty="0"/>
              <a:t>Market Capitalization (real value)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D263AD-5825-49EB-8548-FFD642919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06"/>
    </mc:Choice>
    <mc:Fallback xmlns="">
      <p:transition spd="slow" advTm="64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1263</TotalTime>
  <Words>355</Words>
  <Application>Microsoft Office PowerPoint</Application>
  <PresentationFormat>Widescreen</PresentationFormat>
  <Paragraphs>50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Century Gothic</vt:lpstr>
      <vt:lpstr>Gallery</vt:lpstr>
      <vt:lpstr>Ownership</vt:lpstr>
      <vt:lpstr>Concentration</vt:lpstr>
      <vt:lpstr>Corporations Matter</vt:lpstr>
      <vt:lpstr>History </vt:lpstr>
      <vt:lpstr>Conglomeration Synergy to Convergence</vt:lpstr>
      <vt:lpstr>Interacting Mega-Corporations in 4 Sectors</vt:lpstr>
      <vt:lpstr>Networks, interdependence, alliances</vt:lpstr>
      <vt:lpstr>History 2010</vt:lpstr>
      <vt:lpstr>Cultural Industries: Growth?</vt:lpstr>
      <vt:lpstr>Expansion of Commodification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Ownership</dc:title>
  <dc:creator>Charles Elavsky</dc:creator>
  <cp:lastModifiedBy>C. Michael Elavsky</cp:lastModifiedBy>
  <cp:revision>11</cp:revision>
  <dcterms:created xsi:type="dcterms:W3CDTF">2020-04-06T12:33:25Z</dcterms:created>
  <dcterms:modified xsi:type="dcterms:W3CDTF">2022-04-04T13:44:04Z</dcterms:modified>
</cp:coreProperties>
</file>