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E2F1-3CD0-46A9-B2DA-8FD45A3F0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Cultural Industries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08397-DFF2-45AC-BFB4-F5DFC5FBB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Digital Optimism; Digital Culture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A18C65-559D-4069-B333-3BEB52162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6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38"/>
    </mc:Choice>
    <mc:Fallback>
      <p:transition spd="slow" advTm="3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DD7E-F251-4B17-88B1-C6F4E8AE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Transformations, Expansions, Borders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C323-E24A-42CC-8197-011D0F5E7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Smartphone</a:t>
            </a:r>
          </a:p>
          <a:p>
            <a:r>
              <a:rPr lang="en-US" dirty="0"/>
              <a:t>Digitalization, Digital Networks, Neophilia</a:t>
            </a:r>
          </a:p>
          <a:p>
            <a:r>
              <a:rPr lang="en-US" dirty="0"/>
              <a:t>Claims</a:t>
            </a:r>
          </a:p>
          <a:p>
            <a:pPr lvl="1"/>
            <a:r>
              <a:rPr lang="en-US" dirty="0"/>
              <a:t>Greater control/participation</a:t>
            </a:r>
          </a:p>
          <a:p>
            <a:pPr lvl="1"/>
            <a:r>
              <a:rPr lang="en-US" dirty="0"/>
              <a:t>Transfers of power (decentralization, democracy)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2A033A-9928-46FC-ADE2-C855A4D1D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7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39"/>
    </mc:Choice>
    <mc:Fallback>
      <p:transition spd="slow" advTm="12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B3A8-92AD-40A3-91CB-E50B3B74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C5048-2CC9-452C-905F-0C4EFD80F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43125"/>
            <a:ext cx="10018713" cy="4271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internet will transform business, bring prosperity, rejuvenate democracy, inaugurate a new era of cultural vitality, empower the weak, topple autocrats, shrink the world, encourage intercultural dialogue</a:t>
            </a:r>
          </a:p>
          <a:p>
            <a:r>
              <a:rPr lang="en-US" dirty="0"/>
              <a:t>Web 2.0 – the architecture of participation</a:t>
            </a:r>
          </a:p>
          <a:p>
            <a:pPr lvl="1"/>
            <a:r>
              <a:rPr lang="en-US" dirty="0"/>
              <a:t>Enhanced interactivity; </a:t>
            </a:r>
            <a:r>
              <a:rPr lang="en-US"/>
              <a:t>prosumption</a:t>
            </a:r>
            <a:endParaRPr lang="en-US" dirty="0"/>
          </a:p>
          <a:p>
            <a:pPr lvl="2"/>
            <a:r>
              <a:rPr lang="en-US" dirty="0"/>
              <a:t>Second Life</a:t>
            </a:r>
          </a:p>
          <a:p>
            <a:pPr lvl="2"/>
            <a:r>
              <a:rPr lang="en-US" dirty="0"/>
              <a:t>Citizen journalism (user-generated content)</a:t>
            </a:r>
          </a:p>
          <a:p>
            <a:pPr lvl="2"/>
            <a:r>
              <a:rPr lang="en-US" dirty="0"/>
              <a:t>Crowdfunding</a:t>
            </a:r>
          </a:p>
          <a:p>
            <a:pPr lvl="2"/>
            <a:r>
              <a:rPr lang="en-US" dirty="0"/>
              <a:t>The Long Tail</a:t>
            </a:r>
          </a:p>
          <a:p>
            <a:pPr lvl="2"/>
            <a:r>
              <a:rPr lang="en-US" dirty="0"/>
              <a:t>Big Data</a:t>
            </a:r>
          </a:p>
          <a:p>
            <a:pPr lvl="2"/>
            <a:r>
              <a:rPr lang="en-US" dirty="0"/>
              <a:t>Algorithms </a:t>
            </a:r>
          </a:p>
          <a:p>
            <a:r>
              <a:rPr lang="en-US" dirty="0"/>
              <a:t>Q: How is cultural work organized/rewarded; centrality of distribution/circulation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A08682-AE97-4FC2-BB22-3ED1C0D07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3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53"/>
    </mc:Choice>
    <mc:Fallback>
      <p:transition spd="slow" advTm="41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624A-BD8A-474E-B85E-CCFFC6A1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Culture: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B432-AE51-4908-8CFF-30EC451A1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28839"/>
            <a:ext cx="10018713" cy="460771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Unequal access; skillsets</a:t>
            </a:r>
          </a:p>
          <a:p>
            <a:pPr lvl="1"/>
            <a:r>
              <a:rPr lang="en-US" dirty="0"/>
              <a:t>Class, gender, age, international</a:t>
            </a:r>
          </a:p>
          <a:p>
            <a:r>
              <a:rPr lang="en-US" dirty="0"/>
              <a:t>(Continued) Concentrations of power</a:t>
            </a:r>
          </a:p>
          <a:p>
            <a:pPr lvl="1"/>
            <a:r>
              <a:rPr lang="en-US" dirty="0"/>
              <a:t>Search engines (logics/affordances)</a:t>
            </a:r>
          </a:p>
          <a:p>
            <a:r>
              <a:rPr lang="en-US" dirty="0"/>
              <a:t>Intensification of commercialism</a:t>
            </a:r>
          </a:p>
          <a:p>
            <a:pPr lvl="1"/>
            <a:r>
              <a:rPr lang="en-US" dirty="0"/>
              <a:t>Beholden to advertising (advertainment/advertorials/tabloid journalism/clickbait</a:t>
            </a:r>
          </a:p>
          <a:p>
            <a:r>
              <a:rPr lang="en-US" dirty="0"/>
              <a:t>Information capture (power/surveillance)</a:t>
            </a:r>
          </a:p>
          <a:p>
            <a:pPr lvl="1"/>
            <a:r>
              <a:rPr lang="en-US" dirty="0"/>
              <a:t>Gathering/selling our data vs. social control/privacy</a:t>
            </a:r>
          </a:p>
          <a:p>
            <a:pPr lvl="1"/>
            <a:r>
              <a:rPr lang="en-US" dirty="0"/>
              <a:t>Datafication (sentiment analysis); </a:t>
            </a:r>
            <a:r>
              <a:rPr lang="en-US" dirty="0" err="1"/>
              <a:t>dataism</a:t>
            </a:r>
            <a:endParaRPr lang="en-US" dirty="0"/>
          </a:p>
          <a:p>
            <a:r>
              <a:rPr lang="en-US" dirty="0"/>
              <a:t>Unpaid Labor</a:t>
            </a:r>
          </a:p>
          <a:p>
            <a:pPr lvl="1"/>
            <a:r>
              <a:rPr lang="en-US" dirty="0"/>
              <a:t>Market research/advertising (Generation Like); commodification of social relations</a:t>
            </a:r>
          </a:p>
          <a:p>
            <a:pPr lvl="2"/>
            <a:r>
              <a:rPr lang="en-US" dirty="0"/>
              <a:t>Questions related to freedom/ideology rather than simple exploitation</a:t>
            </a:r>
          </a:p>
          <a:p>
            <a:r>
              <a:rPr lang="en-US" dirty="0"/>
              <a:t>Growth and power of IT industries (in society, in our lives)</a:t>
            </a:r>
          </a:p>
          <a:p>
            <a:pPr lvl="1"/>
            <a:r>
              <a:rPr lang="en-US" dirty="0"/>
              <a:t>Lobbying, threat to Public Service Media idea</a:t>
            </a:r>
          </a:p>
          <a:p>
            <a:pPr lvl="2"/>
            <a:r>
              <a:rPr lang="en-US" dirty="0"/>
              <a:t>Extending their reach over our experience of the world, capturing huge amounts of data about us (and using it) to help structure our understanding/values/critical awareness  related to our reality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F289A2-B0EA-40D9-9956-CAC5A4563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0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280"/>
    </mc:Choice>
    <mc:Fallback>
      <p:transition spd="slow" advTm="56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1A81-FF2C-458B-83F6-FA4CE98BC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Effects on the Industries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E18FF-64A9-4809-B571-C9EAEDF56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85989"/>
            <a:ext cx="10018713" cy="38790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Music Recording Industry</a:t>
            </a:r>
          </a:p>
          <a:p>
            <a:pPr lvl="1"/>
            <a:r>
              <a:rPr lang="en-US" dirty="0"/>
              <a:t>File-sharing, p2p, copyright, publishing, streaming</a:t>
            </a:r>
          </a:p>
          <a:p>
            <a:r>
              <a:rPr lang="en-US" dirty="0" err="1"/>
              <a:t>Newpapers</a:t>
            </a:r>
            <a:endParaRPr lang="en-US" dirty="0"/>
          </a:p>
          <a:p>
            <a:pPr lvl="1"/>
            <a:r>
              <a:rPr lang="en-US" dirty="0"/>
              <a:t>Legacy media transformations, paywalls (Impact: practices vs. professional standards)</a:t>
            </a:r>
          </a:p>
          <a:p>
            <a:r>
              <a:rPr lang="en-US" dirty="0"/>
              <a:t>TV</a:t>
            </a:r>
          </a:p>
          <a:p>
            <a:pPr lvl="1"/>
            <a:r>
              <a:rPr lang="en-US" dirty="0"/>
              <a:t>YouTube, VOD, Non-linear TV, Audience (fragmentation/autonomy), quality (serving societal needs?)</a:t>
            </a:r>
          </a:p>
          <a:p>
            <a:r>
              <a:rPr lang="en-US" dirty="0"/>
              <a:t>Book Publishing</a:t>
            </a:r>
          </a:p>
          <a:p>
            <a:pPr lvl="1"/>
            <a:r>
              <a:rPr lang="en-US" dirty="0"/>
              <a:t>Printed text, e-books, Amazon</a:t>
            </a:r>
          </a:p>
          <a:p>
            <a:r>
              <a:rPr lang="en-US" dirty="0"/>
              <a:t>Digital Games</a:t>
            </a:r>
          </a:p>
          <a:p>
            <a:pPr lvl="1"/>
            <a:r>
              <a:rPr lang="en-US" dirty="0"/>
              <a:t>Publishing/flow logic, contemporary growth/impact, forms/synergies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192F47-6EE9-428D-8F5E-F0BEE6D39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385"/>
    </mc:Choice>
    <mc:Fallback>
      <p:transition spd="slow" advTm="50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9911-88DD-4D06-9631-F38B095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CF744-AB76-4F86-8584-9313AE888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Positive &amp; Negative</a:t>
            </a:r>
          </a:p>
          <a:p>
            <a:r>
              <a:rPr lang="en-US" dirty="0"/>
              <a:t>Change &amp; Continuity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A6DB8C-0B70-4EF2-A3DE-6BDC6B07A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291"/>
    </mc:Choice>
    <mc:Fallback>
      <p:transition spd="slow" advTm="14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1437</TotalTime>
  <Words>341</Words>
  <Application>Microsoft Office PowerPoint</Application>
  <PresentationFormat>Widescreen</PresentationFormat>
  <Paragraphs>49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Corbel</vt:lpstr>
      <vt:lpstr>Parallax</vt:lpstr>
      <vt:lpstr>Cultural Industries</vt:lpstr>
      <vt:lpstr>Transformations, Expansions, Borders</vt:lpstr>
      <vt:lpstr>Claims</vt:lpstr>
      <vt:lpstr>Digital Culture: Problems</vt:lpstr>
      <vt:lpstr>The Effects on the Industries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Industries</dc:title>
  <dc:creator>Charles Elavsky</dc:creator>
  <cp:lastModifiedBy>C. Michael Elavsky</cp:lastModifiedBy>
  <cp:revision>9</cp:revision>
  <dcterms:created xsi:type="dcterms:W3CDTF">2020-04-08T09:17:58Z</dcterms:created>
  <dcterms:modified xsi:type="dcterms:W3CDTF">2021-04-21T16:29:19Z</dcterms:modified>
</cp:coreProperties>
</file>