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531" r:id="rId5"/>
    <p:sldId id="2439" r:id="rId6"/>
    <p:sldId id="619" r:id="rId7"/>
    <p:sldId id="618" r:id="rId8"/>
    <p:sldId id="541" r:id="rId9"/>
    <p:sldId id="623" r:id="rId10"/>
    <p:sldId id="243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242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B549D-7912-47CE-BB9D-C81C46F21077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F39B-AF2A-4EFA-AE7E-EC1FF3735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370A3-6847-4770-BAE0-862438C62089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09BC-39F4-43B1-850C-D5EB0E648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FD187-7D74-4BFC-B925-AD91EFADB3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3" b="1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0" name="Oval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7" name="Oval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BFA191B-5E25-41C1-B950-BB8F10AC1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3144" y="2888790"/>
            <a:ext cx="4562856" cy="29801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3AA0A46-EB51-4095-97DD-ED4081CF5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0862" y="0"/>
            <a:ext cx="6751137" cy="6857999"/>
          </a:xfrm>
          <a:custGeom>
            <a:avLst/>
            <a:gdLst>
              <a:gd name="connsiteX0" fmla="*/ 0 w 6751137"/>
              <a:gd name="connsiteY0" fmla="*/ 0 h 6857999"/>
              <a:gd name="connsiteX1" fmla="*/ 6751137 w 6751137"/>
              <a:gd name="connsiteY1" fmla="*/ 0 h 6857999"/>
              <a:gd name="connsiteX2" fmla="*/ 6751137 w 6751137"/>
              <a:gd name="connsiteY2" fmla="*/ 6857999 h 6857999"/>
              <a:gd name="connsiteX3" fmla="*/ 0 w 6751137"/>
              <a:gd name="connsiteY3" fmla="*/ 6857999 h 6857999"/>
              <a:gd name="connsiteX4" fmla="*/ 0 w 6751137"/>
              <a:gd name="connsiteY4" fmla="*/ 6844680 h 6857999"/>
              <a:gd name="connsiteX5" fmla="*/ 141429 w 6751137"/>
              <a:gd name="connsiteY5" fmla="*/ 6697120 h 6857999"/>
              <a:gd name="connsiteX6" fmla="*/ 1410790 w 6751137"/>
              <a:gd name="connsiteY6" fmla="*/ 3429000 h 6857999"/>
              <a:gd name="connsiteX7" fmla="*/ 141429 w 6751137"/>
              <a:gd name="connsiteY7" fmla="*/ 160880 h 6857999"/>
              <a:gd name="connsiteX8" fmla="*/ 0 w 6751137"/>
              <a:gd name="connsiteY8" fmla="*/ 133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1137" h="6857999">
                <a:moveTo>
                  <a:pt x="0" y="0"/>
                </a:moveTo>
                <a:lnTo>
                  <a:pt x="6751137" y="0"/>
                </a:lnTo>
                <a:lnTo>
                  <a:pt x="6751137" y="6857999"/>
                </a:lnTo>
                <a:lnTo>
                  <a:pt x="0" y="6857999"/>
                </a:lnTo>
                <a:lnTo>
                  <a:pt x="0" y="6844680"/>
                </a:lnTo>
                <a:lnTo>
                  <a:pt x="141429" y="6697120"/>
                </a:lnTo>
                <a:cubicBezTo>
                  <a:pt x="930105" y="5833950"/>
                  <a:pt x="1410790" y="4687315"/>
                  <a:pt x="1410790" y="3429000"/>
                </a:cubicBezTo>
                <a:cubicBezTo>
                  <a:pt x="1410790" y="2170685"/>
                  <a:pt x="930105" y="1024050"/>
                  <a:pt x="141429" y="160880"/>
                </a:cubicBezTo>
                <a:lnTo>
                  <a:pt x="0" y="133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918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1104900" y="1"/>
            <a:ext cx="7583700" cy="6858001"/>
          </a:xfrm>
          <a:custGeom>
            <a:avLst/>
            <a:gdLst>
              <a:gd name="connsiteX0" fmla="*/ 0 w 7583700"/>
              <a:gd name="connsiteY0" fmla="*/ 0 h 6858001"/>
              <a:gd name="connsiteX1" fmla="*/ 2537926 w 7583700"/>
              <a:gd name="connsiteY1" fmla="*/ 0 h 6858001"/>
              <a:gd name="connsiteX2" fmla="*/ 2847001 w 7583700"/>
              <a:gd name="connsiteY2" fmla="*/ 138995 h 6858001"/>
              <a:gd name="connsiteX3" fmla="*/ 7582790 w 7583700"/>
              <a:gd name="connsiteY3" fmla="*/ 6846094 h 6858001"/>
              <a:gd name="connsiteX4" fmla="*/ 7583700 w 7583700"/>
              <a:gd name="connsiteY4" fmla="*/ 6858001 h 6858001"/>
              <a:gd name="connsiteX5" fmla="*/ 0 w 7583700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3700" h="6858001">
                <a:moveTo>
                  <a:pt x="0" y="0"/>
                </a:moveTo>
                <a:lnTo>
                  <a:pt x="2537926" y="0"/>
                </a:lnTo>
                <a:lnTo>
                  <a:pt x="2847001" y="138995"/>
                </a:lnTo>
                <a:cubicBezTo>
                  <a:pt x="5428994" y="1376579"/>
                  <a:pt x="7280340" y="3883594"/>
                  <a:pt x="7582790" y="6846094"/>
                </a:cubicBezTo>
                <a:lnTo>
                  <a:pt x="75837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1F9BD45B-C63D-416A-B4BE-874469C7A33E}"/>
              </a:ext>
            </a:extLst>
          </p:cNvPr>
          <p:cNvSpPr/>
          <p:nvPr userDrawn="1"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4EBA745-0612-4E63-904D-28C1814173B3}"/>
              </a:ext>
            </a:extLst>
          </p:cNvPr>
          <p:cNvSpPr/>
          <p:nvPr userDrawn="1"/>
        </p:nvSpPr>
        <p:spPr>
          <a:xfrm rot="10800000">
            <a:off x="9680853" y="6171304"/>
            <a:ext cx="2511147" cy="686695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A07D89-63CD-43EE-B1E4-7D0647743842}"/>
              </a:ext>
            </a:extLst>
          </p:cNvPr>
          <p:cNvSpPr/>
          <p:nvPr userDrawn="1"/>
        </p:nvSpPr>
        <p:spPr>
          <a:xfrm>
            <a:off x="10957868" y="469760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41AF09-FA4B-42FD-B2E1-9CE324444D10}"/>
              </a:ext>
            </a:extLst>
          </p:cNvPr>
          <p:cNvSpPr/>
          <p:nvPr userDrawn="1"/>
        </p:nvSpPr>
        <p:spPr>
          <a:xfrm>
            <a:off x="883443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DF14A51-F696-4A12-9467-1EE825414B5E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7239001" y="2280573"/>
            <a:ext cx="4393295" cy="465997"/>
          </a:xfrm>
        </p:spPr>
        <p:txBody>
          <a:bodyPr>
            <a:noAutofit/>
          </a:bodyPr>
          <a:lstStyle>
            <a:lvl1pPr marL="0" indent="0" algn="ctr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57A924-A6D5-4ACD-B1F0-01BED4BF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931169"/>
            <a:ext cx="4393296" cy="133806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007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" name="Oval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4" name="Oval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9" name="Oval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50" name="Oval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F234FF3D-DFA8-484F-A7A7-95C7BF99FEF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104901" y="0"/>
            <a:ext cx="5402083" cy="6858000"/>
          </a:xfrm>
          <a:custGeom>
            <a:avLst/>
            <a:gdLst>
              <a:gd name="connsiteX0" fmla="*/ 0 w 5402083"/>
              <a:gd name="connsiteY0" fmla="*/ 0 h 6858000"/>
              <a:gd name="connsiteX1" fmla="*/ 5401085 w 5402083"/>
              <a:gd name="connsiteY1" fmla="*/ 0 h 6858000"/>
              <a:gd name="connsiteX2" fmla="*/ 5355776 w 5402083"/>
              <a:gd name="connsiteY2" fmla="*/ 42971 h 6858000"/>
              <a:gd name="connsiteX3" fmla="*/ 3946012 w 5402083"/>
              <a:gd name="connsiteY3" fmla="*/ 3428527 h 6858000"/>
              <a:gd name="connsiteX4" fmla="*/ 5355776 w 5402083"/>
              <a:gd name="connsiteY4" fmla="*/ 6814084 h 6858000"/>
              <a:gd name="connsiteX5" fmla="*/ 5402083 w 5402083"/>
              <a:gd name="connsiteY5" fmla="*/ 6858000 h 6858000"/>
              <a:gd name="connsiteX6" fmla="*/ 0 w 540208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2083" h="6858000">
                <a:moveTo>
                  <a:pt x="0" y="0"/>
                </a:moveTo>
                <a:lnTo>
                  <a:pt x="5401085" y="0"/>
                </a:lnTo>
                <a:lnTo>
                  <a:pt x="5355776" y="42971"/>
                </a:lnTo>
                <a:cubicBezTo>
                  <a:pt x="4484752" y="909410"/>
                  <a:pt x="3946012" y="2106385"/>
                  <a:pt x="3946012" y="3428527"/>
                </a:cubicBezTo>
                <a:cubicBezTo>
                  <a:pt x="3946012" y="4750669"/>
                  <a:pt x="4484752" y="5947644"/>
                  <a:pt x="5355776" y="6814084"/>
                </a:cubicBezTo>
                <a:lnTo>
                  <a:pt x="540208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928820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3" b="1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976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2" name="Oval 21"/>
          <p:cNvSpPr/>
          <p:nvPr userDrawn="1"/>
        </p:nvSpPr>
        <p:spPr>
          <a:xfrm>
            <a:off x="1104900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70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A9A0366-A1B7-4E16-B13E-603846466E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68726" y="3534503"/>
            <a:ext cx="4560094" cy="465997"/>
          </a:xfrm>
        </p:spPr>
        <p:txBody>
          <a:bodyPr>
            <a:noAutofit/>
          </a:bodyPr>
          <a:lstStyle>
            <a:lvl1pPr marL="0" indent="0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374FC2C-96CE-4523-B50F-ADC18C0A998B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E8541-FA8A-4117-90A5-95E6E9B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3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0"/>
            <a:ext cx="110871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B3F602-0F3F-45E1-BDB9-44D57F6096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5986" y="853066"/>
            <a:ext cx="2097590" cy="1331680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06546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>
              <a:lnSpc>
                <a:spcPct val="145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61">
            <a:extLst>
              <a:ext uri="{FF2B5EF4-FFF2-40B4-BE49-F238E27FC236}">
                <a16:creationId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spc="6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en-US" sz="2400" b="1" kern="1200" spc="600" baseline="300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TH </a:t>
            </a:r>
            <a:r>
              <a:rPr lang="en-US" sz="2400" b="1" kern="1200" spc="6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COFFEE</a:t>
            </a:r>
            <a:endParaRPr lang="en-US" sz="2400" b="1" i="0" spc="600" dirty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Номер слайда 21">
            <a:extLst>
              <a:ext uri="{FF2B5EF4-FFF2-40B4-BE49-F238E27FC236}">
                <a16:creationId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/>
              <a:pPr/>
              <a:t>‹#›</a:t>
            </a:fld>
            <a:endParaRPr lang="en-US" sz="1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0" r:id="rId3"/>
    <p:sldLayoutId id="2147483663" r:id="rId4"/>
    <p:sldLayoutId id="2147483661" r:id="rId5"/>
    <p:sldLayoutId id="2147483665" r:id="rId6"/>
    <p:sldLayoutId id="2147483668" r:id="rId7"/>
    <p:sldLayoutId id="2147483677" r:id="rId8"/>
    <p:sldLayoutId id="2147483673" r:id="rId9"/>
    <p:sldLayoutId id="2147483674" r:id="rId10"/>
    <p:sldLayoutId id="2147483680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Creativity, Commerce &amp; Organization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628BD1-199A-4049-8C7C-C4C14270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671763"/>
            <a:ext cx="10248899" cy="3505200"/>
          </a:xfrm>
        </p:spPr>
        <p:txBody>
          <a:bodyPr/>
          <a:lstStyle/>
          <a:p>
            <a:r>
              <a:rPr lang="en-US" dirty="0"/>
              <a:t>How have the relationships changed?</a:t>
            </a:r>
          </a:p>
          <a:p>
            <a:r>
              <a:rPr lang="en-US" dirty="0"/>
              <a:t>How has structural features of organization changed?</a:t>
            </a:r>
          </a:p>
          <a:p>
            <a:r>
              <a:rPr lang="en-US" dirty="0"/>
              <a:t>How much creative autonomy exists?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E2B917-3ABD-4B06-AAA2-EBA4932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Creativity, Commerce &amp; Organization</a:t>
            </a:r>
          </a:p>
        </p:txBody>
      </p:sp>
    </p:spTree>
    <p:extLst>
      <p:ext uri="{BB962C8B-B14F-4D97-AF65-F5344CB8AC3E}">
        <p14:creationId xmlns:p14="http://schemas.microsoft.com/office/powerpoint/2010/main" val="354327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Person Holding Coffee Beans" title="Person Holding Coffee Beans">
            <a:extLst>
              <a:ext uri="{FF2B5EF4-FFF2-40B4-BE49-F238E27FC236}">
                <a16:creationId xmlns:a16="http://schemas.microsoft.com/office/drawing/2014/main" id="{28AB8982-707E-4EEC-83D2-0727C4013D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4312565-5F29-4C96-B5A2-E1EAE5CB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Loose but Tight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A5AD738-856D-4A85-B701-C986789D9E82}"/>
              </a:ext>
            </a:extLst>
          </p:cNvPr>
          <p:cNvSpPr>
            <a:spLocks noGrp="1"/>
          </p:cNvSpPr>
          <p:nvPr>
            <p:ph type="body" idx="71"/>
          </p:nvPr>
        </p:nvSpPr>
        <p:spPr/>
        <p:txBody>
          <a:bodyPr/>
          <a:lstStyle/>
          <a:p>
            <a:r>
              <a:rPr lang="en-US" dirty="0"/>
              <a:t>“Autonomy”</a:t>
            </a:r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944C982A-D694-43A6-9330-50F554BC2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1251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Pouring Milk Design into Coffee" title="Pouring Milk Design into Coffee">
            <a:extLst>
              <a:ext uri="{FF2B5EF4-FFF2-40B4-BE49-F238E27FC236}">
                <a16:creationId xmlns:a16="http://schemas.microsoft.com/office/drawing/2014/main" id="{875ED820-017D-47E9-8107-163E4133A528}"/>
              </a:ext>
            </a:extLst>
          </p:cNvPr>
          <p:cNvPicPr>
            <a:picLocks noGrp="1" noChangeAspect="1"/>
          </p:cNvPicPr>
          <p:nvPr>
            <p:ph type="pic" sz="quarter" idx="7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8CC151D-3E87-49F8-947C-F3CD2D5C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999741"/>
          </a:xfrm>
        </p:spPr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6381896" y="2950369"/>
            <a:ext cx="4560094" cy="28515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Budgets</a:t>
            </a:r>
          </a:p>
          <a:p>
            <a:pPr marL="285750" indent="-285750">
              <a:buFontTx/>
              <a:buChar char="-"/>
            </a:pPr>
            <a:r>
              <a:rPr lang="en-US" dirty="0"/>
              <a:t>Blitzkrieg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Blockbuster Syndrome</a:t>
            </a:r>
          </a:p>
          <a:p>
            <a:pPr marL="285750" indent="-285750">
              <a:buFontTx/>
              <a:buChar char="-"/>
            </a:pPr>
            <a:r>
              <a:rPr lang="en-US" dirty="0"/>
              <a:t>Informing creativity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Consulting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“Creative input”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Short term profits vs. prestige/innovation</a:t>
            </a:r>
          </a:p>
        </p:txBody>
      </p:sp>
    </p:spTree>
    <p:extLst>
      <p:ext uri="{BB962C8B-B14F-4D97-AF65-F5344CB8AC3E}">
        <p14:creationId xmlns:p14="http://schemas.microsoft.com/office/powerpoint/2010/main" val="399406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614363"/>
            <a:ext cx="4562856" cy="621506"/>
          </a:xfrm>
        </p:spPr>
        <p:txBody>
          <a:bodyPr/>
          <a:lstStyle/>
          <a:p>
            <a:r>
              <a:rPr lang="en-US" dirty="0"/>
              <a:t>Audience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"/>
          </p:nvPr>
        </p:nvSpPr>
        <p:spPr>
          <a:xfrm>
            <a:off x="1533144" y="1378744"/>
            <a:ext cx="4562856" cy="449024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Market Research (control risk)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Conglomerate oversight (portfolio management)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Data/Formulas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Test Screening, Focus Groups</a:t>
            </a:r>
          </a:p>
          <a:p>
            <a:pPr marL="285750" indent="-285750">
              <a:buFontTx/>
              <a:buChar char="-"/>
            </a:pPr>
            <a:r>
              <a:rPr lang="en-US" dirty="0"/>
              <a:t>Advertising (selling your audiences)</a:t>
            </a:r>
          </a:p>
          <a:p>
            <a:pPr marL="285750" indent="-285750">
              <a:buFontTx/>
              <a:buChar char="-"/>
            </a:pPr>
            <a:r>
              <a:rPr lang="en-US" dirty="0"/>
              <a:t>Advertising as creative art (?)</a:t>
            </a:r>
          </a:p>
          <a:p>
            <a:pPr marL="285750" indent="-285750">
              <a:buFontTx/>
              <a:buChar char="-"/>
            </a:pPr>
            <a:r>
              <a:rPr lang="en-US" dirty="0"/>
              <a:t>Branding (artificiality/authenticity)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Questions of “quality”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Born: “Spaces of attention vs. idea generation”</a:t>
            </a:r>
          </a:p>
          <a:p>
            <a:pPr marL="285750" indent="-285750">
              <a:buFontTx/>
              <a:buChar char="-"/>
            </a:pPr>
            <a:r>
              <a:rPr lang="en-US" dirty="0"/>
              <a:t>Digital Age = Audience Surveillance (Users)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Data driven yet … 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skewed algorithms and questions of data interpretation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More central/more contested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“Continuity” in Decision-Making</a:t>
            </a:r>
          </a:p>
        </p:txBody>
      </p:sp>
      <p:sp>
        <p:nvSpPr>
          <p:cNvPr id="8" name="Oval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Slide Number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5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12" name="Picture Placeholder 8" descr="Designed Coffee" title="Designed Coffee">
            <a:extLst>
              <a:ext uri="{FF2B5EF4-FFF2-40B4-BE49-F238E27FC236}">
                <a16:creationId xmlns:a16="http://schemas.microsoft.com/office/drawing/2014/main" id="{E39A3B84-CFD4-49E0-A403-BA35D4B97A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363" y="0"/>
            <a:ext cx="6751637" cy="6858000"/>
          </a:xfrm>
        </p:spPr>
      </p:pic>
    </p:spTree>
    <p:extLst>
      <p:ext uri="{BB962C8B-B14F-4D97-AF65-F5344CB8AC3E}">
        <p14:creationId xmlns:p14="http://schemas.microsoft.com/office/powerpoint/2010/main" val="43410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Pouring Coffee" title="Pouring Coffee">
            <a:extLst>
              <a:ext uri="{FF2B5EF4-FFF2-40B4-BE49-F238E27FC236}">
                <a16:creationId xmlns:a16="http://schemas.microsoft.com/office/drawing/2014/main" id="{1E3B9FEC-22B7-4FE3-B73D-CDC86E43E160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Journalistic Autonomy – most at stake</a:t>
            </a:r>
          </a:p>
          <a:p>
            <a:pPr>
              <a:buFontTx/>
              <a:buChar char="-"/>
            </a:pPr>
            <a:r>
              <a:rPr lang="en-US" dirty="0"/>
              <a:t>owners, editors (hiring), shareholders, sources, dominant discourses/values (nation, class, gender)</a:t>
            </a:r>
          </a:p>
          <a:p>
            <a:pPr>
              <a:buFontTx/>
              <a:buChar char="-"/>
            </a:pPr>
            <a:r>
              <a:rPr lang="en-US" dirty="0"/>
              <a:t>Indirect coercion exercised in everyday professional routines</a:t>
            </a:r>
          </a:p>
          <a:p>
            <a:pPr marL="0" indent="0">
              <a:buNone/>
            </a:pPr>
            <a:r>
              <a:rPr lang="en-US" dirty="0"/>
              <a:t>Popular Music</a:t>
            </a:r>
          </a:p>
          <a:p>
            <a:pPr>
              <a:buFontTx/>
              <a:buChar char="-"/>
            </a:pPr>
            <a:r>
              <a:rPr lang="en-US" dirty="0"/>
              <a:t>Questions of quality and performance (“selling out”)</a:t>
            </a:r>
          </a:p>
          <a:p>
            <a:pPr>
              <a:buFontTx/>
              <a:buChar char="-"/>
            </a:pPr>
            <a:r>
              <a:rPr lang="en-US" dirty="0"/>
              <a:t>Songs in Advertising</a:t>
            </a:r>
          </a:p>
          <a:p>
            <a:pPr marL="0" indent="0">
              <a:buNone/>
            </a:pPr>
            <a:r>
              <a:rPr lang="en-US" dirty="0"/>
              <a:t>Theater</a:t>
            </a:r>
          </a:p>
          <a:p>
            <a:pPr>
              <a:buFontTx/>
              <a:buChar char="-"/>
            </a:pPr>
            <a:r>
              <a:rPr lang="en-US" dirty="0"/>
              <a:t>Assembly-Line franchise productions</a:t>
            </a:r>
          </a:p>
          <a:p>
            <a:pPr>
              <a:buFontTx/>
              <a:buChar char="-"/>
            </a:pPr>
            <a:r>
              <a:rPr lang="en-US" dirty="0"/>
              <a:t>Precarious Labor/work situations  (arts) </a:t>
            </a:r>
          </a:p>
          <a:p>
            <a:pPr>
              <a:buFontTx/>
              <a:buChar char="-"/>
            </a:pPr>
            <a:r>
              <a:rPr lang="en-US" dirty="0"/>
              <a:t>Networking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2" name="Picture Placeholder 11" descr="Coffee Beans" title="Coffee Beans">
            <a:extLst>
              <a:ext uri="{FF2B5EF4-FFF2-40B4-BE49-F238E27FC236}">
                <a16:creationId xmlns:a16="http://schemas.microsoft.com/office/drawing/2014/main" id="{F8670FF9-480E-49A6-A069-BFCF6D699533}"/>
              </a:ext>
            </a:extLst>
          </p:cNvPr>
          <p:cNvPicPr>
            <a:picLocks noGrp="1" noChangeAspect="1"/>
          </p:cNvPicPr>
          <p:nvPr>
            <p:ph type="pic" sz="quarter" idx="8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145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offee Gradient " title="Coffee Gradient ">
            <a:extLst>
              <a:ext uri="{FF2B5EF4-FFF2-40B4-BE49-F238E27FC236}">
                <a16:creationId xmlns:a16="http://schemas.microsoft.com/office/drawing/2014/main" id="{D0BE9D22-5B9F-4A03-9C68-556B52D020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Oval 5" descr="Image caption">
            <a:extLst>
              <a:ext uri="{FF2B5EF4-FFF2-40B4-BE49-F238E27FC236}">
                <a16:creationId xmlns:a16="http://schemas.microsoft.com/office/drawing/2014/main" id="{2BCB8CB3-8468-48D4-9C1D-A581FC558D6F}"/>
              </a:ext>
            </a:extLst>
          </p:cNvPr>
          <p:cNvSpPr/>
          <p:nvPr/>
        </p:nvSpPr>
        <p:spPr>
          <a:xfrm>
            <a:off x="9353010" y="324464"/>
            <a:ext cx="2401524" cy="2388886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D4BFC2-69CA-4ED6-89E7-A9ADB571E7A4}"/>
              </a:ext>
            </a:extLst>
          </p:cNvPr>
          <p:cNvSpPr/>
          <p:nvPr/>
        </p:nvSpPr>
        <p:spPr>
          <a:xfrm>
            <a:off x="9385986" y="853066"/>
            <a:ext cx="2097590" cy="133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800" b="1" dirty="0">
                <a:solidFill>
                  <a:schemeClr val="bg1"/>
                </a:solidFill>
                <a:cs typeface="Gill Sans" panose="020B0502020104020203" pitchFamily="34" charset="-79"/>
              </a:rPr>
              <a:t>Enjoy Your Day! </a:t>
            </a:r>
            <a:endParaRPr lang="en-US" sz="1100" dirty="0"/>
          </a:p>
        </p:txBody>
      </p:sp>
      <p:sp>
        <p:nvSpPr>
          <p:cNvPr id="7" name="Slide Number 21">
            <a:extLst>
              <a:ext uri="{FF2B5EF4-FFF2-40B4-BE49-F238E27FC236}">
                <a16:creationId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7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Photo Slide</a:t>
            </a:r>
          </a:p>
        </p:txBody>
      </p:sp>
    </p:spTree>
    <p:extLst>
      <p:ext uri="{BB962C8B-B14F-4D97-AF65-F5344CB8AC3E}">
        <p14:creationId xmlns:p14="http://schemas.microsoft.com/office/powerpoint/2010/main" val="138922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 presentationTF16411254.potx" id="{856A3638-C89C-468F-B2D3-94DA7F701BF7}" vid="{2B0C2FFE-1B57-46B1-BD5A-BF924309E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DA07E-9A1F-402C-A357-ABD24F8C70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presentation</Template>
  <TotalTime>0</TotalTime>
  <Words>214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Bebas</vt:lpstr>
      <vt:lpstr>Calibri</vt:lpstr>
      <vt:lpstr>Calibri Light</vt:lpstr>
      <vt:lpstr>Office Theme</vt:lpstr>
      <vt:lpstr>Creativity, Commerce &amp; Organization</vt:lpstr>
      <vt:lpstr>Creativity, Commerce &amp; Organization</vt:lpstr>
      <vt:lpstr>Loose but Tight </vt:lpstr>
      <vt:lpstr>Marketing</vt:lpstr>
      <vt:lpstr>Audience Research</vt:lpstr>
      <vt:lpstr>Autonomy</vt:lpstr>
      <vt:lpstr>Large Photo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2020-04-16T08:53:59Z</dcterms:created>
  <dcterms:modified xsi:type="dcterms:W3CDTF">2022-05-09T09:24:20Z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