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531" r:id="rId5"/>
    <p:sldId id="2439" r:id="rId6"/>
    <p:sldId id="619" r:id="rId7"/>
    <p:sldId id="618" r:id="rId8"/>
    <p:sldId id="541" r:id="rId9"/>
    <p:sldId id="623" r:id="rId10"/>
    <p:sldId id="243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242" autoAdjust="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36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BB53ED6-A346-41EA-88EE-98A1D5659F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91D7B9-1F1D-4F9B-BCD4-0B6893C41A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B549D-7912-47CE-BB9D-C81C46F21077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75128-B596-47B1-BE57-1C5A71A36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7B0F1-FE0D-44CC-BCF0-1CC4C91125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EF39B-AF2A-4EFA-AE7E-EC1FF3735F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74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370A3-6847-4770-BAE0-862438C62089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109BC-39F4-43B1-850C-D5EB0E648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59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FD187-7D74-4BFC-B925-AD91EFADB35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5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>
              <a:defRPr sz="803" b="1">
                <a:solidFill>
                  <a:schemeClr val="tx1">
                    <a:alpha val="50000"/>
                  </a:schemeClr>
                </a:solidFill>
                <a:latin typeface="+mn-lt"/>
              </a:defRPr>
            </a:lvl1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3139127" y="2540523"/>
            <a:ext cx="1998483" cy="1987966"/>
          </a:xfrm>
          <a:prstGeom prst="ellipse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/>
          <p:cNvSpPr/>
          <p:nvPr/>
        </p:nvSpPr>
        <p:spPr>
          <a:xfrm>
            <a:off x="9339902" y="3267948"/>
            <a:ext cx="535937" cy="533117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/>
          <p:cNvSpPr/>
          <p:nvPr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7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104900" y="1979630"/>
            <a:ext cx="10668000" cy="2969443"/>
          </a:xfrm>
          <a:prstGeom prst="rect">
            <a:avLst/>
          </a:prstGeom>
          <a:effectLst/>
        </p:spPr>
        <p:txBody>
          <a:bodyPr tIns="0" bIns="91440" anchor="ctr" anchorCtr="0"/>
          <a:lstStyle>
            <a:lvl1pPr algn="ctr">
              <a:lnSpc>
                <a:spcPct val="150000"/>
              </a:lnSpc>
              <a:defRPr sz="11499" kern="3000" spc="2000" baseline="0"/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0" name="Oval 9"/>
          <p:cNvSpPr/>
          <p:nvPr/>
        </p:nvSpPr>
        <p:spPr>
          <a:xfrm>
            <a:off x="3120076" y="1119481"/>
            <a:ext cx="4749538" cy="4724544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Oval 11"/>
          <p:cNvSpPr/>
          <p:nvPr/>
        </p:nvSpPr>
        <p:spPr>
          <a:xfrm>
            <a:off x="1526769" y="1668430"/>
            <a:ext cx="3610841" cy="3591839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7" name="Oval 16"/>
          <p:cNvSpPr/>
          <p:nvPr userDrawn="1"/>
        </p:nvSpPr>
        <p:spPr>
          <a:xfrm>
            <a:off x="1526768" y="3429000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703ED78-9792-4917-9463-BAE14924155A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CB0B64F-356D-4C37-BDB5-3CB1B066C4C9}"/>
              </a:ext>
            </a:extLst>
          </p:cNvPr>
          <p:cNvSpPr/>
          <p:nvPr userDrawn="1"/>
        </p:nvSpPr>
        <p:spPr>
          <a:xfrm>
            <a:off x="1104900" y="-9056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42D2790-EA30-4E0B-B8F3-16FBA340C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04900" y="4528489"/>
            <a:ext cx="10668000" cy="853179"/>
          </a:xfrm>
        </p:spPr>
        <p:txBody>
          <a:bodyPr vert="horz" lIns="0" tIns="45720" rIns="0" bIns="45720" rtlCol="0">
            <a:noAutofit/>
          </a:bodyPr>
          <a:lstStyle>
            <a:lvl1pPr marL="0" indent="0" algn="ctr">
              <a:buNone/>
              <a:defRPr lang="en-US" sz="3600" spc="600">
                <a:solidFill>
                  <a:srgbClr val="2F3342"/>
                </a:solidFill>
              </a:defRPr>
            </a:lvl1pPr>
          </a:lstStyle>
          <a:p>
            <a:pPr marL="228600" lvl="0" indent="-228600" algn="ctr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666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9473839A-0FBA-4FFD-963E-C459DBF01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341797"/>
            <a:ext cx="4892675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780A680B-0184-4FD9-B262-BC525F0FE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4900" y="2308409"/>
            <a:ext cx="4892675" cy="388125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BB13104-4CA8-41CF-97D3-CC8715182B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341797"/>
            <a:ext cx="516096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F6A37A72-F47E-45B8-B790-D1444B0023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6" y="2308409"/>
            <a:ext cx="5160962" cy="388125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6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5243414" y="6098258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4A57A7D-E285-478E-A8B6-10716A7A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457200"/>
            <a:ext cx="36671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2638390-43F5-47D5-BE57-D060C6E9E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2057400"/>
            <a:ext cx="36671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66B2167-56BA-4D43-889D-FD798AA1F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896" y="457201"/>
            <a:ext cx="6364492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3594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D8003D-13A7-4986-AB10-F49843362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64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34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26770-6622-450D-A1F3-BC241C88D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352550"/>
            <a:ext cx="10248899" cy="482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687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66" name="Oval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5" name="Oval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BFA191B-5E25-41C1-B950-BB8F10AC1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33144" y="2888790"/>
            <a:ext cx="4562856" cy="298019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3AA0A46-EB51-4095-97DD-ED4081CF5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0862" y="0"/>
            <a:ext cx="6751137" cy="6857999"/>
          </a:xfrm>
          <a:custGeom>
            <a:avLst/>
            <a:gdLst>
              <a:gd name="connsiteX0" fmla="*/ 0 w 6751137"/>
              <a:gd name="connsiteY0" fmla="*/ 0 h 6857999"/>
              <a:gd name="connsiteX1" fmla="*/ 6751137 w 6751137"/>
              <a:gd name="connsiteY1" fmla="*/ 0 h 6857999"/>
              <a:gd name="connsiteX2" fmla="*/ 6751137 w 6751137"/>
              <a:gd name="connsiteY2" fmla="*/ 6857999 h 6857999"/>
              <a:gd name="connsiteX3" fmla="*/ 0 w 6751137"/>
              <a:gd name="connsiteY3" fmla="*/ 6857999 h 6857999"/>
              <a:gd name="connsiteX4" fmla="*/ 0 w 6751137"/>
              <a:gd name="connsiteY4" fmla="*/ 6844680 h 6857999"/>
              <a:gd name="connsiteX5" fmla="*/ 141429 w 6751137"/>
              <a:gd name="connsiteY5" fmla="*/ 6697120 h 6857999"/>
              <a:gd name="connsiteX6" fmla="*/ 1410790 w 6751137"/>
              <a:gd name="connsiteY6" fmla="*/ 3429000 h 6857999"/>
              <a:gd name="connsiteX7" fmla="*/ 141429 w 6751137"/>
              <a:gd name="connsiteY7" fmla="*/ 160880 h 6857999"/>
              <a:gd name="connsiteX8" fmla="*/ 0 w 6751137"/>
              <a:gd name="connsiteY8" fmla="*/ 1332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51137" h="6857999">
                <a:moveTo>
                  <a:pt x="0" y="0"/>
                </a:moveTo>
                <a:lnTo>
                  <a:pt x="6751137" y="0"/>
                </a:lnTo>
                <a:lnTo>
                  <a:pt x="6751137" y="6857999"/>
                </a:lnTo>
                <a:lnTo>
                  <a:pt x="0" y="6857999"/>
                </a:lnTo>
                <a:lnTo>
                  <a:pt x="0" y="6844680"/>
                </a:lnTo>
                <a:lnTo>
                  <a:pt x="141429" y="6697120"/>
                </a:lnTo>
                <a:cubicBezTo>
                  <a:pt x="930105" y="5833950"/>
                  <a:pt x="1410790" y="4687315"/>
                  <a:pt x="1410790" y="3429000"/>
                </a:cubicBezTo>
                <a:cubicBezTo>
                  <a:pt x="1410790" y="2170685"/>
                  <a:pt x="930105" y="1024050"/>
                  <a:pt x="141429" y="160880"/>
                </a:cubicBezTo>
                <a:lnTo>
                  <a:pt x="0" y="1332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9189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1104900" y="1"/>
            <a:ext cx="7583700" cy="6858001"/>
          </a:xfrm>
          <a:custGeom>
            <a:avLst/>
            <a:gdLst>
              <a:gd name="connsiteX0" fmla="*/ 0 w 7583700"/>
              <a:gd name="connsiteY0" fmla="*/ 0 h 6858001"/>
              <a:gd name="connsiteX1" fmla="*/ 2537926 w 7583700"/>
              <a:gd name="connsiteY1" fmla="*/ 0 h 6858001"/>
              <a:gd name="connsiteX2" fmla="*/ 2847001 w 7583700"/>
              <a:gd name="connsiteY2" fmla="*/ 138995 h 6858001"/>
              <a:gd name="connsiteX3" fmla="*/ 7582790 w 7583700"/>
              <a:gd name="connsiteY3" fmla="*/ 6846094 h 6858001"/>
              <a:gd name="connsiteX4" fmla="*/ 7583700 w 7583700"/>
              <a:gd name="connsiteY4" fmla="*/ 6858001 h 6858001"/>
              <a:gd name="connsiteX5" fmla="*/ 0 w 7583700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83700" h="6858001">
                <a:moveTo>
                  <a:pt x="0" y="0"/>
                </a:moveTo>
                <a:lnTo>
                  <a:pt x="2537926" y="0"/>
                </a:lnTo>
                <a:lnTo>
                  <a:pt x="2847001" y="138995"/>
                </a:lnTo>
                <a:cubicBezTo>
                  <a:pt x="5428994" y="1376579"/>
                  <a:pt x="7280340" y="3883594"/>
                  <a:pt x="7582790" y="6846094"/>
                </a:cubicBezTo>
                <a:lnTo>
                  <a:pt x="7583700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7" name="Freeform 27">
            <a:extLst>
              <a:ext uri="{FF2B5EF4-FFF2-40B4-BE49-F238E27FC236}">
                <a16:creationId xmlns:a16="http://schemas.microsoft.com/office/drawing/2014/main" id="{1F9BD45B-C63D-416A-B4BE-874469C7A33E}"/>
              </a:ext>
            </a:extLst>
          </p:cNvPr>
          <p:cNvSpPr/>
          <p:nvPr userDrawn="1"/>
        </p:nvSpPr>
        <p:spPr>
          <a:xfrm rot="10800000" flipH="1">
            <a:off x="1104900" y="529"/>
            <a:ext cx="4686301" cy="3733270"/>
          </a:xfrm>
          <a:custGeom>
            <a:avLst/>
            <a:gdLst>
              <a:gd name="connsiteX0" fmla="*/ 683 w 2374769"/>
              <a:gd name="connsiteY0" fmla="*/ 0 h 2362237"/>
              <a:gd name="connsiteX1" fmla="*/ 242807 w 2374769"/>
              <a:gd name="connsiteY1" fmla="*/ 12161 h 2362237"/>
              <a:gd name="connsiteX2" fmla="*/ 2374769 w 2374769"/>
              <a:gd name="connsiteY2" fmla="*/ 2362237 h 2362237"/>
              <a:gd name="connsiteX3" fmla="*/ 1543208 w 2374769"/>
              <a:gd name="connsiteY3" fmla="*/ 2362237 h 2362237"/>
              <a:gd name="connsiteX4" fmla="*/ 0 w 2374769"/>
              <a:gd name="connsiteY4" fmla="*/ 827150 h 2362237"/>
              <a:gd name="connsiteX5" fmla="*/ 0 w 2374769"/>
              <a:gd name="connsiteY5" fmla="*/ 34 h 236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769" h="2362237">
                <a:moveTo>
                  <a:pt x="683" y="0"/>
                </a:moveTo>
                <a:lnTo>
                  <a:pt x="242807" y="12161"/>
                </a:lnTo>
                <a:cubicBezTo>
                  <a:pt x="1440298" y="133133"/>
                  <a:pt x="2374769" y="1139131"/>
                  <a:pt x="2374769" y="2362237"/>
                </a:cubicBezTo>
                <a:lnTo>
                  <a:pt x="1543208" y="2362237"/>
                </a:lnTo>
                <a:cubicBezTo>
                  <a:pt x="1543208" y="1514432"/>
                  <a:pt x="852291" y="827150"/>
                  <a:pt x="0" y="82715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4EBA745-0612-4E63-904D-28C1814173B3}"/>
              </a:ext>
            </a:extLst>
          </p:cNvPr>
          <p:cNvSpPr/>
          <p:nvPr userDrawn="1"/>
        </p:nvSpPr>
        <p:spPr>
          <a:xfrm rot="10800000">
            <a:off x="9680853" y="6171304"/>
            <a:ext cx="2511147" cy="686695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4A07D89-63CD-43EE-B1E4-7D0647743842}"/>
              </a:ext>
            </a:extLst>
          </p:cNvPr>
          <p:cNvSpPr/>
          <p:nvPr userDrawn="1"/>
        </p:nvSpPr>
        <p:spPr>
          <a:xfrm>
            <a:off x="10957868" y="469760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41AF09-FA4B-42FD-B2E1-9CE324444D10}"/>
              </a:ext>
            </a:extLst>
          </p:cNvPr>
          <p:cNvSpPr/>
          <p:nvPr userDrawn="1"/>
        </p:nvSpPr>
        <p:spPr>
          <a:xfrm>
            <a:off x="883443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DF14A51-F696-4A12-9467-1EE825414B5E}"/>
              </a:ext>
            </a:extLst>
          </p:cNvPr>
          <p:cNvSpPr>
            <a:spLocks noGrp="1"/>
          </p:cNvSpPr>
          <p:nvPr>
            <p:ph type="body" idx="71" hasCustomPrompt="1"/>
          </p:nvPr>
        </p:nvSpPr>
        <p:spPr>
          <a:xfrm>
            <a:off x="7239001" y="2280573"/>
            <a:ext cx="4393295" cy="465997"/>
          </a:xfrm>
        </p:spPr>
        <p:txBody>
          <a:bodyPr>
            <a:noAutofit/>
          </a:bodyPr>
          <a:lstStyle>
            <a:lvl1pPr marL="0" indent="0" algn="ctr">
              <a:buNone/>
              <a:defRPr sz="18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57A924-A6D5-4ACD-B1F0-01BED4BF9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931169"/>
            <a:ext cx="4393296" cy="133806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7007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2" name="Oval 11"/>
          <p:cNvSpPr/>
          <p:nvPr/>
        </p:nvSpPr>
        <p:spPr>
          <a:xfrm>
            <a:off x="1486227" y="5671415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3" name="Oval 12"/>
          <p:cNvSpPr/>
          <p:nvPr/>
        </p:nvSpPr>
        <p:spPr>
          <a:xfrm>
            <a:off x="1890628" y="1947676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4" name="Oval 13"/>
          <p:cNvSpPr/>
          <p:nvPr/>
        </p:nvSpPr>
        <p:spPr>
          <a:xfrm>
            <a:off x="2765121" y="685800"/>
            <a:ext cx="5578882" cy="5549523"/>
          </a:xfrm>
          <a:prstGeom prst="ellipse">
            <a:avLst/>
          </a:prstGeom>
          <a:noFill/>
          <a:ln w="3175">
            <a:solidFill>
              <a:schemeClr val="tx1">
                <a:alpha val="10000"/>
              </a:schemeClr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49" name="Oval 48"/>
          <p:cNvSpPr/>
          <p:nvPr userDrawn="1"/>
        </p:nvSpPr>
        <p:spPr>
          <a:xfrm>
            <a:off x="11574658" y="6192906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50" name="Oval 49"/>
          <p:cNvSpPr/>
          <p:nvPr/>
        </p:nvSpPr>
        <p:spPr>
          <a:xfrm>
            <a:off x="5310052" y="667885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56" hasCustomPrompt="1"/>
          </p:nvPr>
        </p:nvSpPr>
        <p:spPr>
          <a:xfrm>
            <a:off x="1104765" y="-1579"/>
            <a:ext cx="3816695" cy="6858000"/>
          </a:xfrm>
          <a:custGeom>
            <a:avLst/>
            <a:gdLst>
              <a:gd name="connsiteX0" fmla="*/ 0 w 3816695"/>
              <a:gd name="connsiteY0" fmla="*/ 0 h 6858000"/>
              <a:gd name="connsiteX1" fmla="*/ 1779016 w 3816695"/>
              <a:gd name="connsiteY1" fmla="*/ 0 h 6858000"/>
              <a:gd name="connsiteX2" fmla="*/ 2081372 w 3816695"/>
              <a:gd name="connsiteY2" fmla="*/ 182719 h 6858000"/>
              <a:gd name="connsiteX3" fmla="*/ 3816695 w 3816695"/>
              <a:gd name="connsiteY3" fmla="*/ 3429297 h 6858000"/>
              <a:gd name="connsiteX4" fmla="*/ 2081372 w 3816695"/>
              <a:gd name="connsiteY4" fmla="*/ 6675876 h 6858000"/>
              <a:gd name="connsiteX5" fmla="*/ 1779999 w 3816695"/>
              <a:gd name="connsiteY5" fmla="*/ 6858000 h 6858000"/>
              <a:gd name="connsiteX6" fmla="*/ 0 w 381669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6695" h="6858000">
                <a:moveTo>
                  <a:pt x="0" y="0"/>
                </a:moveTo>
                <a:lnTo>
                  <a:pt x="1779016" y="0"/>
                </a:lnTo>
                <a:lnTo>
                  <a:pt x="2081372" y="182719"/>
                </a:lnTo>
                <a:cubicBezTo>
                  <a:pt x="3128342" y="886316"/>
                  <a:pt x="3816695" y="2077842"/>
                  <a:pt x="3816695" y="3429297"/>
                </a:cubicBezTo>
                <a:cubicBezTo>
                  <a:pt x="3816695" y="4780752"/>
                  <a:pt x="3128342" y="5972279"/>
                  <a:pt x="2081372" y="6675876"/>
                </a:cubicBezTo>
                <a:lnTo>
                  <a:pt x="17799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87" hasCustomPrompt="1"/>
          </p:nvPr>
        </p:nvSpPr>
        <p:spPr>
          <a:xfrm>
            <a:off x="11003946" y="2043400"/>
            <a:ext cx="1188054" cy="2768041"/>
          </a:xfrm>
          <a:custGeom>
            <a:avLst/>
            <a:gdLst>
              <a:gd name="connsiteX0" fmla="*/ 1549799 w 1549799"/>
              <a:gd name="connsiteY0" fmla="*/ 0 h 3610868"/>
              <a:gd name="connsiteX1" fmla="*/ 1549799 w 1549799"/>
              <a:gd name="connsiteY1" fmla="*/ 3610868 h 3610868"/>
              <a:gd name="connsiteX2" fmla="*/ 1469233 w 1549799"/>
              <a:gd name="connsiteY2" fmla="*/ 3598637 h 3610868"/>
              <a:gd name="connsiteX3" fmla="*/ 0 w 1549799"/>
              <a:gd name="connsiteY3" fmla="*/ 1805434 h 3610868"/>
              <a:gd name="connsiteX4" fmla="*/ 1469233 w 1549799"/>
              <a:gd name="connsiteY4" fmla="*/ 12231 h 3610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9799" h="3610868">
                <a:moveTo>
                  <a:pt x="1549799" y="0"/>
                </a:moveTo>
                <a:lnTo>
                  <a:pt x="1549799" y="3610868"/>
                </a:lnTo>
                <a:lnTo>
                  <a:pt x="1469233" y="3598637"/>
                </a:lnTo>
                <a:cubicBezTo>
                  <a:pt x="630743" y="3427960"/>
                  <a:pt x="0" y="2689969"/>
                  <a:pt x="0" y="1805434"/>
                </a:cubicBezTo>
                <a:cubicBezTo>
                  <a:pt x="0" y="920900"/>
                  <a:pt x="630743" y="182908"/>
                  <a:pt x="1469233" y="12231"/>
                </a:cubicBezTo>
                <a:close/>
              </a:path>
            </a:pathLst>
          </a:custGeom>
          <a:solidFill>
            <a:schemeClr val="tx1">
              <a:alpha val="10000"/>
            </a:schemeClr>
          </a:solidFill>
        </p:spPr>
        <p:txBody>
          <a:bodyPr wrap="square" anchor="ctr">
            <a:noAutofit/>
          </a:bodyPr>
          <a:lstStyle>
            <a:lvl1pPr algn="ctr">
              <a:lnSpc>
                <a:spcPct val="100000"/>
              </a:lnSpc>
              <a:defRPr sz="1100" b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Drag and drop </a:t>
            </a:r>
          </a:p>
          <a:p>
            <a:r>
              <a:rPr lang="en-US" dirty="0"/>
              <a:t>image here</a:t>
            </a:r>
          </a:p>
        </p:txBody>
      </p:sp>
      <p:sp>
        <p:nvSpPr>
          <p:cNvPr id="16" name="Текст 7">
            <a:extLst>
              <a:ext uri="{FF2B5EF4-FFF2-40B4-BE49-F238E27FC236}">
                <a16:creationId xmlns:a16="http://schemas.microsoft.com/office/drawing/2014/main" id="{0E95E1C1-C3CC-4989-9ABC-178293BB83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24938" y="2622012"/>
            <a:ext cx="5578882" cy="3550187"/>
          </a:xfrm>
        </p:spPr>
        <p:txBody>
          <a:bodyPr tIns="73152">
            <a:noAutofit/>
          </a:bodyPr>
          <a:lstStyle>
            <a:lvl1pPr algn="l">
              <a:lnSpc>
                <a:spcPct val="145000"/>
              </a:lnSpc>
              <a:spcBef>
                <a:spcPts val="0"/>
              </a:spcBef>
              <a:defRPr lang="en-US" sz="1400" b="0" i="0" baseline="0" smtClean="0">
                <a:effectLst/>
              </a:defRPr>
            </a:lvl1pPr>
            <a:lvl2pPr algn="ctr">
              <a:defRPr/>
            </a:lvl2pPr>
            <a:lvl3pPr algn="ctr">
              <a:defRPr/>
            </a:lvl3pPr>
            <a:lvl4pPr algn="ctr">
              <a:lnSpc>
                <a:spcPct val="150000"/>
              </a:lnSpc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064CAB-1057-41AD-A199-A6E8A7026465}"/>
              </a:ext>
            </a:extLst>
          </p:cNvPr>
          <p:cNvSpPr/>
          <p:nvPr userDrawn="1"/>
        </p:nvSpPr>
        <p:spPr>
          <a:xfrm>
            <a:off x="8524888" y="-1578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1F670D-DDAE-4842-9FA1-6B3293DA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597" y="1254264"/>
            <a:ext cx="5568696" cy="13350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78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F234FF3D-DFA8-484F-A7A7-95C7BF99FEF3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1104901" y="0"/>
            <a:ext cx="5402083" cy="6858000"/>
          </a:xfrm>
          <a:custGeom>
            <a:avLst/>
            <a:gdLst>
              <a:gd name="connsiteX0" fmla="*/ 0 w 5402083"/>
              <a:gd name="connsiteY0" fmla="*/ 0 h 6858000"/>
              <a:gd name="connsiteX1" fmla="*/ 5401085 w 5402083"/>
              <a:gd name="connsiteY1" fmla="*/ 0 h 6858000"/>
              <a:gd name="connsiteX2" fmla="*/ 5355776 w 5402083"/>
              <a:gd name="connsiteY2" fmla="*/ 42971 h 6858000"/>
              <a:gd name="connsiteX3" fmla="*/ 3946012 w 5402083"/>
              <a:gd name="connsiteY3" fmla="*/ 3428527 h 6858000"/>
              <a:gd name="connsiteX4" fmla="*/ 5355776 w 5402083"/>
              <a:gd name="connsiteY4" fmla="*/ 6814084 h 6858000"/>
              <a:gd name="connsiteX5" fmla="*/ 5402083 w 5402083"/>
              <a:gd name="connsiteY5" fmla="*/ 6858000 h 6858000"/>
              <a:gd name="connsiteX6" fmla="*/ 0 w 540208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02083" h="6858000">
                <a:moveTo>
                  <a:pt x="0" y="0"/>
                </a:moveTo>
                <a:lnTo>
                  <a:pt x="5401085" y="0"/>
                </a:lnTo>
                <a:lnTo>
                  <a:pt x="5355776" y="42971"/>
                </a:lnTo>
                <a:cubicBezTo>
                  <a:pt x="4484752" y="909410"/>
                  <a:pt x="3946012" y="2106385"/>
                  <a:pt x="3946012" y="3428527"/>
                </a:cubicBezTo>
                <a:cubicBezTo>
                  <a:pt x="3946012" y="4750669"/>
                  <a:pt x="4484752" y="5947644"/>
                  <a:pt x="5355776" y="6814084"/>
                </a:cubicBezTo>
                <a:lnTo>
                  <a:pt x="540208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0928820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>
              <a:defRPr sz="803" b="1">
                <a:solidFill>
                  <a:schemeClr val="tx1">
                    <a:alpha val="50000"/>
                  </a:schemeClr>
                </a:solidFill>
                <a:latin typeface="+mn-lt"/>
              </a:defRPr>
            </a:lvl1pPr>
          </a:lstStyle>
          <a:p>
            <a:fld id="{D8D877B3-D348-4611-9BDB-C5374591D9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6976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5" name="Oval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22" name="Oval 21"/>
          <p:cNvSpPr/>
          <p:nvPr userDrawn="1"/>
        </p:nvSpPr>
        <p:spPr>
          <a:xfrm>
            <a:off x="1104900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2700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A9A0366-A1B7-4E16-B13E-603846466E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68726" y="3534503"/>
            <a:ext cx="4560094" cy="465997"/>
          </a:xfrm>
        </p:spPr>
        <p:txBody>
          <a:bodyPr>
            <a:noAutofit/>
          </a:bodyPr>
          <a:lstStyle>
            <a:lvl1pPr marL="0" indent="0">
              <a:buNone/>
              <a:defRPr sz="18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374FC2C-96CE-4523-B50F-ADC18C0A998B}"/>
              </a:ext>
            </a:extLst>
          </p:cNvPr>
          <p:cNvSpPr/>
          <p:nvPr userDrawn="1"/>
        </p:nvSpPr>
        <p:spPr>
          <a:xfrm rot="10800000">
            <a:off x="8439878" y="5850862"/>
            <a:ext cx="3682959" cy="100713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9E8541-FA8A-4117-90A5-95E6E9B8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964" y="1864903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3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04900" y="0"/>
            <a:ext cx="110871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B3F602-0F3F-45E1-BDB9-44D57F6096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85986" y="853066"/>
            <a:ext cx="2097590" cy="1331680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US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06546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A32EE4F-6B2E-4FCC-BC34-5BF831F902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5425439" y="0"/>
            <a:ext cx="6766561" cy="6858000"/>
          </a:xfrm>
          <a:custGeom>
            <a:avLst/>
            <a:gdLst>
              <a:gd name="connsiteX0" fmla="*/ 0 w 6766561"/>
              <a:gd name="connsiteY0" fmla="*/ 0 h 6858000"/>
              <a:gd name="connsiteX1" fmla="*/ 6766561 w 6766561"/>
              <a:gd name="connsiteY1" fmla="*/ 0 h 6858000"/>
              <a:gd name="connsiteX2" fmla="*/ 6766561 w 6766561"/>
              <a:gd name="connsiteY2" fmla="*/ 6858000 h 6858000"/>
              <a:gd name="connsiteX3" fmla="*/ 0 w 67665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6561" h="6858000">
                <a:moveTo>
                  <a:pt x="0" y="0"/>
                </a:moveTo>
                <a:lnTo>
                  <a:pt x="6766561" y="0"/>
                </a:lnTo>
                <a:lnTo>
                  <a:pt x="676656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Oval 22"/>
          <p:cNvSpPr/>
          <p:nvPr/>
        </p:nvSpPr>
        <p:spPr>
          <a:xfrm>
            <a:off x="1755742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66" name="Oval 65"/>
          <p:cNvSpPr/>
          <p:nvPr/>
        </p:nvSpPr>
        <p:spPr>
          <a:xfrm>
            <a:off x="392841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35" name="Oval 34"/>
          <p:cNvSpPr/>
          <p:nvPr/>
        </p:nvSpPr>
        <p:spPr>
          <a:xfrm>
            <a:off x="1524000" y="1812813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25D7C1C-9CF4-47B3-9ABC-8F0E2CE6CD31}"/>
              </a:ext>
            </a:extLst>
          </p:cNvPr>
          <p:cNvSpPr/>
          <p:nvPr userDrawn="1"/>
        </p:nvSpPr>
        <p:spPr>
          <a:xfrm rot="10800000">
            <a:off x="3192203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0B53361-3F22-4468-B6F8-71E345F7077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38687-48E7-4488-BB10-BDE4F5A73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1237089"/>
            <a:ext cx="4562856" cy="1563624"/>
          </a:xfrm>
        </p:spPr>
        <p:txBody>
          <a:bodyPr vert="horz" lIns="91440" tIns="0" rIns="91440" bIns="0" rtlCol="0" anchor="b" anchorCtr="0">
            <a:noAutofit/>
          </a:bodyPr>
          <a:lstStyle>
            <a:lvl1pPr>
              <a:defRPr lang="en-US" sz="3600" b="0" baseline="0" dirty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3A5C24-92D8-4CC1-AF50-F29B9C30BDBB}"/>
              </a:ext>
            </a:extLst>
          </p:cNvPr>
          <p:cNvSpPr/>
          <p:nvPr userDrawn="1"/>
        </p:nvSpPr>
        <p:spPr>
          <a:xfrm>
            <a:off x="5425439" y="0"/>
            <a:ext cx="6766561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9F459E6-70DE-4FF8-AD0C-1B49B34CF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3143" y="2888791"/>
            <a:ext cx="4562856" cy="2410459"/>
          </a:xfrm>
        </p:spPr>
        <p:txBody>
          <a:bodyPr vert="horz" lIns="91440" tIns="73152" rIns="91440" bIns="45720" rtlCol="0">
            <a:noAutofit/>
          </a:bodyPr>
          <a:lstStyle>
            <a:lvl1pPr marL="0" indent="0" algn="l">
              <a:buNone/>
              <a:defRPr lang="en-US" sz="1400" b="0" i="0" baseline="0">
                <a:effectLst/>
              </a:defRPr>
            </a:lvl1pPr>
          </a:lstStyle>
          <a:p>
            <a:pPr marL="228600" lvl="0" indent="-228600">
              <a:lnSpc>
                <a:spcPct val="14500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975078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F6A756B-881F-4AD8-88A2-0DEA57AC8086}"/>
              </a:ext>
            </a:extLst>
          </p:cNvPr>
          <p:cNvSpPr/>
          <p:nvPr userDrawn="1"/>
        </p:nvSpPr>
        <p:spPr>
          <a:xfrm>
            <a:off x="9575801" y="1199097"/>
            <a:ext cx="4695527" cy="4670817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2E1879E-468E-4022-BADB-7EA13901AAC4}"/>
              </a:ext>
            </a:extLst>
          </p:cNvPr>
          <p:cNvSpPr/>
          <p:nvPr userDrawn="1"/>
        </p:nvSpPr>
        <p:spPr>
          <a:xfrm>
            <a:off x="1058659" y="759742"/>
            <a:ext cx="5578882" cy="5549523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26C8E7-AF48-4D69-8A29-78C339929E06}"/>
              </a:ext>
            </a:extLst>
          </p:cNvPr>
          <p:cNvSpPr/>
          <p:nvPr userDrawn="1"/>
        </p:nvSpPr>
        <p:spPr>
          <a:xfrm>
            <a:off x="6309668" y="5745357"/>
            <a:ext cx="106064" cy="10550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BAE379-8BA3-4C38-80B9-F6ECE8575046}"/>
              </a:ext>
            </a:extLst>
          </p:cNvPr>
          <p:cNvSpPr/>
          <p:nvPr userDrawn="1"/>
        </p:nvSpPr>
        <p:spPr>
          <a:xfrm>
            <a:off x="7062787" y="1199097"/>
            <a:ext cx="244510" cy="2432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DC42F51-DCAB-4C33-9689-ABC135D1EE8D}"/>
              </a:ext>
            </a:extLst>
          </p:cNvPr>
          <p:cNvSpPr/>
          <p:nvPr userDrawn="1"/>
        </p:nvSpPr>
        <p:spPr>
          <a:xfrm rot="10800000">
            <a:off x="10507442" y="6397343"/>
            <a:ext cx="1684558" cy="460657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BC48F8-98EB-4550-8EAC-1248034E9560}"/>
              </a:ext>
            </a:extLst>
          </p:cNvPr>
          <p:cNvSpPr/>
          <p:nvPr userDrawn="1"/>
        </p:nvSpPr>
        <p:spPr>
          <a:xfrm>
            <a:off x="1496753" y="0"/>
            <a:ext cx="2057848" cy="562736"/>
          </a:xfrm>
          <a:custGeom>
            <a:avLst/>
            <a:gdLst>
              <a:gd name="connsiteX0" fmla="*/ 0 w 1684558"/>
              <a:gd name="connsiteY0" fmla="*/ 0 h 460657"/>
              <a:gd name="connsiteX1" fmla="*/ 1684558 w 1684558"/>
              <a:gd name="connsiteY1" fmla="*/ 0 h 460657"/>
              <a:gd name="connsiteX2" fmla="*/ 1670866 w 1684558"/>
              <a:gd name="connsiteY2" fmla="*/ 22419 h 460657"/>
              <a:gd name="connsiteX3" fmla="*/ 842279 w 1684558"/>
              <a:gd name="connsiteY3" fmla="*/ 460657 h 460657"/>
              <a:gd name="connsiteX4" fmla="*/ 13692 w 1684558"/>
              <a:gd name="connsiteY4" fmla="*/ 22419 h 460657"/>
              <a:gd name="connsiteX5" fmla="*/ 0 w 1684558"/>
              <a:gd name="connsiteY5" fmla="*/ 0 h 46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4558" h="460657">
                <a:moveTo>
                  <a:pt x="0" y="0"/>
                </a:moveTo>
                <a:lnTo>
                  <a:pt x="1684558" y="0"/>
                </a:lnTo>
                <a:lnTo>
                  <a:pt x="1670866" y="22419"/>
                </a:lnTo>
                <a:cubicBezTo>
                  <a:pt x="1491295" y="286821"/>
                  <a:pt x="1187195" y="460657"/>
                  <a:pt x="842279" y="460657"/>
                </a:cubicBezTo>
                <a:cubicBezTo>
                  <a:pt x="497363" y="460657"/>
                  <a:pt x="193263" y="286821"/>
                  <a:pt x="13692" y="2241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F2EDC5-8FCA-8543-8C1F-688DA6DC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8B56F67-6D31-4B9E-8530-E063E5785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4900" y="1338606"/>
            <a:ext cx="4914900" cy="4838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69E53391-9670-4404-BC42-063A6EC48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338606"/>
            <a:ext cx="5181598" cy="4838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075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D01DAC-95B2-4F9E-A9B4-92382F94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365125"/>
            <a:ext cx="10248899" cy="70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57AA7-D108-4C6F-9455-5A9AC5F7D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4900" y="1825625"/>
            <a:ext cx="102488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BCC2B-A9FA-4472-8509-74B42C12A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D32F58-EB48-4836-BA45-971BA1AA1608}"/>
              </a:ext>
            </a:extLst>
          </p:cNvPr>
          <p:cNvCxnSpPr/>
          <p:nvPr userDrawn="1"/>
        </p:nvCxnSpPr>
        <p:spPr>
          <a:xfrm>
            <a:off x="559704" y="553721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hape 61">
            <a:extLst>
              <a:ext uri="{FF2B5EF4-FFF2-40B4-BE49-F238E27FC236}">
                <a16:creationId xmlns:a16="http://schemas.microsoft.com/office/drawing/2014/main" id="{9DA099E0-27DA-42BD-9D42-E4CA07B78FDD}"/>
              </a:ext>
            </a:extLst>
          </p:cNvPr>
          <p:cNvSpPr/>
          <p:nvPr userDrawn="1"/>
        </p:nvSpPr>
        <p:spPr>
          <a:xfrm rot="16200000">
            <a:off x="-1548505" y="3225098"/>
            <a:ext cx="4216420" cy="40780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400" b="1" kern="1200" spc="600" dirty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4</a:t>
            </a:r>
            <a:r>
              <a:rPr lang="en-US" sz="2400" b="1" kern="1200" spc="600" baseline="30000" dirty="0">
                <a:solidFill>
                  <a:srgbClr val="2F3342"/>
                </a:solidFill>
                <a:latin typeface="+mn-lt"/>
                <a:ea typeface="+mn-ea"/>
                <a:cs typeface="+mn-cs"/>
                <a:sym typeface="Bebas"/>
              </a:rPr>
              <a:t>TH </a:t>
            </a:r>
            <a:r>
              <a:rPr lang="en-US" sz="2400" b="1" kern="1200" spc="600" dirty="0">
                <a:solidFill>
                  <a:schemeClr val="accent1"/>
                </a:solidFill>
                <a:latin typeface="+mn-lt"/>
                <a:ea typeface="+mn-ea"/>
                <a:cs typeface="+mn-cs"/>
                <a:sym typeface="Bebas"/>
              </a:rPr>
              <a:t>COFFEE</a:t>
            </a:r>
            <a:endParaRPr lang="en-US" sz="2400" b="1" i="0" spc="600" dirty="0">
              <a:solidFill>
                <a:schemeClr val="accent1"/>
              </a:solidFill>
              <a:latin typeface="+mn-lt"/>
              <a:cs typeface="Gill Sans" panose="020B0502020104020203" pitchFamily="34" charset="-79"/>
            </a:endParaRPr>
          </a:p>
        </p:txBody>
      </p:sp>
      <p:sp>
        <p:nvSpPr>
          <p:cNvPr id="19" name="Номер слайда 21">
            <a:extLst>
              <a:ext uri="{FF2B5EF4-FFF2-40B4-BE49-F238E27FC236}">
                <a16:creationId xmlns:a16="http://schemas.microsoft.com/office/drawing/2014/main" id="{BDEFFF1D-21D1-45B8-A062-F9140F937EE2}"/>
              </a:ext>
            </a:extLst>
          </p:cNvPr>
          <p:cNvSpPr txBox="1">
            <a:spLocks/>
          </p:cNvSpPr>
          <p:nvPr userDrawn="1"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/>
              <a:pPr/>
              <a:t>‹#›</a:t>
            </a:fld>
            <a:endParaRPr lang="en-US" sz="10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EBA112-2FA0-448A-A373-EB297C4661F0}"/>
              </a:ext>
            </a:extLst>
          </p:cNvPr>
          <p:cNvCxnSpPr/>
          <p:nvPr userDrawn="1"/>
        </p:nvCxnSpPr>
        <p:spPr>
          <a:xfrm>
            <a:off x="559704" y="0"/>
            <a:ext cx="0" cy="1320791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06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0" r:id="rId2"/>
    <p:sldLayoutId id="2147483660" r:id="rId3"/>
    <p:sldLayoutId id="2147483663" r:id="rId4"/>
    <p:sldLayoutId id="2147483661" r:id="rId5"/>
    <p:sldLayoutId id="2147483665" r:id="rId6"/>
    <p:sldLayoutId id="2147483668" r:id="rId7"/>
    <p:sldLayoutId id="2147483677" r:id="rId8"/>
    <p:sldLayoutId id="2147483673" r:id="rId9"/>
    <p:sldLayoutId id="2147483674" r:id="rId10"/>
    <p:sldLayoutId id="2147483680" r:id="rId11"/>
    <p:sldLayoutId id="2147483678" r:id="rId12"/>
    <p:sldLayoutId id="214748367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Creativity, Commerce &amp; Organization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Week 9</a:t>
            </a:r>
          </a:p>
        </p:txBody>
      </p:sp>
    </p:spTree>
    <p:extLst>
      <p:ext uri="{BB962C8B-B14F-4D97-AF65-F5344CB8AC3E}">
        <p14:creationId xmlns:p14="http://schemas.microsoft.com/office/powerpoint/2010/main" val="387664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628BD1-199A-4049-8C7C-C4C14270F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671763"/>
            <a:ext cx="10248899" cy="3505200"/>
          </a:xfrm>
        </p:spPr>
        <p:txBody>
          <a:bodyPr/>
          <a:lstStyle/>
          <a:p>
            <a:r>
              <a:rPr lang="en-US" dirty="0"/>
              <a:t>How have the relationships changed?</a:t>
            </a:r>
          </a:p>
          <a:p>
            <a:r>
              <a:rPr lang="en-US" dirty="0"/>
              <a:t>How has structural features of organization changed?</a:t>
            </a:r>
          </a:p>
          <a:p>
            <a:r>
              <a:rPr lang="en-US" dirty="0"/>
              <a:t>How much creative autonomy exists?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E2B917-3ABD-4B06-AAA2-EBA4932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Creativity, Commerce &amp; Organization</a:t>
            </a:r>
          </a:p>
        </p:txBody>
      </p:sp>
    </p:spTree>
    <p:extLst>
      <p:ext uri="{BB962C8B-B14F-4D97-AF65-F5344CB8AC3E}">
        <p14:creationId xmlns:p14="http://schemas.microsoft.com/office/powerpoint/2010/main" val="354327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Person Holding Coffee Beans" title="Person Holding Coffee Beans">
            <a:extLst>
              <a:ext uri="{FF2B5EF4-FFF2-40B4-BE49-F238E27FC236}">
                <a16:creationId xmlns:a16="http://schemas.microsoft.com/office/drawing/2014/main" id="{28AB8982-707E-4EEC-83D2-0727C4013DA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4312565-5F29-4C96-B5A2-E1EAE5CB5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Loose but Tight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A5AD738-856D-4A85-B701-C986789D9E82}"/>
              </a:ext>
            </a:extLst>
          </p:cNvPr>
          <p:cNvSpPr>
            <a:spLocks noGrp="1"/>
          </p:cNvSpPr>
          <p:nvPr>
            <p:ph type="body" idx="71"/>
          </p:nvPr>
        </p:nvSpPr>
        <p:spPr/>
        <p:txBody>
          <a:bodyPr/>
          <a:lstStyle/>
          <a:p>
            <a:r>
              <a:rPr lang="en-US" dirty="0"/>
              <a:t>“Autonomy”</a:t>
            </a:r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944C982A-D694-43A6-9330-50F554BC2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H="1">
            <a:off x="1104900" y="529"/>
            <a:ext cx="4686301" cy="3733270"/>
          </a:xfrm>
          <a:custGeom>
            <a:avLst/>
            <a:gdLst>
              <a:gd name="connsiteX0" fmla="*/ 683 w 2374769"/>
              <a:gd name="connsiteY0" fmla="*/ 0 h 2362237"/>
              <a:gd name="connsiteX1" fmla="*/ 242807 w 2374769"/>
              <a:gd name="connsiteY1" fmla="*/ 12161 h 2362237"/>
              <a:gd name="connsiteX2" fmla="*/ 2374769 w 2374769"/>
              <a:gd name="connsiteY2" fmla="*/ 2362237 h 2362237"/>
              <a:gd name="connsiteX3" fmla="*/ 1543208 w 2374769"/>
              <a:gd name="connsiteY3" fmla="*/ 2362237 h 2362237"/>
              <a:gd name="connsiteX4" fmla="*/ 0 w 2374769"/>
              <a:gd name="connsiteY4" fmla="*/ 827150 h 2362237"/>
              <a:gd name="connsiteX5" fmla="*/ 0 w 2374769"/>
              <a:gd name="connsiteY5" fmla="*/ 34 h 2362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74769" h="2362237">
                <a:moveTo>
                  <a:pt x="683" y="0"/>
                </a:moveTo>
                <a:lnTo>
                  <a:pt x="242807" y="12161"/>
                </a:lnTo>
                <a:cubicBezTo>
                  <a:pt x="1440298" y="133133"/>
                  <a:pt x="2374769" y="1139131"/>
                  <a:pt x="2374769" y="2362237"/>
                </a:cubicBezTo>
                <a:lnTo>
                  <a:pt x="1543208" y="2362237"/>
                </a:lnTo>
                <a:cubicBezTo>
                  <a:pt x="1543208" y="1514432"/>
                  <a:pt x="852291" y="827150"/>
                  <a:pt x="0" y="82715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bg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81251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Pouring Milk Design into Coffee" title="Pouring Milk Design into Coffee">
            <a:extLst>
              <a:ext uri="{FF2B5EF4-FFF2-40B4-BE49-F238E27FC236}">
                <a16:creationId xmlns:a16="http://schemas.microsoft.com/office/drawing/2014/main" id="{875ED820-017D-47E9-8107-163E4133A528}"/>
              </a:ext>
            </a:extLst>
          </p:cNvPr>
          <p:cNvPicPr>
            <a:picLocks noGrp="1" noChangeAspect="1"/>
          </p:cNvPicPr>
          <p:nvPr>
            <p:ph type="pic" sz="quarter" idx="7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8CC151D-3E87-49F8-947C-F3CD2D5C3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964" y="1864903"/>
            <a:ext cx="4562856" cy="999741"/>
          </a:xfrm>
        </p:spPr>
        <p:txBody>
          <a:bodyPr/>
          <a:lstStyle/>
          <a:p>
            <a:r>
              <a:rPr lang="en-US" dirty="0"/>
              <a:t>Marketing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>
          <a:xfrm>
            <a:off x="6381896" y="2950369"/>
            <a:ext cx="4560094" cy="2851536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dirty="0"/>
              <a:t>Budgets</a:t>
            </a:r>
          </a:p>
          <a:p>
            <a:pPr marL="285750" indent="-285750">
              <a:buFontTx/>
              <a:buChar char="-"/>
            </a:pPr>
            <a:r>
              <a:rPr lang="en-US" dirty="0"/>
              <a:t>Blitzkrieg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Blockbuster Syndrome</a:t>
            </a:r>
          </a:p>
          <a:p>
            <a:pPr marL="285750" indent="-285750">
              <a:buFontTx/>
              <a:buChar char="-"/>
            </a:pPr>
            <a:r>
              <a:rPr lang="en-US" dirty="0"/>
              <a:t>Informing creativity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Consulting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“Creative input”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Short term profits vs. prestige/innovation</a:t>
            </a:r>
          </a:p>
        </p:txBody>
      </p:sp>
    </p:spTree>
    <p:extLst>
      <p:ext uri="{BB962C8B-B14F-4D97-AF65-F5344CB8AC3E}">
        <p14:creationId xmlns:p14="http://schemas.microsoft.com/office/powerpoint/2010/main" val="399406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E19986B-6BF1-4ACF-B9CC-DBD1466DD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144" y="614363"/>
            <a:ext cx="4562856" cy="621506"/>
          </a:xfrm>
        </p:spPr>
        <p:txBody>
          <a:bodyPr/>
          <a:lstStyle/>
          <a:p>
            <a:r>
              <a:rPr lang="en-US" dirty="0"/>
              <a:t>Audience Research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"/>
          </p:nvPr>
        </p:nvSpPr>
        <p:spPr>
          <a:xfrm>
            <a:off x="1533144" y="1378744"/>
            <a:ext cx="4562856" cy="4490243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dirty="0"/>
              <a:t>Market Research (control risk)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Conglomerate oversight (portfolio management)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Data/Formulas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Test Screening, Focus Groups</a:t>
            </a:r>
          </a:p>
          <a:p>
            <a:pPr marL="285750" indent="-285750">
              <a:buFontTx/>
              <a:buChar char="-"/>
            </a:pPr>
            <a:r>
              <a:rPr lang="en-US" dirty="0"/>
              <a:t>Advertising (selling your audiences)</a:t>
            </a:r>
          </a:p>
          <a:p>
            <a:pPr marL="285750" indent="-285750">
              <a:buFontTx/>
              <a:buChar char="-"/>
            </a:pPr>
            <a:r>
              <a:rPr lang="en-US" dirty="0"/>
              <a:t>Advertising as creative art (?)</a:t>
            </a:r>
          </a:p>
          <a:p>
            <a:pPr marL="285750" indent="-285750">
              <a:buFontTx/>
              <a:buChar char="-"/>
            </a:pPr>
            <a:r>
              <a:rPr lang="en-US" dirty="0"/>
              <a:t>Branding (artificiality/authenticity)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Questions of “quality”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Born: “Spaces of attention vs. idea generation”</a:t>
            </a:r>
          </a:p>
          <a:p>
            <a:pPr marL="285750" indent="-285750">
              <a:buFontTx/>
              <a:buChar char="-"/>
            </a:pPr>
            <a:r>
              <a:rPr lang="en-US" dirty="0"/>
              <a:t>Digital Age = Audience Surveillance (Users)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Data driven yet … </a:t>
            </a:r>
          </a:p>
          <a:p>
            <a:pPr marL="1200150" lvl="2" indent="-285750">
              <a:buFontTx/>
              <a:buChar char="-"/>
            </a:pPr>
            <a:r>
              <a:rPr lang="en-US" dirty="0"/>
              <a:t>skewed algorithms and questions of data interpretation</a:t>
            </a:r>
          </a:p>
          <a:p>
            <a:pPr marL="1200150" lvl="2" indent="-285750">
              <a:buFontTx/>
              <a:buChar char="-"/>
            </a:pPr>
            <a:r>
              <a:rPr lang="en-US" dirty="0"/>
              <a:t>More central/more contested</a:t>
            </a:r>
          </a:p>
          <a:p>
            <a:pPr marL="285750" indent="-285750">
              <a:buFontTx/>
              <a:buChar char="-"/>
            </a:pPr>
            <a:r>
              <a:rPr lang="en-US" dirty="0"/>
              <a:t>“Continuity” in Decision-Making</a:t>
            </a:r>
          </a:p>
        </p:txBody>
      </p:sp>
      <p:sp>
        <p:nvSpPr>
          <p:cNvPr id="8" name="Oval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29322" y="5717514"/>
            <a:ext cx="1012464" cy="1007136"/>
          </a:xfrm>
          <a:prstGeom prst="ellipse">
            <a:avLst/>
          </a:prstGeom>
          <a:noFill/>
          <a:ln w="6350">
            <a:solidFill>
              <a:schemeClr val="tx1">
                <a:alpha val="10000"/>
              </a:schemeClr>
            </a:solidFill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0" name="Slide Number 04">
            <a:extLst>
              <a:ext uri="{FF2B5EF4-FFF2-40B4-BE49-F238E27FC236}">
                <a16:creationId xmlns:a16="http://schemas.microsoft.com/office/drawing/2014/main" id="{979C3E78-CF44-41DC-A57F-A9DFA28E5F1F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5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pic>
        <p:nvPicPr>
          <p:cNvPr id="12" name="Picture Placeholder 8" descr="Designed Coffee" title="Designed Coffee">
            <a:extLst>
              <a:ext uri="{FF2B5EF4-FFF2-40B4-BE49-F238E27FC236}">
                <a16:creationId xmlns:a16="http://schemas.microsoft.com/office/drawing/2014/main" id="{E39A3B84-CFD4-49E0-A403-BA35D4B97A2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40363" y="0"/>
            <a:ext cx="6751637" cy="6858000"/>
          </a:xfrm>
        </p:spPr>
      </p:pic>
    </p:spTree>
    <p:extLst>
      <p:ext uri="{BB962C8B-B14F-4D97-AF65-F5344CB8AC3E}">
        <p14:creationId xmlns:p14="http://schemas.microsoft.com/office/powerpoint/2010/main" val="43410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descr="Pouring Coffee" title="Pouring Coffee">
            <a:extLst>
              <a:ext uri="{FF2B5EF4-FFF2-40B4-BE49-F238E27FC236}">
                <a16:creationId xmlns:a16="http://schemas.microsoft.com/office/drawing/2014/main" id="{1E3B9FEC-22B7-4FE3-B73D-CDC86E43E160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11E0449-C335-46DB-B971-B68D8522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Autonomy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Journalistic Autonomy – most at stake</a:t>
            </a:r>
          </a:p>
          <a:p>
            <a:pPr>
              <a:buFontTx/>
              <a:buChar char="-"/>
            </a:pPr>
            <a:r>
              <a:rPr lang="en-US" dirty="0"/>
              <a:t>owners, editors (hiring), shareholders, sources, dominant discourses/values (nation, class, gender)</a:t>
            </a:r>
          </a:p>
          <a:p>
            <a:pPr>
              <a:buFontTx/>
              <a:buChar char="-"/>
            </a:pPr>
            <a:r>
              <a:rPr lang="en-US" dirty="0"/>
              <a:t>Indirect coercion exercised in everyday professional routines</a:t>
            </a:r>
          </a:p>
          <a:p>
            <a:pPr marL="0" indent="0">
              <a:buNone/>
            </a:pPr>
            <a:r>
              <a:rPr lang="en-US" dirty="0"/>
              <a:t>Popular Music</a:t>
            </a:r>
          </a:p>
          <a:p>
            <a:pPr>
              <a:buFontTx/>
              <a:buChar char="-"/>
            </a:pPr>
            <a:r>
              <a:rPr lang="en-US" dirty="0"/>
              <a:t>Questions of quality and performance (“selling out”)</a:t>
            </a:r>
          </a:p>
          <a:p>
            <a:pPr>
              <a:buFontTx/>
              <a:buChar char="-"/>
            </a:pPr>
            <a:r>
              <a:rPr lang="en-US" dirty="0"/>
              <a:t>Songs in Advertising</a:t>
            </a:r>
          </a:p>
          <a:p>
            <a:pPr marL="0" indent="0">
              <a:buNone/>
            </a:pPr>
            <a:r>
              <a:rPr lang="en-US" dirty="0"/>
              <a:t>Theater</a:t>
            </a:r>
          </a:p>
          <a:p>
            <a:pPr>
              <a:buFontTx/>
              <a:buChar char="-"/>
            </a:pPr>
            <a:r>
              <a:rPr lang="en-US" dirty="0"/>
              <a:t>Assembly-Line franchise productions</a:t>
            </a:r>
          </a:p>
          <a:p>
            <a:pPr>
              <a:buFontTx/>
              <a:buChar char="-"/>
            </a:pPr>
            <a:r>
              <a:rPr lang="en-US" dirty="0"/>
              <a:t>Precarious Labor/work situations  (arts) </a:t>
            </a:r>
          </a:p>
          <a:p>
            <a:pPr>
              <a:buFontTx/>
              <a:buChar char="-"/>
            </a:pPr>
            <a:r>
              <a:rPr lang="en-US" dirty="0"/>
              <a:t>Networking </a:t>
            </a:r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12" name="Picture Placeholder 11" descr="Coffee Beans" title="Coffee Beans">
            <a:extLst>
              <a:ext uri="{FF2B5EF4-FFF2-40B4-BE49-F238E27FC236}">
                <a16:creationId xmlns:a16="http://schemas.microsoft.com/office/drawing/2014/main" id="{F8670FF9-480E-49A6-A069-BFCF6D699533}"/>
              </a:ext>
            </a:extLst>
          </p:cNvPr>
          <p:cNvPicPr>
            <a:picLocks noGrp="1" noChangeAspect="1"/>
          </p:cNvPicPr>
          <p:nvPr>
            <p:ph type="pic" sz="quarter" idx="8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7145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Coffee Gradient " title="Coffee Gradient ">
            <a:extLst>
              <a:ext uri="{FF2B5EF4-FFF2-40B4-BE49-F238E27FC236}">
                <a16:creationId xmlns:a16="http://schemas.microsoft.com/office/drawing/2014/main" id="{D0BE9D22-5B9F-4A03-9C68-556B52D0208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Oval 5" descr="Image caption">
            <a:extLst>
              <a:ext uri="{FF2B5EF4-FFF2-40B4-BE49-F238E27FC236}">
                <a16:creationId xmlns:a16="http://schemas.microsoft.com/office/drawing/2014/main" id="{2BCB8CB3-8468-48D4-9C1D-A581FC558D6F}"/>
              </a:ext>
            </a:extLst>
          </p:cNvPr>
          <p:cNvSpPr/>
          <p:nvPr/>
        </p:nvSpPr>
        <p:spPr>
          <a:xfrm>
            <a:off x="9353010" y="324464"/>
            <a:ext cx="2401524" cy="2388886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317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D4BFC2-69CA-4ED6-89E7-A9ADB571E7A4}"/>
              </a:ext>
            </a:extLst>
          </p:cNvPr>
          <p:cNvSpPr/>
          <p:nvPr/>
        </p:nvSpPr>
        <p:spPr>
          <a:xfrm>
            <a:off x="9385986" y="853066"/>
            <a:ext cx="2097590" cy="1331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91440" rtlCol="0" anchor="ctr"/>
          <a:lstStyle/>
          <a:p>
            <a:pPr algn="ctr">
              <a:defRPr sz="10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2800" b="1" dirty="0">
                <a:solidFill>
                  <a:schemeClr val="bg1"/>
                </a:solidFill>
                <a:cs typeface="Gill Sans" panose="020B0502020104020203" pitchFamily="34" charset="-79"/>
              </a:rPr>
              <a:t>Enjoy Your Day! </a:t>
            </a:r>
            <a:endParaRPr lang="en-US" sz="1100" dirty="0"/>
          </a:p>
        </p:txBody>
      </p:sp>
      <p:sp>
        <p:nvSpPr>
          <p:cNvPr id="7" name="Slide Number 21">
            <a:extLst>
              <a:ext uri="{FF2B5EF4-FFF2-40B4-BE49-F238E27FC236}">
                <a16:creationId xmlns:a16="http://schemas.microsoft.com/office/drawing/2014/main" id="{F4A07F3C-2C0D-4DC2-AB4F-E0355135560A}"/>
              </a:ext>
            </a:extLst>
          </p:cNvPr>
          <p:cNvSpPr txBox="1">
            <a:spLocks/>
          </p:cNvSpPr>
          <p:nvPr/>
        </p:nvSpPr>
        <p:spPr>
          <a:xfrm>
            <a:off x="10919584" y="441326"/>
            <a:ext cx="703476" cy="24447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3" b="1" kern="1200">
                <a:solidFill>
                  <a:schemeClr val="tx1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877B3-D348-4611-9BDB-C5374591D951}" type="slidenum">
              <a:rPr lang="en-US" sz="1000" smtClean="0">
                <a:solidFill>
                  <a:schemeClr val="bg1">
                    <a:alpha val="50000"/>
                  </a:schemeClr>
                </a:solidFill>
              </a:rPr>
              <a:pPr/>
              <a:t>7</a:t>
            </a:fld>
            <a:endParaRPr lang="en-US" sz="1000" dirty="0">
              <a:solidFill>
                <a:schemeClr val="bg1">
                  <a:alpha val="50000"/>
                </a:schemeClr>
              </a:solidFill>
            </a:endParaRPr>
          </a:p>
        </p:txBody>
      </p:sp>
      <p:sp>
        <p:nvSpPr>
          <p:cNvPr id="3" name="Title 2" hidden="1">
            <a:extLst>
              <a:ext uri="{FF2B5EF4-FFF2-40B4-BE49-F238E27FC236}">
                <a16:creationId xmlns:a16="http://schemas.microsoft.com/office/drawing/2014/main" id="{EB985F8A-17BD-4D34-8264-513487E7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Photo Slide</a:t>
            </a:r>
          </a:p>
        </p:txBody>
      </p:sp>
    </p:spTree>
    <p:extLst>
      <p:ext uri="{BB962C8B-B14F-4D97-AF65-F5344CB8AC3E}">
        <p14:creationId xmlns:p14="http://schemas.microsoft.com/office/powerpoint/2010/main" val="138922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shion Brochure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0C0C0C"/>
      </a:accent2>
      <a:accent3>
        <a:srgbClr val="595959"/>
      </a:accent3>
      <a:accent4>
        <a:srgbClr val="F9D5E9"/>
      </a:accent4>
      <a:accent5>
        <a:srgbClr val="EE81BD"/>
      </a:accent5>
      <a:accent6>
        <a:srgbClr val="D54773"/>
      </a:accent6>
      <a:hlink>
        <a:srgbClr val="C830CC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rn presentationTF16411254.potx" id="{856A3638-C89C-468F-B2D3-94DA7F701BF7}" vid="{2B0C2FFE-1B57-46B1-BD5A-BF924309ED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15998C-280A-471A-8BB1-CDC2B95FC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1DA07E-9A1F-402C-A357-ABD24F8C703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D0B596E-8E5F-4DB7-9C0B-A416410C0F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presentation</Template>
  <TotalTime>0</TotalTime>
  <Words>214</Words>
  <Application>Microsoft Office PowerPoint</Application>
  <PresentationFormat>Widescreen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Bebas</vt:lpstr>
      <vt:lpstr>Calibri</vt:lpstr>
      <vt:lpstr>Calibri Light</vt:lpstr>
      <vt:lpstr>Office Theme</vt:lpstr>
      <vt:lpstr>Creativity, Commerce &amp; Organization</vt:lpstr>
      <vt:lpstr>Creativity, Commerce &amp; Organization</vt:lpstr>
      <vt:lpstr>Loose but Tight </vt:lpstr>
      <vt:lpstr>Marketing</vt:lpstr>
      <vt:lpstr>Audience Research</vt:lpstr>
      <vt:lpstr>Autonomy</vt:lpstr>
      <vt:lpstr>Large Photo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2020-04-16T08:53:59Z</dcterms:created>
  <dcterms:modified xsi:type="dcterms:W3CDTF">2022-05-09T09:24:20Z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