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4590" r:id="rId2"/>
    <p:sldId id="4591" r:id="rId3"/>
    <p:sldId id="4599" r:id="rId4"/>
    <p:sldId id="4598" r:id="rId5"/>
    <p:sldId id="4593" r:id="rId6"/>
    <p:sldId id="4597" r:id="rId7"/>
    <p:sldId id="4594" r:id="rId8"/>
    <p:sldId id="4595" r:id="rId9"/>
    <p:sldId id="4588" r:id="rId10"/>
    <p:sldId id="4596" r:id="rId11"/>
  </p:sldIdLst>
  <p:sldSz cx="10691813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09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515">
          <p15:clr>
            <a:srgbClr val="A4A3A4"/>
          </p15:clr>
        </p15:guide>
        <p15:guide id="4" pos="2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66FF"/>
    <a:srgbClr val="AFCB08"/>
    <a:srgbClr val="82DA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5" autoAdjust="0"/>
    <p:restoredTop sz="92147" autoAdjust="0"/>
  </p:normalViewPr>
  <p:slideViewPr>
    <p:cSldViewPr>
      <p:cViewPr>
        <p:scale>
          <a:sx n="76" d="100"/>
          <a:sy n="76" d="100"/>
        </p:scale>
        <p:origin x="-1327" y="-55"/>
      </p:cViewPr>
      <p:guideLst>
        <p:guide orient="horz" pos="2109"/>
        <p:guide orient="horz" pos="3515"/>
        <p:guide pos="2880"/>
        <p:guide pos="283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cs-CZ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B52775D5-C598-4D87-A3BD-8D63258646C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993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8CE3F5-BC17-431B-B105-274A38699041}" type="slidenum">
              <a:rPr lang="cs-CZ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4563" y="812800"/>
            <a:ext cx="567055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6638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8CE3F5-BC17-431B-B105-274A38699041}" type="slidenum">
              <a:rPr lang="cs-CZ"/>
              <a:pPr/>
              <a:t>5</a:t>
            </a:fld>
            <a:endParaRPr lang="cs-CZ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4563" y="812800"/>
            <a:ext cx="567055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6638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8CE3F5-BC17-431B-B105-274A38699041}" type="slidenum">
              <a:rPr lang="cs-CZ"/>
              <a:pPr/>
              <a:t>7</a:t>
            </a:fld>
            <a:endParaRPr lang="cs-CZ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4563" y="812800"/>
            <a:ext cx="567055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6638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8CE3F5-BC17-431B-B105-274A38699041}" type="slidenum">
              <a:rPr lang="cs-CZ"/>
              <a:pPr/>
              <a:t>9</a:t>
            </a:fld>
            <a:endParaRPr lang="cs-CZ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4563" y="812800"/>
            <a:ext cx="567055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6638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8CE3F5-BC17-431B-B105-274A38699041}" type="slidenum">
              <a:rPr lang="cs-CZ"/>
              <a:pPr/>
              <a:t>10</a:t>
            </a:fld>
            <a:endParaRPr lang="cs-CZ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4563" y="812800"/>
            <a:ext cx="567055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663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2083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375" y="4283075"/>
            <a:ext cx="74850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6289A7F-17DB-42BC-A431-DB7359EC206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1150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4262D56-A42B-4AFA-B096-F846C4F5D40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31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0175" y="301625"/>
            <a:ext cx="2405063" cy="58499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988" y="301625"/>
            <a:ext cx="7062787" cy="58499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CD0968-D492-44B2-8E24-2DE85513790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13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9620250" cy="126047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534988" y="6886575"/>
            <a:ext cx="2489200" cy="519113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>
          <a:xfrm>
            <a:off x="3656013" y="6886575"/>
            <a:ext cx="3387725" cy="519113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>
          <a:xfrm>
            <a:off x="7666038" y="6886575"/>
            <a:ext cx="2489200" cy="519113"/>
          </a:xfrm>
        </p:spPr>
        <p:txBody>
          <a:bodyPr/>
          <a:lstStyle>
            <a:lvl1pPr>
              <a:defRPr/>
            </a:lvl1pPr>
          </a:lstStyle>
          <a:p>
            <a:fld id="{327DE4CD-715D-43E4-ADC8-8AD02295A68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229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EC76234-BD1C-49FC-BACB-7F4DB6CA333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83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550" y="4857750"/>
            <a:ext cx="90884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550" y="3203575"/>
            <a:ext cx="90884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CE5714-E1F2-4972-A1B9-DAD318F8C98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43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8" y="1768475"/>
            <a:ext cx="4733925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21313" y="1768475"/>
            <a:ext cx="4733925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98FF4E-9ED2-481D-83FF-E2460D820DC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339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B9F647-E176-45DC-A0EA-6146425C4B8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41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C28A1E-A745-4845-BE6B-80F0A0210AC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340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BE4A89-730B-453F-87EE-38F43037752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733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ADCED71-1DE8-4270-AAF4-648EBD92CBF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3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0" y="5291138"/>
            <a:ext cx="6415088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500" y="5916613"/>
            <a:ext cx="6415088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247614D-9A80-4343-A504-80ACA1491E6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9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1625"/>
            <a:ext cx="962025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Klikněte pro úpravu formátu textu nadpisu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8475"/>
            <a:ext cx="9620250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822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Klikněte pro úpravu formátu textu osnovy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 osnovy</a:t>
            </a:r>
          </a:p>
          <a:p>
            <a:pPr lvl="4"/>
            <a:r>
              <a:rPr lang="en-GB"/>
              <a:t>Pátá úroveň osnovy</a:t>
            </a:r>
          </a:p>
          <a:p>
            <a:pPr lvl="4"/>
            <a:r>
              <a:rPr lang="en-GB"/>
              <a:t>Šestá úroveň</a:t>
            </a:r>
          </a:p>
          <a:p>
            <a:pPr lvl="4"/>
            <a:r>
              <a:rPr lang="en-GB"/>
              <a:t>Sedmá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34988" y="6886575"/>
            <a:ext cx="248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cs-CZ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656013" y="6886575"/>
            <a:ext cx="3387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666038" y="6886575"/>
            <a:ext cx="248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CD67A554-C4A7-44DD-9E58-973328EC33A1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9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ts val="18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ts val="15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7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ts val="7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MUKolin/?ref=pages_you_manage" TargetMode="External"/><Relationship Id="rId2" Type="http://schemas.openxmlformats.org/officeDocument/2006/relationships/hyperlink" Target="http://www.mukolin.cz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user/MestoKoli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21370" y="611485"/>
            <a:ext cx="9793088" cy="5129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Cílem předmětu </a:t>
            </a:r>
            <a:r>
              <a:rPr lang="cs-CZ" sz="2000" dirty="0"/>
              <a:t>je seznámení s komunikačními platformami a nástroji pro komunikaci obcí s občany a s úrovněmi, metodami a formami občanské participace. 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Součástí </a:t>
            </a:r>
            <a:r>
              <a:rPr lang="cs-CZ" sz="2000" dirty="0"/>
              <a:t>bude analýza konkrétních řešení i spících příležitostí a praktická cvičení občanské participace.</a:t>
            </a:r>
          </a:p>
          <a:p>
            <a:endParaRPr lang="cs-CZ" sz="2000" dirty="0" smtClean="0"/>
          </a:p>
          <a:p>
            <a:r>
              <a:rPr lang="cs-CZ" sz="2000" dirty="0" smtClean="0"/>
              <a:t>Vydáme </a:t>
            </a:r>
            <a:r>
              <a:rPr lang="cs-CZ" sz="2000" dirty="0"/>
              <a:t>se společně cestou od měst, co připomínala tajuplné hrady, přes Potěmkinovy vesničky směrem k ideálu skutečně transparentního města. Cestou budeme studovat příklady dobré praxe a objevovat příležitosti pro vylepšení současného stavu</a:t>
            </a:r>
            <a:r>
              <a:rPr lang="cs-CZ" sz="2000" dirty="0" smtClean="0"/>
              <a:t>.</a:t>
            </a:r>
          </a:p>
          <a:p>
            <a:endParaRPr lang="cs-CZ" sz="2000" dirty="0"/>
          </a:p>
          <a:p>
            <a:r>
              <a:rPr lang="cs-CZ" sz="2000" dirty="0"/>
              <a:t>Na závěr se pokusíme podněty ke zlepšení prosadit v praxi. Na vlastní kůži si tak studenti vyzkouší, jak funguje občanská participace v praxi jejich </a:t>
            </a:r>
            <a:r>
              <a:rPr lang="cs-CZ" sz="2000" dirty="0" smtClean="0">
                <a:solidFill>
                  <a:srgbClr val="FF0000"/>
                </a:solidFill>
              </a:rPr>
              <a:t>„vlastního“? </a:t>
            </a:r>
            <a:r>
              <a:rPr lang="cs-CZ" sz="2000" dirty="0"/>
              <a:t>města.</a:t>
            </a:r>
          </a:p>
          <a:p>
            <a:endParaRPr lang="cs-CZ" sz="2000" dirty="0" smtClean="0"/>
          </a:p>
          <a:p>
            <a:r>
              <a:rPr lang="cs-CZ" sz="2000" dirty="0" smtClean="0"/>
              <a:t>Předmět </a:t>
            </a:r>
            <a:r>
              <a:rPr lang="cs-CZ" sz="2000" dirty="0"/>
              <a:t>připravuje studenty na budoucí profese: novinář, odborník na komunikaci nebo pracovník veřejné správy. Ale také na roli aktivního občana podílejícího se na správě své obce. </a:t>
            </a:r>
          </a:p>
        </p:txBody>
      </p:sp>
    </p:spTree>
    <p:extLst>
      <p:ext uri="{BB962C8B-B14F-4D97-AF65-F5344CB8AC3E}">
        <p14:creationId xmlns:p14="http://schemas.microsoft.com/office/powerpoint/2010/main" val="53667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295400" y="7127875"/>
            <a:ext cx="503238" cy="1444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31800" y="287338"/>
            <a:ext cx="9864725" cy="647700"/>
          </a:xfrm>
          <a:prstGeom prst="rect">
            <a:avLst/>
          </a:prstGeom>
          <a:solidFill>
            <a:srgbClr val="AFCB08">
              <a:alpha val="0"/>
            </a:srgbClr>
          </a:solidFill>
          <a:ln w="126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42438" y="360363"/>
            <a:ext cx="9647238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532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cs-CZ" sz="2800" b="1" dirty="0" smtClean="0"/>
              <a:t>Porovnávání a soutěže měst - </a:t>
            </a:r>
            <a:r>
              <a:rPr lang="cs-CZ" sz="2800" b="1" dirty="0" smtClean="0"/>
              <a:t>ukázk</a:t>
            </a:r>
            <a:r>
              <a:rPr lang="cs-CZ" sz="2800" b="1" dirty="0" smtClean="0"/>
              <a:t>y</a:t>
            </a:r>
            <a:r>
              <a:rPr lang="cs-CZ" sz="2800" b="1" dirty="0"/>
              <a:t> </a:t>
            </a:r>
            <a:r>
              <a:rPr lang="cs-CZ" sz="2800" b="1" dirty="0" smtClean="0"/>
              <a:t>pro inspiraci:</a:t>
            </a:r>
            <a:r>
              <a:rPr lang="cs-CZ" sz="2800" b="1" dirty="0" smtClean="0"/>
              <a:t> </a:t>
            </a:r>
            <a:endParaRPr lang="cs-CZ" sz="2800" b="1" dirty="0" smtClean="0"/>
          </a:p>
          <a:p>
            <a:endParaRPr lang="pl-PL" sz="4000" dirty="0">
              <a:solidFill>
                <a:srgbClr val="C00000"/>
              </a:solidFill>
              <a:latin typeface="Asap Condensed SemiBold" pitchFamily="32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65063" y="1115541"/>
            <a:ext cx="9558561" cy="3527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Obce v datech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Zlatý </a:t>
            </a:r>
            <a:r>
              <a:rPr lang="cs-CZ" sz="2400" dirty="0" smtClean="0"/>
              <a:t>erb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Otevřeno / Zavřeno  (ukončeno)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GOVERNMENT </a:t>
            </a:r>
            <a:r>
              <a:rPr lang="cs-CZ" sz="2400" dirty="0"/>
              <a:t>THE </a:t>
            </a:r>
            <a:r>
              <a:rPr lang="cs-CZ" sz="2400" dirty="0" smtClean="0"/>
              <a:t>BEST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Radniční listy roku 2021</a:t>
            </a:r>
            <a:endParaRPr lang="cs-CZ" sz="2400" dirty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Zlatý </a:t>
            </a:r>
            <a:r>
              <a:rPr lang="cs-CZ" sz="2400" dirty="0" err="1" smtClean="0"/>
              <a:t>lajk</a:t>
            </a: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Chytrá města 2022</a:t>
            </a:r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8589957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21370" y="611485"/>
            <a:ext cx="9793088" cy="3069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Výstupy </a:t>
            </a:r>
            <a:r>
              <a:rPr lang="cs-CZ" sz="2800" b="1" dirty="0"/>
              <a:t>z učení</a:t>
            </a:r>
            <a:endParaRPr lang="cs-CZ" sz="2800" dirty="0"/>
          </a:p>
          <a:p>
            <a:r>
              <a:rPr lang="cs-CZ" sz="2000" dirty="0"/>
              <a:t> </a:t>
            </a:r>
          </a:p>
          <a:p>
            <a:r>
              <a:rPr lang="cs-CZ" sz="2000" dirty="0"/>
              <a:t>Studenti se naučí:</a:t>
            </a:r>
          </a:p>
          <a:p>
            <a:r>
              <a:rPr lang="cs-CZ" sz="2000" dirty="0"/>
              <a:t>(1) identifikovat a řešit příčiny problémů v dialogu občan – samospráva,</a:t>
            </a:r>
            <a:br>
              <a:rPr lang="cs-CZ" sz="2000" dirty="0"/>
            </a:br>
            <a:r>
              <a:rPr lang="cs-CZ" sz="2000" dirty="0"/>
              <a:t>(2) používat nástroje analýzy komunální komunikace,</a:t>
            </a:r>
          </a:p>
          <a:p>
            <a:r>
              <a:rPr lang="cs-CZ" sz="2000" dirty="0"/>
              <a:t>(3) využívat komunikační platformy a nástroje komunální komunikace,</a:t>
            </a:r>
          </a:p>
          <a:p>
            <a:r>
              <a:rPr lang="cs-CZ" sz="2000" dirty="0"/>
              <a:t>(4) posuzovat stávající praxe měst v oblasti komunikace, navrhovat vylepšení či řešení a</a:t>
            </a:r>
          </a:p>
          <a:p>
            <a:r>
              <a:rPr lang="cs-CZ" sz="2000" dirty="0"/>
              <a:t>(5) vytvářet vlastní komunikační kampaň na prosazení této změny do praxe daného města.</a:t>
            </a:r>
          </a:p>
        </p:txBody>
      </p:sp>
    </p:spTree>
    <p:extLst>
      <p:ext uri="{BB962C8B-B14F-4D97-AF65-F5344CB8AC3E}">
        <p14:creationId xmlns:p14="http://schemas.microsoft.com/office/powerpoint/2010/main" val="62375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21370" y="899691"/>
            <a:ext cx="9721080" cy="501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Osnova</a:t>
            </a:r>
          </a:p>
          <a:p>
            <a:endParaRPr lang="cs-CZ" sz="2800" dirty="0"/>
          </a:p>
          <a:p>
            <a:pPr marL="342900" indent="-342900">
              <a:buAutoNum type="arabicPeriod"/>
            </a:pPr>
            <a:r>
              <a:rPr lang="cs-CZ" b="1" dirty="0" smtClean="0"/>
              <a:t>Participační </a:t>
            </a:r>
            <a:r>
              <a:rPr lang="cs-CZ" b="1" dirty="0"/>
              <a:t>metody v současné praxi měst</a:t>
            </a:r>
            <a:r>
              <a:rPr lang="cs-CZ" dirty="0"/>
              <a:t> (participační úrovně a techniky, příklady </a:t>
            </a:r>
            <a:r>
              <a:rPr lang="cs-CZ" dirty="0" smtClean="0"/>
              <a:t>	dobré praxe</a:t>
            </a:r>
            <a:r>
              <a:rPr lang="cs-CZ" dirty="0"/>
              <a:t>, analýza příkladů z měst vybraných studenty</a:t>
            </a:r>
            <a:r>
              <a:rPr lang="cs-CZ" dirty="0" smtClean="0"/>
              <a:t>).</a:t>
            </a:r>
          </a:p>
          <a:p>
            <a:endParaRPr lang="cs-CZ" dirty="0"/>
          </a:p>
          <a:p>
            <a:pPr marL="342900" indent="-342900">
              <a:buAutoNum type="arabicPeriod" startAt="2"/>
            </a:pPr>
            <a:r>
              <a:rPr lang="cs-CZ" b="1" dirty="0" smtClean="0"/>
              <a:t>Komunikační </a:t>
            </a:r>
            <a:r>
              <a:rPr lang="cs-CZ" b="1" dirty="0"/>
              <a:t>platformy moderního města</a:t>
            </a:r>
            <a:r>
              <a:rPr lang="cs-CZ" dirty="0"/>
              <a:t> (příklady dobré, ale i </a:t>
            </a:r>
            <a:r>
              <a:rPr lang="cs-CZ" dirty="0" smtClean="0"/>
              <a:t>kontroverzní </a:t>
            </a:r>
            <a:r>
              <a:rPr lang="cs-CZ" dirty="0"/>
              <a:t>praxe, </a:t>
            </a:r>
            <a:r>
              <a:rPr lang="cs-CZ" dirty="0" smtClean="0"/>
              <a:t>	SWOT analýza </a:t>
            </a:r>
            <a:r>
              <a:rPr lang="cs-CZ" dirty="0"/>
              <a:t>vybraných platforem, komunikační strategie města, otevřená data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pPr marL="342900" indent="-342900">
              <a:buAutoNum type="arabicPeriod" startAt="3"/>
            </a:pPr>
            <a:r>
              <a:rPr lang="cs-CZ" b="1" dirty="0" smtClean="0"/>
              <a:t>Transparentní </a:t>
            </a:r>
            <a:r>
              <a:rPr lang="cs-CZ" b="1" dirty="0"/>
              <a:t>rozhodování</a:t>
            </a:r>
            <a:r>
              <a:rPr lang="cs-CZ" dirty="0"/>
              <a:t> (seznámení s rozhodovacími procesy samosprávy a jejich 	prezentací pro veřejnost, zadávání veřejných zakázek, příklady „radničních kauz“) </a:t>
            </a:r>
            <a:endParaRPr lang="cs-CZ" dirty="0" smtClean="0"/>
          </a:p>
          <a:p>
            <a:endParaRPr lang="cs-CZ" dirty="0"/>
          </a:p>
          <a:p>
            <a:pPr marL="342900" indent="-342900">
              <a:buAutoNum type="arabicPeriod" startAt="4"/>
            </a:pPr>
            <a:r>
              <a:rPr lang="cs-CZ" b="1" dirty="0" smtClean="0"/>
              <a:t>Řídit </a:t>
            </a:r>
            <a:r>
              <a:rPr lang="cs-CZ" b="1" dirty="0"/>
              <a:t>města jako firmy?</a:t>
            </a:r>
            <a:r>
              <a:rPr lang="cs-CZ" dirty="0"/>
              <a:t> Rozdíly v komunikaci firem a měst (propagace vs. obousměrná 	komunikace, marketing vs. komunitní plánování, </a:t>
            </a:r>
            <a:r>
              <a:rPr lang="cs-CZ" dirty="0" err="1"/>
              <a:t>gatekeeping</a:t>
            </a:r>
            <a:r>
              <a:rPr lang="cs-CZ" dirty="0"/>
              <a:t> vs. transparentnost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pPr marL="342900" indent="-342900">
              <a:buAutoNum type="arabicPeriod" startAt="5"/>
            </a:pPr>
            <a:r>
              <a:rPr lang="cs-CZ" b="1" dirty="0" smtClean="0"/>
              <a:t>Příprava</a:t>
            </a:r>
            <a:r>
              <a:rPr lang="cs-CZ" b="1" dirty="0"/>
              <a:t> informační kampaně města</a:t>
            </a:r>
            <a:r>
              <a:rPr lang="cs-CZ" dirty="0"/>
              <a:t> (</a:t>
            </a:r>
            <a:r>
              <a:rPr lang="cs-CZ" dirty="0" err="1"/>
              <a:t>brief</a:t>
            </a:r>
            <a:r>
              <a:rPr lang="cs-CZ" dirty="0"/>
              <a:t>, brainstorming, návrh kreativního konceptu, 	</a:t>
            </a:r>
            <a:r>
              <a:rPr lang="cs-CZ" dirty="0" err="1"/>
              <a:t>mediaplan</a:t>
            </a:r>
            <a:r>
              <a:rPr lang="cs-CZ" dirty="0"/>
              <a:t>, aproximativní rozpočet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b="1" dirty="0"/>
              <a:t>6.</a:t>
            </a:r>
            <a:r>
              <a:rPr lang="cs-CZ" dirty="0"/>
              <a:t>	</a:t>
            </a:r>
            <a:r>
              <a:rPr lang="cs-CZ" b="1" dirty="0"/>
              <a:t>Prezentace a vyhodnocení praktického úkolu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2632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295400" y="7127875"/>
            <a:ext cx="503238" cy="1444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31800" y="287338"/>
            <a:ext cx="9864725" cy="647700"/>
          </a:xfrm>
          <a:prstGeom prst="rect">
            <a:avLst/>
          </a:prstGeom>
          <a:solidFill>
            <a:srgbClr val="AFCB08">
              <a:alpha val="0"/>
            </a:srgbClr>
          </a:solidFill>
          <a:ln w="126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20725" y="360363"/>
            <a:ext cx="9647238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532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95000"/>
              </a:lnSpc>
            </a:pPr>
            <a:r>
              <a:rPr lang="cs-CZ" sz="4000" b="1" dirty="0" err="1" smtClean="0"/>
              <a:t>Opravník</a:t>
            </a:r>
            <a:r>
              <a:rPr lang="cs-CZ" sz="4000" b="1" dirty="0" smtClean="0"/>
              <a:t> obecně oblíbených omylů</a:t>
            </a:r>
            <a:endParaRPr lang="pl-PL" sz="4000" dirty="0">
              <a:solidFill>
                <a:srgbClr val="C00000"/>
              </a:solidFill>
              <a:latin typeface="Asap Condensed SemiBold" pitchFamily="32" charset="0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xmlns="" id="{33B947FF-383E-4766-81E4-3B72BE689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913" y="1259557"/>
            <a:ext cx="9272521" cy="5328592"/>
          </a:xfrm>
          <a:prstGeom prst="rect">
            <a:avLst/>
          </a:prstGeom>
          <a:noFill/>
          <a:ln w="57150" cap="flat">
            <a:solidFill>
              <a:srgbClr val="C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51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95000"/>
              </a:lnSpc>
              <a:spcBef>
                <a:spcPts val="1200"/>
              </a:spcBef>
              <a:buClr>
                <a:srgbClr val="AFCB08"/>
              </a:buClr>
            </a:pPr>
            <a:endParaRPr lang="cs-CZ" sz="2000" i="1" dirty="0" smtClean="0">
              <a:solidFill>
                <a:srgbClr val="FFC000"/>
              </a:solidFill>
              <a:latin typeface="Asap Condensed" pitchFamily="32" charset="0"/>
            </a:endParaRPr>
          </a:p>
          <a:p>
            <a:pPr>
              <a:lnSpc>
                <a:spcPct val="95000"/>
              </a:lnSpc>
              <a:spcBef>
                <a:spcPts val="1200"/>
              </a:spcBef>
              <a:buClr>
                <a:srgbClr val="AFCB08"/>
              </a:buClr>
            </a:pPr>
            <a:r>
              <a:rPr lang="cs-CZ" sz="3200" i="1" dirty="0" smtClean="0">
                <a:solidFill>
                  <a:srgbClr val="FFC000"/>
                </a:solidFill>
                <a:latin typeface="Asap Condensed" pitchFamily="32" charset="0"/>
              </a:rPr>
              <a:t>„Lidi se o nic nezajímají, pro těch pár výjimek nemá cenu se namáhat se zveřejňováním“</a:t>
            </a:r>
          </a:p>
          <a:p>
            <a:pPr>
              <a:lnSpc>
                <a:spcPct val="95000"/>
              </a:lnSpc>
              <a:spcBef>
                <a:spcPts val="1200"/>
              </a:spcBef>
              <a:buClr>
                <a:srgbClr val="AFCB08"/>
              </a:buClr>
            </a:pPr>
            <a:r>
              <a:rPr lang="cs-CZ" sz="3200" b="1" i="1" dirty="0">
                <a:solidFill>
                  <a:srgbClr val="92D050"/>
                </a:solidFill>
                <a:latin typeface="Asap Condensed" pitchFamily="32" charset="0"/>
              </a:rPr>
              <a:t>	„Řečí města jsou </a:t>
            </a:r>
            <a:r>
              <a:rPr lang="cs-CZ" sz="3200" b="1" i="1" dirty="0" smtClean="0">
                <a:solidFill>
                  <a:srgbClr val="92D050"/>
                </a:solidFill>
                <a:latin typeface="Asap Condensed" pitchFamily="32" charset="0"/>
              </a:rPr>
              <a:t>jeho </a:t>
            </a:r>
            <a:r>
              <a:rPr lang="cs-CZ" sz="3200" b="1" i="1" dirty="0">
                <a:solidFill>
                  <a:srgbClr val="92D050"/>
                </a:solidFill>
                <a:latin typeface="Asap Condensed" pitchFamily="32" charset="0"/>
              </a:rPr>
              <a:t>usnesení“</a:t>
            </a:r>
          </a:p>
          <a:p>
            <a:pPr>
              <a:lnSpc>
                <a:spcPct val="95000"/>
              </a:lnSpc>
              <a:spcBef>
                <a:spcPts val="1200"/>
              </a:spcBef>
              <a:buClr>
                <a:srgbClr val="AFCB08"/>
              </a:buClr>
            </a:pPr>
            <a:endParaRPr lang="cs-CZ" sz="1600" i="1" dirty="0" smtClean="0">
              <a:latin typeface="Asap Condensed" pitchFamily="32" charset="0"/>
            </a:endParaRPr>
          </a:p>
          <a:p>
            <a:pPr>
              <a:lnSpc>
                <a:spcPct val="95000"/>
              </a:lnSpc>
              <a:spcBef>
                <a:spcPts val="1200"/>
              </a:spcBef>
              <a:buClr>
                <a:srgbClr val="AFCB08"/>
              </a:buClr>
            </a:pPr>
            <a:r>
              <a:rPr lang="cs-CZ" sz="3600" i="1" dirty="0" smtClean="0">
                <a:solidFill>
                  <a:srgbClr val="2D2DB9">
                    <a:lumMod val="75000"/>
                  </a:srgbClr>
                </a:solidFill>
                <a:latin typeface="Asap Condensed" pitchFamily="32" charset="0"/>
              </a:rPr>
              <a:t>„Kvalita komunikace obce není indikátorem kvality  života v obci“</a:t>
            </a:r>
          </a:p>
          <a:p>
            <a:pPr>
              <a:lnSpc>
                <a:spcPct val="95000"/>
              </a:lnSpc>
              <a:spcBef>
                <a:spcPts val="1200"/>
              </a:spcBef>
              <a:buClr>
                <a:srgbClr val="AFCB08"/>
              </a:buClr>
            </a:pPr>
            <a:r>
              <a:rPr lang="cs-CZ" sz="3200" i="1" dirty="0" smtClean="0">
                <a:latin typeface="Asap Condensed" pitchFamily="32" charset="0"/>
              </a:rPr>
              <a:t>				</a:t>
            </a:r>
            <a:r>
              <a:rPr lang="cs-CZ" sz="3200" i="1" dirty="0" smtClean="0">
                <a:solidFill>
                  <a:srgbClr val="FF0000"/>
                </a:solidFill>
                <a:latin typeface="Asap Condensed" pitchFamily="32" charset="0"/>
              </a:rPr>
              <a:t>„Zveřejňování provokuje závist a kverulantství“</a:t>
            </a:r>
          </a:p>
          <a:p>
            <a:pPr>
              <a:lnSpc>
                <a:spcPct val="95000"/>
              </a:lnSpc>
              <a:spcBef>
                <a:spcPts val="1200"/>
              </a:spcBef>
              <a:buClr>
                <a:srgbClr val="AFCB08"/>
              </a:buClr>
            </a:pPr>
            <a:r>
              <a:rPr lang="cs-CZ" sz="3600" b="1" i="1" dirty="0">
                <a:solidFill>
                  <a:srgbClr val="FF0000"/>
                </a:solidFill>
                <a:latin typeface="Asap Condensed" pitchFamily="32" charset="0"/>
              </a:rPr>
              <a:t>	</a:t>
            </a:r>
            <a:r>
              <a:rPr lang="cs-CZ" sz="3200" b="1" i="1" dirty="0" smtClean="0">
                <a:solidFill>
                  <a:srgbClr val="FF66FF"/>
                </a:solidFill>
                <a:latin typeface="Asap Condensed" pitchFamily="32" charset="0"/>
              </a:rPr>
              <a:t>      „</a:t>
            </a:r>
            <a:r>
              <a:rPr lang="cs-CZ" sz="3200" b="1" i="1" dirty="0">
                <a:solidFill>
                  <a:srgbClr val="FF66FF"/>
                </a:solidFill>
                <a:latin typeface="Asap Condensed" pitchFamily="32" charset="0"/>
              </a:rPr>
              <a:t>Komunikace je propagace akcí města a PR starosty.“</a:t>
            </a:r>
          </a:p>
          <a:p>
            <a:pPr>
              <a:lnSpc>
                <a:spcPct val="95000"/>
              </a:lnSpc>
              <a:spcBef>
                <a:spcPts val="1200"/>
              </a:spcBef>
              <a:buClr>
                <a:srgbClr val="AFCB08"/>
              </a:buClr>
            </a:pPr>
            <a:endParaRPr lang="cs-CZ" sz="3200" i="1" dirty="0">
              <a:latin typeface="Asap Condensed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4118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295400" y="7127875"/>
            <a:ext cx="503238" cy="1444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31800" y="287338"/>
            <a:ext cx="9864725" cy="647700"/>
          </a:xfrm>
          <a:prstGeom prst="rect">
            <a:avLst/>
          </a:prstGeom>
          <a:solidFill>
            <a:srgbClr val="AFCB08">
              <a:alpha val="0"/>
            </a:srgbClr>
          </a:solidFill>
          <a:ln w="126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20725" y="360363"/>
            <a:ext cx="9647238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532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cs-CZ" sz="2800" b="1" dirty="0" smtClean="0"/>
              <a:t>Aktuální causa  </a:t>
            </a:r>
            <a:endParaRPr lang="cs-CZ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" t="10004" r="61367" b="9580"/>
          <a:stretch/>
        </p:blipFill>
        <p:spPr bwMode="auto">
          <a:xfrm>
            <a:off x="953418" y="1115541"/>
            <a:ext cx="8649691" cy="632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9303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6619" y="53031"/>
            <a:ext cx="10311855" cy="73712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>
              <a:lnSpc>
                <a:spcPct val="100000"/>
              </a:lnSpc>
              <a:buClrTx/>
              <a:buSzTx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Mají vás novináři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a</a:t>
            </a:r>
            <a:r>
              <a:rPr kumimoji="0" lang="cs-CZ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čtenáři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, čili veřejnost, snadný přístup k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informacím, na</a:t>
            </a:r>
            <a:r>
              <a:rPr kumimoji="0" lang="cs-CZ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jejichž základě si mohou ověřit fakta z této causy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?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kumimoji="0" lang="cs-CZ" sz="1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Z e-mailu na kolínskou radnici 18. 2.:</a:t>
            </a:r>
          </a:p>
          <a:p>
            <a:pPr lvl="0" defTabSz="914400" eaLnBrk="0">
              <a:lnSpc>
                <a:spcPct val="100000"/>
              </a:lnSpc>
              <a:buClrTx/>
              <a:buSzTx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1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. </a:t>
            </a:r>
            <a:r>
              <a:rPr lang="cs-CZ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je na webu města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dostupná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smlouva s právníky, kteří figurují v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této dnešní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mediální cause?</a:t>
            </a:r>
            <a:b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2. jaký je její (resp. jejich)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finanční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objem? </a:t>
            </a:r>
            <a:r>
              <a:rPr lang="cs-CZ" sz="16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Postačí informace,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je-li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v rozsahu veř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. zakázky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malého rozsahu, nebo jde o zakázku zadávanou v režimu zákona o zadávání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veřejných</a:t>
            </a:r>
            <a:r>
              <a:rPr kumimoji="0" lang="cs-CZ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zakázek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?</a:t>
            </a:r>
            <a:b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3. pokud jde o tzv. veřejnou zakázku malého rozsahu, je na webu dohledatelná:</a:t>
            </a:r>
            <a:b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a) 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směrnice o zadávání veř. zakázek malého rozsahu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 (aktuálně platná + také ta, co byla platná v inkriminovanou dobu)</a:t>
            </a:r>
            <a:b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b) 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usnesení spolu se zápisem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, který zahrnuje i důvodovou zprávu, příslušné podklady (návrh smlouvy), případnou diskusi k danému bodu a kdo jak ve věci hlasoval</a:t>
            </a:r>
            <a:b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</a:br>
            <a:endParaRPr lang="cs-CZ" sz="16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defTabSz="914400" eaLnBrk="0">
              <a:lnSpc>
                <a:spcPct val="100000"/>
              </a:lnSpc>
              <a:buClrTx/>
              <a:buSzTx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C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ílem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není hodnotit věcnou podstatu této mediální causy, ale rád bych skupině studentů FSS MU v Brně prezentoval,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jak  města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publikují informace o rozhodování samosprávy.</a:t>
            </a:r>
            <a:b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Předem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děkuji za Vaši odpověď.</a:t>
            </a:r>
            <a:b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S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pozdravem</a:t>
            </a:r>
            <a:b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David 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Holman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------------------------------------------------------------</a:t>
            </a:r>
            <a:endParaRPr lang="cs-CZ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9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defTabSz="914400" hangingPunct="1">
              <a:lnSpc>
                <a:spcPct val="100000"/>
              </a:lnSpc>
              <a:buClrTx/>
              <a:buSzTx/>
            </a:pPr>
            <a:r>
              <a:rPr lang="cs-CZ" sz="1600" dirty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Vážený pane Holmane,</a:t>
            </a:r>
            <a:endParaRPr lang="cs-CZ" sz="700" dirty="0">
              <a:latin typeface="Arial" pitchFamily="34" charset="0"/>
              <a:cs typeface="Arial" pitchFamily="34" charset="0"/>
            </a:endParaRPr>
          </a:p>
          <a:p>
            <a:pPr lvl="0" defTabSz="914400" eaLnBrk="0">
              <a:lnSpc>
                <a:spcPct val="100000"/>
              </a:lnSpc>
              <a:buClrTx/>
              <a:buSzTx/>
            </a:pPr>
            <a:r>
              <a:rPr lang="cs-CZ" sz="1600" dirty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dnes paní asistentka starosty postoupila Kanceláři úřadu </a:t>
            </a:r>
            <a:r>
              <a:rPr lang="cs-CZ" sz="1600" dirty="0" err="1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MěÚ</a:t>
            </a:r>
            <a:r>
              <a:rPr lang="cs-CZ" sz="1600" dirty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 Kolín Vaše níže uvedené dožádání.</a:t>
            </a:r>
            <a:endParaRPr lang="cs-CZ" sz="700" dirty="0">
              <a:latin typeface="Arial" pitchFamily="34" charset="0"/>
              <a:cs typeface="Arial" pitchFamily="34" charset="0"/>
            </a:endParaRPr>
          </a:p>
          <a:p>
            <a:pPr lvl="0" defTabSz="914400" eaLnBrk="0">
              <a:lnSpc>
                <a:spcPct val="100000"/>
              </a:lnSpc>
              <a:buClrTx/>
              <a:buSzTx/>
            </a:pPr>
            <a:r>
              <a:rPr lang="cs-CZ" sz="1600" dirty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 </a:t>
            </a:r>
            <a:endParaRPr lang="cs-CZ" sz="700" dirty="0">
              <a:latin typeface="Arial" pitchFamily="34" charset="0"/>
              <a:cs typeface="Arial" pitchFamily="34" charset="0"/>
            </a:endParaRPr>
          </a:p>
          <a:p>
            <a:pPr lvl="0" defTabSz="914400" eaLnBrk="0">
              <a:lnSpc>
                <a:spcPct val="100000"/>
              </a:lnSpc>
              <a:buClrTx/>
              <a:buSzTx/>
            </a:pPr>
            <a:r>
              <a:rPr lang="cs-CZ" sz="1600" dirty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Sděluji Vám, že žádost bude vyřizovat Mgr. Šárka Kuchařová dle zákona č. 106/1999 Sb., </a:t>
            </a:r>
            <a:endParaRPr lang="cs-CZ" sz="1600" dirty="0" smtClean="0">
              <a:solidFill>
                <a:srgbClr val="1F497D"/>
              </a:solidFill>
              <a:latin typeface="Calibri" pitchFamily="34" charset="0"/>
              <a:cs typeface="Calibri" pitchFamily="34" charset="0"/>
            </a:endParaRPr>
          </a:p>
          <a:p>
            <a:pPr lvl="0" defTabSz="914400" eaLnBrk="0">
              <a:lnSpc>
                <a:spcPct val="100000"/>
              </a:lnSpc>
              <a:buClrTx/>
              <a:buSzTx/>
            </a:pPr>
            <a:r>
              <a:rPr lang="cs-CZ" sz="1600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Zákona </a:t>
            </a:r>
            <a:r>
              <a:rPr lang="cs-CZ" sz="1600" dirty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o svobodném přístupu k informacím.</a:t>
            </a:r>
            <a:endParaRPr lang="cs-CZ" sz="700" dirty="0">
              <a:latin typeface="Arial" pitchFamily="34" charset="0"/>
              <a:cs typeface="Arial" pitchFamily="34" charset="0"/>
            </a:endParaRPr>
          </a:p>
          <a:p>
            <a:pPr lvl="0" defTabSz="914400" eaLnBrk="0">
              <a:lnSpc>
                <a:spcPct val="100000"/>
              </a:lnSpc>
              <a:buClrTx/>
              <a:buSzTx/>
            </a:pPr>
            <a:r>
              <a:rPr lang="cs-CZ" sz="1600" dirty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 </a:t>
            </a:r>
            <a:endParaRPr lang="cs-CZ" sz="700" dirty="0">
              <a:latin typeface="Arial" pitchFamily="34" charset="0"/>
              <a:cs typeface="Arial" pitchFamily="34" charset="0"/>
            </a:endParaRPr>
          </a:p>
          <a:p>
            <a:pPr lvl="0" defTabSz="914400" eaLnBrk="0">
              <a:lnSpc>
                <a:spcPct val="100000"/>
              </a:lnSpc>
              <a:buClrTx/>
              <a:buSzTx/>
            </a:pPr>
            <a:r>
              <a:rPr lang="cs-CZ" sz="1600" dirty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S přáním hezkého dne</a:t>
            </a:r>
            <a:endParaRPr lang="cs-CZ" sz="700" dirty="0">
              <a:latin typeface="Arial" pitchFamily="34" charset="0"/>
              <a:cs typeface="Arial" pitchFamily="34" charset="0"/>
            </a:endParaRPr>
          </a:p>
          <a:p>
            <a:pPr lvl="0" defTabSz="914400" eaLnBrk="0">
              <a:lnSpc>
                <a:spcPct val="100000"/>
              </a:lnSpc>
              <a:buClrTx/>
              <a:buSzTx/>
            </a:pPr>
            <a:r>
              <a:rPr lang="cs-CZ" sz="1600" dirty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Dagmar </a:t>
            </a:r>
            <a:r>
              <a:rPr lang="cs-CZ" sz="1600" dirty="0" smtClean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Soukupová</a:t>
            </a:r>
            <a:r>
              <a:rPr lang="cs-CZ" sz="1600" dirty="0">
                <a:solidFill>
                  <a:srgbClr val="1F497D"/>
                </a:solidFill>
                <a:latin typeface="Calibri" pitchFamily="34" charset="0"/>
                <a:cs typeface="Calibri" pitchFamily="34" charset="0"/>
                <a:hlinkClick r:id="rId2"/>
              </a:rPr>
              <a:t> </a:t>
            </a:r>
            <a:endParaRPr lang="cs-CZ" sz="700" dirty="0">
              <a:latin typeface="Arial" pitchFamily="34" charset="0"/>
              <a:cs typeface="Arial" pitchFamily="34" charset="0"/>
              <a:hlinkClick r:id="rId2"/>
            </a:endParaRPr>
          </a:p>
          <a:p>
            <a:pPr lvl="0" defTabSz="914400" eaLnBrk="0">
              <a:lnSpc>
                <a:spcPct val="100000"/>
              </a:lnSpc>
              <a:buClrTx/>
              <a:buSzTx/>
            </a:pPr>
            <a:r>
              <a:rPr lang="cs-CZ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2"/>
              </a:rPr>
              <a:t> </a:t>
            </a:r>
            <a:endParaRPr lang="cs-CZ" sz="700" dirty="0">
              <a:latin typeface="Arial" pitchFamily="34" charset="0"/>
              <a:cs typeface="Arial" pitchFamily="34" charset="0"/>
              <a:hlinkClick r:id="rId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rgbClr val="1C396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8" descr="facebook_icon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27000" y="29686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10" descr="youtube_icon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3550" y="296863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165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295400" y="7127875"/>
            <a:ext cx="503238" cy="1444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31800" y="287338"/>
            <a:ext cx="9864725" cy="647700"/>
          </a:xfrm>
          <a:prstGeom prst="rect">
            <a:avLst/>
          </a:prstGeom>
          <a:solidFill>
            <a:srgbClr val="AFCB08">
              <a:alpha val="0"/>
            </a:srgbClr>
          </a:solidFill>
          <a:ln w="126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20725" y="360363"/>
            <a:ext cx="9647238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532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95000"/>
              </a:lnSpc>
            </a:pPr>
            <a:r>
              <a:rPr lang="pl-PL" sz="4000" dirty="0" smtClean="0">
                <a:solidFill>
                  <a:srgbClr val="C00000"/>
                </a:solidFill>
                <a:latin typeface="Asap Condensed SemiBold" pitchFamily="32" charset="0"/>
              </a:rPr>
              <a:t>Řeč města </a:t>
            </a:r>
            <a:r>
              <a:rPr lang="pl-PL" sz="4000" dirty="0" smtClean="0">
                <a:solidFill>
                  <a:srgbClr val="C00000"/>
                </a:solidFill>
                <a:latin typeface="Asap Condensed SemiBold" pitchFamily="32" charset="0"/>
              </a:rPr>
              <a:t>= </a:t>
            </a:r>
            <a:r>
              <a:rPr lang="pl-PL" sz="4000" dirty="0" smtClean="0">
                <a:solidFill>
                  <a:srgbClr val="C00000"/>
                </a:solidFill>
                <a:latin typeface="Asap Condensed SemiBold" pitchFamily="32" charset="0"/>
              </a:rPr>
              <a:t>usnesení </a:t>
            </a:r>
            <a:r>
              <a:rPr lang="pl-PL" sz="4000" dirty="0" smtClean="0">
                <a:solidFill>
                  <a:srgbClr val="C00000"/>
                </a:solidFill>
                <a:latin typeface="Asap Condensed SemiBold" pitchFamily="32" charset="0"/>
              </a:rPr>
              <a:t> zastupitelstva?</a:t>
            </a:r>
            <a:endParaRPr lang="pl-PL" sz="4000" dirty="0">
              <a:solidFill>
                <a:srgbClr val="C00000"/>
              </a:solidFill>
              <a:latin typeface="Asap Condensed SemiBold" pitchFamily="32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37964" y="1115541"/>
            <a:ext cx="9558561" cy="8135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b="1" dirty="0" smtClean="0"/>
          </a:p>
          <a:p>
            <a:endParaRPr lang="cs-CZ" sz="32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cs-CZ" sz="3200" dirty="0"/>
              <a:t>j</a:t>
            </a:r>
            <a:r>
              <a:rPr lang="cs-CZ" sz="3200" dirty="0" smtClean="0"/>
              <a:t>sou usnesení p</a:t>
            </a:r>
            <a:r>
              <a:rPr lang="cs-CZ" sz="3200" dirty="0" smtClean="0"/>
              <a:t>sána „jazykem </a:t>
            </a:r>
            <a:r>
              <a:rPr lang="cs-CZ" sz="3200" dirty="0" smtClean="0"/>
              <a:t>našeho kmene</a:t>
            </a:r>
            <a:r>
              <a:rPr lang="cs-CZ" sz="3200" dirty="0" smtClean="0"/>
              <a:t>“?</a:t>
            </a:r>
          </a:p>
          <a:p>
            <a:endParaRPr lang="cs-CZ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cs-CZ" sz="3200" dirty="0"/>
              <a:t>c</a:t>
            </a:r>
            <a:r>
              <a:rPr lang="cs-CZ" sz="3200" dirty="0" smtClean="0"/>
              <a:t>o jsou podstatné náležitosti usnesení?</a:t>
            </a:r>
          </a:p>
          <a:p>
            <a:r>
              <a:rPr lang="cs-CZ" sz="3200" dirty="0" smtClean="0"/>
              <a:t> </a:t>
            </a:r>
            <a:endParaRPr lang="cs-CZ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cs-CZ" sz="3200" dirty="0"/>
              <a:t>z</a:t>
            </a:r>
            <a:r>
              <a:rPr lang="cs-CZ" sz="3200" dirty="0" smtClean="0"/>
              <a:t>veřejňování vs. zatajování </a:t>
            </a:r>
            <a:endParaRPr lang="cs-CZ" sz="3200" dirty="0" smtClean="0"/>
          </a:p>
          <a:p>
            <a:endParaRPr lang="cs-CZ" sz="3200" b="1" dirty="0"/>
          </a:p>
          <a:p>
            <a:endParaRPr lang="cs-CZ" sz="3400" dirty="0" smtClean="0"/>
          </a:p>
          <a:p>
            <a:pPr marL="457200" indent="-457200">
              <a:buFont typeface="Arial" pitchFamily="34" charset="0"/>
              <a:buChar char="•"/>
            </a:pPr>
            <a:endParaRPr lang="cs-CZ" sz="3400" dirty="0" smtClean="0"/>
          </a:p>
          <a:p>
            <a:pPr marL="457200" indent="-457200">
              <a:buFont typeface="Arial" pitchFamily="34" charset="0"/>
              <a:buChar char="•"/>
            </a:pPr>
            <a:endParaRPr lang="cs-CZ" sz="3400" dirty="0" smtClean="0"/>
          </a:p>
          <a:p>
            <a:pPr marL="457200" indent="-457200">
              <a:buFontTx/>
              <a:buChar char="-"/>
            </a:pPr>
            <a:endParaRPr lang="cs-CZ" sz="3400" dirty="0" smtClean="0"/>
          </a:p>
          <a:p>
            <a:pPr marL="457200" indent="-457200">
              <a:buFontTx/>
              <a:buChar char="-"/>
            </a:pPr>
            <a:endParaRPr lang="cs-CZ" sz="3400" dirty="0" smtClean="0"/>
          </a:p>
          <a:p>
            <a:pPr marL="457200" indent="-457200">
              <a:buFontTx/>
              <a:buChar char="-"/>
            </a:pPr>
            <a:endParaRPr lang="cs-CZ" sz="3400" dirty="0"/>
          </a:p>
          <a:p>
            <a:r>
              <a:rPr lang="cs-CZ" sz="3400" dirty="0" smtClean="0"/>
              <a:t> </a:t>
            </a:r>
          </a:p>
          <a:p>
            <a:endParaRPr lang="cs-CZ" sz="3400" dirty="0"/>
          </a:p>
          <a:p>
            <a:endParaRPr lang="cs-CZ" sz="3400" dirty="0"/>
          </a:p>
        </p:txBody>
      </p:sp>
    </p:spTree>
    <p:extLst>
      <p:ext uri="{BB962C8B-B14F-4D97-AF65-F5344CB8AC3E}">
        <p14:creationId xmlns:p14="http://schemas.microsoft.com/office/powerpoint/2010/main" val="29530230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" t="46868" r="61123" b="22851"/>
          <a:stretch/>
        </p:blipFill>
        <p:spPr bwMode="auto">
          <a:xfrm>
            <a:off x="377354" y="2411685"/>
            <a:ext cx="9627721" cy="241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ál 1"/>
          <p:cNvSpPr/>
          <p:nvPr/>
        </p:nvSpPr>
        <p:spPr bwMode="auto">
          <a:xfrm>
            <a:off x="5705946" y="3203773"/>
            <a:ext cx="1512168" cy="576064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5" name="Ovál 4"/>
          <p:cNvSpPr/>
          <p:nvPr/>
        </p:nvSpPr>
        <p:spPr bwMode="auto">
          <a:xfrm>
            <a:off x="7074098" y="3203773"/>
            <a:ext cx="1512168" cy="576064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20725" y="360363"/>
            <a:ext cx="9647238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532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95000"/>
              </a:lnSpc>
            </a:pPr>
            <a:r>
              <a:rPr lang="pl-PL" sz="4000" dirty="0" smtClean="0">
                <a:solidFill>
                  <a:srgbClr val="C00000"/>
                </a:solidFill>
                <a:latin typeface="Asap Condensed SemiBold" pitchFamily="32" charset="0"/>
              </a:rPr>
              <a:t>Ukázka usnesení  zastupitelstva</a:t>
            </a:r>
            <a:endParaRPr lang="pl-PL" sz="4000" dirty="0">
              <a:solidFill>
                <a:srgbClr val="C00000"/>
              </a:solidFill>
              <a:latin typeface="Asap Condensed SemiBold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619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295400" y="7127875"/>
            <a:ext cx="503238" cy="1444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31800" y="287338"/>
            <a:ext cx="9864725" cy="647700"/>
          </a:xfrm>
          <a:prstGeom prst="rect">
            <a:avLst/>
          </a:prstGeom>
          <a:solidFill>
            <a:srgbClr val="AFCB08">
              <a:alpha val="0"/>
            </a:srgbClr>
          </a:solidFill>
          <a:ln w="126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42438" y="360363"/>
            <a:ext cx="9647238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5320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cs-CZ" sz="2800" b="1" dirty="0" smtClean="0"/>
              <a:t>Výběr </a:t>
            </a:r>
            <a:r>
              <a:rPr lang="cs-CZ" sz="2800" b="1" dirty="0" smtClean="0"/>
              <a:t>dvojic měst </a:t>
            </a:r>
            <a:r>
              <a:rPr lang="cs-CZ" sz="2800" b="1" dirty="0" smtClean="0"/>
              <a:t>pro </a:t>
            </a:r>
            <a:r>
              <a:rPr lang="cs-CZ" sz="2800" b="1" dirty="0" smtClean="0"/>
              <a:t>průzkum a srovnání</a:t>
            </a:r>
            <a:endParaRPr lang="cs-CZ" sz="2800" b="1" dirty="0" smtClean="0"/>
          </a:p>
          <a:p>
            <a:endParaRPr lang="pl-PL" sz="4000" dirty="0">
              <a:solidFill>
                <a:srgbClr val="C00000"/>
              </a:solidFill>
              <a:latin typeface="Asap Condensed SemiBold" pitchFamily="32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65063" y="1115541"/>
            <a:ext cx="9558561" cy="4901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Králíky / Žamberk</a:t>
            </a:r>
            <a:r>
              <a:rPr lang="cs-CZ" sz="2400" dirty="0"/>
              <a:t>	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rgbClr val="FF0000"/>
                </a:solidFill>
              </a:rPr>
              <a:t>Jeseník / Telč</a:t>
            </a:r>
            <a:endParaRPr lang="cs-CZ" sz="24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Vyškov /</a:t>
            </a:r>
            <a:r>
              <a:rPr lang="cs-CZ" sz="2400" dirty="0"/>
              <a:t>	Znojmo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rgbClr val="FF0000"/>
                </a:solidFill>
              </a:rPr>
              <a:t>Rosice	</a:t>
            </a:r>
            <a:r>
              <a:rPr lang="cs-CZ" sz="2400" dirty="0" smtClean="0">
                <a:solidFill>
                  <a:srgbClr val="FF0000"/>
                </a:solidFill>
              </a:rPr>
              <a:t>/ Moravský </a:t>
            </a:r>
            <a:r>
              <a:rPr lang="cs-CZ" sz="2400" dirty="0">
                <a:solidFill>
                  <a:srgbClr val="FF0000"/>
                </a:solidFill>
              </a:rPr>
              <a:t>Krumlov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Hodonín	</a:t>
            </a:r>
            <a:r>
              <a:rPr lang="cs-CZ" sz="2400" dirty="0" smtClean="0"/>
              <a:t>/ Blansko</a:t>
            </a:r>
            <a:endParaRPr lang="cs-CZ" sz="2400" dirty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Boskovice / Veselí </a:t>
            </a:r>
            <a:r>
              <a:rPr lang="cs-CZ" sz="2400" dirty="0"/>
              <a:t>nad Moravou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Kuřim /</a:t>
            </a:r>
            <a:r>
              <a:rPr lang="cs-CZ" sz="2400" dirty="0"/>
              <a:t>	Ivančice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Šlapanice /</a:t>
            </a:r>
            <a:r>
              <a:rPr lang="cs-CZ" sz="2400" dirty="0"/>
              <a:t>	Slavkov u Brna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rgbClr val="FF0000"/>
                </a:solidFill>
              </a:rPr>
              <a:t>Bučovice / Židlochovice</a:t>
            </a:r>
            <a:endParaRPr lang="cs-CZ" sz="24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Tišnov	</a:t>
            </a:r>
            <a:r>
              <a:rPr lang="cs-CZ" sz="2400" dirty="0" smtClean="0"/>
              <a:t> / </a:t>
            </a:r>
            <a:r>
              <a:rPr lang="cs-CZ" sz="2400" dirty="0" smtClean="0"/>
              <a:t>Kyjov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/>
          </a:p>
          <a:p>
            <a:r>
              <a:rPr lang="cs-CZ" sz="2400" dirty="0" smtClean="0">
                <a:solidFill>
                  <a:srgbClr val="FF0000"/>
                </a:solidFill>
              </a:rPr>
              <a:t>Vyberte si dvojici měst pro svůj průzkum a srovnání komunikace - červeně označené dvojice jsou již zadány.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358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timex-PPT-sablona-2019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Contimex-PPT-sablona-2019</Template>
  <TotalTime>5951</TotalTime>
  <Words>266</Words>
  <Application>Microsoft Office PowerPoint</Application>
  <PresentationFormat>Vlastní</PresentationFormat>
  <Paragraphs>97</Paragraphs>
  <Slides>10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Contimex-PPT-sablona-2019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admin</cp:lastModifiedBy>
  <cp:revision>267</cp:revision>
  <cp:lastPrinted>1601-01-01T00:00:00Z</cp:lastPrinted>
  <dcterms:created xsi:type="dcterms:W3CDTF">2019-01-11T11:10:50Z</dcterms:created>
  <dcterms:modified xsi:type="dcterms:W3CDTF">2022-02-20T21:39:06Z</dcterms:modified>
</cp:coreProperties>
</file>