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7E7E7-537C-43E5-806D-25AD4D7D4EF5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1926-A3ED-4048-A0AD-55997D7F7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85265"/>
          </a:xfrm>
        </p:spPr>
        <p:txBody>
          <a:bodyPr/>
          <a:lstStyle/>
          <a:p>
            <a:r>
              <a:rPr lang="cs-CZ" dirty="0" smtClean="0"/>
              <a:t>LANGUAGE AND SOCIAL CLASS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ROBERT HELÁN</a:t>
            </a:r>
          </a:p>
          <a:p>
            <a:r>
              <a:rPr lang="cs-CZ" dirty="0" smtClean="0"/>
              <a:t>DEPARTMENT OF MEDIA STUDIES AND JOURNALISM</a:t>
            </a:r>
          </a:p>
          <a:p>
            <a:r>
              <a:rPr lang="cs-CZ" dirty="0" smtClean="0"/>
              <a:t>FACULTY OF SOCIAL STUDIES, MASARYK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2d. </a:t>
            </a:r>
            <a:r>
              <a:rPr lang="en-US" dirty="0"/>
              <a:t>Language and social class:</a:t>
            </a:r>
            <a:br>
              <a:rPr lang="en-US" dirty="0"/>
            </a:br>
            <a:r>
              <a:rPr lang="en-US" dirty="0"/>
              <a:t>sociolects and </a:t>
            </a:r>
            <a:r>
              <a:rPr lang="en-US" dirty="0" smtClean="0"/>
              <a:t>social class in </a:t>
            </a:r>
            <a:r>
              <a:rPr lang="en-US" dirty="0" err="1" smtClean="0"/>
              <a:t>uk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UK</a:t>
            </a:r>
            <a:r>
              <a:rPr lang="en-US" dirty="0" smtClean="0"/>
              <a:t> is a hierarchical society with a lot of </a:t>
            </a:r>
            <a:r>
              <a:rPr lang="en-US" b="1" dirty="0" smtClean="0"/>
              <a:t>ascribed status </a:t>
            </a:r>
            <a:r>
              <a:rPr lang="en-US" dirty="0" smtClean="0"/>
              <a:t>based on </a:t>
            </a:r>
            <a:r>
              <a:rPr lang="en-US" b="1" dirty="0" smtClean="0"/>
              <a:t>family name</a:t>
            </a:r>
          </a:p>
          <a:p>
            <a:r>
              <a:rPr lang="en-US" dirty="0" smtClean="0"/>
              <a:t>There are </a:t>
            </a:r>
            <a:r>
              <a:rPr lang="en-US" b="1" dirty="0" smtClean="0"/>
              <a:t>a lot of sociolects </a:t>
            </a:r>
            <a:r>
              <a:rPr lang="en-US" dirty="0" smtClean="0"/>
              <a:t>with distinct degrees of prestige and status associated with them</a:t>
            </a:r>
          </a:p>
          <a:p>
            <a:r>
              <a:rPr lang="en-US" dirty="0" smtClean="0"/>
              <a:t>Upper class sociolect: </a:t>
            </a:r>
            <a:r>
              <a:rPr lang="en-US" b="1" dirty="0" smtClean="0"/>
              <a:t>received pronunciation </a:t>
            </a:r>
            <a:r>
              <a:rPr lang="en-US" dirty="0" smtClean="0"/>
              <a:t>(</a:t>
            </a:r>
            <a:r>
              <a:rPr lang="en-US" dirty="0" err="1" smtClean="0"/>
              <a:t>Rp</a:t>
            </a:r>
            <a:r>
              <a:rPr lang="en-US" dirty="0" smtClean="0"/>
              <a:t>) “the queen’s English”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2e. </a:t>
            </a:r>
            <a:r>
              <a:rPr lang="en-US" dirty="0"/>
              <a:t>Language and social class:</a:t>
            </a:r>
            <a:br>
              <a:rPr lang="en-US" dirty="0"/>
            </a:br>
            <a:r>
              <a:rPr lang="en-US" dirty="0"/>
              <a:t>sociolects and </a:t>
            </a:r>
            <a:r>
              <a:rPr lang="en-US" dirty="0" smtClean="0"/>
              <a:t>social class in the </a:t>
            </a:r>
            <a:r>
              <a:rPr lang="en-US" dirty="0" err="1" smtClean="0"/>
              <a:t>uk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lot of </a:t>
            </a:r>
            <a:r>
              <a:rPr lang="en-US" b="1" dirty="0" smtClean="0"/>
              <a:t>hiring decisions </a:t>
            </a:r>
            <a:r>
              <a:rPr lang="en-US" dirty="0" smtClean="0"/>
              <a:t>are made based on how someone speaks</a:t>
            </a:r>
          </a:p>
          <a:p>
            <a:r>
              <a:rPr lang="en-US" b="1" dirty="0" smtClean="0"/>
              <a:t>Marrying</a:t>
            </a:r>
            <a:r>
              <a:rPr lang="en-US" dirty="0" smtClean="0"/>
              <a:t> from one social class to another is not very common</a:t>
            </a:r>
          </a:p>
          <a:p>
            <a:r>
              <a:rPr lang="en-US" dirty="0" smtClean="0"/>
              <a:t>For an example of sociolects and social class in the </a:t>
            </a:r>
            <a:r>
              <a:rPr lang="en-US" dirty="0" err="1" smtClean="0"/>
              <a:t>uk</a:t>
            </a:r>
            <a:r>
              <a:rPr lang="en-US" dirty="0" smtClean="0"/>
              <a:t>, watch the movie: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i="1" dirty="0" smtClean="0"/>
              <a:t>my fair lady</a:t>
            </a:r>
            <a:endParaRPr lang="en-US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25" y="4000500"/>
            <a:ext cx="2162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2f. </a:t>
            </a:r>
            <a:r>
              <a:rPr lang="en-US" dirty="0"/>
              <a:t>Language and social class:</a:t>
            </a:r>
            <a:br>
              <a:rPr lang="en-US" dirty="0"/>
            </a:br>
            <a:r>
              <a:rPr lang="en-US" dirty="0" smtClean="0"/>
              <a:t>social class in 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India</a:t>
            </a:r>
            <a:r>
              <a:rPr lang="en-US" dirty="0" smtClean="0"/>
              <a:t> is a hierarchical society with </a:t>
            </a:r>
            <a:r>
              <a:rPr lang="en-US" b="1" dirty="0" smtClean="0"/>
              <a:t>many distinct layers</a:t>
            </a:r>
          </a:p>
          <a:p>
            <a:r>
              <a:rPr lang="en-US" dirty="0" smtClean="0"/>
              <a:t>The class that you’re </a:t>
            </a:r>
            <a:r>
              <a:rPr lang="en-US" b="1" dirty="0" smtClean="0"/>
              <a:t>born into </a:t>
            </a:r>
            <a:r>
              <a:rPr lang="en-US" dirty="0" smtClean="0"/>
              <a:t>is the one that you stay in for life (often decided by </a:t>
            </a:r>
            <a:r>
              <a:rPr lang="en-US" b="1" dirty="0" smtClean="0"/>
              <a:t>family name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Social class indicators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English language use</a:t>
            </a:r>
            <a:br>
              <a:rPr lang="en-US" dirty="0" smtClean="0"/>
            </a:br>
            <a:r>
              <a:rPr lang="en-US" dirty="0" smtClean="0"/>
              <a:t>dialect choices</a:t>
            </a:r>
            <a:br>
              <a:rPr lang="en-US" dirty="0" smtClean="0"/>
            </a:br>
            <a:r>
              <a:rPr lang="en-US" dirty="0" smtClean="0"/>
              <a:t>language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2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2g. </a:t>
            </a:r>
            <a:r>
              <a:rPr lang="en-US" dirty="0"/>
              <a:t>Language and social class:</a:t>
            </a:r>
            <a:br>
              <a:rPr lang="en-US" dirty="0"/>
            </a:br>
            <a:r>
              <a:rPr lang="en-US" dirty="0" smtClean="0"/>
              <a:t>social class language variation in </a:t>
            </a:r>
            <a:r>
              <a:rPr lang="en-US" dirty="0" err="1" smtClean="0"/>
              <a:t>canada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Not</a:t>
            </a:r>
            <a:r>
              <a:rPr lang="en-US" dirty="0" smtClean="0"/>
              <a:t> a hierarchical society</a:t>
            </a:r>
          </a:p>
          <a:p>
            <a:r>
              <a:rPr lang="en-US" dirty="0" smtClean="0"/>
              <a:t>Only </a:t>
            </a:r>
            <a:r>
              <a:rPr lang="en-US" b="1" dirty="0" smtClean="0"/>
              <a:t>three social classes </a:t>
            </a:r>
            <a:r>
              <a:rPr lang="en-US" dirty="0" smtClean="0"/>
              <a:t>(upper, middle and lower)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distinct sociolects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5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Regional variation vs. </a:t>
            </a:r>
            <a:br>
              <a:rPr lang="en-US" dirty="0" smtClean="0"/>
            </a:br>
            <a:r>
              <a:rPr lang="en-US" dirty="0" smtClean="0"/>
              <a:t>social class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961"/>
          </a:xfrm>
        </p:spPr>
        <p:txBody>
          <a:bodyPr/>
          <a:lstStyle/>
          <a:p>
            <a:r>
              <a:rPr lang="en-US" b="1" dirty="0" smtClean="0"/>
              <a:t>Regional variation</a:t>
            </a:r>
            <a:r>
              <a:rPr lang="en-US" dirty="0" smtClean="0"/>
              <a:t>: language differences depending upon the geographical area the users live in</a:t>
            </a:r>
          </a:p>
          <a:p>
            <a:r>
              <a:rPr lang="en-US" b="1" dirty="0" smtClean="0"/>
              <a:t>Which is more powerful</a:t>
            </a:r>
            <a:r>
              <a:rPr lang="en-US" dirty="0" smtClean="0"/>
              <a:t>? Social class variation or regional variation</a:t>
            </a:r>
            <a:br>
              <a:rPr lang="en-US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b="1" dirty="0" smtClean="0"/>
              <a:t>the </a:t>
            </a:r>
            <a:r>
              <a:rPr lang="en-US" b="1" dirty="0" smtClean="0"/>
              <a:t>UK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upper classes – social class variation (sociolect)</a:t>
            </a:r>
            <a:br>
              <a:rPr lang="en-US" dirty="0" smtClean="0"/>
            </a:br>
            <a:r>
              <a:rPr lang="en-US" dirty="0" smtClean="0"/>
              <a:t>lower classes – regional variation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India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all classes – social class variation (sociolect)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5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4a. Researching social class language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labov</a:t>
            </a:r>
            <a:r>
              <a:rPr lang="en-US" b="1" dirty="0" smtClean="0"/>
              <a:t> </a:t>
            </a:r>
            <a:r>
              <a:rPr lang="en-US" dirty="0" smtClean="0"/>
              <a:t>(1960’s)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research focused on the language that sales staff chose to use with customers in three different department stores, each catering to different social classes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results</a:t>
            </a:r>
            <a:r>
              <a:rPr lang="en-US" dirty="0" smtClean="0"/>
              <a:t>: the sales staff adjusted their language use to that of their clientele, allowing researchers to identify </a:t>
            </a:r>
            <a:r>
              <a:rPr lang="en-US" b="1" dirty="0" smtClean="0"/>
              <a:t>clear sociolects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17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4b. Researching social class language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Peter </a:t>
            </a:r>
            <a:r>
              <a:rPr lang="en-US" b="1" dirty="0" err="1" smtClean="0"/>
              <a:t>trudgill</a:t>
            </a:r>
            <a:r>
              <a:rPr lang="en-US" b="1" dirty="0" smtClean="0"/>
              <a:t> </a:t>
            </a:r>
            <a:r>
              <a:rPr lang="en-US" dirty="0" smtClean="0"/>
              <a:t>(1960’s/1970’s)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researchers created a social index, had participants self-identify as being part of a particular social class, and then analyzed their language 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results</a:t>
            </a:r>
            <a:r>
              <a:rPr lang="en-US" dirty="0" smtClean="0"/>
              <a:t>: the higher the social class the participants self-identified with, the closer to the prestige variation of the language they spoke. </a:t>
            </a:r>
            <a:r>
              <a:rPr lang="en-US" b="1" dirty="0" smtClean="0"/>
              <a:t>Five distinct social classes</a:t>
            </a:r>
            <a:r>
              <a:rPr lang="en-US" dirty="0" smtClean="0"/>
              <a:t> were identified by analyzing language features of the different sociolects.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7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4c. Researching social class language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 smtClean="0"/>
              <a:t>Labov</a:t>
            </a:r>
            <a:r>
              <a:rPr lang="en-US" b="1" dirty="0" smtClean="0"/>
              <a:t> and </a:t>
            </a:r>
            <a:r>
              <a:rPr lang="en-US" b="1" dirty="0" err="1" smtClean="0"/>
              <a:t>trudgill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speakers can </a:t>
            </a:r>
            <a:r>
              <a:rPr lang="en-US" b="1" dirty="0" smtClean="0"/>
              <a:t>strategically choose </a:t>
            </a:r>
            <a:r>
              <a:rPr lang="en-US" dirty="0" smtClean="0"/>
              <a:t>to use one sociolect over another in order to associate themselves with a particular social class</a:t>
            </a:r>
          </a:p>
        </p:txBody>
      </p:sp>
    </p:spTree>
    <p:extLst>
      <p:ext uri="{BB962C8B-B14F-4D97-AF65-F5344CB8AC3E}">
        <p14:creationId xmlns:p14="http://schemas.microsoft.com/office/powerpoint/2010/main" val="85507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4d. Researching social class language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Current research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focuses on </a:t>
            </a:r>
            <a:r>
              <a:rPr lang="en-US" b="1" dirty="0" smtClean="0"/>
              <a:t>individual language choices </a:t>
            </a:r>
            <a:r>
              <a:rPr lang="en-US" dirty="0" smtClean="0"/>
              <a:t>that people make, in specific situations, depending upon how they want to be perceived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86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4e. Researching social class language variation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Matched guise testing</a:t>
            </a:r>
            <a:r>
              <a:rPr lang="en-US" dirty="0" smtClean="0"/>
              <a:t>: participants rate speakers on their social class, wealth, intelligence, etc., based only upon how they speak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results</a:t>
            </a:r>
            <a:r>
              <a:rPr lang="en-US" dirty="0" smtClean="0"/>
              <a:t>: if a person changed how they spoke, participants would rate them in a different social class</a:t>
            </a:r>
          </a:p>
        </p:txBody>
      </p:sp>
    </p:spTree>
    <p:extLst>
      <p:ext uri="{BB962C8B-B14F-4D97-AF65-F5344CB8AC3E}">
        <p14:creationId xmlns:p14="http://schemas.microsoft.com/office/powerpoint/2010/main" val="177825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SOCIAL CLASS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LANGUAGE</a:t>
            </a:r>
            <a:r>
              <a:rPr lang="en-US" dirty="0" smtClean="0"/>
              <a:t> AND SOCIAL CLASS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REGIONAL</a:t>
            </a:r>
            <a:r>
              <a:rPr lang="en-US" dirty="0" smtClean="0"/>
              <a:t> VARIATION VS. </a:t>
            </a:r>
            <a:r>
              <a:rPr lang="en-US" b="1" dirty="0" smtClean="0"/>
              <a:t>SOCIAL CLASS </a:t>
            </a:r>
            <a:r>
              <a:rPr lang="en-US" dirty="0" smtClean="0"/>
              <a:t>VARIATION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RESEARCHING</a:t>
            </a:r>
            <a:r>
              <a:rPr lang="en-US" dirty="0" smtClean="0"/>
              <a:t> SOCIAL CLASS LANGUAGE VARIATION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LANGUAGE USE AND SOCIAL CLASS </a:t>
            </a:r>
            <a:r>
              <a:rPr lang="en-US" b="1" dirty="0" smtClean="0"/>
              <a:t>CONCEPTS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869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5a. Language use and social class concepts: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b="1" dirty="0" smtClean="0"/>
              <a:t>Style</a:t>
            </a:r>
            <a:r>
              <a:rPr lang="en-US" dirty="0" smtClean="0"/>
              <a:t>: individual language use choices, on a scale of formal to informal, based upon context or how we want to be perceived</a:t>
            </a:r>
            <a:br>
              <a:rPr lang="en-US" dirty="0" smtClean="0"/>
            </a:br>
            <a:r>
              <a:rPr lang="en-US" b="1" dirty="0" smtClean="0"/>
              <a:t>formal language</a:t>
            </a:r>
            <a:r>
              <a:rPr lang="en-US" dirty="0" smtClean="0"/>
              <a:t>: perceived as being “the standard”</a:t>
            </a:r>
            <a:br>
              <a:rPr lang="en-US" dirty="0" smtClean="0"/>
            </a:br>
            <a:r>
              <a:rPr lang="en-US" b="1" dirty="0" smtClean="0"/>
              <a:t>Informal language</a:t>
            </a:r>
            <a:r>
              <a:rPr lang="en-US" dirty="0" smtClean="0"/>
              <a:t>: focus is on equality, not power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Style is closely related to sociolects, social class and language use choices</a:t>
            </a:r>
            <a:br>
              <a:rPr lang="en-US" dirty="0" smtClean="0"/>
            </a:br>
            <a:r>
              <a:rPr lang="en-US" b="1" dirty="0" smtClean="0"/>
              <a:t>upper class </a:t>
            </a:r>
            <a:r>
              <a:rPr lang="en-US" dirty="0" smtClean="0"/>
              <a:t>sociolects are typically more </a:t>
            </a:r>
            <a:r>
              <a:rPr lang="en-US" b="1" dirty="0" smtClean="0"/>
              <a:t>formal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lower class </a:t>
            </a:r>
            <a:r>
              <a:rPr lang="en-US" dirty="0" smtClean="0"/>
              <a:t>sociolects are typically more </a:t>
            </a:r>
            <a:r>
              <a:rPr lang="en-US" b="1" dirty="0" smtClean="0"/>
              <a:t>informal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80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5b. Language use and social class concepts: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b="1" dirty="0" smtClean="0"/>
              <a:t>Register</a:t>
            </a:r>
            <a:r>
              <a:rPr lang="en-US" dirty="0" smtClean="0"/>
              <a:t>: communication shortcuts developed by a group of people who regularly communicate together to be as efficient as possible</a:t>
            </a:r>
          </a:p>
          <a:p>
            <a:r>
              <a:rPr lang="en-US" b="1" dirty="0" smtClean="0"/>
              <a:t>Register depends 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topic</a:t>
            </a:r>
            <a:br>
              <a:rPr lang="en-US" dirty="0" smtClean="0"/>
            </a:br>
            <a:r>
              <a:rPr lang="en-US" dirty="0" smtClean="0"/>
              <a:t>who you’re talking to</a:t>
            </a:r>
            <a:br>
              <a:rPr lang="en-US" dirty="0" smtClean="0"/>
            </a:br>
            <a:r>
              <a:rPr lang="en-US" dirty="0" smtClean="0"/>
              <a:t>where you’re talking</a:t>
            </a:r>
            <a:br>
              <a:rPr lang="en-US" dirty="0" smtClean="0"/>
            </a:br>
            <a:r>
              <a:rPr lang="en-US" dirty="0" smtClean="0"/>
              <a:t>why you’re talking</a:t>
            </a:r>
          </a:p>
        </p:txBody>
      </p:sp>
    </p:spTree>
    <p:extLst>
      <p:ext uri="{BB962C8B-B14F-4D97-AF65-F5344CB8AC3E}">
        <p14:creationId xmlns:p14="http://schemas.microsoft.com/office/powerpoint/2010/main" val="367694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5c. Language use and social class concepts: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5 main categories </a:t>
            </a:r>
            <a:r>
              <a:rPr lang="en-US" dirty="0" smtClean="0"/>
              <a:t>of register: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static</a:t>
            </a:r>
            <a:br>
              <a:rPr lang="en-US" dirty="0" smtClean="0"/>
            </a:br>
            <a:r>
              <a:rPr lang="en-US" dirty="0" smtClean="0"/>
              <a:t>2. formal</a:t>
            </a:r>
            <a:br>
              <a:rPr lang="en-US" dirty="0" smtClean="0"/>
            </a:br>
            <a:r>
              <a:rPr lang="en-US" dirty="0" smtClean="0"/>
              <a:t>3. consultative</a:t>
            </a:r>
            <a:br>
              <a:rPr lang="en-US" dirty="0" smtClean="0"/>
            </a:br>
            <a:r>
              <a:rPr lang="en-US" dirty="0" smtClean="0"/>
              <a:t>4. casual</a:t>
            </a:r>
            <a:br>
              <a:rPr lang="en-US" dirty="0" smtClean="0"/>
            </a:br>
            <a:r>
              <a:rPr lang="en-US" dirty="0" smtClean="0"/>
              <a:t>5. intimate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8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5d. Language use and social class concepts: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b="1" dirty="0" smtClean="0"/>
              <a:t>static register</a:t>
            </a:r>
            <a:r>
              <a:rPr lang="en-US" dirty="0" smtClean="0"/>
              <a:t>: a set of language use that never changes</a:t>
            </a:r>
            <a:br>
              <a:rPr lang="en-US" dirty="0" smtClean="0"/>
            </a:br>
            <a:r>
              <a:rPr lang="en-US" dirty="0" smtClean="0"/>
              <a:t>the lord’s prayer</a:t>
            </a:r>
            <a:br>
              <a:rPr lang="en-US" dirty="0" smtClean="0"/>
            </a:br>
            <a:r>
              <a:rPr lang="en-US" dirty="0" smtClean="0"/>
              <a:t>constitutional documents</a:t>
            </a:r>
            <a:br>
              <a:rPr lang="en-US" dirty="0" smtClean="0"/>
            </a:br>
            <a:r>
              <a:rPr lang="en-US" dirty="0" smtClean="0"/>
              <a:t>legal documents</a:t>
            </a:r>
          </a:p>
          <a:p>
            <a:r>
              <a:rPr lang="en-US" b="1" dirty="0" smtClean="0"/>
              <a:t>Formal register</a:t>
            </a:r>
            <a:r>
              <a:rPr lang="en-US" dirty="0" smtClean="0"/>
              <a:t>: very formal, one-way communication</a:t>
            </a:r>
            <a:br>
              <a:rPr lang="en-US" dirty="0" smtClean="0"/>
            </a:br>
            <a:r>
              <a:rPr lang="en-US" dirty="0" smtClean="0"/>
              <a:t>speeches</a:t>
            </a:r>
            <a:br>
              <a:rPr lang="en-US" dirty="0" smtClean="0"/>
            </a:br>
            <a:r>
              <a:rPr lang="en-US" dirty="0" smtClean="0"/>
              <a:t>lectures</a:t>
            </a:r>
            <a:br>
              <a:rPr lang="en-US" dirty="0" smtClean="0"/>
            </a:br>
            <a:r>
              <a:rPr lang="en-US" dirty="0" smtClean="0"/>
              <a:t>pronouncements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51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5e. Language use and social class concepts: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b="1" dirty="0" smtClean="0"/>
              <a:t>Consultative register</a:t>
            </a:r>
            <a:r>
              <a:rPr lang="en-US" dirty="0" smtClean="0"/>
              <a:t>: used in groups of two or more people, where one person, the “knower”, provides information or advice</a:t>
            </a:r>
            <a:br>
              <a:rPr lang="en-US" dirty="0" smtClean="0"/>
            </a:br>
            <a:r>
              <a:rPr lang="en-US" dirty="0" smtClean="0"/>
              <a:t>doctor-patient</a:t>
            </a:r>
            <a:br>
              <a:rPr lang="en-US" dirty="0" smtClean="0"/>
            </a:br>
            <a:r>
              <a:rPr lang="en-US" dirty="0" smtClean="0"/>
              <a:t>lawyer-client</a:t>
            </a:r>
          </a:p>
          <a:p>
            <a:r>
              <a:rPr lang="en-US" b="1" dirty="0" smtClean="0"/>
              <a:t>Casual register</a:t>
            </a:r>
            <a:r>
              <a:rPr lang="en-US" dirty="0" smtClean="0"/>
              <a:t>: an informal style of communication used amongst people who are socially equal (friends/peers)</a:t>
            </a:r>
            <a:br>
              <a:rPr lang="en-US" dirty="0" smtClean="0"/>
            </a:br>
            <a:r>
              <a:rPr lang="en-US" dirty="0" smtClean="0"/>
              <a:t>inside jokes</a:t>
            </a:r>
            <a:br>
              <a:rPr lang="en-US" dirty="0" smtClean="0"/>
            </a:br>
            <a:r>
              <a:rPr lang="en-US" dirty="0" smtClean="0"/>
              <a:t>vocabulary is unique to the group</a:t>
            </a:r>
            <a:br>
              <a:rPr lang="en-US" dirty="0" smtClean="0"/>
            </a:br>
            <a:r>
              <a:rPr lang="en-US" dirty="0" smtClean="0"/>
              <a:t>common specific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58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5f. Language use and social class concepts:</a:t>
            </a:r>
            <a:br>
              <a:rPr lang="en-US" dirty="0" smtClean="0"/>
            </a:b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18581"/>
            <a:ext cx="10363826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Intimate register</a:t>
            </a:r>
            <a:r>
              <a:rPr lang="en-US" dirty="0" smtClean="0"/>
              <a:t>: an informal style of language used between people who are very close (family members, spouses, etc.) that is characterized by emotional communication</a:t>
            </a:r>
            <a:br>
              <a:rPr lang="en-US" dirty="0" smtClean="0"/>
            </a:br>
            <a:r>
              <a:rPr lang="en-US" dirty="0" smtClean="0"/>
              <a:t>intonation</a:t>
            </a:r>
            <a:br>
              <a:rPr lang="en-US" dirty="0" smtClean="0"/>
            </a:br>
            <a:r>
              <a:rPr lang="en-US" dirty="0" smtClean="0"/>
              <a:t>pet phrases and nicknames</a:t>
            </a:r>
            <a:br>
              <a:rPr lang="en-US" dirty="0" smtClean="0"/>
            </a:br>
            <a:r>
              <a:rPr lang="en-US" dirty="0" smtClean="0"/>
              <a:t>non-verbal communication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b="1" dirty="0"/>
              <a:t>higher</a:t>
            </a:r>
            <a:r>
              <a:rPr lang="en-US" dirty="0"/>
              <a:t> social classes tend to use </a:t>
            </a:r>
            <a:r>
              <a:rPr lang="en-US" b="1" dirty="0"/>
              <a:t>more formal </a:t>
            </a:r>
            <a:r>
              <a:rPr lang="en-US" dirty="0"/>
              <a:t>registers</a:t>
            </a:r>
          </a:p>
          <a:p>
            <a:r>
              <a:rPr lang="en-US" dirty="0"/>
              <a:t>The </a:t>
            </a:r>
            <a:r>
              <a:rPr lang="en-US" b="1" dirty="0"/>
              <a:t>lower</a:t>
            </a:r>
            <a:r>
              <a:rPr lang="en-US" dirty="0"/>
              <a:t> social classes tend to use </a:t>
            </a:r>
            <a:r>
              <a:rPr lang="en-US" b="1" dirty="0"/>
              <a:t>more informal </a:t>
            </a:r>
            <a:r>
              <a:rPr lang="en-US" dirty="0"/>
              <a:t>registers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202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5g. Language use and social class concepts:</a:t>
            </a:r>
            <a:br>
              <a:rPr lang="en-US" dirty="0" smtClean="0"/>
            </a:br>
            <a:r>
              <a:rPr lang="en-US" dirty="0" smtClean="0"/>
              <a:t>politeness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57663"/>
          </a:xfrm>
        </p:spPr>
        <p:txBody>
          <a:bodyPr>
            <a:normAutofit/>
          </a:bodyPr>
          <a:lstStyle/>
          <a:p>
            <a:r>
              <a:rPr lang="en-US" b="1" dirty="0" smtClean="0"/>
              <a:t>Politeness</a:t>
            </a:r>
            <a:r>
              <a:rPr lang="en-US" dirty="0" smtClean="0"/>
              <a:t>: language choices that we make when we’re speaking with someone, to make him or her feel comfortable</a:t>
            </a:r>
            <a:br>
              <a:rPr lang="en-US" dirty="0" smtClean="0"/>
            </a:br>
            <a:r>
              <a:rPr lang="en-US" dirty="0" smtClean="0"/>
              <a:t>not imposing on someone</a:t>
            </a:r>
            <a:br>
              <a:rPr lang="en-US" dirty="0" smtClean="0"/>
            </a:br>
            <a:r>
              <a:rPr lang="en-US" dirty="0" smtClean="0"/>
              <a:t>not directly asking someone for something</a:t>
            </a:r>
          </a:p>
          <a:p>
            <a:r>
              <a:rPr lang="en-US" b="1" dirty="0" smtClean="0"/>
              <a:t>Face threatening act </a:t>
            </a:r>
            <a:r>
              <a:rPr lang="en-US" dirty="0" smtClean="0"/>
              <a:t>(</a:t>
            </a:r>
            <a:r>
              <a:rPr lang="en-US" dirty="0" err="1" smtClean="0"/>
              <a:t>fta</a:t>
            </a:r>
            <a:r>
              <a:rPr lang="en-US" dirty="0" smtClean="0"/>
              <a:t>): something that a person does or says that makes the other person feel uncomfortable, embarrassed or threatened</a:t>
            </a:r>
            <a:br>
              <a:rPr lang="en-US" dirty="0" smtClean="0"/>
            </a:br>
            <a:r>
              <a:rPr lang="en-US" dirty="0" smtClean="0"/>
              <a:t>used when deliberately trying not to be polite</a:t>
            </a:r>
          </a:p>
        </p:txBody>
      </p:sp>
    </p:spTree>
    <p:extLst>
      <p:ext uri="{BB962C8B-B14F-4D97-AF65-F5344CB8AC3E}">
        <p14:creationId xmlns:p14="http://schemas.microsoft.com/office/powerpoint/2010/main" val="281074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5h. Language use and social class concepts:</a:t>
            </a:r>
            <a:br>
              <a:rPr lang="en-US" dirty="0" smtClean="0"/>
            </a:br>
            <a:r>
              <a:rPr lang="en-US" dirty="0" smtClean="0"/>
              <a:t>politeness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812210"/>
            <a:ext cx="10766392" cy="3640347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Positive politeness</a:t>
            </a:r>
            <a:r>
              <a:rPr lang="en-US" dirty="0" smtClean="0"/>
              <a:t>: “I respect you and I want you to respect me.”</a:t>
            </a:r>
            <a:br>
              <a:rPr lang="en-US" dirty="0" smtClean="0"/>
            </a:br>
            <a:r>
              <a:rPr lang="en-US" dirty="0" smtClean="0"/>
              <a:t>complimentary, professional</a:t>
            </a:r>
          </a:p>
          <a:p>
            <a:r>
              <a:rPr lang="en-US" b="1" dirty="0" smtClean="0"/>
              <a:t>Negative politeness</a:t>
            </a:r>
            <a:r>
              <a:rPr lang="en-US" dirty="0" smtClean="0"/>
              <a:t>: “I want something from you.”</a:t>
            </a:r>
            <a:br>
              <a:rPr lang="en-US" dirty="0" smtClean="0"/>
            </a:br>
            <a:r>
              <a:rPr lang="en-US" dirty="0" smtClean="0"/>
              <a:t>ingratiating</a:t>
            </a:r>
            <a:br>
              <a:rPr lang="en-US" dirty="0" smtClean="0"/>
            </a:br>
            <a:r>
              <a:rPr lang="en-US" dirty="0" smtClean="0"/>
              <a:t>putting the other person above yourself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2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5i. Language use and social class concepts:</a:t>
            </a:r>
            <a:br>
              <a:rPr lang="en-US" dirty="0" smtClean="0"/>
            </a:br>
            <a:r>
              <a:rPr lang="en-US" dirty="0" smtClean="0"/>
              <a:t>politeness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66392" cy="4085466"/>
          </a:xfrm>
        </p:spPr>
        <p:txBody>
          <a:bodyPr>
            <a:normAutofit/>
          </a:bodyPr>
          <a:lstStyle/>
          <a:p>
            <a:r>
              <a:rPr lang="en-US" dirty="0" smtClean="0"/>
              <a:t>language use </a:t>
            </a:r>
            <a:r>
              <a:rPr lang="en-US" b="1" dirty="0" smtClean="0"/>
              <a:t>strategies for negative politeness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hedging</a:t>
            </a:r>
            <a:r>
              <a:rPr lang="en-US" dirty="0" smtClean="0"/>
              <a:t> – hesitating, showing little confidence</a:t>
            </a:r>
            <a:br>
              <a:rPr lang="en-US" dirty="0" smtClean="0"/>
            </a:br>
            <a:r>
              <a:rPr lang="en-US" b="1" dirty="0" smtClean="0"/>
              <a:t>pessimism</a:t>
            </a:r>
            <a:r>
              <a:rPr lang="en-US" dirty="0" smtClean="0"/>
              <a:t> – using negative language</a:t>
            </a:r>
            <a:br>
              <a:rPr lang="en-US" dirty="0" smtClean="0"/>
            </a:br>
            <a:r>
              <a:rPr lang="en-US" b="1" dirty="0" smtClean="0"/>
              <a:t>indicating deference </a:t>
            </a:r>
            <a:r>
              <a:rPr lang="en-US" dirty="0" smtClean="0"/>
              <a:t>– putting the other person above yourself in terms of power</a:t>
            </a:r>
            <a:br>
              <a:rPr lang="en-US" dirty="0" smtClean="0"/>
            </a:br>
            <a:r>
              <a:rPr lang="en-US" b="1" dirty="0" smtClean="0"/>
              <a:t>apologizing</a:t>
            </a:r>
            <a:r>
              <a:rPr lang="en-US" dirty="0" smtClean="0"/>
              <a:t> – excusing yourself for imposing</a:t>
            </a:r>
            <a:br>
              <a:rPr lang="en-US" dirty="0" smtClean="0"/>
            </a:br>
            <a:r>
              <a:rPr lang="en-US" b="1" dirty="0" err="1" smtClean="0"/>
              <a:t>impersonalization</a:t>
            </a:r>
            <a:r>
              <a:rPr lang="en-US" dirty="0" smtClean="0"/>
              <a:t> – taking yourself out of the picture</a:t>
            </a:r>
          </a:p>
        </p:txBody>
      </p:sp>
    </p:spTree>
    <p:extLst>
      <p:ext uri="{BB962C8B-B14F-4D97-AF65-F5344CB8AC3E}">
        <p14:creationId xmlns:p14="http://schemas.microsoft.com/office/powerpoint/2010/main" val="313630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5j. Language use and social class concepts: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Brown and </a:t>
            </a:r>
            <a:r>
              <a:rPr lang="en-US" dirty="0" err="1"/>
              <a:t>levinson’s</a:t>
            </a:r>
            <a:r>
              <a:rPr lang="en-US" dirty="0"/>
              <a:t> politeness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66392" cy="4085466"/>
          </a:xfrm>
        </p:spPr>
        <p:txBody>
          <a:bodyPr>
            <a:normAutofit/>
          </a:bodyPr>
          <a:lstStyle/>
          <a:p>
            <a:r>
              <a:rPr lang="en-US" b="1" dirty="0" smtClean="0"/>
              <a:t>bald on-record strategy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speaker doesn’t care if s/he uses face threatening acts, embarrasses or makes the hearer uncomfortable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urgent situations</a:t>
            </a:r>
            <a:br>
              <a:rPr lang="en-US" dirty="0" smtClean="0"/>
            </a:br>
            <a:r>
              <a:rPr lang="en-US" dirty="0" smtClean="0"/>
              <a:t>task-oriented situations</a:t>
            </a:r>
            <a:br>
              <a:rPr lang="en-US" dirty="0" smtClean="0"/>
            </a:br>
            <a:r>
              <a:rPr lang="en-US" dirty="0" smtClean="0"/>
              <a:t>making strong requests</a:t>
            </a:r>
            <a:br>
              <a:rPr lang="en-US" dirty="0" smtClean="0"/>
            </a:br>
            <a:r>
              <a:rPr lang="en-US" dirty="0" smtClean="0"/>
              <a:t>giving warnings</a:t>
            </a:r>
          </a:p>
        </p:txBody>
      </p:sp>
    </p:spTree>
    <p:extLst>
      <p:ext uri="{BB962C8B-B14F-4D97-AF65-F5344CB8AC3E}">
        <p14:creationId xmlns:p14="http://schemas.microsoft.com/office/powerpoint/2010/main" val="18656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1491"/>
          </a:xfrm>
        </p:spPr>
        <p:txBody>
          <a:bodyPr/>
          <a:lstStyle/>
          <a:p>
            <a:r>
              <a:rPr lang="en-US" dirty="0" smtClean="0"/>
              <a:t>1A. WHAT IS SOCIAL CLASS?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94294"/>
            <a:ext cx="10800898" cy="399690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LAYER</a:t>
            </a:r>
            <a:r>
              <a:rPr lang="en-US" dirty="0" smtClean="0"/>
              <a:t> OF A </a:t>
            </a:r>
            <a:r>
              <a:rPr lang="en-US" b="1" dirty="0" smtClean="0"/>
              <a:t>SOCIETY</a:t>
            </a:r>
            <a:r>
              <a:rPr lang="en-US" dirty="0" smtClean="0"/>
              <a:t> THAT IS CHARACTERIZED  BY A SPECIFIC AMOUNT OF </a:t>
            </a:r>
            <a:r>
              <a:rPr lang="en-US" b="1" dirty="0" smtClean="0"/>
              <a:t>WEALTH</a:t>
            </a:r>
            <a:r>
              <a:rPr lang="en-US" dirty="0" smtClean="0"/>
              <a:t>, </a:t>
            </a:r>
            <a:r>
              <a:rPr lang="en-US" b="1" dirty="0" smtClean="0"/>
              <a:t>PRESTIGE</a:t>
            </a:r>
            <a:r>
              <a:rPr lang="en-US" dirty="0" smtClean="0"/>
              <a:t> AND </a:t>
            </a:r>
            <a:r>
              <a:rPr lang="en-US" b="1" dirty="0" smtClean="0"/>
              <a:t>POWER</a:t>
            </a:r>
          </a:p>
          <a:p>
            <a:r>
              <a:rPr lang="en-US" dirty="0" smtClean="0"/>
              <a:t>DEFINES AN INDIVIDUAL’S OR A GROUP’S </a:t>
            </a:r>
            <a:r>
              <a:rPr lang="en-US" b="1" dirty="0" smtClean="0"/>
              <a:t>STANDARD</a:t>
            </a:r>
            <a:r>
              <a:rPr lang="en-US" dirty="0" smtClean="0"/>
              <a:t> OF </a:t>
            </a:r>
            <a:r>
              <a:rPr lang="en-US" b="1" dirty="0" smtClean="0"/>
              <a:t>LIVING</a:t>
            </a:r>
            <a:r>
              <a:rPr lang="en-US" dirty="0" smtClean="0"/>
              <a:t> AND </a:t>
            </a:r>
            <a:r>
              <a:rPr lang="en-US" b="1" dirty="0" smtClean="0"/>
              <a:t>LIFE PROSPECTS</a:t>
            </a:r>
          </a:p>
          <a:p>
            <a:r>
              <a:rPr lang="en-US" dirty="0" smtClean="0"/>
              <a:t>HOW IS SOCIAL CLASS </a:t>
            </a:r>
            <a:r>
              <a:rPr lang="en-US" b="1" dirty="0" smtClean="0"/>
              <a:t>MEASURED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b="1" dirty="0" smtClean="0"/>
              <a:t>OBJECTIVELY</a:t>
            </a:r>
            <a:r>
              <a:rPr lang="en-US" dirty="0" smtClean="0"/>
              <a:t>: ECONOMICS</a:t>
            </a:r>
            <a:br>
              <a:rPr lang="en-US" dirty="0" smtClean="0"/>
            </a:br>
            <a:r>
              <a:rPr lang="en-US" b="1" dirty="0" smtClean="0"/>
              <a:t>SUBJECTIVELY</a:t>
            </a:r>
            <a:r>
              <a:rPr lang="en-US" dirty="0" smtClean="0"/>
              <a:t>: PRESTIGE, STATUS, POWER AND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5k. Language use and social class concepts: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Brown and </a:t>
            </a:r>
            <a:r>
              <a:rPr lang="en-US" dirty="0" err="1"/>
              <a:t>levinson’s</a:t>
            </a:r>
            <a:r>
              <a:rPr lang="en-US" dirty="0"/>
              <a:t> politeness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66392" cy="4085466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Positive politeness strategy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speaker assumes that a friendly, respectful and professional relationship exists with the hearer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attending to the hearer</a:t>
            </a:r>
            <a:br>
              <a:rPr lang="en-US" dirty="0" smtClean="0"/>
            </a:br>
            <a:r>
              <a:rPr lang="en-US" dirty="0" smtClean="0"/>
              <a:t>avoiding disagreements</a:t>
            </a:r>
            <a:br>
              <a:rPr lang="en-US" dirty="0" smtClean="0"/>
            </a:br>
            <a:r>
              <a:rPr lang="en-US" dirty="0" smtClean="0"/>
              <a:t>assuming agreement</a:t>
            </a:r>
            <a:br>
              <a:rPr lang="en-US" dirty="0" smtClean="0"/>
            </a:br>
            <a:r>
              <a:rPr lang="en-US" dirty="0" smtClean="0"/>
              <a:t>hedging an opinion</a:t>
            </a:r>
          </a:p>
        </p:txBody>
      </p:sp>
    </p:spTree>
    <p:extLst>
      <p:ext uri="{BB962C8B-B14F-4D97-AF65-F5344CB8AC3E}">
        <p14:creationId xmlns:p14="http://schemas.microsoft.com/office/powerpoint/2010/main" val="136615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cs-CZ" dirty="0" smtClean="0"/>
              <a:t>l</a:t>
            </a:r>
            <a:r>
              <a:rPr lang="en-US" dirty="0" smtClean="0"/>
              <a:t>. </a:t>
            </a:r>
            <a:r>
              <a:rPr lang="en-US" dirty="0" smtClean="0"/>
              <a:t>Language use and social class concepts: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Brown and </a:t>
            </a:r>
            <a:r>
              <a:rPr lang="en-US" dirty="0" err="1"/>
              <a:t>levinson’s</a:t>
            </a:r>
            <a:r>
              <a:rPr lang="en-US" dirty="0"/>
              <a:t> politeness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66392" cy="4085466"/>
          </a:xfrm>
        </p:spPr>
        <p:txBody>
          <a:bodyPr>
            <a:normAutofit/>
          </a:bodyPr>
          <a:lstStyle/>
          <a:p>
            <a:r>
              <a:rPr lang="en-US" b="1" dirty="0" smtClean="0"/>
              <a:t>negative politeness strategy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speaker knows and acknowledges that s/he is imposing on the other person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being indirect</a:t>
            </a:r>
            <a:br>
              <a:rPr lang="en-US" dirty="0" smtClean="0"/>
            </a:br>
            <a:r>
              <a:rPr lang="en-US" dirty="0" smtClean="0"/>
              <a:t>apologizing</a:t>
            </a:r>
            <a:br>
              <a:rPr lang="en-US" dirty="0" smtClean="0"/>
            </a:br>
            <a:r>
              <a:rPr lang="en-US" dirty="0" smtClean="0"/>
              <a:t>minimizing the imposition</a:t>
            </a:r>
            <a:br>
              <a:rPr lang="en-US" dirty="0" smtClean="0"/>
            </a:br>
            <a:r>
              <a:rPr lang="en-US" dirty="0" smtClean="0"/>
              <a:t>pluralizing the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407553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cs-CZ" dirty="0" smtClean="0"/>
              <a:t>m</a:t>
            </a:r>
            <a:r>
              <a:rPr lang="en-US" dirty="0" smtClean="0"/>
              <a:t>. </a:t>
            </a:r>
            <a:r>
              <a:rPr lang="en-US" dirty="0" smtClean="0"/>
              <a:t>Language use and social class concepts: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Brown and </a:t>
            </a:r>
            <a:r>
              <a:rPr lang="en-US" dirty="0" err="1"/>
              <a:t>levinson’s</a:t>
            </a:r>
            <a:r>
              <a:rPr lang="en-US" dirty="0"/>
              <a:t> politeness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66392" cy="4085466"/>
          </a:xfrm>
        </p:spPr>
        <p:txBody>
          <a:bodyPr>
            <a:normAutofit/>
          </a:bodyPr>
          <a:lstStyle/>
          <a:p>
            <a:r>
              <a:rPr lang="en-US" b="1" dirty="0" smtClean="0"/>
              <a:t>Off-record indirect strategy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complete avoidance of any face threatening act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giving hints</a:t>
            </a:r>
            <a:br>
              <a:rPr lang="en-US" dirty="0" smtClean="0"/>
            </a:br>
            <a:r>
              <a:rPr lang="en-US" dirty="0" smtClean="0"/>
              <a:t>being vague</a:t>
            </a:r>
            <a:br>
              <a:rPr lang="en-US" dirty="0" smtClean="0"/>
            </a:br>
            <a:r>
              <a:rPr lang="en-US" dirty="0" smtClean="0"/>
              <a:t>being sarcastic/making jokes</a:t>
            </a:r>
          </a:p>
        </p:txBody>
      </p:sp>
    </p:spTree>
    <p:extLst>
      <p:ext uri="{BB962C8B-B14F-4D97-AF65-F5344CB8AC3E}">
        <p14:creationId xmlns:p14="http://schemas.microsoft.com/office/powerpoint/2010/main" val="79250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cs-CZ" dirty="0" smtClean="0"/>
              <a:t>n</a:t>
            </a:r>
            <a:r>
              <a:rPr lang="en-US" dirty="0" smtClean="0"/>
              <a:t>. </a:t>
            </a:r>
            <a:r>
              <a:rPr lang="en-US" dirty="0" smtClean="0"/>
              <a:t>Language use and social class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62843" y="2214694"/>
            <a:ext cx="4066313" cy="41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55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cs-CZ" dirty="0" smtClean="0"/>
              <a:t>o</a:t>
            </a:r>
            <a:r>
              <a:rPr lang="en-US" dirty="0" smtClean="0"/>
              <a:t>. </a:t>
            </a:r>
            <a:r>
              <a:rPr lang="en-US" dirty="0" smtClean="0"/>
              <a:t>Language use and social class concepts:</a:t>
            </a:r>
            <a:br>
              <a:rPr lang="en-US" dirty="0" smtClean="0"/>
            </a:br>
            <a:r>
              <a:rPr lang="en-US" dirty="0" smtClean="0"/>
              <a:t>language use and social class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Students need to be </a:t>
            </a:r>
            <a:r>
              <a:rPr lang="en-US" b="1" dirty="0" smtClean="0"/>
              <a:t>aware</a:t>
            </a:r>
            <a:r>
              <a:rPr lang="en-US" dirty="0" smtClean="0"/>
              <a:t> of any language variation that exists in the language that they are learning:</a:t>
            </a:r>
          </a:p>
          <a:p>
            <a:r>
              <a:rPr lang="en-US" b="1" dirty="0" smtClean="0"/>
              <a:t>Sociolects</a:t>
            </a:r>
          </a:p>
          <a:p>
            <a:r>
              <a:rPr lang="en-US" b="1" dirty="0" smtClean="0"/>
              <a:t>Style</a:t>
            </a:r>
          </a:p>
          <a:p>
            <a:r>
              <a:rPr lang="en-US" b="1" dirty="0" smtClean="0"/>
              <a:t>Register</a:t>
            </a:r>
          </a:p>
          <a:p>
            <a:r>
              <a:rPr lang="en-US" b="1" dirty="0" smtClean="0"/>
              <a:t>politeness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43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38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1B. WHAT IS SOCIAL CLASS? </a:t>
            </a:r>
            <a:br>
              <a:rPr lang="en-US" dirty="0" smtClean="0"/>
            </a:br>
            <a:r>
              <a:rPr lang="en-US" dirty="0" smtClean="0"/>
              <a:t>DETERMINING SOCIAL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35834"/>
            <a:ext cx="10800898" cy="3755365"/>
          </a:xfrm>
        </p:spPr>
        <p:txBody>
          <a:bodyPr/>
          <a:lstStyle/>
          <a:p>
            <a:r>
              <a:rPr lang="en-US" dirty="0" smtClean="0"/>
              <a:t>A person might </a:t>
            </a:r>
            <a:r>
              <a:rPr lang="en-US" b="1" dirty="0" smtClean="0"/>
              <a:t>not</a:t>
            </a:r>
            <a:r>
              <a:rPr lang="en-US" dirty="0" smtClean="0"/>
              <a:t> have a lot of </a:t>
            </a:r>
            <a:r>
              <a:rPr lang="en-US" b="1" dirty="0" smtClean="0"/>
              <a:t>income</a:t>
            </a:r>
            <a:r>
              <a:rPr lang="en-US" dirty="0" smtClean="0"/>
              <a:t> but for subjective reasons, can still be in a </a:t>
            </a:r>
            <a:r>
              <a:rPr lang="en-US" b="1" dirty="0" smtClean="0"/>
              <a:t>higher</a:t>
            </a:r>
            <a:r>
              <a:rPr lang="en-US" dirty="0" smtClean="0"/>
              <a:t> social class</a:t>
            </a:r>
          </a:p>
          <a:p>
            <a:r>
              <a:rPr lang="en-US" dirty="0" smtClean="0"/>
              <a:t>A person’s </a:t>
            </a:r>
            <a:r>
              <a:rPr lang="en-US" b="1" dirty="0" smtClean="0"/>
              <a:t>occupation</a:t>
            </a:r>
            <a:r>
              <a:rPr lang="en-US" dirty="0" smtClean="0"/>
              <a:t> doesn’t always reflect their </a:t>
            </a:r>
            <a:r>
              <a:rPr lang="en-US" b="1" dirty="0" smtClean="0"/>
              <a:t>income</a:t>
            </a:r>
          </a:p>
          <a:p>
            <a:r>
              <a:rPr lang="en-US" dirty="0" smtClean="0"/>
              <a:t>A person’s </a:t>
            </a:r>
            <a:r>
              <a:rPr lang="en-US" b="1" dirty="0" smtClean="0"/>
              <a:t>family name </a:t>
            </a:r>
            <a:r>
              <a:rPr lang="en-US" dirty="0" smtClean="0"/>
              <a:t>can determine their social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38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1c. WHAT IS SOCIAL CLASS? </a:t>
            </a:r>
            <a:br>
              <a:rPr lang="en-US" dirty="0" smtClean="0"/>
            </a:br>
            <a:r>
              <a:rPr lang="en-US" dirty="0" smtClean="0"/>
              <a:t>DETERMINING SOCIAL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35834"/>
            <a:ext cx="10800898" cy="3755365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Home assignment: discussion forum</a:t>
            </a:r>
          </a:p>
          <a:p>
            <a:r>
              <a:rPr lang="en-US" dirty="0" smtClean="0"/>
              <a:t>Analyze the society that you are currently living in….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b="1" dirty="0" smtClean="0"/>
              <a:t>what are the social classes that exist?</a:t>
            </a:r>
            <a:br>
              <a:rPr lang="en-US" b="1" dirty="0" smtClean="0"/>
            </a:br>
            <a:r>
              <a:rPr lang="en-US" dirty="0" smtClean="0"/>
              <a:t>B. </a:t>
            </a:r>
            <a:r>
              <a:rPr lang="en-US" b="1" dirty="0" smtClean="0"/>
              <a:t>how are those social classes determined?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58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17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1d. WHAT IS SOCIAL CLASS? </a:t>
            </a:r>
            <a:br>
              <a:rPr lang="en-US" dirty="0" smtClean="0"/>
            </a:br>
            <a:r>
              <a:rPr lang="en-US" dirty="0" smtClean="0"/>
              <a:t>How do we identify someone’s social class?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77042"/>
            <a:ext cx="10800898" cy="4014157"/>
          </a:xfrm>
        </p:spPr>
        <p:txBody>
          <a:bodyPr/>
          <a:lstStyle/>
          <a:p>
            <a:r>
              <a:rPr lang="en-US" dirty="0" smtClean="0"/>
              <a:t>As human beings, we make very quick </a:t>
            </a:r>
            <a:r>
              <a:rPr lang="en-US" b="1" dirty="0" smtClean="0"/>
              <a:t>first impressions </a:t>
            </a:r>
            <a:r>
              <a:rPr lang="en-US" dirty="0" smtClean="0"/>
              <a:t>of people based on their:</a:t>
            </a:r>
            <a:br>
              <a:rPr lang="en-US" dirty="0" smtClean="0"/>
            </a:br>
            <a:r>
              <a:rPr lang="en-US" dirty="0" smtClean="0"/>
              <a:t>clothing, accessories, personal style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behavior, non-verbal communication</a:t>
            </a:r>
            <a:br>
              <a:rPr lang="en-US" dirty="0" smtClean="0"/>
            </a:br>
            <a:r>
              <a:rPr lang="en-US" dirty="0" smtClean="0"/>
              <a:t>language use</a:t>
            </a:r>
            <a:br>
              <a:rPr lang="en-US" dirty="0" smtClean="0"/>
            </a:br>
            <a:r>
              <a:rPr lang="en-US" dirty="0" smtClean="0"/>
              <a:t>car, house, neighborhood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education</a:t>
            </a:r>
          </a:p>
          <a:p>
            <a:r>
              <a:rPr lang="en-US" dirty="0" smtClean="0"/>
              <a:t>The first impression system </a:t>
            </a:r>
            <a:r>
              <a:rPr lang="en-US" b="1" dirty="0" smtClean="0"/>
              <a:t>isn’t always right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 can </a:t>
            </a:r>
            <a:r>
              <a:rPr lang="en-US" b="1" dirty="0" smtClean="0"/>
              <a:t>position ourselves </a:t>
            </a:r>
            <a:r>
              <a:rPr lang="en-US" dirty="0" smtClean="0"/>
              <a:t>as belonging to one social class, when we </a:t>
            </a:r>
            <a:r>
              <a:rPr lang="en-US" b="1" dirty="0" smtClean="0"/>
              <a:t>actually belong</a:t>
            </a:r>
            <a:r>
              <a:rPr lang="en-US" dirty="0" smtClean="0"/>
              <a:t> to another</a:t>
            </a:r>
          </a:p>
        </p:txBody>
      </p:sp>
    </p:spTree>
    <p:extLst>
      <p:ext uri="{BB962C8B-B14F-4D97-AF65-F5344CB8AC3E}">
        <p14:creationId xmlns:p14="http://schemas.microsoft.com/office/powerpoint/2010/main" val="250308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2a. Language and social class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99202"/>
          </a:xfrm>
        </p:spPr>
        <p:txBody>
          <a:bodyPr/>
          <a:lstStyle/>
          <a:p>
            <a:r>
              <a:rPr lang="en-US" b="1" dirty="0" smtClean="0"/>
              <a:t>Research</a:t>
            </a:r>
            <a:r>
              <a:rPr lang="en-US" dirty="0" smtClean="0"/>
              <a:t> shows that there is a </a:t>
            </a:r>
            <a:r>
              <a:rPr lang="en-US" b="1" dirty="0" smtClean="0"/>
              <a:t>close connection </a:t>
            </a:r>
            <a:r>
              <a:rPr lang="en-US" dirty="0" smtClean="0"/>
              <a:t>between social class and language use choices.</a:t>
            </a:r>
          </a:p>
          <a:p>
            <a:r>
              <a:rPr lang="en-US" b="1" dirty="0" smtClean="0"/>
              <a:t>Sociolect</a:t>
            </a:r>
            <a:r>
              <a:rPr lang="en-US" dirty="0" smtClean="0"/>
              <a:t>: a distinct variation of a language that is used by members of a specific social class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multilingual societies</a:t>
            </a:r>
            <a:r>
              <a:rPr lang="en-US" dirty="0" smtClean="0"/>
              <a:t>, members of differing social classes might choose to speak different languages</a:t>
            </a:r>
          </a:p>
          <a:p>
            <a:r>
              <a:rPr lang="en-US" b="1" dirty="0" smtClean="0"/>
              <a:t>French</a:t>
            </a:r>
            <a:r>
              <a:rPr lang="en-US" dirty="0" smtClean="0"/>
              <a:t> use in </a:t>
            </a:r>
            <a:r>
              <a:rPr lang="en-US" b="1" dirty="0" smtClean="0"/>
              <a:t>Europe</a:t>
            </a:r>
            <a:r>
              <a:rPr lang="en-US" dirty="0" smtClean="0"/>
              <a:t> (aristocracy)</a:t>
            </a:r>
          </a:p>
          <a:p>
            <a:r>
              <a:rPr lang="en-US" b="1" dirty="0" smtClean="0"/>
              <a:t>English</a:t>
            </a:r>
            <a:r>
              <a:rPr lang="en-US" dirty="0" smtClean="0"/>
              <a:t> use in </a:t>
            </a:r>
            <a:r>
              <a:rPr lang="en-US" b="1" dirty="0" smtClean="0"/>
              <a:t>India</a:t>
            </a:r>
            <a:r>
              <a:rPr lang="en-US" dirty="0" smtClean="0"/>
              <a:t> (higher social classes)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6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2b. Language and social class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9844" y="1930999"/>
            <a:ext cx="3877341" cy="39969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53" y="1934730"/>
            <a:ext cx="4224894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20770"/>
            <a:ext cx="10364451" cy="1483743"/>
          </a:xfrm>
        </p:spPr>
        <p:txBody>
          <a:bodyPr/>
          <a:lstStyle/>
          <a:p>
            <a:r>
              <a:rPr lang="en-US" dirty="0" smtClean="0"/>
              <a:t>2c. </a:t>
            </a:r>
            <a:r>
              <a:rPr lang="en-US" dirty="0"/>
              <a:t>Language and social </a:t>
            </a:r>
            <a:r>
              <a:rPr lang="en-US" dirty="0" smtClean="0"/>
              <a:t>class:</a:t>
            </a:r>
            <a:br>
              <a:rPr lang="en-US" dirty="0" smtClean="0"/>
            </a:br>
            <a:r>
              <a:rPr lang="en-US" dirty="0" smtClean="0"/>
              <a:t>sociolects and cultures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362975"/>
            <a:ext cx="10363826" cy="4428226"/>
          </a:xfrm>
        </p:spPr>
        <p:txBody>
          <a:bodyPr/>
          <a:lstStyle/>
          <a:p>
            <a:r>
              <a:rPr lang="en-US" dirty="0" smtClean="0"/>
              <a:t>The people at the top of </a:t>
            </a:r>
            <a:r>
              <a:rPr lang="en-US" b="1" dirty="0" smtClean="0"/>
              <a:t>hierarchical</a:t>
            </a:r>
            <a:r>
              <a:rPr lang="en-US" dirty="0" smtClean="0"/>
              <a:t> societies have very distinct sociolects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flatter</a:t>
            </a:r>
            <a:r>
              <a:rPr lang="en-US" dirty="0" smtClean="0"/>
              <a:t> societies, the distinction between sociolects is not as clear</a:t>
            </a:r>
          </a:p>
          <a:p>
            <a:r>
              <a:rPr lang="en-US" b="1" dirty="0" smtClean="0"/>
              <a:t>Ascribed status</a:t>
            </a:r>
            <a:r>
              <a:rPr lang="en-US" dirty="0" smtClean="0"/>
              <a:t>: status that is assigned involuntarily at birth or later in life</a:t>
            </a:r>
          </a:p>
          <a:p>
            <a:r>
              <a:rPr lang="en-US" b="1" dirty="0" smtClean="0"/>
              <a:t>Achieved status</a:t>
            </a:r>
            <a:r>
              <a:rPr lang="en-US" dirty="0" smtClean="0"/>
              <a:t>: status that is earned through hard work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84" y="3511330"/>
            <a:ext cx="4029805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2875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389</TotalTime>
  <Words>1758</Words>
  <Application>Microsoft Office PowerPoint</Application>
  <PresentationFormat>Širokoúhlá obrazovka</PresentationFormat>
  <Paragraphs>109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Tw Cen MT</vt:lpstr>
      <vt:lpstr>Kapka</vt:lpstr>
      <vt:lpstr>LANGUAGE AND SOCIAL CLASS</vt:lpstr>
      <vt:lpstr>AGENDA</vt:lpstr>
      <vt:lpstr>1A. WHAT IS SOCIAL CLASS?</vt:lpstr>
      <vt:lpstr>1B. WHAT IS SOCIAL CLASS?  DETERMINING SOCIAL CLASS </vt:lpstr>
      <vt:lpstr>1c. WHAT IS SOCIAL CLASS?  DETERMINING SOCIAL CLASS </vt:lpstr>
      <vt:lpstr>1d. WHAT IS SOCIAL CLASS?  How do we identify someone’s social class? </vt:lpstr>
      <vt:lpstr>2a. Language and social class</vt:lpstr>
      <vt:lpstr>2b. Language and social class </vt:lpstr>
      <vt:lpstr>2c. Language and social class: sociolects and cultures</vt:lpstr>
      <vt:lpstr>2d. Language and social class: sociolects and social class in uk</vt:lpstr>
      <vt:lpstr>2e. Language and social class: sociolects and social class in the uk</vt:lpstr>
      <vt:lpstr>2f. Language and social class: social class in india</vt:lpstr>
      <vt:lpstr>2g. Language and social class: social class language variation in canada</vt:lpstr>
      <vt:lpstr>3. Regional variation vs.  social class variation</vt:lpstr>
      <vt:lpstr>4a. Researching social class language variation</vt:lpstr>
      <vt:lpstr>4b. Researching social class language variation</vt:lpstr>
      <vt:lpstr>4c. Researching social class language variation</vt:lpstr>
      <vt:lpstr>4d. Researching social class language variation</vt:lpstr>
      <vt:lpstr>4e. Researching social class language variation</vt:lpstr>
      <vt:lpstr>5a. Language use and social class concepts: style</vt:lpstr>
      <vt:lpstr>5b. Language use and social class concepts: register</vt:lpstr>
      <vt:lpstr>5c. Language use and social class concepts: register</vt:lpstr>
      <vt:lpstr>5d. Language use and social class concepts: register</vt:lpstr>
      <vt:lpstr>5e. Language use and social class concepts: register</vt:lpstr>
      <vt:lpstr>5f. Language use and social class concepts: register</vt:lpstr>
      <vt:lpstr>5g. Language use and social class concepts: politeness</vt:lpstr>
      <vt:lpstr>5h. Language use and social class concepts: politeness</vt:lpstr>
      <vt:lpstr>5i. Language use and social class concepts: politeness</vt:lpstr>
      <vt:lpstr>5j. Language use and social class concepts: Brown and levinson’s politeness strategies</vt:lpstr>
      <vt:lpstr>5k. Language use and social class concepts: Brown and levinson’s politeness strategies</vt:lpstr>
      <vt:lpstr>5l. Language use and social class concepts: Brown and levinson’s politeness strategies</vt:lpstr>
      <vt:lpstr>5m. Language use and social class concepts: Brown and levinson’s politeness strategies</vt:lpstr>
      <vt:lpstr>5n. Language use and social class concepts </vt:lpstr>
      <vt:lpstr>5o. Language use and social class concepts: language use and social class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SOCIAL CLASS</dc:title>
  <dc:creator>Helán Robert</dc:creator>
  <cp:lastModifiedBy>Helán Robert</cp:lastModifiedBy>
  <cp:revision>13</cp:revision>
  <cp:lastPrinted>2021-04-19T09:27:50Z</cp:lastPrinted>
  <dcterms:created xsi:type="dcterms:W3CDTF">2021-04-15T12:43:26Z</dcterms:created>
  <dcterms:modified xsi:type="dcterms:W3CDTF">2021-04-19T14:17:11Z</dcterms:modified>
</cp:coreProperties>
</file>