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71" r:id="rId4"/>
    <p:sldId id="266" r:id="rId5"/>
    <p:sldId id="273" r:id="rId6"/>
    <p:sldId id="274" r:id="rId7"/>
    <p:sldId id="275" r:id="rId8"/>
    <p:sldId id="272" r:id="rId9"/>
    <p:sldId id="258" r:id="rId10"/>
    <p:sldId id="257" r:id="rId11"/>
    <p:sldId id="268" r:id="rId12"/>
    <p:sldId id="270" r:id="rId13"/>
    <p:sldId id="263" r:id="rId14"/>
    <p:sldId id="261" r:id="rId15"/>
    <p:sldId id="265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49A356-CF71-2266-64F8-793FEAE5DDF0}" name="Lucie Čejková" initials="LČ" userId="Lucie Čejková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5CE393-EAF5-475B-A9B3-11BB0AA6D4BA}" v="14" dt="2021-12-01T09:19:51.850"/>
    <p1510:client id="{71B88E7F-1C1A-41B4-843C-9E1F1566A955}" v="182" dt="2021-11-30T20:36:19.066"/>
    <p1510:client id="{A626BFCF-9A08-4B39-818D-9C5458DDC37F}" v="3" dt="2021-12-01T09:37:44.761"/>
    <p1510:client id="{A88B6042-8FFD-46F4-935B-52D58302AF00}" v="5" dt="2021-12-01T09:37:42.180"/>
    <p1510:client id="{C61FBE8E-EBEC-4FA0-98E9-6B14D40568C8}" v="65" dt="2021-12-01T14:05:40.4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 snapToGrid="0">
      <p:cViewPr>
        <p:scale>
          <a:sx n="100" d="100"/>
          <a:sy n="100" d="100"/>
        </p:scale>
        <p:origin x="-768" y="-5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e Čejková" userId="S::450506@muni.cz::149fa612-509f-424b-8421-9c365530288a" providerId="AD" clId="Web-{C61FBE8E-EBEC-4FA0-98E9-6B14D40568C8}"/>
    <pc:docChg chg="modSld">
      <pc:chgData name="Lucie Čejková" userId="S::450506@muni.cz::149fa612-509f-424b-8421-9c365530288a" providerId="AD" clId="Web-{C61FBE8E-EBEC-4FA0-98E9-6B14D40568C8}" dt="2021-12-01T14:05:40.042" v="59" actId="20577"/>
      <pc:docMkLst>
        <pc:docMk/>
      </pc:docMkLst>
      <pc:sldChg chg="modSp">
        <pc:chgData name="Lucie Čejková" userId="S::450506@muni.cz::149fa612-509f-424b-8421-9c365530288a" providerId="AD" clId="Web-{C61FBE8E-EBEC-4FA0-98E9-6B14D40568C8}" dt="2021-12-01T14:00:27.568" v="3" actId="20577"/>
        <pc:sldMkLst>
          <pc:docMk/>
          <pc:sldMk cId="2488508568" sldId="258"/>
        </pc:sldMkLst>
        <pc:spChg chg="mod">
          <ac:chgData name="Lucie Čejková" userId="S::450506@muni.cz::149fa612-509f-424b-8421-9c365530288a" providerId="AD" clId="Web-{C61FBE8E-EBEC-4FA0-98E9-6B14D40568C8}" dt="2021-12-01T14:00:27.568" v="3" actId="20577"/>
          <ac:spMkLst>
            <pc:docMk/>
            <pc:sldMk cId="2488508568" sldId="258"/>
            <ac:spMk id="5" creationId="{B0ECEA66-8C95-4ECC-913B-EE31AF933C99}"/>
          </ac:spMkLst>
        </pc:spChg>
      </pc:sldChg>
      <pc:sldChg chg="modSp">
        <pc:chgData name="Lucie Čejková" userId="S::450506@muni.cz::149fa612-509f-424b-8421-9c365530288a" providerId="AD" clId="Web-{C61FBE8E-EBEC-4FA0-98E9-6B14D40568C8}" dt="2021-12-01T14:00:05.613" v="1" actId="20577"/>
        <pc:sldMkLst>
          <pc:docMk/>
          <pc:sldMk cId="2889837557" sldId="259"/>
        </pc:sldMkLst>
        <pc:spChg chg="mod">
          <ac:chgData name="Lucie Čejková" userId="S::450506@muni.cz::149fa612-509f-424b-8421-9c365530288a" providerId="AD" clId="Web-{C61FBE8E-EBEC-4FA0-98E9-6B14D40568C8}" dt="2021-12-01T14:00:05.613" v="1" actId="20577"/>
          <ac:spMkLst>
            <pc:docMk/>
            <pc:sldMk cId="2889837557" sldId="259"/>
            <ac:spMk id="2" creationId="{B3B05836-7717-42F1-B75B-1D2541D68962}"/>
          </ac:spMkLst>
        </pc:spChg>
      </pc:sldChg>
      <pc:sldChg chg="modSp">
        <pc:chgData name="Lucie Čejková" userId="S::450506@muni.cz::149fa612-509f-424b-8421-9c365530288a" providerId="AD" clId="Web-{C61FBE8E-EBEC-4FA0-98E9-6B14D40568C8}" dt="2021-12-01T14:01:40.604" v="31" actId="20577"/>
        <pc:sldMkLst>
          <pc:docMk/>
          <pc:sldMk cId="1510241815" sldId="262"/>
        </pc:sldMkLst>
        <pc:spChg chg="mod">
          <ac:chgData name="Lucie Čejková" userId="S::450506@muni.cz::149fa612-509f-424b-8421-9c365530288a" providerId="AD" clId="Web-{C61FBE8E-EBEC-4FA0-98E9-6B14D40568C8}" dt="2021-12-01T14:01:40.604" v="31" actId="20577"/>
          <ac:spMkLst>
            <pc:docMk/>
            <pc:sldMk cId="1510241815" sldId="262"/>
            <ac:spMk id="9" creationId="{7EDC9F88-E716-469E-84B1-D2AF874ADD9F}"/>
          </ac:spMkLst>
        </pc:spChg>
      </pc:sldChg>
      <pc:sldChg chg="modSp">
        <pc:chgData name="Lucie Čejková" userId="S::450506@muni.cz::149fa612-509f-424b-8421-9c365530288a" providerId="AD" clId="Web-{C61FBE8E-EBEC-4FA0-98E9-6B14D40568C8}" dt="2021-12-01T14:03:20.204" v="54" actId="20577"/>
        <pc:sldMkLst>
          <pc:docMk/>
          <pc:sldMk cId="1964629150" sldId="263"/>
        </pc:sldMkLst>
        <pc:spChg chg="mod">
          <ac:chgData name="Lucie Čejková" userId="S::450506@muni.cz::149fa612-509f-424b-8421-9c365530288a" providerId="AD" clId="Web-{C61FBE8E-EBEC-4FA0-98E9-6B14D40568C8}" dt="2021-12-01T14:02:55.671" v="42" actId="20577"/>
          <ac:spMkLst>
            <pc:docMk/>
            <pc:sldMk cId="1964629150" sldId="263"/>
            <ac:spMk id="2" creationId="{B3B05836-7717-42F1-B75B-1D2541D68962}"/>
          </ac:spMkLst>
        </pc:spChg>
        <pc:spChg chg="mod">
          <ac:chgData name="Lucie Čejková" userId="S::450506@muni.cz::149fa612-509f-424b-8421-9c365530288a" providerId="AD" clId="Web-{C61FBE8E-EBEC-4FA0-98E9-6B14D40568C8}" dt="2021-12-01T14:03:20.204" v="54" actId="20577"/>
          <ac:spMkLst>
            <pc:docMk/>
            <pc:sldMk cId="1964629150" sldId="263"/>
            <ac:spMk id="3" creationId="{197BBDCA-DBAC-4AC4-BDD9-84168D3E7A7F}"/>
          </ac:spMkLst>
        </pc:spChg>
      </pc:sldChg>
      <pc:sldChg chg="modSp">
        <pc:chgData name="Lucie Čejková" userId="S::450506@muni.cz::149fa612-509f-424b-8421-9c365530288a" providerId="AD" clId="Web-{C61FBE8E-EBEC-4FA0-98E9-6B14D40568C8}" dt="2021-12-01T14:05:09.196" v="57" actId="20577"/>
        <pc:sldMkLst>
          <pc:docMk/>
          <pc:sldMk cId="1181384194" sldId="265"/>
        </pc:sldMkLst>
        <pc:spChg chg="mod">
          <ac:chgData name="Lucie Čejková" userId="S::450506@muni.cz::149fa612-509f-424b-8421-9c365530288a" providerId="AD" clId="Web-{C61FBE8E-EBEC-4FA0-98E9-6B14D40568C8}" dt="2021-12-01T14:05:09.196" v="57" actId="20577"/>
          <ac:spMkLst>
            <pc:docMk/>
            <pc:sldMk cId="1181384194" sldId="265"/>
            <ac:spMk id="7" creationId="{4AAA18EA-200D-443D-AAC8-C66221ECB4C8}"/>
          </ac:spMkLst>
        </pc:spChg>
      </pc:sldChg>
      <pc:sldChg chg="modSp">
        <pc:chgData name="Lucie Čejková" userId="S::450506@muni.cz::149fa612-509f-424b-8421-9c365530288a" providerId="AD" clId="Web-{C61FBE8E-EBEC-4FA0-98E9-6B14D40568C8}" dt="2021-12-01T14:05:40.042" v="59" actId="20577"/>
        <pc:sldMkLst>
          <pc:docMk/>
          <pc:sldMk cId="2700853498" sldId="269"/>
        </pc:sldMkLst>
        <pc:spChg chg="mod">
          <ac:chgData name="Lucie Čejková" userId="S::450506@muni.cz::149fa612-509f-424b-8421-9c365530288a" providerId="AD" clId="Web-{C61FBE8E-EBEC-4FA0-98E9-6B14D40568C8}" dt="2021-12-01T14:05:40.042" v="59" actId="20577"/>
          <ac:spMkLst>
            <pc:docMk/>
            <pc:sldMk cId="2700853498" sldId="269"/>
            <ac:spMk id="3" creationId="{197BBDCA-DBAC-4AC4-BDD9-84168D3E7A7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92477B-C36D-4906-9B8D-D4EBDDE9B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DADA9ED-CE3C-460A-9D62-68A4A62AC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FC579C-B697-473F-89AE-8A6B17D88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46A8D4-3CB7-4EF3-A390-50A99C5DE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6916DD-675F-44F4-BB2A-938433938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526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79F6CC-BC95-400B-96C9-B23AD9479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E1C383B-9378-4D97-B1E5-93F506858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1C8C24-FDDF-4428-A4AD-8240C6332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8C7332-38A8-4B50-B805-74F91AFEF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AF6453-B63F-461A-9714-3085DA221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4522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5005182-F2B9-4362-8C6A-8BF19E3D6D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DB97FE0-2E42-4DB7-8ED1-7CCBB00B2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08EB57-1804-40C2-8C59-FBBDBDF2A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E838C6-5627-4CC3-A4A7-B80B1E6C7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259426-680D-4448-BB1F-BA63B106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52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2F24D7-A398-4DAE-8F5D-692FE6EA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00ECDF-672A-4E19-946C-81E68AF79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2BAB99-E56D-4794-8127-5440D215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07C29D-DC8B-4C51-B3EE-F6F0D6CD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950A9F-3C64-4F36-BE83-261FE12EF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60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94B6E-2503-4A8E-9EC6-8333DC5F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0364C2-8255-4187-B6B6-C0E944451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4FAC30-9A35-479A-BF28-2C1200164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5E8EDE-D8F0-4FC2-82EE-13FB0CAAA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636E0B-61D6-476E-BF4F-184CE54B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369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03F0D3-DB5B-4D56-B907-6FDF5C50C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7215D5-38F3-46CC-A9B5-991D990A3D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52B2D4-8E88-4A2B-A971-8C21F7D5E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103EA9A-1E75-4A0A-B4CC-656D5E2C8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4E59B5B-C1E6-4181-B024-4FC95736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089633-D951-48BB-91A0-041E16024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7197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DD22FD-7701-42E0-B633-0C9487F19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3D80AA-A74F-4590-93B9-8EEB39991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327EB3-D1C3-4C60-8120-14E5C1775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E4B15BA-135F-41BA-B2D8-81E40ABAF7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D8F3A0C-5BDD-4B2E-9A28-53E13B858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CD65CC4-7FE6-4315-9938-020076BDD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3E519BC-8F08-4768-844D-F629ED84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25789D-4885-4D94-B2BE-2A774E803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638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38B502-EA7C-44D9-824A-2E5EBFAE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6D13F75-70B4-44E5-A250-958B57EC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53B6A92-4099-4AB9-8A68-EDA89C41A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2E1C42C-3032-4298-B0AC-B5C46D696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049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1A6F2A8-063C-409A-A768-4358E9B79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65ABE34-FDBE-4FC3-9DFB-72F5771E1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55872E-8E08-41E6-904D-ABB0DC31B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991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F3682B-4187-437E-B2E3-ED4D41C2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8679A9-B309-406D-AABC-4951C18CE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FB36CA9-810A-4CF5-804A-BD60E02E6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E30FC9-064C-46F6-A2DD-F00651D90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D97422-0C37-481C-80DB-B86BA1170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31ABD8-1EEF-4DFA-BBE6-C29E4055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228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015052-F3DC-415C-BCDA-81DE9FE61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F4D1F8E-4DFD-43A1-BFB2-C6A092E99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B154208-EBD5-457F-863D-37FE805BA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5733BF-7782-45CF-B6C4-01DBBABD9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3C3D-34A5-4103-BBC1-90AC3D681AF1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3F34D4E-66E8-494F-8265-2DD53C645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EC3338-A354-4E61-9D49-9D66A803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923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56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9B98482-0261-4ADB-9623-4B709F2B2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53B98FA-E708-44AE-9777-16458F68F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94FBB7-9583-4BF7-B12E-BEBE3E0BD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63C3D-34A5-4103-BBC1-90AC3D681AF1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DD0337-A764-4730-A0FC-26952DAF9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37D7A3-CC31-46ED-A6BA-45B5A8801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C3991-DB42-437E-8D16-4FC18EFE7E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730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04AFA573-3A2C-4C3A-A95E-E2C8B1AF7A87}"/>
              </a:ext>
            </a:extLst>
          </p:cNvPr>
          <p:cNvSpPr txBox="1">
            <a:spLocks/>
          </p:cNvSpPr>
          <p:nvPr/>
        </p:nvSpPr>
        <p:spPr>
          <a:xfrm>
            <a:off x="452284" y="5084148"/>
            <a:ext cx="3559277" cy="1513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B637C71-1484-45CE-A092-0BAB14AC8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Defining</a:t>
            </a:r>
            <a:r>
              <a:rPr lang="cs-CZ" dirty="0"/>
              <a:t> </a:t>
            </a:r>
            <a:r>
              <a:rPr lang="cs-CZ" dirty="0" err="1"/>
              <a:t>homelessness</a:t>
            </a:r>
            <a:endParaRPr lang="cs-CZ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9F340A27-CBBF-4A4C-A136-D287E87E3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Absolute</a:t>
            </a:r>
            <a:r>
              <a:rPr lang="cs-CZ" dirty="0"/>
              <a:t> -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the condition of people without physical shelter who sleep outdoors, in vehicles, abandoned buildings or other places not intended for human habitation</a:t>
            </a:r>
            <a:endParaRPr lang="cs-CZ" b="0" i="0" dirty="0">
              <a:solidFill>
                <a:srgbClr val="000000"/>
              </a:solidFill>
              <a:effectLst/>
            </a:endParaRPr>
          </a:p>
          <a:p>
            <a:r>
              <a:rPr lang="cs-CZ" dirty="0" err="1">
                <a:solidFill>
                  <a:srgbClr val="000000"/>
                </a:solidFill>
              </a:rPr>
              <a:t>Relative</a:t>
            </a:r>
            <a:r>
              <a:rPr lang="cs-CZ" dirty="0">
                <a:solidFill>
                  <a:srgbClr val="000000"/>
                </a:solidFill>
              </a:rPr>
              <a:t> -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the condition of those who have a physical shelter, but one that does not meet basic standards of health and safety; these include protection from the elements, access to safe water and sanitation, security of tenure, personal safety and affordability</a:t>
            </a:r>
            <a:r>
              <a:rPr lang="cs-CZ" b="0" i="0" dirty="0">
                <a:solidFill>
                  <a:srgbClr val="000000"/>
                </a:solidFill>
                <a:effectLst/>
              </a:rPr>
              <a:t> (</a:t>
            </a:r>
            <a:r>
              <a:rPr lang="cs-CZ" b="0" i="0" dirty="0" err="1">
                <a:solidFill>
                  <a:srgbClr val="000000"/>
                </a:solidFill>
                <a:effectLst/>
              </a:rPr>
              <a:t>Hwang</a:t>
            </a:r>
            <a:r>
              <a:rPr lang="cs-CZ" b="0" i="0" dirty="0">
                <a:solidFill>
                  <a:srgbClr val="000000"/>
                </a:solidFill>
                <a:effectLst/>
              </a:rPr>
              <a:t>, 2001) </a:t>
            </a:r>
          </a:p>
          <a:p>
            <a:r>
              <a:rPr lang="cs-CZ" dirty="0" err="1">
                <a:solidFill>
                  <a:srgbClr val="000000"/>
                </a:solidFill>
              </a:rPr>
              <a:t>Apparent</a:t>
            </a:r>
            <a:r>
              <a:rPr lang="cs-CZ" dirty="0">
                <a:solidFill>
                  <a:srgbClr val="000000"/>
                </a:solidFill>
              </a:rPr>
              <a:t>, </a:t>
            </a:r>
            <a:r>
              <a:rPr lang="cs-CZ" dirty="0" err="1">
                <a:solidFill>
                  <a:srgbClr val="000000"/>
                </a:solidFill>
              </a:rPr>
              <a:t>hidden</a:t>
            </a:r>
            <a:r>
              <a:rPr lang="cs-CZ" dirty="0">
                <a:solidFill>
                  <a:srgbClr val="000000"/>
                </a:solidFill>
              </a:rPr>
              <a:t>, </a:t>
            </a:r>
            <a:r>
              <a:rPr lang="cs-CZ" dirty="0" err="1">
                <a:solidFill>
                  <a:srgbClr val="000000"/>
                </a:solidFill>
              </a:rPr>
              <a:t>potential</a:t>
            </a:r>
            <a:r>
              <a:rPr lang="cs-CZ" dirty="0">
                <a:solidFill>
                  <a:srgbClr val="000000"/>
                </a:solidFill>
              </a:rPr>
              <a:t> (Hradecký </a:t>
            </a:r>
            <a:r>
              <a:rPr lang="cs-CZ" dirty="0"/>
              <a:t>&amp; Hradecká</a:t>
            </a:r>
            <a:r>
              <a:rPr lang="cs-CZ" dirty="0">
                <a:solidFill>
                  <a:srgbClr val="000000"/>
                </a:solidFill>
              </a:rPr>
              <a:t>, 1996)</a:t>
            </a:r>
          </a:p>
          <a:p>
            <a:r>
              <a:rPr lang="cs-CZ" dirty="0" err="1"/>
              <a:t>Alienation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rest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society (</a:t>
            </a:r>
            <a:r>
              <a:rPr lang="cs-CZ" dirty="0" err="1"/>
              <a:t>Ravenhill</a:t>
            </a:r>
            <a:r>
              <a:rPr lang="cs-CZ" dirty="0"/>
              <a:t>, 2016)</a:t>
            </a:r>
          </a:p>
          <a:p>
            <a:r>
              <a:rPr lang="cs-CZ" dirty="0"/>
              <a:t>B</a:t>
            </a:r>
            <a:r>
              <a:rPr lang="en-US" dirty="0"/>
              <a:t>road consensus that the term ‘homelessness’ covers more living situations than being without a roof over one’s head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9837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1000" t="-9000" r="-14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39FFCD52-299E-4516-91A5-8EFA4DBB5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Transitions</a:t>
            </a:r>
            <a:r>
              <a:rPr lang="cs-CZ" dirty="0"/>
              <a:t> and </a:t>
            </a:r>
            <a:r>
              <a:rPr lang="cs-CZ" dirty="0" err="1"/>
              <a:t>trajectories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2AB70F9-4618-4426-BEB1-B8DE8D9C1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Transition</a:t>
            </a:r>
            <a:r>
              <a:rPr lang="cs-CZ" dirty="0"/>
              <a:t> – a single </a:t>
            </a:r>
            <a:r>
              <a:rPr lang="cs-CZ" dirty="0" err="1"/>
              <a:t>life</a:t>
            </a:r>
            <a:r>
              <a:rPr lang="cs-CZ" dirty="0"/>
              <a:t> </a:t>
            </a:r>
            <a:r>
              <a:rPr lang="cs-CZ" dirty="0" err="1"/>
              <a:t>change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event</a:t>
            </a:r>
          </a:p>
          <a:p>
            <a:pPr lvl="1"/>
            <a:r>
              <a:rPr lang="cs-CZ" dirty="0" err="1"/>
              <a:t>Married</a:t>
            </a:r>
            <a:r>
              <a:rPr lang="cs-CZ" dirty="0"/>
              <a:t> to single </a:t>
            </a:r>
          </a:p>
          <a:p>
            <a:pPr lvl="1"/>
            <a:r>
              <a:rPr lang="cs-CZ" dirty="0" err="1"/>
              <a:t>Employed</a:t>
            </a:r>
            <a:r>
              <a:rPr lang="cs-CZ" dirty="0"/>
              <a:t> – </a:t>
            </a:r>
            <a:r>
              <a:rPr lang="cs-CZ" dirty="0" err="1"/>
              <a:t>unemployed</a:t>
            </a:r>
            <a:endParaRPr lang="cs-CZ" dirty="0"/>
          </a:p>
          <a:p>
            <a:pPr lvl="1"/>
            <a:r>
              <a:rPr lang="cs-CZ" dirty="0" err="1"/>
              <a:t>Healthy</a:t>
            </a:r>
            <a:r>
              <a:rPr lang="cs-CZ" dirty="0"/>
              <a:t> – </a:t>
            </a:r>
            <a:r>
              <a:rPr lang="cs-CZ" dirty="0" err="1"/>
              <a:t>injured</a:t>
            </a:r>
            <a:endParaRPr lang="cs-CZ" dirty="0"/>
          </a:p>
          <a:p>
            <a:r>
              <a:rPr lang="cs-CZ" dirty="0" err="1"/>
              <a:t>Trajectory</a:t>
            </a:r>
            <a:r>
              <a:rPr lang="cs-CZ" dirty="0"/>
              <a:t>  – long-term </a:t>
            </a:r>
            <a:r>
              <a:rPr lang="cs-CZ" dirty="0" err="1"/>
              <a:t>process</a:t>
            </a:r>
            <a:r>
              <a:rPr lang="cs-CZ" dirty="0"/>
              <a:t>, set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transitions</a:t>
            </a:r>
            <a:endParaRPr lang="cs-CZ" dirty="0"/>
          </a:p>
          <a:p>
            <a:pPr lvl="1"/>
            <a:r>
              <a:rPr lang="cs-CZ" dirty="0" err="1"/>
              <a:t>Education</a:t>
            </a:r>
            <a:endParaRPr lang="cs-CZ" dirty="0"/>
          </a:p>
          <a:p>
            <a:pPr lvl="1"/>
            <a:r>
              <a:rPr lang="cs-CZ" dirty="0" err="1"/>
              <a:t>Career</a:t>
            </a:r>
            <a:endParaRPr lang="cs-CZ" dirty="0"/>
          </a:p>
          <a:p>
            <a:pPr lvl="1"/>
            <a:r>
              <a:rPr lang="cs-CZ" dirty="0" err="1"/>
              <a:t>Mental</a:t>
            </a:r>
            <a:r>
              <a:rPr lang="cs-CZ" dirty="0"/>
              <a:t> </a:t>
            </a:r>
            <a:r>
              <a:rPr lang="cs-CZ" dirty="0" err="1"/>
              <a:t>illnesses</a:t>
            </a: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6222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7EDC9F88-E716-469E-84B1-D2AF874ADD9F}"/>
              </a:ext>
            </a:extLst>
          </p:cNvPr>
          <p:cNvSpPr txBox="1">
            <a:spLocks/>
          </p:cNvSpPr>
          <p:nvPr/>
        </p:nvSpPr>
        <p:spPr>
          <a:xfrm>
            <a:off x="983376" y="2393261"/>
            <a:ext cx="9988420" cy="38010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8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CAB4318-9CB0-4938-9337-D420B277A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numbers</a:t>
            </a:r>
            <a:r>
              <a:rPr lang="cs-CZ" dirty="0"/>
              <a:t> (2019)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60B076F-FE57-4F95-8603-1A74ABD6E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23 825 in </a:t>
            </a:r>
            <a:r>
              <a:rPr lang="cs-CZ" dirty="0" err="1"/>
              <a:t>total</a:t>
            </a:r>
            <a:endParaRPr lang="cs-CZ" dirty="0"/>
          </a:p>
          <a:p>
            <a:r>
              <a:rPr lang="cs-CZ" dirty="0"/>
              <a:t>2 595 </a:t>
            </a:r>
            <a:r>
              <a:rPr lang="cs-CZ" dirty="0" err="1"/>
              <a:t>children</a:t>
            </a:r>
            <a:endParaRPr lang="cs-CZ" dirty="0"/>
          </a:p>
          <a:p>
            <a:r>
              <a:rPr lang="cs-CZ" dirty="0"/>
              <a:t>11 608 – </a:t>
            </a:r>
            <a:r>
              <a:rPr lang="cs-CZ" dirty="0" err="1"/>
              <a:t>sleeping</a:t>
            </a:r>
            <a:r>
              <a:rPr lang="cs-CZ" dirty="0"/>
              <a:t> </a:t>
            </a:r>
            <a:r>
              <a:rPr lang="cs-CZ" dirty="0" err="1"/>
              <a:t>rough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night </a:t>
            </a:r>
            <a:r>
              <a:rPr lang="cs-CZ" dirty="0" err="1"/>
              <a:t>shelters</a:t>
            </a:r>
            <a:endParaRPr lang="cs-CZ" dirty="0"/>
          </a:p>
          <a:p>
            <a:r>
              <a:rPr lang="cs-CZ" dirty="0" err="1"/>
              <a:t>Due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released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Prisons</a:t>
            </a:r>
            <a:r>
              <a:rPr lang="cs-CZ" dirty="0"/>
              <a:t> – 1500</a:t>
            </a:r>
          </a:p>
          <a:p>
            <a:pPr lvl="1"/>
            <a:r>
              <a:rPr lang="cs-CZ" dirty="0" err="1"/>
              <a:t>Hospitals</a:t>
            </a:r>
            <a:r>
              <a:rPr lang="cs-CZ" dirty="0"/>
              <a:t> – 2 668</a:t>
            </a:r>
          </a:p>
          <a:p>
            <a:r>
              <a:rPr lang="cs-CZ" dirty="0"/>
              <a:t>Prague – 3 056</a:t>
            </a:r>
          </a:p>
          <a:p>
            <a:r>
              <a:rPr lang="cs-CZ" dirty="0"/>
              <a:t>Brno – 1 762</a:t>
            </a:r>
          </a:p>
          <a:p>
            <a:r>
              <a:rPr lang="cs-CZ" dirty="0"/>
              <a:t>700 000 – </a:t>
            </a:r>
            <a:r>
              <a:rPr lang="cs-CZ" dirty="0" err="1"/>
              <a:t>Europe</a:t>
            </a:r>
            <a:r>
              <a:rPr lang="cs-CZ" dirty="0"/>
              <a:t> </a:t>
            </a:r>
            <a:r>
              <a:rPr lang="cs-CZ" dirty="0" err="1"/>
              <a:t>estimation</a:t>
            </a:r>
            <a:r>
              <a:rPr lang="cs-CZ" dirty="0"/>
              <a:t> (FEANTSA, 2020) – 70 % </a:t>
            </a:r>
            <a:r>
              <a:rPr lang="cs-CZ" dirty="0" err="1"/>
              <a:t>increase</a:t>
            </a:r>
            <a:r>
              <a:rPr lang="cs-CZ" dirty="0"/>
              <a:t> in 10 </a:t>
            </a:r>
            <a:r>
              <a:rPr lang="cs-CZ" dirty="0" err="1"/>
              <a:t>years</a:t>
            </a:r>
            <a:endParaRPr lang="cs-CZ" dirty="0"/>
          </a:p>
          <a:p>
            <a:r>
              <a:rPr lang="cs-CZ" dirty="0"/>
              <a:t>COVID?</a:t>
            </a:r>
          </a:p>
          <a:p>
            <a:r>
              <a:rPr lang="cs-CZ" dirty="0"/>
              <a:t>Reality?</a:t>
            </a:r>
          </a:p>
        </p:txBody>
      </p:sp>
    </p:spTree>
    <p:extLst>
      <p:ext uri="{BB962C8B-B14F-4D97-AF65-F5344CB8AC3E}">
        <p14:creationId xmlns:p14="http://schemas.microsoft.com/office/powerpoint/2010/main" val="2318424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05836-7717-42F1-B75B-1D2541D6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More </a:t>
            </a:r>
            <a:r>
              <a:rPr lang="cs-CZ" b="1" dirty="0" err="1"/>
              <a:t>numbers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1DE644-AD98-425C-9E93-9FE64C0F3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In </a:t>
            </a:r>
            <a:r>
              <a:rPr lang="cs-CZ" dirty="0" err="1"/>
              <a:t>Ireland</a:t>
            </a:r>
            <a:r>
              <a:rPr lang="cs-CZ" dirty="0"/>
              <a:t> </a:t>
            </a:r>
            <a:r>
              <a:rPr lang="en-US" dirty="0"/>
              <a:t>1 in 3 homeless people in temporary</a:t>
            </a:r>
            <a:r>
              <a:rPr lang="cs-CZ" dirty="0"/>
              <a:t> </a:t>
            </a:r>
            <a:r>
              <a:rPr lang="en-US" dirty="0"/>
              <a:t>accommodation was a child</a:t>
            </a:r>
            <a:endParaRPr lang="cs-CZ" dirty="0"/>
          </a:p>
          <a:p>
            <a:r>
              <a:rPr lang="en-US" dirty="0"/>
              <a:t>I</a:t>
            </a:r>
            <a:r>
              <a:rPr lang="cs-CZ" dirty="0"/>
              <a:t>n </a:t>
            </a:r>
            <a:r>
              <a:rPr lang="cs-CZ" dirty="0" err="1"/>
              <a:t>England</a:t>
            </a:r>
            <a:r>
              <a:rPr lang="cs-CZ" dirty="0"/>
              <a:t> </a:t>
            </a:r>
            <a:r>
              <a:rPr lang="en-US" dirty="0"/>
              <a:t>90% of single parent families applying</a:t>
            </a:r>
            <a:r>
              <a:rPr lang="cs-CZ" dirty="0"/>
              <a:t> </a:t>
            </a:r>
            <a:r>
              <a:rPr lang="en-US" dirty="0"/>
              <a:t>for public support for homeless people</a:t>
            </a:r>
            <a:r>
              <a:rPr lang="cs-CZ" dirty="0"/>
              <a:t> </a:t>
            </a:r>
            <a:r>
              <a:rPr lang="en-US" dirty="0"/>
              <a:t>were women</a:t>
            </a:r>
            <a:endParaRPr lang="cs-CZ" dirty="0"/>
          </a:p>
          <a:p>
            <a:r>
              <a:rPr lang="cs-CZ" dirty="0"/>
              <a:t>In Finland 25% </a:t>
            </a:r>
            <a:r>
              <a:rPr lang="en-US" dirty="0"/>
              <a:t>of homeless families</a:t>
            </a:r>
            <a:r>
              <a:rPr lang="cs-CZ" dirty="0"/>
              <a:t> </a:t>
            </a:r>
            <a:r>
              <a:rPr lang="en-US" dirty="0"/>
              <a:t>are immigrants</a:t>
            </a:r>
            <a:endParaRPr lang="cs-CZ" dirty="0"/>
          </a:p>
          <a:p>
            <a:r>
              <a:rPr lang="cs-CZ" dirty="0"/>
              <a:t>In </a:t>
            </a:r>
            <a:r>
              <a:rPr lang="cs-CZ" dirty="0" err="1"/>
              <a:t>Austria</a:t>
            </a:r>
            <a:r>
              <a:rPr lang="cs-CZ" dirty="0"/>
              <a:t> h</a:t>
            </a:r>
            <a:r>
              <a:rPr lang="en-US" dirty="0" err="1"/>
              <a:t>omeless</a:t>
            </a:r>
            <a:r>
              <a:rPr lang="en-US" dirty="0"/>
              <a:t> people had a mortality</a:t>
            </a:r>
            <a:r>
              <a:rPr lang="cs-CZ" dirty="0"/>
              <a:t> </a:t>
            </a:r>
            <a:r>
              <a:rPr lang="en-US" dirty="0"/>
              <a:t>risk 4 times higher than the rest</a:t>
            </a:r>
            <a:r>
              <a:rPr lang="cs-CZ" dirty="0"/>
              <a:t> </a:t>
            </a:r>
            <a:r>
              <a:rPr lang="en-US" dirty="0"/>
              <a:t>of the population</a:t>
            </a:r>
            <a:endParaRPr lang="cs-CZ" dirty="0"/>
          </a:p>
          <a:p>
            <a:r>
              <a:rPr lang="cs-CZ" dirty="0"/>
              <a:t>In London t</a:t>
            </a:r>
            <a:r>
              <a:rPr lang="en-US" dirty="0"/>
              <a:t>he coronavirus mortality rate of homeless</a:t>
            </a:r>
            <a:r>
              <a:rPr lang="cs-CZ" dirty="0"/>
              <a:t> </a:t>
            </a:r>
            <a:r>
              <a:rPr lang="en-US" dirty="0"/>
              <a:t>people living in emergency accommodation</a:t>
            </a:r>
            <a:r>
              <a:rPr lang="cs-CZ" dirty="0"/>
              <a:t> </a:t>
            </a:r>
            <a:r>
              <a:rPr lang="en-US" dirty="0"/>
              <a:t>has been 25 times higher than that of the</a:t>
            </a:r>
            <a:r>
              <a:rPr lang="cs-CZ" dirty="0"/>
              <a:t> </a:t>
            </a:r>
            <a:r>
              <a:rPr lang="en-US" dirty="0"/>
              <a:t>general adult population</a:t>
            </a:r>
            <a:endParaRPr lang="cs-CZ" dirty="0"/>
          </a:p>
          <a:p>
            <a:r>
              <a:rPr lang="cs-CZ" dirty="0"/>
              <a:t>In France </a:t>
            </a:r>
            <a:r>
              <a:rPr lang="en-US" dirty="0"/>
              <a:t>495 homeless people died in the streets</a:t>
            </a:r>
            <a:r>
              <a:rPr lang="cs-CZ" dirty="0"/>
              <a:t> </a:t>
            </a:r>
            <a:r>
              <a:rPr lang="en-US" dirty="0"/>
              <a:t>in 2019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4CA64BB-3A1E-4721-847E-8D3BC2AEBDFC}"/>
              </a:ext>
            </a:extLst>
          </p:cNvPr>
          <p:cNvSpPr txBox="1">
            <a:spLocks/>
          </p:cNvSpPr>
          <p:nvPr/>
        </p:nvSpPr>
        <p:spPr>
          <a:xfrm>
            <a:off x="953878" y="1567351"/>
            <a:ext cx="9988420" cy="49255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173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76000" b="-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05836-7717-42F1-B75B-1D2541D6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Why</a:t>
            </a:r>
            <a:r>
              <a:rPr lang="cs-CZ" b="1" dirty="0"/>
              <a:t> </a:t>
            </a:r>
            <a:r>
              <a:rPr lang="cs-CZ" b="1" dirty="0" err="1"/>
              <a:t>understanding</a:t>
            </a:r>
            <a:r>
              <a:rPr lang="cs-CZ" b="1" dirty="0"/>
              <a:t> </a:t>
            </a:r>
            <a:r>
              <a:rPr lang="cs-CZ" b="1" dirty="0" err="1"/>
              <a:t>homelessness</a:t>
            </a:r>
            <a:r>
              <a:rPr lang="cs-CZ" b="1" dirty="0"/>
              <a:t> </a:t>
            </a:r>
            <a:r>
              <a:rPr lang="cs-CZ" b="1" dirty="0" err="1"/>
              <a:t>matter</a:t>
            </a:r>
            <a:r>
              <a:rPr lang="cs-CZ" b="1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7BBDCA-DBAC-4AC4-BDD9-84168D3E7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564640"/>
            <a:ext cx="10512424" cy="462502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lvl="1"/>
            <a:endParaRPr lang="cs-CZ" sz="2800" dirty="0">
              <a:cs typeface="Calibri"/>
            </a:endParaRPr>
          </a:p>
          <a:p>
            <a:r>
              <a:rPr lang="cs-CZ" sz="3200" dirty="0" err="1">
                <a:cs typeface="Calibri"/>
              </a:rPr>
              <a:t>The</a:t>
            </a:r>
            <a:r>
              <a:rPr lang="cs-CZ" sz="3200" dirty="0">
                <a:cs typeface="Calibri"/>
              </a:rPr>
              <a:t> public </a:t>
            </a:r>
            <a:r>
              <a:rPr lang="cs-CZ" sz="3200" dirty="0" err="1">
                <a:cs typeface="Calibri"/>
              </a:rPr>
              <a:t>perception</a:t>
            </a:r>
            <a:endParaRPr lang="cs-CZ" sz="3200" dirty="0">
              <a:cs typeface="Calibri"/>
            </a:endParaRPr>
          </a:p>
          <a:p>
            <a:pPr lvl="1"/>
            <a:r>
              <a:rPr lang="cs-CZ" sz="2800" dirty="0" err="1">
                <a:cs typeface="Calibri"/>
              </a:rPr>
              <a:t>Based</a:t>
            </a:r>
            <a:r>
              <a:rPr lang="cs-CZ" sz="2800" dirty="0">
                <a:cs typeface="Calibri"/>
              </a:rPr>
              <a:t> on </a:t>
            </a:r>
            <a:r>
              <a:rPr lang="cs-CZ" sz="2800" dirty="0" err="1">
                <a:cs typeface="Calibri"/>
              </a:rPr>
              <a:t>the</a:t>
            </a:r>
            <a:r>
              <a:rPr lang="cs-CZ" sz="2800" dirty="0">
                <a:cs typeface="Calibri"/>
              </a:rPr>
              <a:t> </a:t>
            </a:r>
            <a:r>
              <a:rPr lang="cs-CZ" sz="2800" dirty="0" err="1">
                <a:cs typeface="Calibri"/>
              </a:rPr>
              <a:t>roofless</a:t>
            </a:r>
            <a:r>
              <a:rPr lang="cs-CZ" sz="2800" dirty="0">
                <a:cs typeface="Calibri"/>
              </a:rPr>
              <a:t> </a:t>
            </a:r>
          </a:p>
          <a:p>
            <a:pPr lvl="2"/>
            <a:r>
              <a:rPr lang="cs-CZ" sz="2400" dirty="0">
                <a:cs typeface="Calibri"/>
              </a:rPr>
              <a:t>Just </a:t>
            </a:r>
            <a:r>
              <a:rPr lang="cs-CZ" sz="2400" dirty="0" err="1">
                <a:cs typeface="Calibri"/>
              </a:rPr>
              <a:t>the</a:t>
            </a:r>
            <a:r>
              <a:rPr lang="cs-CZ" sz="2400" dirty="0">
                <a:cs typeface="Calibri"/>
              </a:rPr>
              <a:t> tip </a:t>
            </a:r>
            <a:r>
              <a:rPr lang="cs-CZ" sz="2400" dirty="0" err="1">
                <a:cs typeface="Calibri"/>
              </a:rPr>
              <a:t>of</a:t>
            </a:r>
            <a:r>
              <a:rPr lang="cs-CZ" sz="2400" dirty="0">
                <a:cs typeface="Calibri"/>
              </a:rPr>
              <a:t> </a:t>
            </a:r>
            <a:r>
              <a:rPr lang="cs-CZ" sz="2400" dirty="0" err="1">
                <a:cs typeface="Calibri"/>
              </a:rPr>
              <a:t>the</a:t>
            </a:r>
            <a:r>
              <a:rPr lang="cs-CZ" sz="2400" dirty="0">
                <a:cs typeface="Calibri"/>
              </a:rPr>
              <a:t> </a:t>
            </a:r>
            <a:r>
              <a:rPr lang="cs-CZ" sz="2400" dirty="0" err="1">
                <a:cs typeface="Calibri"/>
              </a:rPr>
              <a:t>iceberg</a:t>
            </a:r>
            <a:endParaRPr lang="cs-CZ" sz="2400" dirty="0">
              <a:cs typeface="Calibri"/>
            </a:endParaRPr>
          </a:p>
          <a:p>
            <a:pPr lvl="2"/>
            <a:r>
              <a:rPr lang="cs-CZ" sz="2400" dirty="0">
                <a:cs typeface="Calibri"/>
              </a:rPr>
              <a:t>Most </a:t>
            </a:r>
            <a:r>
              <a:rPr lang="cs-CZ" sz="2400" dirty="0" err="1">
                <a:cs typeface="Calibri"/>
              </a:rPr>
              <a:t>controversial</a:t>
            </a:r>
            <a:r>
              <a:rPr lang="cs-CZ" sz="2400" dirty="0">
                <a:cs typeface="Calibri"/>
              </a:rPr>
              <a:t>, </a:t>
            </a:r>
            <a:r>
              <a:rPr lang="cs-CZ" sz="2400" dirty="0" err="1">
                <a:cs typeface="Calibri"/>
              </a:rPr>
              <a:t>problematic</a:t>
            </a:r>
            <a:endParaRPr lang="cs-CZ" sz="2400" dirty="0">
              <a:cs typeface="Calibri"/>
            </a:endParaRPr>
          </a:p>
          <a:p>
            <a:r>
              <a:rPr lang="cs-CZ" sz="3200" dirty="0" err="1">
                <a:cs typeface="Calibri"/>
              </a:rPr>
              <a:t>Financing</a:t>
            </a:r>
            <a:endParaRPr lang="cs-CZ" sz="3200" dirty="0">
              <a:cs typeface="Calibri"/>
            </a:endParaRPr>
          </a:p>
          <a:p>
            <a:r>
              <a:rPr lang="cs-CZ" sz="3200" dirty="0" err="1">
                <a:cs typeface="Calibri"/>
              </a:rPr>
              <a:t>Prevention</a:t>
            </a:r>
            <a:endParaRPr lang="cs-CZ" sz="3200" dirty="0">
              <a:cs typeface="Calibri"/>
            </a:endParaRPr>
          </a:p>
          <a:p>
            <a:r>
              <a:rPr lang="cs-CZ" sz="3200" dirty="0" err="1">
                <a:cs typeface="Calibri"/>
              </a:rPr>
              <a:t>Social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exclusion</a:t>
            </a:r>
            <a:endParaRPr lang="cs-CZ" sz="3200" dirty="0">
              <a:cs typeface="Calibri"/>
            </a:endParaRPr>
          </a:p>
          <a:p>
            <a:r>
              <a:rPr lang="cs-CZ" sz="3200" dirty="0">
                <a:cs typeface="Calibri"/>
              </a:rPr>
              <a:t>More </a:t>
            </a:r>
            <a:r>
              <a:rPr lang="cs-CZ" sz="3200" dirty="0" err="1">
                <a:cs typeface="Calibri"/>
              </a:rPr>
              <a:t>societal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groups</a:t>
            </a:r>
            <a:r>
              <a:rPr lang="cs-CZ" sz="3200" dirty="0">
                <a:cs typeface="Calibri"/>
              </a:rPr>
              <a:t> in </a:t>
            </a:r>
            <a:r>
              <a:rPr lang="cs-CZ" sz="3200" dirty="0" err="1">
                <a:cs typeface="Calibri"/>
              </a:rPr>
              <a:t>one</a:t>
            </a:r>
            <a:r>
              <a:rPr lang="cs-CZ" sz="3200" dirty="0">
                <a:cs typeface="Calibri"/>
              </a:rPr>
              <a:t> </a:t>
            </a:r>
            <a:r>
              <a:rPr lang="cs-CZ" sz="3200" dirty="0" err="1">
                <a:cs typeface="Calibri"/>
              </a:rPr>
              <a:t>bag</a:t>
            </a:r>
            <a:endParaRPr lang="cs-CZ" sz="3200" dirty="0">
              <a:cs typeface="Calibri"/>
            </a:endParaRPr>
          </a:p>
          <a:p>
            <a:pPr lvl="1"/>
            <a:r>
              <a:rPr lang="cs-CZ" sz="2800" dirty="0" err="1">
                <a:cs typeface="Calibri"/>
              </a:rPr>
              <a:t>Young</a:t>
            </a:r>
            <a:r>
              <a:rPr lang="cs-CZ" sz="2800" dirty="0">
                <a:cs typeface="Calibri"/>
              </a:rPr>
              <a:t>, </a:t>
            </a:r>
            <a:r>
              <a:rPr lang="cs-CZ" sz="2800" dirty="0" err="1">
                <a:cs typeface="Calibri"/>
              </a:rPr>
              <a:t>elderly</a:t>
            </a:r>
            <a:r>
              <a:rPr lang="cs-CZ" sz="2800" dirty="0">
                <a:cs typeface="Calibri"/>
              </a:rPr>
              <a:t>, </a:t>
            </a:r>
            <a:r>
              <a:rPr lang="cs-CZ" sz="2800" dirty="0" err="1">
                <a:cs typeface="Calibri"/>
              </a:rPr>
              <a:t>physical</a:t>
            </a:r>
            <a:r>
              <a:rPr lang="cs-CZ" sz="2800" dirty="0">
                <a:cs typeface="Calibri"/>
              </a:rPr>
              <a:t>/</a:t>
            </a:r>
            <a:r>
              <a:rPr lang="cs-CZ" sz="2800" dirty="0" err="1">
                <a:cs typeface="Calibri"/>
              </a:rPr>
              <a:t>mental</a:t>
            </a:r>
            <a:r>
              <a:rPr lang="cs-CZ" sz="2800" dirty="0">
                <a:cs typeface="Calibri"/>
              </a:rPr>
              <a:t> </a:t>
            </a:r>
            <a:r>
              <a:rPr lang="cs-CZ" sz="2800" dirty="0" err="1">
                <a:cs typeface="Calibri"/>
              </a:rPr>
              <a:t>health</a:t>
            </a:r>
            <a:r>
              <a:rPr lang="cs-CZ" sz="2800" dirty="0">
                <a:cs typeface="Calibri"/>
              </a:rPr>
              <a:t>, </a:t>
            </a:r>
            <a:r>
              <a:rPr lang="cs-CZ" sz="2800" dirty="0" err="1">
                <a:cs typeface="Calibri"/>
              </a:rPr>
              <a:t>addictions</a:t>
            </a:r>
            <a:r>
              <a:rPr lang="cs-CZ" sz="2800" dirty="0">
                <a:cs typeface="Calibri"/>
              </a:rPr>
              <a:t>, </a:t>
            </a:r>
            <a:r>
              <a:rPr lang="cs-CZ" sz="2800" dirty="0" err="1">
                <a:cs typeface="Calibri"/>
              </a:rPr>
              <a:t>immigrants</a:t>
            </a:r>
            <a:r>
              <a:rPr lang="cs-CZ" sz="2800" dirty="0">
                <a:cs typeface="Calibri"/>
              </a:rPr>
              <a:t>, </a:t>
            </a:r>
            <a:r>
              <a:rPr lang="cs-CZ" sz="2800" dirty="0" err="1">
                <a:cs typeface="Calibri"/>
              </a:rPr>
              <a:t>criminals</a:t>
            </a:r>
            <a:endParaRPr lang="cs-CZ" sz="2800" dirty="0">
              <a:cs typeface="Calibri"/>
            </a:endParaRPr>
          </a:p>
          <a:p>
            <a:r>
              <a:rPr lang="cs-CZ" sz="3200" dirty="0" err="1">
                <a:cs typeface="Calibri"/>
              </a:rPr>
              <a:t>Fear</a:t>
            </a:r>
            <a:endParaRPr lang="cs-CZ" sz="3200" dirty="0">
              <a:cs typeface="Calibri"/>
            </a:endParaRPr>
          </a:p>
          <a:p>
            <a:pPr marL="0" indent="0">
              <a:buNone/>
            </a:pPr>
            <a:endParaRPr lang="cs-CZ" sz="3200" dirty="0">
              <a:cs typeface="Calibri"/>
            </a:endParaRPr>
          </a:p>
          <a:p>
            <a:pPr lvl="1"/>
            <a:endParaRPr lang="cs-CZ" sz="2800" dirty="0">
              <a:cs typeface="Calibri"/>
            </a:endParaRPr>
          </a:p>
          <a:p>
            <a:endParaRPr lang="en-US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629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76000" r="-7000"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05836-7717-42F1-B75B-1D2541D6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Who</a:t>
            </a:r>
            <a:r>
              <a:rPr lang="cs-CZ" b="1" dirty="0"/>
              <a:t> are </a:t>
            </a:r>
            <a:r>
              <a:rPr lang="cs-CZ" b="1" dirty="0" err="1"/>
              <a:t>homeless</a:t>
            </a:r>
            <a:r>
              <a:rPr lang="cs-CZ" b="1" dirty="0"/>
              <a:t> </a:t>
            </a:r>
            <a:r>
              <a:rPr lang="cs-CZ" b="1" dirty="0" err="1"/>
              <a:t>people</a:t>
            </a:r>
            <a:r>
              <a:rPr lang="cs-CZ" b="1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7BBDCA-DBAC-4AC4-BDD9-84168D3E7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780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143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64000" b="-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592F005-9206-4CBE-AE0B-FC419CBCFA1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b="1" dirty="0"/>
          </a:p>
        </p:txBody>
      </p:sp>
      <p:sp>
        <p:nvSpPr>
          <p:cNvPr id="5" name="Zástupný obsah 3">
            <a:extLst>
              <a:ext uri="{FF2B5EF4-FFF2-40B4-BE49-F238E27FC236}">
                <a16:creationId xmlns:a16="http://schemas.microsoft.com/office/drawing/2014/main" id="{0B2FF7E9-0CED-41C3-B744-00D5E116E242}"/>
              </a:ext>
            </a:extLst>
          </p:cNvPr>
          <p:cNvSpPr txBox="1">
            <a:spLocks/>
          </p:cNvSpPr>
          <p:nvPr/>
        </p:nvSpPr>
        <p:spPr>
          <a:xfrm>
            <a:off x="842173" y="1935160"/>
            <a:ext cx="10210391" cy="44275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cs-CZ" b="1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A828BF-80E1-4554-87E4-78E777C7B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1st </a:t>
            </a:r>
            <a:r>
              <a:rPr lang="cs-CZ" dirty="0" err="1"/>
              <a:t>assignment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3AEED6-5630-4F59-AC8F-5B55B2710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Essay</a:t>
            </a:r>
            <a:r>
              <a:rPr lang="cs-CZ" dirty="0"/>
              <a:t> (750 </a:t>
            </a:r>
            <a:r>
              <a:rPr lang="cs-CZ" dirty="0" err="1"/>
              <a:t>words</a:t>
            </a:r>
            <a:r>
              <a:rPr lang="cs-CZ" dirty="0"/>
              <a:t>) </a:t>
            </a:r>
            <a:r>
              <a:rPr lang="cs-CZ" dirty="0" err="1"/>
              <a:t>covering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perception</a:t>
            </a:r>
            <a:r>
              <a:rPr lang="cs-CZ" dirty="0"/>
              <a:t> and </a:t>
            </a:r>
            <a:r>
              <a:rPr lang="cs-CZ" dirty="0" err="1"/>
              <a:t>understanding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homelessness</a:t>
            </a:r>
            <a:endParaRPr lang="cs-CZ" dirty="0"/>
          </a:p>
          <a:p>
            <a:pPr lvl="1"/>
            <a:r>
              <a:rPr lang="cs-CZ" dirty="0" err="1"/>
              <a:t>Identify</a:t>
            </a:r>
            <a:r>
              <a:rPr lang="cs-CZ" dirty="0"/>
              <a:t> </a:t>
            </a:r>
            <a:r>
              <a:rPr lang="cs-CZ" dirty="0" err="1"/>
              <a:t>potential</a:t>
            </a:r>
            <a:r>
              <a:rPr lang="cs-CZ" dirty="0"/>
              <a:t> </a:t>
            </a:r>
            <a:r>
              <a:rPr lang="cs-CZ" dirty="0" err="1"/>
              <a:t>stereotypes</a:t>
            </a:r>
            <a:r>
              <a:rPr lang="cs-CZ" dirty="0"/>
              <a:t>/prejudice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have</a:t>
            </a:r>
            <a:endParaRPr lang="cs-CZ" dirty="0"/>
          </a:p>
          <a:p>
            <a:pPr lvl="1"/>
            <a:r>
              <a:rPr lang="cs-CZ" dirty="0" err="1"/>
              <a:t>Reflect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ETHOS</a:t>
            </a:r>
          </a:p>
          <a:p>
            <a:pPr lvl="1"/>
            <a:r>
              <a:rPr lang="cs-CZ" dirty="0" err="1"/>
              <a:t>Suggest</a:t>
            </a:r>
            <a:r>
              <a:rPr lang="cs-CZ" dirty="0"/>
              <a:t> </a:t>
            </a:r>
            <a:r>
              <a:rPr lang="cs-CZ" dirty="0" err="1"/>
              <a:t>ways</a:t>
            </a:r>
            <a:r>
              <a:rPr lang="cs-CZ" dirty="0"/>
              <a:t> </a:t>
            </a:r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overcome</a:t>
            </a:r>
            <a:r>
              <a:rPr lang="cs-CZ" dirty="0"/>
              <a:t> </a:t>
            </a:r>
            <a:r>
              <a:rPr lang="cs-CZ" dirty="0" err="1"/>
              <a:t>stereotypical</a:t>
            </a:r>
            <a:r>
              <a:rPr lang="cs-CZ" dirty="0"/>
              <a:t>/</a:t>
            </a:r>
            <a:r>
              <a:rPr lang="cs-CZ" dirty="0" err="1"/>
              <a:t>prejudicial</a:t>
            </a:r>
            <a:r>
              <a:rPr lang="cs-CZ" dirty="0"/>
              <a:t> </a:t>
            </a:r>
            <a:r>
              <a:rPr lang="cs-CZ" dirty="0" err="1"/>
              <a:t>understanding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homeless</a:t>
            </a:r>
            <a:r>
              <a:rPr lang="cs-CZ" dirty="0"/>
              <a:t> </a:t>
            </a:r>
            <a:r>
              <a:rPr lang="cs-CZ" dirty="0" err="1"/>
              <a:t>people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1384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298AFE0-8DE8-426E-ABAA-FBDD28157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Home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2F111DE-50B4-4ED3-8B48-BF72D9C13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“</a:t>
            </a:r>
            <a:r>
              <a:rPr lang="en-US" i="1" dirty="0"/>
              <a:t>having a decent dwelling (or space) adequate to meet the needs of the person and his/her family (physical domain); being able to maintain privacy and enjoy social relations (social domain) and having exclusive possession, security of occupation and legal title (legal domain</a:t>
            </a:r>
            <a:r>
              <a:rPr lang="en-US" dirty="0"/>
              <a:t>)</a:t>
            </a:r>
            <a:r>
              <a:rPr lang="cs-CZ" dirty="0"/>
              <a:t>“ (Edgar, 2009, p. 15)</a:t>
            </a:r>
          </a:p>
          <a:p>
            <a:r>
              <a:rPr lang="cs-CZ" dirty="0" err="1"/>
              <a:t>Three</a:t>
            </a:r>
            <a:r>
              <a:rPr lang="cs-CZ" dirty="0"/>
              <a:t> </a:t>
            </a:r>
            <a:r>
              <a:rPr lang="cs-CZ" dirty="0" err="1"/>
              <a:t>domains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home</a:t>
            </a:r>
            <a:r>
              <a:rPr lang="cs-CZ" dirty="0"/>
              <a:t> (Edgar, 2009)</a:t>
            </a:r>
          </a:p>
          <a:p>
            <a:pPr lvl="1"/>
            <a:r>
              <a:rPr lang="cs-CZ" dirty="0" err="1"/>
              <a:t>Physical</a:t>
            </a:r>
            <a:endParaRPr lang="cs-CZ" dirty="0"/>
          </a:p>
          <a:p>
            <a:pPr lvl="1"/>
            <a:r>
              <a:rPr lang="cs-CZ" dirty="0" err="1"/>
              <a:t>Legal</a:t>
            </a:r>
            <a:endParaRPr lang="cs-CZ" dirty="0"/>
          </a:p>
          <a:p>
            <a:pPr lvl="1"/>
            <a:r>
              <a:rPr lang="cs-CZ" dirty="0" err="1"/>
              <a:t>Social</a:t>
            </a:r>
            <a:endParaRPr lang="cs-CZ" dirty="0"/>
          </a:p>
          <a:p>
            <a:r>
              <a:rPr lang="cs-CZ" dirty="0" err="1"/>
              <a:t>Homelessness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absence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home</a:t>
            </a:r>
            <a:endParaRPr lang="cs-CZ" dirty="0"/>
          </a:p>
          <a:p>
            <a:pPr lvl="1"/>
            <a:r>
              <a:rPr lang="cs-CZ" dirty="0"/>
              <a:t>Absence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 and more </a:t>
            </a:r>
            <a:r>
              <a:rPr lang="cs-CZ" dirty="0" err="1"/>
              <a:t>domains</a:t>
            </a:r>
            <a:r>
              <a:rPr lang="cs-CZ" dirty="0"/>
              <a:t> – </a:t>
            </a:r>
            <a:r>
              <a:rPr lang="cs-CZ" dirty="0" err="1"/>
              <a:t>homelessness</a:t>
            </a:r>
            <a:endParaRPr lang="cs-CZ" dirty="0"/>
          </a:p>
          <a:p>
            <a:pPr lvl="1"/>
            <a:r>
              <a:rPr lang="cs-CZ" dirty="0"/>
              <a:t>Absence </a:t>
            </a:r>
            <a:r>
              <a:rPr lang="cs-CZ" dirty="0" err="1"/>
              <a:t>of</a:t>
            </a:r>
            <a:r>
              <a:rPr lang="cs-CZ" dirty="0"/>
              <a:t> 1 </a:t>
            </a:r>
            <a:r>
              <a:rPr lang="cs-CZ" dirty="0" err="1"/>
              <a:t>domain</a:t>
            </a:r>
            <a:r>
              <a:rPr lang="cs-CZ" dirty="0"/>
              <a:t> – </a:t>
            </a:r>
            <a:r>
              <a:rPr lang="cs-CZ" dirty="0" err="1"/>
              <a:t>housing</a:t>
            </a:r>
            <a:r>
              <a:rPr lang="cs-CZ" dirty="0"/>
              <a:t> </a:t>
            </a:r>
            <a:r>
              <a:rPr lang="cs-CZ" dirty="0" err="1"/>
              <a:t>exlusion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0241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59000">
              <a:srgbClr val="F4F4F4"/>
            </a:gs>
            <a:gs pos="40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76FF9-58C7-4D1E-B18D-77765936C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9079D9A-4BF0-40E4-B257-788441E59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72" y="0"/>
            <a:ext cx="5719666" cy="6858000"/>
          </a:xfrm>
        </p:spPr>
      </p:pic>
    </p:spTree>
    <p:extLst>
      <p:ext uri="{BB962C8B-B14F-4D97-AF65-F5344CB8AC3E}">
        <p14:creationId xmlns:p14="http://schemas.microsoft.com/office/powerpoint/2010/main" val="1942101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CCBC2FD-4E78-4FF5-A66A-1E9880872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065281"/>
            <a:ext cx="9988420" cy="4427594"/>
          </a:xfrm>
        </p:spPr>
        <p:txBody>
          <a:bodyPr>
            <a:normAutofit fontScale="70000" lnSpcReduction="20000"/>
          </a:bodyPr>
          <a:lstStyle/>
          <a:p>
            <a:r>
              <a:rPr lang="cs-CZ" dirty="0" err="1"/>
              <a:t>Roofless</a:t>
            </a:r>
            <a:endParaRPr lang="cs-CZ" dirty="0"/>
          </a:p>
          <a:p>
            <a:pPr lvl="1"/>
            <a:r>
              <a:rPr lang="cs-CZ" dirty="0" err="1"/>
              <a:t>Living</a:t>
            </a:r>
            <a:r>
              <a:rPr lang="cs-CZ" dirty="0"/>
              <a:t> </a:t>
            </a:r>
            <a:r>
              <a:rPr lang="cs-CZ" dirty="0" err="1"/>
              <a:t>rough</a:t>
            </a:r>
            <a:endParaRPr lang="cs-CZ" dirty="0"/>
          </a:p>
          <a:p>
            <a:pPr lvl="1"/>
            <a:r>
              <a:rPr lang="cs-CZ" dirty="0" err="1"/>
              <a:t>Emergency</a:t>
            </a:r>
            <a:r>
              <a:rPr lang="cs-CZ" dirty="0"/>
              <a:t> </a:t>
            </a:r>
            <a:r>
              <a:rPr lang="cs-CZ" dirty="0" err="1"/>
              <a:t>accommodation</a:t>
            </a:r>
            <a:endParaRPr lang="cs-CZ" dirty="0"/>
          </a:p>
          <a:p>
            <a:r>
              <a:rPr lang="cs-CZ" dirty="0" err="1"/>
              <a:t>Houseless</a:t>
            </a:r>
            <a:endParaRPr lang="cs-CZ" dirty="0"/>
          </a:p>
          <a:p>
            <a:pPr lvl="1"/>
            <a:r>
              <a:rPr lang="cs-CZ" dirty="0" err="1"/>
              <a:t>Accommodation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homeless</a:t>
            </a:r>
            <a:endParaRPr lang="cs-CZ" dirty="0"/>
          </a:p>
          <a:p>
            <a:pPr lvl="1"/>
            <a:r>
              <a:rPr lang="cs-CZ" dirty="0" err="1"/>
              <a:t>Women‘s</a:t>
            </a:r>
            <a:r>
              <a:rPr lang="cs-CZ" dirty="0"/>
              <a:t> </a:t>
            </a:r>
            <a:r>
              <a:rPr lang="cs-CZ" dirty="0" err="1"/>
              <a:t>shelters</a:t>
            </a:r>
            <a:endParaRPr lang="cs-CZ" dirty="0"/>
          </a:p>
          <a:p>
            <a:pPr lvl="1"/>
            <a:r>
              <a:rPr lang="cs-CZ" dirty="0" err="1"/>
              <a:t>Accommodation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immigrants</a:t>
            </a:r>
            <a:endParaRPr lang="cs-CZ" dirty="0"/>
          </a:p>
          <a:p>
            <a:pPr lvl="1"/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due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released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institutions</a:t>
            </a:r>
            <a:endParaRPr lang="cs-CZ" dirty="0"/>
          </a:p>
          <a:p>
            <a:r>
              <a:rPr lang="cs-CZ" dirty="0" err="1"/>
              <a:t>Insecure</a:t>
            </a:r>
            <a:r>
              <a:rPr lang="cs-CZ" dirty="0"/>
              <a:t> </a:t>
            </a:r>
            <a:r>
              <a:rPr lang="cs-CZ" dirty="0" err="1"/>
              <a:t>housing</a:t>
            </a:r>
            <a:endParaRPr lang="cs-CZ" dirty="0"/>
          </a:p>
          <a:p>
            <a:pPr lvl="1"/>
            <a:r>
              <a:rPr lang="cs-CZ" dirty="0" err="1"/>
              <a:t>Insecure</a:t>
            </a:r>
            <a:r>
              <a:rPr lang="cs-CZ" dirty="0"/>
              <a:t> </a:t>
            </a:r>
            <a:r>
              <a:rPr lang="cs-CZ" dirty="0" err="1"/>
              <a:t>accommodation</a:t>
            </a:r>
            <a:endParaRPr lang="cs-CZ" dirty="0"/>
          </a:p>
          <a:p>
            <a:pPr lvl="1"/>
            <a:r>
              <a:rPr lang="cs-CZ" dirty="0" err="1"/>
              <a:t>Under</a:t>
            </a:r>
            <a:r>
              <a:rPr lang="cs-CZ" dirty="0"/>
              <a:t> </a:t>
            </a:r>
            <a:r>
              <a:rPr lang="cs-CZ" dirty="0" err="1"/>
              <a:t>threat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eviction</a:t>
            </a:r>
            <a:endParaRPr lang="cs-CZ" dirty="0"/>
          </a:p>
          <a:p>
            <a:pPr lvl="1"/>
            <a:r>
              <a:rPr lang="cs-CZ" dirty="0" err="1"/>
              <a:t>Under</a:t>
            </a:r>
            <a:r>
              <a:rPr lang="cs-CZ" dirty="0"/>
              <a:t> </a:t>
            </a:r>
            <a:r>
              <a:rPr lang="cs-CZ" dirty="0" err="1"/>
              <a:t>threat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violence</a:t>
            </a:r>
            <a:r>
              <a:rPr lang="cs-CZ" dirty="0"/>
              <a:t> </a:t>
            </a:r>
          </a:p>
          <a:p>
            <a:r>
              <a:rPr lang="cs-CZ" dirty="0" err="1"/>
              <a:t>Inadequate</a:t>
            </a:r>
            <a:r>
              <a:rPr lang="cs-CZ" dirty="0"/>
              <a:t> </a:t>
            </a:r>
            <a:r>
              <a:rPr lang="cs-CZ" dirty="0" err="1"/>
              <a:t>housing</a:t>
            </a:r>
            <a:endParaRPr lang="cs-CZ" dirty="0"/>
          </a:p>
          <a:p>
            <a:pPr lvl="1"/>
            <a:r>
              <a:rPr lang="cs-CZ" dirty="0" err="1"/>
              <a:t>Temporary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non-</a:t>
            </a:r>
            <a:r>
              <a:rPr lang="cs-CZ" dirty="0" err="1"/>
              <a:t>conventional</a:t>
            </a:r>
            <a:r>
              <a:rPr lang="cs-CZ" dirty="0"/>
              <a:t> </a:t>
            </a:r>
            <a:r>
              <a:rPr lang="cs-CZ" dirty="0" err="1"/>
              <a:t>structures</a:t>
            </a:r>
            <a:endParaRPr lang="cs-CZ" dirty="0"/>
          </a:p>
          <a:p>
            <a:pPr lvl="1"/>
            <a:r>
              <a:rPr lang="cs-CZ" dirty="0" err="1"/>
              <a:t>Unfit</a:t>
            </a:r>
            <a:r>
              <a:rPr lang="cs-CZ" dirty="0"/>
              <a:t> </a:t>
            </a:r>
            <a:r>
              <a:rPr lang="cs-CZ" dirty="0" err="1"/>
              <a:t>housing</a:t>
            </a:r>
            <a:endParaRPr lang="cs-CZ" dirty="0"/>
          </a:p>
          <a:p>
            <a:pPr lvl="1"/>
            <a:r>
              <a:rPr lang="cs-CZ" dirty="0" err="1"/>
              <a:t>Extreme</a:t>
            </a:r>
            <a:r>
              <a:rPr lang="cs-CZ" dirty="0"/>
              <a:t> </a:t>
            </a:r>
            <a:r>
              <a:rPr lang="cs-CZ" dirty="0" err="1"/>
              <a:t>overcrowding</a:t>
            </a:r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44B1DBAE-17FD-4F7D-9DBF-0C519AAAF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ETHOS – The European Typology on Homelessness and Housing Exclusion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3002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bg1">
                <a:lumMod val="65000"/>
              </a:schemeClr>
            </a:gs>
            <a:gs pos="100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0D9E78D-E852-4824-8C42-53DDA8CE6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68" y="0"/>
            <a:ext cx="9153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90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chemeClr val="bg1">
                <a:lumMod val="65000"/>
              </a:schemeClr>
            </a:gs>
            <a:gs pos="100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A953833-DC26-4039-B9A6-9F0B291C6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04" y="342193"/>
            <a:ext cx="4687989" cy="352956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658DBF4-5920-4990-89BD-E0056DF00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9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17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chemeClr val="bg1">
                <a:lumMod val="65000"/>
              </a:schemeClr>
            </a:gs>
            <a:gs pos="100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B018493-4ABB-4947-AA74-CDF406253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71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65000"/>
              </a:schemeClr>
            </a:gs>
            <a:gs pos="56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8F5FA5-8F34-486D-A0AD-E3612DF3D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ABFE45A-C9F4-47A4-9C37-2FDC42F40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98" y="431262"/>
            <a:ext cx="5860025" cy="6754398"/>
          </a:xfrm>
        </p:spPr>
      </p:pic>
    </p:spTree>
    <p:extLst>
      <p:ext uri="{BB962C8B-B14F-4D97-AF65-F5344CB8AC3E}">
        <p14:creationId xmlns:p14="http://schemas.microsoft.com/office/powerpoint/2010/main" val="1750300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330B2C7B-3E62-41F4-B6A2-6BD9938D1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Causes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homelessness</a:t>
            </a:r>
            <a:endParaRPr lang="cs-CZ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DE66FDB9-0887-4070-8634-F5DDECE70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7250"/>
          </a:xfrm>
        </p:spPr>
        <p:txBody>
          <a:bodyPr>
            <a:normAutofit fontScale="62500" lnSpcReduction="20000"/>
          </a:bodyPr>
          <a:lstStyle/>
          <a:p>
            <a:r>
              <a:rPr lang="cs-CZ" dirty="0" err="1"/>
              <a:t>Structural</a:t>
            </a:r>
            <a:endParaRPr lang="cs-CZ" dirty="0"/>
          </a:p>
          <a:p>
            <a:pPr lvl="1"/>
            <a:r>
              <a:rPr lang="cs-CZ" dirty="0" err="1"/>
              <a:t>Economic</a:t>
            </a:r>
            <a:r>
              <a:rPr lang="cs-CZ" dirty="0"/>
              <a:t> </a:t>
            </a:r>
            <a:r>
              <a:rPr lang="cs-CZ" dirty="0" err="1"/>
              <a:t>processes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affect</a:t>
            </a:r>
            <a:r>
              <a:rPr lang="cs-CZ" dirty="0"/>
              <a:t> </a:t>
            </a:r>
            <a:r>
              <a:rPr lang="cs-CZ" dirty="0" err="1"/>
              <a:t>income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employment</a:t>
            </a:r>
            <a:r>
              <a:rPr lang="cs-CZ" dirty="0"/>
              <a:t> stability</a:t>
            </a:r>
          </a:p>
          <a:p>
            <a:pPr lvl="1"/>
            <a:r>
              <a:rPr lang="cs-CZ" dirty="0" err="1"/>
              <a:t>Citizenship</a:t>
            </a:r>
            <a:r>
              <a:rPr lang="cs-CZ" dirty="0"/>
              <a:t> and </a:t>
            </a:r>
            <a:r>
              <a:rPr lang="cs-CZ" dirty="0" err="1"/>
              <a:t>lack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access</a:t>
            </a:r>
            <a:r>
              <a:rPr lang="cs-CZ" dirty="0"/>
              <a:t> to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protection</a:t>
            </a:r>
            <a:endParaRPr lang="cs-CZ" dirty="0"/>
          </a:p>
          <a:p>
            <a:pPr lvl="1"/>
            <a:r>
              <a:rPr lang="cs-CZ" dirty="0" err="1"/>
              <a:t>Housing</a:t>
            </a:r>
            <a:r>
              <a:rPr lang="cs-CZ" dirty="0"/>
              <a:t> market (</a:t>
            </a:r>
            <a:r>
              <a:rPr lang="cs-CZ" dirty="0" err="1"/>
              <a:t>affordability</a:t>
            </a:r>
            <a:r>
              <a:rPr lang="cs-CZ" dirty="0"/>
              <a:t>,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housing</a:t>
            </a:r>
            <a:r>
              <a:rPr lang="cs-CZ" dirty="0"/>
              <a:t>)</a:t>
            </a:r>
          </a:p>
          <a:p>
            <a:r>
              <a:rPr lang="cs-CZ" dirty="0" err="1"/>
              <a:t>Institutional</a:t>
            </a:r>
            <a:endParaRPr lang="cs-CZ" dirty="0"/>
          </a:p>
          <a:p>
            <a:pPr lvl="1"/>
            <a:r>
              <a:rPr lang="cs-CZ" dirty="0" err="1"/>
              <a:t>Shortage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services</a:t>
            </a:r>
            <a:endParaRPr lang="cs-CZ" dirty="0"/>
          </a:p>
          <a:p>
            <a:pPr lvl="1"/>
            <a:r>
              <a:rPr lang="cs-CZ" dirty="0" err="1"/>
              <a:t>Lack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coordination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existing</a:t>
            </a:r>
            <a:r>
              <a:rPr lang="cs-CZ" dirty="0"/>
              <a:t> </a:t>
            </a:r>
            <a:r>
              <a:rPr lang="cs-CZ" dirty="0" err="1"/>
              <a:t>services</a:t>
            </a:r>
            <a:endParaRPr lang="cs-CZ" dirty="0"/>
          </a:p>
          <a:p>
            <a:pPr lvl="1"/>
            <a:r>
              <a:rPr lang="cs-CZ" dirty="0" err="1"/>
              <a:t>Allocation</a:t>
            </a:r>
            <a:r>
              <a:rPr lang="cs-CZ" dirty="0"/>
              <a:t> </a:t>
            </a:r>
            <a:r>
              <a:rPr lang="cs-CZ" dirty="0" err="1"/>
              <a:t>mechanisms</a:t>
            </a:r>
            <a:endParaRPr lang="cs-CZ" dirty="0"/>
          </a:p>
          <a:p>
            <a:r>
              <a:rPr lang="cs-CZ" dirty="0" err="1"/>
              <a:t>Relationship</a:t>
            </a:r>
            <a:endParaRPr lang="cs-CZ" dirty="0"/>
          </a:p>
          <a:p>
            <a:pPr lvl="1"/>
            <a:r>
              <a:rPr lang="cs-CZ" dirty="0" err="1"/>
              <a:t>Family</a:t>
            </a:r>
            <a:r>
              <a:rPr lang="cs-CZ" dirty="0"/>
              <a:t> status – </a:t>
            </a:r>
            <a:r>
              <a:rPr lang="cs-CZ" dirty="0" err="1"/>
              <a:t>e.g</a:t>
            </a:r>
            <a:r>
              <a:rPr lang="cs-CZ" dirty="0"/>
              <a:t>. single </a:t>
            </a:r>
            <a:r>
              <a:rPr lang="cs-CZ" dirty="0" err="1"/>
              <a:t>parents</a:t>
            </a:r>
            <a:r>
              <a:rPr lang="cs-CZ" dirty="0"/>
              <a:t> more </a:t>
            </a:r>
            <a:r>
              <a:rPr lang="cs-CZ" dirty="0" err="1"/>
              <a:t>vulnerable</a:t>
            </a:r>
            <a:endParaRPr lang="cs-CZ" dirty="0"/>
          </a:p>
          <a:p>
            <a:pPr lvl="1"/>
            <a:r>
              <a:rPr lang="cs-CZ" dirty="0" err="1"/>
              <a:t>Relationship</a:t>
            </a:r>
            <a:r>
              <a:rPr lang="cs-CZ" dirty="0"/>
              <a:t> </a:t>
            </a:r>
            <a:r>
              <a:rPr lang="cs-CZ" dirty="0" err="1"/>
              <a:t>situation</a:t>
            </a:r>
            <a:r>
              <a:rPr lang="cs-CZ" dirty="0"/>
              <a:t> – </a:t>
            </a:r>
            <a:r>
              <a:rPr lang="cs-CZ" dirty="0" err="1"/>
              <a:t>abusive</a:t>
            </a:r>
            <a:r>
              <a:rPr lang="cs-CZ" dirty="0"/>
              <a:t> </a:t>
            </a:r>
            <a:r>
              <a:rPr lang="cs-CZ" dirty="0" err="1"/>
              <a:t>partners</a:t>
            </a:r>
            <a:r>
              <a:rPr lang="cs-CZ" dirty="0"/>
              <a:t>, step-</a:t>
            </a:r>
            <a:r>
              <a:rPr lang="cs-CZ" dirty="0" err="1"/>
              <a:t>parents</a:t>
            </a:r>
            <a:endParaRPr lang="cs-CZ" dirty="0"/>
          </a:p>
          <a:p>
            <a:pPr lvl="1"/>
            <a:r>
              <a:rPr lang="cs-CZ" dirty="0" err="1"/>
              <a:t>Relationship</a:t>
            </a:r>
            <a:r>
              <a:rPr lang="cs-CZ" dirty="0"/>
              <a:t> </a:t>
            </a:r>
            <a:r>
              <a:rPr lang="cs-CZ" dirty="0" err="1"/>
              <a:t>breakdown</a:t>
            </a:r>
            <a:r>
              <a:rPr lang="cs-CZ" dirty="0"/>
              <a:t> – </a:t>
            </a:r>
            <a:r>
              <a:rPr lang="cs-CZ" dirty="0" err="1"/>
              <a:t>death</a:t>
            </a:r>
            <a:r>
              <a:rPr lang="cs-CZ" dirty="0"/>
              <a:t>, </a:t>
            </a:r>
            <a:r>
              <a:rPr lang="cs-CZ" dirty="0" err="1"/>
              <a:t>divorce</a:t>
            </a:r>
            <a:r>
              <a:rPr lang="cs-CZ" dirty="0"/>
              <a:t>, </a:t>
            </a:r>
            <a:r>
              <a:rPr lang="cs-CZ" dirty="0" err="1"/>
              <a:t>separation</a:t>
            </a:r>
            <a:r>
              <a:rPr lang="cs-CZ" dirty="0"/>
              <a:t> </a:t>
            </a:r>
          </a:p>
          <a:p>
            <a:r>
              <a:rPr lang="cs-CZ" dirty="0" err="1"/>
              <a:t>Personal</a:t>
            </a:r>
            <a:endParaRPr lang="cs-CZ" dirty="0"/>
          </a:p>
          <a:p>
            <a:pPr lvl="1"/>
            <a:r>
              <a:rPr lang="cs-CZ" dirty="0"/>
              <a:t>Disability, long-term </a:t>
            </a:r>
            <a:r>
              <a:rPr lang="cs-CZ" dirty="0" err="1"/>
              <a:t>illness</a:t>
            </a:r>
            <a:endParaRPr lang="cs-CZ" dirty="0"/>
          </a:p>
          <a:p>
            <a:pPr lvl="1"/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education</a:t>
            </a:r>
            <a:r>
              <a:rPr lang="cs-CZ" dirty="0"/>
              <a:t> </a:t>
            </a:r>
            <a:r>
              <a:rPr lang="cs-CZ" dirty="0" err="1"/>
              <a:t>attainment</a:t>
            </a:r>
            <a:endParaRPr lang="cs-CZ" dirty="0"/>
          </a:p>
          <a:p>
            <a:pPr lvl="1"/>
            <a:r>
              <a:rPr lang="cs-CZ" dirty="0" err="1"/>
              <a:t>Addiction</a:t>
            </a:r>
            <a:r>
              <a:rPr lang="cs-CZ" dirty="0"/>
              <a:t> - </a:t>
            </a:r>
            <a:r>
              <a:rPr lang="cs-CZ" dirty="0" err="1"/>
              <a:t>drugs</a:t>
            </a:r>
            <a:r>
              <a:rPr lang="cs-CZ" dirty="0"/>
              <a:t>, </a:t>
            </a:r>
            <a:r>
              <a:rPr lang="cs-CZ" dirty="0" err="1"/>
              <a:t>alcohol</a:t>
            </a:r>
            <a:r>
              <a:rPr lang="cs-CZ" dirty="0"/>
              <a:t>, </a:t>
            </a:r>
            <a:r>
              <a:rPr lang="cs-CZ" dirty="0" err="1"/>
              <a:t>gambling</a:t>
            </a:r>
            <a:r>
              <a:rPr lang="cs-CZ" dirty="0"/>
              <a:t> (</a:t>
            </a:r>
            <a:r>
              <a:rPr lang="cs-CZ" dirty="0" err="1"/>
              <a:t>bitcoin</a:t>
            </a:r>
            <a:r>
              <a:rPr lang="cs-CZ" dirty="0"/>
              <a:t>?)</a:t>
            </a:r>
          </a:p>
          <a:p>
            <a:pPr lvl="1"/>
            <a:r>
              <a:rPr lang="cs-CZ" dirty="0"/>
              <a:t>Age and gender</a:t>
            </a:r>
          </a:p>
          <a:p>
            <a:pPr lvl="1"/>
            <a:r>
              <a:rPr lang="cs-CZ" dirty="0" err="1"/>
              <a:t>Immigration</a:t>
            </a:r>
            <a:r>
              <a:rPr lang="cs-CZ" dirty="0"/>
              <a:t> </a:t>
            </a:r>
            <a:r>
              <a:rPr lang="cs-CZ" dirty="0" err="1"/>
              <a:t>situation</a:t>
            </a:r>
            <a:r>
              <a:rPr lang="cs-CZ" dirty="0"/>
              <a:t> – </a:t>
            </a:r>
            <a:r>
              <a:rPr lang="cs-CZ" dirty="0" err="1"/>
              <a:t>refugee</a:t>
            </a:r>
            <a:r>
              <a:rPr lang="cs-CZ" dirty="0"/>
              <a:t> status / </a:t>
            </a:r>
            <a:r>
              <a:rPr lang="cs-CZ" dirty="0" err="1"/>
              <a:t>recent</a:t>
            </a:r>
            <a:r>
              <a:rPr lang="cs-CZ" dirty="0"/>
              <a:t> </a:t>
            </a:r>
            <a:r>
              <a:rPr lang="cs-CZ" dirty="0" err="1"/>
              <a:t>arrival</a:t>
            </a: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850856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</TotalTime>
  <Words>656</Words>
  <Application>Microsoft Office PowerPoint</Application>
  <PresentationFormat>Širokoúhlá obrazovka</PresentationFormat>
  <Paragraphs>105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Motiv Office</vt:lpstr>
      <vt:lpstr>Defining homelessness</vt:lpstr>
      <vt:lpstr>Home</vt:lpstr>
      <vt:lpstr>Prezentace aplikace PowerPoint</vt:lpstr>
      <vt:lpstr>ETHOS – The European Typology on Homelessness and Housing Exclusion</vt:lpstr>
      <vt:lpstr>Prezentace aplikace PowerPoint</vt:lpstr>
      <vt:lpstr>Prezentace aplikace PowerPoint</vt:lpstr>
      <vt:lpstr>Prezentace aplikace PowerPoint</vt:lpstr>
      <vt:lpstr>Prezentace aplikace PowerPoint</vt:lpstr>
      <vt:lpstr>Causes of homelessness</vt:lpstr>
      <vt:lpstr>Transitions and trajectories</vt:lpstr>
      <vt:lpstr>Some numbers (2019)</vt:lpstr>
      <vt:lpstr>More numbers</vt:lpstr>
      <vt:lpstr>Why understanding homelessness matter?</vt:lpstr>
      <vt:lpstr>Who are homeless people?</vt:lpstr>
      <vt:lpstr>1st assignment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SPR</dc:creator>
  <cp:lastModifiedBy>Tomas Vlk</cp:lastModifiedBy>
  <cp:revision>36</cp:revision>
  <dcterms:created xsi:type="dcterms:W3CDTF">2020-11-15T11:29:01Z</dcterms:created>
  <dcterms:modified xsi:type="dcterms:W3CDTF">2022-02-24T19:53:29Z</dcterms:modified>
</cp:coreProperties>
</file>