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6" r:id="rId3"/>
    <p:sldId id="258" r:id="rId4"/>
    <p:sldId id="257" r:id="rId5"/>
    <p:sldId id="268" r:id="rId6"/>
    <p:sldId id="263" r:id="rId7"/>
    <p:sldId id="270" r:id="rId8"/>
    <p:sldId id="262" r:id="rId9"/>
    <p:sldId id="261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49A356-CF71-2266-64F8-793FEAE5DDF0}" name="Lucie Čejková" initials="LČ" userId="Lucie Čejková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5CE393-EAF5-475B-A9B3-11BB0AA6D4BA}" v="14" dt="2021-12-01T09:19:51.850"/>
    <p1510:client id="{71B88E7F-1C1A-41B4-843C-9E1F1566A955}" v="182" dt="2021-11-30T20:36:19.066"/>
    <p1510:client id="{A626BFCF-9A08-4B39-818D-9C5458DDC37F}" v="3" dt="2021-12-01T09:37:44.761"/>
    <p1510:client id="{A88B6042-8FFD-46F4-935B-52D58302AF00}" v="5" dt="2021-12-01T09:37:42.180"/>
    <p1510:client id="{C61FBE8E-EBEC-4FA0-98E9-6B14D40568C8}" v="65" dt="2021-12-01T14:05:40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 Čejková" userId="S::450506@muni.cz::149fa612-509f-424b-8421-9c365530288a" providerId="AD" clId="Web-{C61FBE8E-EBEC-4FA0-98E9-6B14D40568C8}"/>
    <pc:docChg chg="modSld">
      <pc:chgData name="Lucie Čejková" userId="S::450506@muni.cz::149fa612-509f-424b-8421-9c365530288a" providerId="AD" clId="Web-{C61FBE8E-EBEC-4FA0-98E9-6B14D40568C8}" dt="2021-12-01T14:05:40.042" v="59" actId="20577"/>
      <pc:docMkLst>
        <pc:docMk/>
      </pc:docMkLst>
      <pc:sldChg chg="modSp">
        <pc:chgData name="Lucie Čejková" userId="S::450506@muni.cz::149fa612-509f-424b-8421-9c365530288a" providerId="AD" clId="Web-{C61FBE8E-EBEC-4FA0-98E9-6B14D40568C8}" dt="2021-12-01T14:00:27.568" v="3" actId="20577"/>
        <pc:sldMkLst>
          <pc:docMk/>
          <pc:sldMk cId="2488508568" sldId="258"/>
        </pc:sldMkLst>
        <pc:spChg chg="mod">
          <ac:chgData name="Lucie Čejková" userId="S::450506@muni.cz::149fa612-509f-424b-8421-9c365530288a" providerId="AD" clId="Web-{C61FBE8E-EBEC-4FA0-98E9-6B14D40568C8}" dt="2021-12-01T14:00:27.568" v="3" actId="20577"/>
          <ac:spMkLst>
            <pc:docMk/>
            <pc:sldMk cId="2488508568" sldId="258"/>
            <ac:spMk id="5" creationId="{B0ECEA66-8C95-4ECC-913B-EE31AF933C99}"/>
          </ac:spMkLst>
        </pc:spChg>
      </pc:sldChg>
      <pc:sldChg chg="modSp">
        <pc:chgData name="Lucie Čejková" userId="S::450506@muni.cz::149fa612-509f-424b-8421-9c365530288a" providerId="AD" clId="Web-{C61FBE8E-EBEC-4FA0-98E9-6B14D40568C8}" dt="2021-12-01T14:00:05.613" v="1" actId="20577"/>
        <pc:sldMkLst>
          <pc:docMk/>
          <pc:sldMk cId="2889837557" sldId="259"/>
        </pc:sldMkLst>
        <pc:spChg chg="mod">
          <ac:chgData name="Lucie Čejková" userId="S::450506@muni.cz::149fa612-509f-424b-8421-9c365530288a" providerId="AD" clId="Web-{C61FBE8E-EBEC-4FA0-98E9-6B14D40568C8}" dt="2021-12-01T14:00:05.613" v="1" actId="20577"/>
          <ac:spMkLst>
            <pc:docMk/>
            <pc:sldMk cId="2889837557" sldId="259"/>
            <ac:spMk id="2" creationId="{B3B05836-7717-42F1-B75B-1D2541D68962}"/>
          </ac:spMkLst>
        </pc:spChg>
      </pc:sldChg>
      <pc:sldChg chg="modSp">
        <pc:chgData name="Lucie Čejková" userId="S::450506@muni.cz::149fa612-509f-424b-8421-9c365530288a" providerId="AD" clId="Web-{C61FBE8E-EBEC-4FA0-98E9-6B14D40568C8}" dt="2021-12-01T14:01:40.604" v="31" actId="20577"/>
        <pc:sldMkLst>
          <pc:docMk/>
          <pc:sldMk cId="1510241815" sldId="262"/>
        </pc:sldMkLst>
        <pc:spChg chg="mod">
          <ac:chgData name="Lucie Čejková" userId="S::450506@muni.cz::149fa612-509f-424b-8421-9c365530288a" providerId="AD" clId="Web-{C61FBE8E-EBEC-4FA0-98E9-6B14D40568C8}" dt="2021-12-01T14:01:40.604" v="31" actId="20577"/>
          <ac:spMkLst>
            <pc:docMk/>
            <pc:sldMk cId="1510241815" sldId="262"/>
            <ac:spMk id="9" creationId="{7EDC9F88-E716-469E-84B1-D2AF874ADD9F}"/>
          </ac:spMkLst>
        </pc:spChg>
      </pc:sldChg>
      <pc:sldChg chg="modSp">
        <pc:chgData name="Lucie Čejková" userId="S::450506@muni.cz::149fa612-509f-424b-8421-9c365530288a" providerId="AD" clId="Web-{C61FBE8E-EBEC-4FA0-98E9-6B14D40568C8}" dt="2021-12-01T14:03:20.204" v="54" actId="20577"/>
        <pc:sldMkLst>
          <pc:docMk/>
          <pc:sldMk cId="1964629150" sldId="263"/>
        </pc:sldMkLst>
        <pc:spChg chg="mod">
          <ac:chgData name="Lucie Čejková" userId="S::450506@muni.cz::149fa612-509f-424b-8421-9c365530288a" providerId="AD" clId="Web-{C61FBE8E-EBEC-4FA0-98E9-6B14D40568C8}" dt="2021-12-01T14:02:55.671" v="42" actId="20577"/>
          <ac:spMkLst>
            <pc:docMk/>
            <pc:sldMk cId="1964629150" sldId="263"/>
            <ac:spMk id="2" creationId="{B3B05836-7717-42F1-B75B-1D2541D68962}"/>
          </ac:spMkLst>
        </pc:spChg>
        <pc:spChg chg="mod">
          <ac:chgData name="Lucie Čejková" userId="S::450506@muni.cz::149fa612-509f-424b-8421-9c365530288a" providerId="AD" clId="Web-{C61FBE8E-EBEC-4FA0-98E9-6B14D40568C8}" dt="2021-12-01T14:03:20.204" v="54" actId="20577"/>
          <ac:spMkLst>
            <pc:docMk/>
            <pc:sldMk cId="1964629150" sldId="263"/>
            <ac:spMk id="3" creationId="{197BBDCA-DBAC-4AC4-BDD9-84168D3E7A7F}"/>
          </ac:spMkLst>
        </pc:spChg>
      </pc:sldChg>
      <pc:sldChg chg="modSp">
        <pc:chgData name="Lucie Čejková" userId="S::450506@muni.cz::149fa612-509f-424b-8421-9c365530288a" providerId="AD" clId="Web-{C61FBE8E-EBEC-4FA0-98E9-6B14D40568C8}" dt="2021-12-01T14:05:09.196" v="57" actId="20577"/>
        <pc:sldMkLst>
          <pc:docMk/>
          <pc:sldMk cId="1181384194" sldId="265"/>
        </pc:sldMkLst>
        <pc:spChg chg="mod">
          <ac:chgData name="Lucie Čejková" userId="S::450506@muni.cz::149fa612-509f-424b-8421-9c365530288a" providerId="AD" clId="Web-{C61FBE8E-EBEC-4FA0-98E9-6B14D40568C8}" dt="2021-12-01T14:05:09.196" v="57" actId="20577"/>
          <ac:spMkLst>
            <pc:docMk/>
            <pc:sldMk cId="1181384194" sldId="265"/>
            <ac:spMk id="7" creationId="{4AAA18EA-200D-443D-AAC8-C66221ECB4C8}"/>
          </ac:spMkLst>
        </pc:spChg>
      </pc:sldChg>
      <pc:sldChg chg="modSp">
        <pc:chgData name="Lucie Čejková" userId="S::450506@muni.cz::149fa612-509f-424b-8421-9c365530288a" providerId="AD" clId="Web-{C61FBE8E-EBEC-4FA0-98E9-6B14D40568C8}" dt="2021-12-01T14:05:40.042" v="59" actId="20577"/>
        <pc:sldMkLst>
          <pc:docMk/>
          <pc:sldMk cId="2700853498" sldId="269"/>
        </pc:sldMkLst>
        <pc:spChg chg="mod">
          <ac:chgData name="Lucie Čejková" userId="S::450506@muni.cz::149fa612-509f-424b-8421-9c365530288a" providerId="AD" clId="Web-{C61FBE8E-EBEC-4FA0-98E9-6B14D40568C8}" dt="2021-12-01T14:05:40.042" v="59" actId="20577"/>
          <ac:spMkLst>
            <pc:docMk/>
            <pc:sldMk cId="2700853498" sldId="269"/>
            <ac:spMk id="3" creationId="{197BBDCA-DBAC-4AC4-BDD9-84168D3E7A7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92477B-C36D-4906-9B8D-D4EBDDE9B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ADA9ED-CE3C-460A-9D62-68A4A62AC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FC579C-B697-473F-89AE-8A6B17D8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46A8D4-3CB7-4EF3-A390-50A99C5D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6916DD-675F-44F4-BB2A-93843393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26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9F6CC-BC95-400B-96C9-B23AD9479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1C383B-9378-4D97-B1E5-93F506858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1C8C24-FDDF-4428-A4AD-8240C633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8C7332-38A8-4B50-B805-74F91AFE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AF6453-B63F-461A-9714-3085DA22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52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5005182-F2B9-4362-8C6A-8BF19E3D6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B97FE0-2E42-4DB7-8ED1-7CCBB00B2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08EB57-1804-40C2-8C59-FBBDBDF2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E838C6-5627-4CC3-A4A7-B80B1E6C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259426-680D-4448-BB1F-BA63B106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52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2F24D7-A398-4DAE-8F5D-692FE6EA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00ECDF-672A-4E19-946C-81E68AF79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2BAB99-E56D-4794-8127-5440D215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07C29D-DC8B-4C51-B3EE-F6F0D6CD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950A9F-3C64-4F36-BE83-261FE12EF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94B6E-2503-4A8E-9EC6-8333DC5F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0364C2-8255-4187-B6B6-C0E944451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4FAC30-9A35-479A-BF28-2C120016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5E8EDE-D8F0-4FC2-82EE-13FB0CAAA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636E0B-61D6-476E-BF4F-184CE54B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6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03F0D3-DB5B-4D56-B907-6FDF5C50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7215D5-38F3-46CC-A9B5-991D990A3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52B2D4-8E88-4A2B-A971-8C21F7D5E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3EA9A-1E75-4A0A-B4CC-656D5E2C8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E59B5B-C1E6-4181-B024-4FC95736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089633-D951-48BB-91A0-041E1602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19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D22FD-7701-42E0-B633-0C9487F1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3D80AA-A74F-4590-93B9-8EEB39991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327EB3-D1C3-4C60-8120-14E5C1775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E4B15BA-135F-41BA-B2D8-81E40ABAF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8F3A0C-5BDD-4B2E-9A28-53E13B858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CD65CC4-7FE6-4315-9938-020076BD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3E519BC-8F08-4768-844D-F629ED84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25789D-4885-4D94-B2BE-2A774E80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63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38B502-EA7C-44D9-824A-2E5EBFAE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6D13F75-70B4-44E5-A250-958B57EC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3B6A92-4099-4AB9-8A68-EDA89C41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E1C42C-3032-4298-B0AC-B5C46D696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04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1A6F2A8-063C-409A-A768-4358E9B79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5ABE34-FDBE-4FC3-9DFB-72F5771E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55872E-8E08-41E6-904D-ABB0DC31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99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3682B-4187-437E-B2E3-ED4D41C2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8679A9-B309-406D-AABC-4951C18CE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B36CA9-810A-4CF5-804A-BD60E02E6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E30FC9-064C-46F6-A2DD-F00651D9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D97422-0C37-481C-80DB-B86BA117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31ABD8-1EEF-4DFA-BBE6-C29E4055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28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15052-F3DC-415C-BCDA-81DE9FE6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F4D1F8E-4DFD-43A1-BFB2-C6A092E99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154208-EBD5-457F-863D-37FE805BA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5733BF-7782-45CF-B6C4-01DBBABD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F34D4E-66E8-494F-8265-2DD53C64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EC3338-A354-4E61-9D49-9D66A803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92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6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9B98482-0261-4ADB-9623-4B709F2B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3B98FA-E708-44AE-9777-16458F68F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94FBB7-9583-4BF7-B12E-BEBE3E0BD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63C3D-34A5-4103-BBC1-90AC3D681AF1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DD0337-A764-4730-A0FC-26952DAF9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37D7A3-CC31-46ED-A6BA-45B5A8801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730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homeless&amp;hl=cs&amp;sxsrf=APq-WBsWKUgIwAyCmS9zN5DlDChSu9BK2A:1646254281040&amp;source=lnms&amp;tbm=isch&amp;sa=X&amp;ved=2ahUKEwiog4aNp6j2AhXUnVwKHfHkBbQQ_AUoAXoECAEQAw&amp;biw=1536&amp;bih=722&amp;dpr=1.25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TLVgwoqhoc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276RZVt-SD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6ZFzEW7_Q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4AFA573-3A2C-4C3A-A95E-E2C8B1AF7A87}"/>
              </a:ext>
            </a:extLst>
          </p:cNvPr>
          <p:cNvSpPr txBox="1">
            <a:spLocks/>
          </p:cNvSpPr>
          <p:nvPr/>
        </p:nvSpPr>
        <p:spPr>
          <a:xfrm>
            <a:off x="452284" y="5084148"/>
            <a:ext cx="3559277" cy="1513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B637C71-1484-45CE-A092-0BAB14AC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Mainstream media and </a:t>
            </a:r>
            <a:r>
              <a:rPr lang="cs-CZ" dirty="0" err="1"/>
              <a:t>homlessness</a:t>
            </a:r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F340A27-CBBF-4A4C-A136-D287E87E3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Both</a:t>
            </a:r>
            <a:r>
              <a:rPr lang="cs-CZ" dirty="0"/>
              <a:t> positive and negative (more </a:t>
            </a:r>
            <a:r>
              <a:rPr lang="cs-CZ" dirty="0" err="1"/>
              <a:t>prevalent</a:t>
            </a:r>
            <a:r>
              <a:rPr lang="cs-CZ" dirty="0"/>
              <a:t>) </a:t>
            </a:r>
            <a:r>
              <a:rPr lang="cs-CZ" dirty="0" err="1"/>
              <a:t>depictions</a:t>
            </a:r>
            <a:r>
              <a:rPr lang="cs-CZ" dirty="0"/>
              <a:t> (Best, 2010) </a:t>
            </a:r>
          </a:p>
          <a:p>
            <a:r>
              <a:rPr lang="en-US" dirty="0"/>
              <a:t>Stereotypical, simplistic</a:t>
            </a:r>
          </a:p>
          <a:p>
            <a:r>
              <a:rPr lang="en-US" dirty="0"/>
              <a:t>Reinforcement of the „</a:t>
            </a:r>
            <a:r>
              <a:rPr lang="en-US" i="1" dirty="0"/>
              <a:t>obnoxious, dirty, hopeless, aggressive and drunk tramp</a:t>
            </a:r>
            <a:r>
              <a:rPr lang="en-US" dirty="0"/>
              <a:t>“</a:t>
            </a:r>
            <a:r>
              <a:rPr lang="cs-CZ" dirty="0"/>
              <a:t> (</a:t>
            </a:r>
            <a:r>
              <a:rPr lang="cs-CZ" dirty="0" err="1"/>
              <a:t>Ravenhill</a:t>
            </a:r>
            <a:r>
              <a:rPr lang="cs-CZ" dirty="0"/>
              <a:t>, 2016)</a:t>
            </a:r>
          </a:p>
          <a:p>
            <a:r>
              <a:rPr lang="cs-CZ" dirty="0" err="1"/>
              <a:t>Deficits</a:t>
            </a:r>
            <a:r>
              <a:rPr lang="cs-CZ" dirty="0"/>
              <a:t> and deviant </a:t>
            </a:r>
            <a:r>
              <a:rPr lang="cs-CZ" dirty="0" err="1"/>
              <a:t>characteristics</a:t>
            </a:r>
            <a:r>
              <a:rPr lang="cs-CZ" dirty="0"/>
              <a:t> are much more </a:t>
            </a:r>
            <a:r>
              <a:rPr lang="cs-CZ" dirty="0" err="1"/>
              <a:t>discussed</a:t>
            </a:r>
            <a:endParaRPr lang="cs-CZ" dirty="0"/>
          </a:p>
          <a:p>
            <a:r>
              <a:rPr lang="cs-CZ" dirty="0" err="1"/>
              <a:t>Dangerous</a:t>
            </a:r>
            <a:r>
              <a:rPr lang="cs-CZ" dirty="0"/>
              <a:t> </a:t>
            </a:r>
            <a:r>
              <a:rPr lang="cs-CZ" dirty="0" err="1"/>
              <a:t>criminals</a:t>
            </a:r>
            <a:r>
              <a:rPr lang="cs-CZ" dirty="0"/>
              <a:t>, </a:t>
            </a:r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abusers</a:t>
            </a:r>
            <a:r>
              <a:rPr lang="cs-CZ" dirty="0"/>
              <a:t>, </a:t>
            </a:r>
            <a:r>
              <a:rPr lang="cs-CZ" dirty="0" err="1"/>
              <a:t>mentally</a:t>
            </a:r>
            <a:r>
              <a:rPr lang="cs-CZ" dirty="0"/>
              <a:t> </a:t>
            </a:r>
            <a:r>
              <a:rPr lang="cs-CZ" dirty="0" err="1"/>
              <a:t>ill</a:t>
            </a:r>
            <a:r>
              <a:rPr lang="cs-CZ" dirty="0"/>
              <a:t>, </a:t>
            </a:r>
            <a:r>
              <a:rPr lang="cs-CZ" dirty="0" err="1"/>
              <a:t>having</a:t>
            </a:r>
            <a:r>
              <a:rPr lang="cs-CZ" dirty="0"/>
              <a:t> </a:t>
            </a:r>
            <a:r>
              <a:rPr lang="cs-CZ" dirty="0" err="1"/>
              <a:t>contagious</a:t>
            </a:r>
            <a:r>
              <a:rPr lang="cs-CZ" dirty="0"/>
              <a:t> </a:t>
            </a:r>
            <a:r>
              <a:rPr lang="cs-CZ" dirty="0" err="1"/>
              <a:t>diseases</a:t>
            </a:r>
            <a:r>
              <a:rPr lang="cs-CZ" dirty="0"/>
              <a:t> (Buck et al., 2004)</a:t>
            </a:r>
          </a:p>
          <a:p>
            <a:r>
              <a:rPr lang="cs-CZ" dirty="0"/>
              <a:t>At </a:t>
            </a:r>
            <a:r>
              <a:rPr lang="cs-CZ" dirty="0" err="1"/>
              <a:t>best</a:t>
            </a:r>
            <a:r>
              <a:rPr lang="cs-CZ" dirty="0"/>
              <a:t> </a:t>
            </a:r>
            <a:r>
              <a:rPr lang="cs-CZ" dirty="0" err="1"/>
              <a:t>victims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violence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helpless</a:t>
            </a:r>
            <a:r>
              <a:rPr lang="cs-CZ" dirty="0"/>
              <a:t>, </a:t>
            </a:r>
            <a:r>
              <a:rPr lang="cs-CZ" dirty="0" err="1"/>
              <a:t>dependent</a:t>
            </a:r>
            <a:r>
              <a:rPr lang="cs-CZ" dirty="0"/>
              <a:t> on </a:t>
            </a:r>
            <a:r>
              <a:rPr lang="cs-CZ" dirty="0" err="1"/>
              <a:t>society‘s</a:t>
            </a:r>
            <a:r>
              <a:rPr lang="cs-CZ" dirty="0"/>
              <a:t> benevolence (Schneider, 2012; </a:t>
            </a:r>
            <a:r>
              <a:rPr lang="cs-CZ" dirty="0" err="1"/>
              <a:t>Doudaki</a:t>
            </a:r>
            <a:r>
              <a:rPr lang="cs-CZ" dirty="0"/>
              <a:t> &amp; </a:t>
            </a:r>
            <a:r>
              <a:rPr lang="cs-CZ" dirty="0" err="1"/>
              <a:t>Carpentier</a:t>
            </a:r>
            <a:r>
              <a:rPr lang="cs-CZ" dirty="0"/>
              <a:t>, 2019)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37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64000" b="-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592F005-9206-4CBE-AE0B-FC419CBCFA1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/>
          </a:p>
        </p:txBody>
      </p:sp>
      <p:sp>
        <p:nvSpPr>
          <p:cNvPr id="5" name="Zástupný obsah 3">
            <a:extLst>
              <a:ext uri="{FF2B5EF4-FFF2-40B4-BE49-F238E27FC236}">
                <a16:creationId xmlns:a16="http://schemas.microsoft.com/office/drawing/2014/main" id="{0B2FF7E9-0CED-41C3-B744-00D5E116E242}"/>
              </a:ext>
            </a:extLst>
          </p:cNvPr>
          <p:cNvSpPr txBox="1">
            <a:spLocks/>
          </p:cNvSpPr>
          <p:nvPr/>
        </p:nvSpPr>
        <p:spPr>
          <a:xfrm>
            <a:off x="842173" y="1935160"/>
            <a:ext cx="10210391" cy="44275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cs-CZ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A828BF-80E1-4554-87E4-78E777C7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Literature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3AEED6-5630-4F59-AC8F-5B55B2710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Best, R. (2010). Situation or Social Problem: The Influence of Events on Media Coverage of Homelessness.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 Problems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(1), 74–91.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Ravenhill, M. (2016).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culture of homelessness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London: Routledge.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Buck, P. O., Toro, P. A., &amp; Ramos, M. A. (2004). Media and Professional Interest in Homelessness over 30 Years (1974-2003).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Analyses of Social Issues and Public Policy (ASAP), 4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(1), 151–171.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Schneider, B. (2012). Sourcing homelessness: How journalists use sources to frame homelessness.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Journalism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13(1), 71–86.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Doudaki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V., &amp;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Carpentier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 (2019). Critiquing hegemony and fostering alternative ways of thinking about homelessness: The articulation of the homeless subject position in the Greek street paper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shedia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Communications. Media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Design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4(1), 5-31.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Bunis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W. K.,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Yancik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&amp; Snow, D. A. (1996). The cultural patterning of sympathy toward the homeless and other victims of misfortune.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 Problems, 43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(4), 387–402. 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Busch-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Geertsema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(2010) Defining and Measuring Homelessness. In E. O’Sullivan, V. Busch-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Geertsema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Quilgars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N.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Pleace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(Eds.)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Homelessness Research in Europe: Festschrift for Bill Edgar and Joe Doherty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(Brussels: FEANTSA)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Torck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(2001). Voices of Homeless People in Street Newspapers: A Cross-Cultural Exploration.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Discourse &amp; Society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12(3), 371–392.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138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CCBC2FD-4E78-4FF5-A66A-1E9880872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45233"/>
            <a:ext cx="9988420" cy="6147642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Representing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as a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issue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scarce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insufficient</a:t>
            </a:r>
            <a:endParaRPr lang="cs-CZ" dirty="0"/>
          </a:p>
          <a:p>
            <a:r>
              <a:rPr lang="cs-CZ" dirty="0"/>
              <a:t>Not a </a:t>
            </a:r>
            <a:r>
              <a:rPr lang="cs-CZ" dirty="0" err="1"/>
              <a:t>matter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public </a:t>
            </a: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Leaving</a:t>
            </a:r>
            <a:r>
              <a:rPr lang="cs-CZ" dirty="0"/>
              <a:t> </a:t>
            </a:r>
            <a:r>
              <a:rPr lang="cs-CZ" dirty="0" err="1"/>
              <a:t>out</a:t>
            </a:r>
            <a:r>
              <a:rPr lang="cs-CZ" dirty="0"/>
              <a:t> </a:t>
            </a:r>
            <a:r>
              <a:rPr lang="cs-CZ" dirty="0" err="1"/>
              <a:t>causes</a:t>
            </a:r>
            <a:r>
              <a:rPr lang="cs-CZ" dirty="0"/>
              <a:t> and </a:t>
            </a:r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solutions</a:t>
            </a:r>
            <a:r>
              <a:rPr lang="cs-CZ" dirty="0"/>
              <a:t> (Best, 2020)</a:t>
            </a:r>
          </a:p>
          <a:p>
            <a:r>
              <a:rPr lang="cs-CZ" dirty="0" err="1"/>
              <a:t>Episodical</a:t>
            </a:r>
            <a:r>
              <a:rPr lang="cs-CZ" dirty="0"/>
              <a:t> (Schneider, 2012)</a:t>
            </a:r>
          </a:p>
          <a:p>
            <a:pPr lvl="1"/>
            <a:r>
              <a:rPr lang="cs-CZ" dirty="0"/>
              <a:t>Winter, </a:t>
            </a:r>
            <a:r>
              <a:rPr lang="cs-CZ" dirty="0" err="1"/>
              <a:t>Christmas</a:t>
            </a:r>
            <a:endParaRPr lang="cs-CZ" dirty="0"/>
          </a:p>
          <a:p>
            <a:pPr lvl="2"/>
            <a:r>
              <a:rPr lang="cs-CZ" dirty="0" err="1"/>
              <a:t>Leaving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</a:t>
            </a:r>
            <a:r>
              <a:rPr lang="cs-CZ" dirty="0" err="1"/>
              <a:t>unnoticed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rest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year</a:t>
            </a:r>
            <a:endParaRPr lang="cs-CZ" dirty="0"/>
          </a:p>
          <a:p>
            <a:pPr lvl="2"/>
            <a:r>
              <a:rPr lang="cs-CZ" dirty="0" err="1"/>
              <a:t>Compassion</a:t>
            </a:r>
            <a:r>
              <a:rPr lang="cs-CZ" dirty="0"/>
              <a:t> </a:t>
            </a:r>
            <a:r>
              <a:rPr lang="cs-CZ" dirty="0" err="1"/>
              <a:t>fatigue</a:t>
            </a:r>
            <a:r>
              <a:rPr lang="cs-CZ" dirty="0"/>
              <a:t> (</a:t>
            </a:r>
            <a:r>
              <a:rPr lang="cs-CZ" dirty="0" err="1"/>
              <a:t>Bunis</a:t>
            </a:r>
            <a:r>
              <a:rPr lang="cs-CZ" dirty="0"/>
              <a:t> et al., 1996)</a:t>
            </a:r>
          </a:p>
          <a:p>
            <a:r>
              <a:rPr lang="cs-CZ" dirty="0"/>
              <a:t>Most </a:t>
            </a:r>
            <a:r>
              <a:rPr lang="cs-CZ" dirty="0" err="1"/>
              <a:t>attention</a:t>
            </a:r>
            <a:r>
              <a:rPr lang="cs-CZ" dirty="0"/>
              <a:t> </a:t>
            </a:r>
            <a:r>
              <a:rPr lang="cs-CZ" dirty="0" err="1"/>
              <a:t>goes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roofless</a:t>
            </a:r>
            <a:r>
              <a:rPr lang="cs-CZ" dirty="0"/>
              <a:t> (</a:t>
            </a:r>
            <a:r>
              <a:rPr lang="cs-CZ" dirty="0" err="1"/>
              <a:t>Busch-Geertsema</a:t>
            </a:r>
            <a:r>
              <a:rPr lang="cs-CZ" dirty="0"/>
              <a:t>, 2010)</a:t>
            </a:r>
          </a:p>
          <a:p>
            <a:pPr lvl="1"/>
            <a:r>
              <a:rPr lang="cs-CZ" dirty="0" err="1"/>
              <a:t>Highly</a:t>
            </a:r>
            <a:r>
              <a:rPr lang="cs-CZ" dirty="0"/>
              <a:t> </a:t>
            </a:r>
            <a:r>
              <a:rPr lang="cs-CZ" dirty="0" err="1"/>
              <a:t>vulnerable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 </a:t>
            </a:r>
            <a:r>
              <a:rPr lang="cs-CZ" dirty="0" err="1"/>
              <a:t>suffering</a:t>
            </a:r>
            <a:r>
              <a:rPr lang="cs-CZ" dirty="0"/>
              <a:t> </a:t>
            </a:r>
            <a:r>
              <a:rPr lang="cs-CZ" dirty="0" err="1"/>
              <a:t>mental</a:t>
            </a:r>
            <a:r>
              <a:rPr lang="cs-CZ" dirty="0"/>
              <a:t> </a:t>
            </a:r>
            <a:r>
              <a:rPr lang="cs-CZ" dirty="0" err="1"/>
              <a:t>disorders</a:t>
            </a:r>
            <a:r>
              <a:rPr lang="cs-CZ" dirty="0"/>
              <a:t>, </a:t>
            </a:r>
            <a:r>
              <a:rPr lang="cs-CZ" dirty="0" err="1"/>
              <a:t>drug</a:t>
            </a:r>
            <a:r>
              <a:rPr lang="cs-CZ" dirty="0"/>
              <a:t>/</a:t>
            </a:r>
            <a:r>
              <a:rPr lang="cs-CZ" dirty="0" err="1"/>
              <a:t>alcohol</a:t>
            </a:r>
            <a:r>
              <a:rPr lang="cs-CZ" dirty="0"/>
              <a:t> abuse</a:t>
            </a:r>
          </a:p>
          <a:p>
            <a:pPr lvl="1"/>
            <a:endParaRPr lang="cs-CZ" dirty="0"/>
          </a:p>
          <a:p>
            <a:r>
              <a:rPr lang="cs-CZ" dirty="0"/>
              <a:t>Google a bit: </a:t>
            </a:r>
            <a:r>
              <a:rPr lang="cs-CZ" dirty="0">
                <a:hlinkClick r:id="rId3"/>
              </a:rPr>
              <a:t>https://www.google.com/search?q=homeless&amp;hl=cs&amp;sxsrf=APq-WBsWKUgIwAyCmS9zN5DlDChSu9BK2A:1646254281040&amp;source=lnms&amp;tbm=isch&amp;sa=X&amp;ved=2ahUKEwiog4aNp6j2AhXUnVwKHfHkBbQQ_AUoAXoECAEQAw&amp;biw=1536&amp;bih=722&amp;dpr=1.25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002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DE66FDB9-0887-4070-8634-F5DDECE70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563" y="109537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Rare</a:t>
            </a:r>
            <a:r>
              <a:rPr lang="cs-CZ" dirty="0"/>
              <a:t> </a:t>
            </a:r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voice</a:t>
            </a:r>
            <a:r>
              <a:rPr lang="cs-CZ" dirty="0"/>
              <a:t> (Schneider, 2012)</a:t>
            </a:r>
          </a:p>
          <a:p>
            <a:r>
              <a:rPr lang="cs-CZ" dirty="0"/>
              <a:t>No in-</a:t>
            </a:r>
            <a:r>
              <a:rPr lang="cs-CZ" dirty="0" err="1"/>
              <a:t>depth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stories</a:t>
            </a:r>
            <a:endParaRPr lang="cs-CZ" dirty="0"/>
          </a:p>
          <a:p>
            <a:r>
              <a:rPr lang="cs-CZ" dirty="0" err="1"/>
              <a:t>Sharing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-hand </a:t>
            </a:r>
            <a:r>
              <a:rPr lang="cs-CZ" dirty="0" err="1"/>
              <a:t>experiences</a:t>
            </a:r>
            <a:r>
              <a:rPr lang="cs-CZ" dirty="0"/>
              <a:t> but </a:t>
            </a:r>
            <a:r>
              <a:rPr lang="cs-CZ" dirty="0" err="1"/>
              <a:t>rarely</a:t>
            </a:r>
            <a:r>
              <a:rPr lang="cs-CZ" dirty="0"/>
              <a:t> </a:t>
            </a:r>
            <a:r>
              <a:rPr lang="cs-CZ" dirty="0" err="1"/>
              <a:t>addressing</a:t>
            </a:r>
            <a:r>
              <a:rPr lang="cs-CZ" dirty="0"/>
              <a:t> </a:t>
            </a:r>
            <a:r>
              <a:rPr lang="cs-CZ" dirty="0" err="1"/>
              <a:t>homelessness</a:t>
            </a:r>
            <a:r>
              <a:rPr lang="cs-CZ" dirty="0"/>
              <a:t> in </a:t>
            </a:r>
            <a:r>
              <a:rPr lang="cs-CZ" dirty="0" err="1"/>
              <a:t>general</a:t>
            </a:r>
            <a:endParaRPr lang="cs-CZ" dirty="0"/>
          </a:p>
          <a:p>
            <a:pPr lvl="1"/>
            <a:r>
              <a:rPr lang="cs-CZ" dirty="0" err="1"/>
              <a:t>Contribution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perception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homelessness</a:t>
            </a:r>
            <a:r>
              <a:rPr lang="cs-CZ" dirty="0"/>
              <a:t> as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rather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a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problem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Covid</a:t>
            </a:r>
            <a:r>
              <a:rPr lang="cs-CZ" dirty="0"/>
              <a:t> </a:t>
            </a:r>
            <a:r>
              <a:rPr lang="cs-CZ" dirty="0" err="1"/>
              <a:t>pandemic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More </a:t>
            </a:r>
            <a:r>
              <a:rPr lang="cs-CZ" dirty="0" err="1"/>
              <a:t>interest</a:t>
            </a:r>
            <a:r>
              <a:rPr lang="cs-CZ" dirty="0"/>
              <a:t> and </a:t>
            </a:r>
            <a:r>
              <a:rPr lang="cs-CZ" dirty="0" err="1"/>
              <a:t>coverage</a:t>
            </a:r>
            <a:endParaRPr lang="cs-CZ" dirty="0"/>
          </a:p>
          <a:p>
            <a:pPr lvl="1"/>
            <a:r>
              <a:rPr lang="cs-CZ" dirty="0" err="1"/>
              <a:t>Slight</a:t>
            </a:r>
            <a:r>
              <a:rPr lang="cs-CZ" dirty="0"/>
              <a:t> shift to „a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issue</a:t>
            </a:r>
            <a:r>
              <a:rPr lang="cs-CZ" dirty="0"/>
              <a:t>“ </a:t>
            </a:r>
            <a:r>
              <a:rPr lang="cs-CZ" dirty="0" err="1"/>
              <a:t>narratives</a:t>
            </a:r>
            <a:endParaRPr lang="cs-CZ" dirty="0"/>
          </a:p>
          <a:p>
            <a:pPr lvl="1"/>
            <a:r>
              <a:rPr lang="cs-CZ" dirty="0"/>
              <a:t>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compassion</a:t>
            </a:r>
            <a:r>
              <a:rPr lang="cs-CZ" dirty="0"/>
              <a:t> </a:t>
            </a:r>
            <a:r>
              <a:rPr lang="cs-CZ" dirty="0" err="1"/>
              <a:t>fatigue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850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1000" t="-9000" r="-1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9FFCD52-299E-4516-91A5-8EFA4DBB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What‘s</a:t>
            </a:r>
            <a:r>
              <a:rPr lang="cs-CZ" dirty="0"/>
              <a:t> </a:t>
            </a:r>
            <a:r>
              <a:rPr lang="cs-CZ" dirty="0" err="1"/>
              <a:t>behind</a:t>
            </a:r>
            <a:r>
              <a:rPr lang="cs-CZ" dirty="0"/>
              <a:t>?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2AB70F9-4618-4426-BEB1-B8DE8D9C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 err="1"/>
              <a:t>Roofless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provide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m</a:t>
            </a:r>
            <a:r>
              <a:rPr lang="en-US" dirty="0" err="1"/>
              <a:t>ost</a:t>
            </a:r>
            <a:r>
              <a:rPr lang="en-US" dirty="0"/>
              <a:t> controversial, shocking readymade material that is considered newsworthy </a:t>
            </a:r>
            <a:endParaRPr lang="cs-CZ" dirty="0"/>
          </a:p>
          <a:p>
            <a:pPr lvl="1"/>
            <a:r>
              <a:rPr lang="cs-CZ" dirty="0" err="1"/>
              <a:t>Inadequate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 and </a:t>
            </a:r>
            <a:r>
              <a:rPr lang="cs-CZ" dirty="0" err="1"/>
              <a:t>understanding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homelessness</a:t>
            </a:r>
            <a:endParaRPr lang="cs-CZ" dirty="0"/>
          </a:p>
          <a:p>
            <a:pPr lvl="2"/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possible</a:t>
            </a:r>
            <a:r>
              <a:rPr lang="cs-CZ" dirty="0"/>
              <a:t> to </a:t>
            </a:r>
            <a:r>
              <a:rPr lang="cs-CZ" dirty="0" err="1"/>
              <a:t>understand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outside</a:t>
            </a:r>
            <a:r>
              <a:rPr lang="cs-CZ" dirty="0"/>
              <a:t>?</a:t>
            </a:r>
          </a:p>
          <a:p>
            <a:pPr lvl="1"/>
            <a:r>
              <a:rPr lang="cs-CZ" dirty="0" err="1"/>
              <a:t>Criteria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newsworthiness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competition</a:t>
            </a:r>
            <a:r>
              <a:rPr lang="cs-CZ" dirty="0"/>
              <a:t> to </a:t>
            </a:r>
            <a:r>
              <a:rPr lang="cs-CZ" dirty="0" err="1"/>
              <a:t>attract</a:t>
            </a:r>
            <a:r>
              <a:rPr lang="cs-CZ" dirty="0"/>
              <a:t> </a:t>
            </a:r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audiences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6222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7EDC9F88-E716-469E-84B1-D2AF874ADD9F}"/>
              </a:ext>
            </a:extLst>
          </p:cNvPr>
          <p:cNvSpPr txBox="1">
            <a:spLocks/>
          </p:cNvSpPr>
          <p:nvPr/>
        </p:nvSpPr>
        <p:spPr>
          <a:xfrm>
            <a:off x="983376" y="2393261"/>
            <a:ext cx="9988420" cy="38010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8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AB4318-9CB0-4938-9337-D420B277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Alternative</a:t>
            </a:r>
            <a:r>
              <a:rPr lang="cs-CZ" dirty="0"/>
              <a:t> media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60B076F-FE57-4F95-8603-1A74ABD6E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Independent, non-</a:t>
            </a:r>
            <a:r>
              <a:rPr lang="cs-CZ" dirty="0" err="1"/>
              <a:t>commercial</a:t>
            </a:r>
            <a:r>
              <a:rPr lang="cs-CZ" dirty="0"/>
              <a:t>, </a:t>
            </a:r>
            <a:r>
              <a:rPr lang="cs-CZ" dirty="0" err="1"/>
              <a:t>critical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, </a:t>
            </a:r>
            <a:r>
              <a:rPr lang="cs-CZ" dirty="0" err="1"/>
              <a:t>commited</a:t>
            </a:r>
            <a:r>
              <a:rPr lang="cs-CZ" dirty="0"/>
              <a:t> to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change</a:t>
            </a:r>
            <a:endParaRPr lang="cs-CZ" dirty="0"/>
          </a:p>
          <a:p>
            <a:r>
              <a:rPr lang="cs-CZ" dirty="0" err="1"/>
              <a:t>Community</a:t>
            </a:r>
            <a:r>
              <a:rPr lang="cs-CZ" dirty="0"/>
              <a:t> </a:t>
            </a:r>
            <a:r>
              <a:rPr lang="cs-CZ" dirty="0" err="1"/>
              <a:t>news</a:t>
            </a:r>
            <a:r>
              <a:rPr lang="cs-CZ" dirty="0"/>
              <a:t>, street </a:t>
            </a:r>
            <a:r>
              <a:rPr lang="cs-CZ" dirty="0" err="1"/>
              <a:t>papers</a:t>
            </a:r>
            <a:r>
              <a:rPr lang="cs-CZ" dirty="0"/>
              <a:t> (</a:t>
            </a:r>
            <a:r>
              <a:rPr lang="cs-CZ" dirty="0" err="1"/>
              <a:t>Doudaki</a:t>
            </a:r>
            <a:r>
              <a:rPr lang="cs-CZ" dirty="0"/>
              <a:t> &amp; </a:t>
            </a:r>
            <a:r>
              <a:rPr lang="cs-CZ" dirty="0" err="1"/>
              <a:t>Carpentier</a:t>
            </a:r>
            <a:r>
              <a:rPr lang="cs-CZ" dirty="0"/>
              <a:t>, 2019)</a:t>
            </a:r>
          </a:p>
          <a:p>
            <a:pPr lvl="1"/>
            <a:r>
              <a:rPr lang="cs-CZ" dirty="0" err="1"/>
              <a:t>Resisting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mainstream media </a:t>
            </a:r>
            <a:r>
              <a:rPr lang="cs-CZ" dirty="0" err="1"/>
              <a:t>discourses</a:t>
            </a:r>
            <a:endParaRPr lang="cs-CZ" dirty="0"/>
          </a:p>
          <a:p>
            <a:pPr lvl="1"/>
            <a:r>
              <a:rPr lang="cs-CZ" dirty="0"/>
              <a:t>Focus on </a:t>
            </a:r>
            <a:r>
              <a:rPr lang="cs-CZ" dirty="0" err="1"/>
              <a:t>homelessness</a:t>
            </a:r>
            <a:r>
              <a:rPr lang="cs-CZ" dirty="0"/>
              <a:t>,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inequalities</a:t>
            </a:r>
            <a:endParaRPr lang="cs-CZ" dirty="0"/>
          </a:p>
          <a:p>
            <a:pPr lvl="1"/>
            <a:r>
              <a:rPr lang="cs-CZ" dirty="0" err="1"/>
              <a:t>Inclusive</a:t>
            </a:r>
            <a:r>
              <a:rPr lang="cs-CZ" dirty="0"/>
              <a:t> </a:t>
            </a:r>
            <a:r>
              <a:rPr lang="cs-CZ" dirty="0" err="1"/>
              <a:t>discourse</a:t>
            </a:r>
            <a:endParaRPr lang="cs-CZ" dirty="0"/>
          </a:p>
          <a:p>
            <a:pPr lvl="1"/>
            <a:r>
              <a:rPr lang="cs-CZ" dirty="0" err="1"/>
              <a:t>Raising</a:t>
            </a:r>
            <a:r>
              <a:rPr lang="cs-CZ" dirty="0"/>
              <a:t> </a:t>
            </a:r>
            <a:r>
              <a:rPr lang="cs-CZ" dirty="0" err="1"/>
              <a:t>awareness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injustice</a:t>
            </a:r>
            <a:endParaRPr lang="cs-CZ" dirty="0"/>
          </a:p>
          <a:p>
            <a:pPr lvl="1"/>
            <a:r>
              <a:rPr lang="cs-CZ" dirty="0" err="1"/>
              <a:t>Seeking</a:t>
            </a:r>
            <a:r>
              <a:rPr lang="cs-CZ" dirty="0"/>
              <a:t> to </a:t>
            </a:r>
            <a:r>
              <a:rPr lang="cs-CZ" dirty="0" err="1"/>
              <a:t>bring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voices</a:t>
            </a:r>
            <a:r>
              <a:rPr lang="cs-CZ" dirty="0"/>
              <a:t> and </a:t>
            </a:r>
            <a:r>
              <a:rPr lang="cs-CZ" dirty="0" err="1"/>
              <a:t>perspectives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homeless</a:t>
            </a:r>
            <a:r>
              <a:rPr lang="cs-CZ" dirty="0"/>
              <a:t> and </a:t>
            </a:r>
            <a:r>
              <a:rPr lang="cs-CZ" dirty="0" err="1"/>
              <a:t>poor</a:t>
            </a:r>
            <a:endParaRPr lang="cs-CZ" dirty="0"/>
          </a:p>
          <a:p>
            <a:pPr lvl="2"/>
            <a:r>
              <a:rPr lang="cs-CZ" dirty="0">
                <a:hlinkClick r:id="rId3"/>
              </a:rPr>
              <a:t>https://www.youtube.com/watch?v=6TLVgwoqhoc</a:t>
            </a:r>
            <a:endParaRPr lang="cs-CZ" dirty="0"/>
          </a:p>
          <a:p>
            <a:pPr lvl="2"/>
            <a:r>
              <a:rPr lang="cs-CZ" dirty="0">
                <a:hlinkClick r:id="rId4"/>
              </a:rPr>
              <a:t>https://www.youtube.com/watch?v=276RZVt-SDk</a:t>
            </a:r>
            <a:endParaRPr lang="cs-CZ" dirty="0"/>
          </a:p>
          <a:p>
            <a:r>
              <a:rPr lang="cs-CZ" dirty="0"/>
              <a:t>Street </a:t>
            </a:r>
            <a:r>
              <a:rPr lang="cs-CZ" dirty="0" err="1"/>
              <a:t>papers</a:t>
            </a:r>
            <a:endParaRPr lang="cs-CZ" dirty="0"/>
          </a:p>
          <a:p>
            <a:pPr lvl="1"/>
            <a:r>
              <a:rPr lang="cs-CZ" dirty="0" err="1"/>
              <a:t>Opportunities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homeless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to </a:t>
            </a:r>
            <a:r>
              <a:rPr lang="cs-CZ" dirty="0" err="1"/>
              <a:t>become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vendors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publication</a:t>
            </a:r>
            <a:endParaRPr lang="cs-CZ" dirty="0"/>
          </a:p>
          <a:p>
            <a:pPr lvl="2"/>
            <a:r>
              <a:rPr lang="cs-CZ" dirty="0" err="1"/>
              <a:t>Income</a:t>
            </a:r>
            <a:endParaRPr lang="cs-CZ" dirty="0"/>
          </a:p>
          <a:p>
            <a:pPr lvl="2"/>
            <a:r>
              <a:rPr lang="cs-CZ" dirty="0" err="1"/>
              <a:t>Reconnection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society?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424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76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BBDCA-DBAC-4AC4-BDD9-84168D3E7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117939"/>
            <a:ext cx="10512424" cy="41911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 err="1">
                <a:cs typeface="Calibri"/>
              </a:rPr>
              <a:t>Documenting</a:t>
            </a:r>
            <a:r>
              <a:rPr lang="cs-CZ" sz="3200" dirty="0">
                <a:cs typeface="Calibri"/>
              </a:rPr>
              <a:t> and </a:t>
            </a:r>
            <a:r>
              <a:rPr lang="cs-CZ" sz="3200" dirty="0" err="1">
                <a:cs typeface="Calibri"/>
              </a:rPr>
              <a:t>analyzing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impacts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of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economic</a:t>
            </a:r>
            <a:r>
              <a:rPr lang="cs-CZ" sz="3200" dirty="0">
                <a:cs typeface="Calibri"/>
              </a:rPr>
              <a:t> and </a:t>
            </a:r>
            <a:r>
              <a:rPr lang="cs-CZ" sz="3200" dirty="0" err="1">
                <a:cs typeface="Calibri"/>
              </a:rPr>
              <a:t>policy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changes</a:t>
            </a:r>
            <a:r>
              <a:rPr lang="cs-CZ" sz="3200" dirty="0">
                <a:cs typeface="Calibri"/>
              </a:rPr>
              <a:t> on </a:t>
            </a:r>
            <a:r>
              <a:rPr lang="cs-CZ" sz="3200" dirty="0" err="1">
                <a:cs typeface="Calibri"/>
              </a:rPr>
              <a:t>their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lives</a:t>
            </a:r>
            <a:endParaRPr lang="cs-CZ" sz="3200" dirty="0">
              <a:cs typeface="Calibri"/>
            </a:endParaRPr>
          </a:p>
          <a:p>
            <a:r>
              <a:rPr lang="cs-CZ" sz="3200" dirty="0" err="1">
                <a:cs typeface="Calibri"/>
              </a:rPr>
              <a:t>Seeking</a:t>
            </a:r>
            <a:r>
              <a:rPr lang="cs-CZ" sz="3200" dirty="0">
                <a:cs typeface="Calibri"/>
              </a:rPr>
              <a:t> to </a:t>
            </a:r>
            <a:r>
              <a:rPr lang="cs-CZ" sz="3200" dirty="0" err="1">
                <a:cs typeface="Calibri"/>
              </a:rPr>
              <a:t>critically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engage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the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reading</a:t>
            </a:r>
            <a:r>
              <a:rPr lang="cs-CZ" sz="3200" dirty="0">
                <a:cs typeface="Calibri"/>
              </a:rPr>
              <a:t> public</a:t>
            </a:r>
          </a:p>
          <a:p>
            <a:r>
              <a:rPr lang="cs-CZ" sz="3200" dirty="0" err="1">
                <a:cs typeface="Calibri"/>
              </a:rPr>
              <a:t>Helping</a:t>
            </a:r>
            <a:r>
              <a:rPr lang="cs-CZ" sz="3200" dirty="0">
                <a:cs typeface="Calibri"/>
              </a:rPr>
              <a:t> to </a:t>
            </a:r>
            <a:r>
              <a:rPr lang="cs-CZ" sz="3200" dirty="0" err="1">
                <a:cs typeface="Calibri"/>
              </a:rPr>
              <a:t>disrupt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the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stereotypical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depictions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of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homeless</a:t>
            </a:r>
            <a:endParaRPr lang="cs-CZ" sz="3200" dirty="0">
              <a:cs typeface="Calibri"/>
            </a:endParaRPr>
          </a:p>
          <a:p>
            <a:r>
              <a:rPr lang="cs-CZ" sz="3200" dirty="0" err="1">
                <a:cs typeface="Calibri"/>
              </a:rPr>
              <a:t>Opportunities</a:t>
            </a:r>
            <a:r>
              <a:rPr lang="cs-CZ" sz="3200" dirty="0">
                <a:cs typeface="Calibri"/>
              </a:rPr>
              <a:t> to </a:t>
            </a:r>
            <a:r>
              <a:rPr lang="cs-CZ" sz="3200" dirty="0" err="1">
                <a:cs typeface="Calibri"/>
              </a:rPr>
              <a:t>have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their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voices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expressed</a:t>
            </a:r>
            <a:endParaRPr lang="cs-CZ" sz="3200" dirty="0">
              <a:cs typeface="Calibri"/>
            </a:endParaRPr>
          </a:p>
          <a:p>
            <a:r>
              <a:rPr lang="cs-CZ" sz="3200" dirty="0">
                <a:hlinkClick r:id="rId3"/>
              </a:rPr>
              <a:t>https://www.youtube.com/watch?v=H6ZFzEW7_Q4</a:t>
            </a:r>
            <a:endParaRPr lang="cs-CZ" sz="3200" dirty="0"/>
          </a:p>
          <a:p>
            <a:endParaRPr lang="cs-CZ" sz="3200" dirty="0">
              <a:cs typeface="Calibri"/>
            </a:endParaRPr>
          </a:p>
          <a:p>
            <a:endParaRPr lang="cs-CZ" sz="3200" dirty="0">
              <a:cs typeface="Calibri"/>
            </a:endParaRPr>
          </a:p>
          <a:p>
            <a:pPr lvl="1"/>
            <a:endParaRPr lang="cs-CZ" sz="2800" dirty="0">
              <a:cs typeface="Calibri"/>
            </a:endParaRPr>
          </a:p>
          <a:p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629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05836-7717-42F1-B75B-1D2541D6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limits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1DE644-AD98-425C-9E93-9FE64C0F3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voices</a:t>
            </a:r>
            <a:r>
              <a:rPr lang="cs-CZ" dirty="0"/>
              <a:t> </a:t>
            </a:r>
            <a:r>
              <a:rPr lang="cs-CZ" dirty="0" err="1"/>
              <a:t>receive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limited </a:t>
            </a:r>
            <a:r>
              <a:rPr lang="cs-CZ" dirty="0" err="1"/>
              <a:t>space</a:t>
            </a:r>
            <a:endParaRPr lang="cs-CZ" dirty="0"/>
          </a:p>
          <a:p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restricted</a:t>
            </a:r>
            <a:r>
              <a:rPr lang="cs-CZ" dirty="0"/>
              <a:t> to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writing</a:t>
            </a:r>
            <a:r>
              <a:rPr lang="cs-CZ" dirty="0"/>
              <a:t> </a:t>
            </a:r>
            <a:r>
              <a:rPr lang="cs-CZ" dirty="0" err="1"/>
              <a:t>genres</a:t>
            </a:r>
            <a:r>
              <a:rPr lang="cs-CZ" dirty="0"/>
              <a:t> and </a:t>
            </a:r>
            <a:r>
              <a:rPr lang="cs-CZ" dirty="0" err="1"/>
              <a:t>narratives</a:t>
            </a:r>
            <a:r>
              <a:rPr lang="cs-CZ" dirty="0"/>
              <a:t> (</a:t>
            </a:r>
            <a:r>
              <a:rPr lang="cs-CZ" dirty="0" err="1"/>
              <a:t>Torck</a:t>
            </a:r>
            <a:r>
              <a:rPr lang="cs-CZ" dirty="0"/>
              <a:t>, 2001)</a:t>
            </a:r>
          </a:p>
          <a:p>
            <a:pPr lvl="1"/>
            <a:r>
              <a:rPr lang="cs-CZ" dirty="0"/>
              <a:t>Focus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stories</a:t>
            </a:r>
            <a:endParaRPr lang="cs-CZ" dirty="0"/>
          </a:p>
          <a:p>
            <a:pPr lvl="1"/>
            <a:r>
              <a:rPr lang="cs-CZ" dirty="0"/>
              <a:t>Limited/</a:t>
            </a:r>
            <a:r>
              <a:rPr lang="cs-CZ" dirty="0" err="1"/>
              <a:t>none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decision</a:t>
            </a:r>
            <a:r>
              <a:rPr lang="cs-CZ" dirty="0"/>
              <a:t> </a:t>
            </a:r>
            <a:r>
              <a:rPr lang="cs-CZ" dirty="0" err="1"/>
              <a:t>making</a:t>
            </a:r>
            <a:endParaRPr lang="cs-CZ" dirty="0"/>
          </a:p>
          <a:p>
            <a:r>
              <a:rPr lang="cs-CZ" dirty="0"/>
              <a:t>Limited </a:t>
            </a:r>
            <a:r>
              <a:rPr lang="cs-CZ" dirty="0" err="1"/>
              <a:t>reach</a:t>
            </a:r>
            <a:endParaRPr lang="cs-CZ" dirty="0"/>
          </a:p>
          <a:p>
            <a:r>
              <a:rPr lang="cs-CZ" dirty="0" err="1"/>
              <a:t>Already</a:t>
            </a:r>
            <a:r>
              <a:rPr lang="cs-CZ" dirty="0"/>
              <a:t> </a:t>
            </a:r>
            <a:r>
              <a:rPr lang="cs-CZ" dirty="0" err="1"/>
              <a:t>involved</a:t>
            </a:r>
            <a:r>
              <a:rPr lang="cs-CZ" dirty="0"/>
              <a:t> </a:t>
            </a:r>
            <a:r>
              <a:rPr lang="cs-CZ" dirty="0" err="1"/>
              <a:t>audiences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CA64BB-3A1E-4721-847E-8D3BC2AEBDFC}"/>
              </a:ext>
            </a:extLst>
          </p:cNvPr>
          <p:cNvSpPr txBox="1">
            <a:spLocks/>
          </p:cNvSpPr>
          <p:nvPr/>
        </p:nvSpPr>
        <p:spPr>
          <a:xfrm>
            <a:off x="953878" y="1567351"/>
            <a:ext cx="9988420" cy="49255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7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298AFE0-8DE8-426E-ABAA-FBDD2815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And </a:t>
            </a:r>
            <a:r>
              <a:rPr lang="cs-CZ" dirty="0" err="1"/>
              <a:t>again</a:t>
            </a:r>
            <a:r>
              <a:rPr lang="cs-CZ" dirty="0"/>
              <a:t>, </a:t>
            </a:r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matter</a:t>
            </a:r>
            <a:r>
              <a:rPr lang="cs-CZ" dirty="0"/>
              <a:t>?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2F111DE-50B4-4ED3-8B48-BF72D9C13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services</a:t>
            </a:r>
            <a:r>
              <a:rPr lang="cs-CZ" dirty="0"/>
              <a:t>, </a:t>
            </a:r>
            <a:r>
              <a:rPr lang="cs-CZ" dirty="0" err="1"/>
              <a:t>prevention</a:t>
            </a:r>
            <a:r>
              <a:rPr lang="cs-CZ" dirty="0"/>
              <a:t> and </a:t>
            </a:r>
            <a:r>
              <a:rPr lang="cs-CZ" dirty="0" err="1"/>
              <a:t>financing</a:t>
            </a:r>
            <a:endParaRPr lang="cs-CZ" dirty="0"/>
          </a:p>
          <a:p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self-esteem</a:t>
            </a:r>
            <a:r>
              <a:rPr lang="cs-CZ" dirty="0"/>
              <a:t>, </a:t>
            </a:r>
            <a:r>
              <a:rPr lang="cs-CZ" dirty="0" err="1"/>
              <a:t>self-acceptance</a:t>
            </a:r>
            <a:endParaRPr lang="cs-CZ" dirty="0"/>
          </a:p>
          <a:p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exclusion</a:t>
            </a:r>
            <a:r>
              <a:rPr lang="cs-CZ" dirty="0"/>
              <a:t> </a:t>
            </a:r>
            <a:r>
              <a:rPr lang="cs-CZ" dirty="0" err="1"/>
              <a:t>levels</a:t>
            </a:r>
            <a:endParaRPr lang="cs-CZ" dirty="0"/>
          </a:p>
          <a:p>
            <a:r>
              <a:rPr lang="cs-CZ" dirty="0" err="1"/>
              <a:t>Stigmatization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0241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76000" r="-7000"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05836-7717-42F1-B75B-1D2541D6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Next</a:t>
            </a:r>
            <a:r>
              <a:rPr lang="cs-CZ" b="1" dirty="0"/>
              <a:t> </a:t>
            </a:r>
            <a:r>
              <a:rPr lang="cs-CZ" b="1" dirty="0" err="1"/>
              <a:t>week</a:t>
            </a:r>
            <a:r>
              <a:rPr lang="cs-CZ" b="1" dirty="0"/>
              <a:t>: </a:t>
            </a:r>
            <a:r>
              <a:rPr lang="cs-CZ" b="1" dirty="0" err="1"/>
              <a:t>seminar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BBDCA-DBAC-4AC4-BDD9-84168D3E7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7802"/>
            <a:ext cx="10515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/>
              <a:t>1st </a:t>
            </a:r>
            <a:r>
              <a:rPr lang="cs-CZ" dirty="0" err="1"/>
              <a:t>assignment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Search</a:t>
            </a:r>
            <a:r>
              <a:rPr lang="cs-CZ" dirty="0"/>
              <a:t> </a:t>
            </a:r>
            <a:r>
              <a:rPr lang="cs-CZ" dirty="0" err="1"/>
              <a:t>homelessness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What</a:t>
            </a:r>
            <a:r>
              <a:rPr lang="cs-CZ" dirty="0"/>
              <a:t> are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avenues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change</a:t>
            </a:r>
            <a:r>
              <a:rPr lang="cs-CZ" dirty="0"/>
              <a:t>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1437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841</Words>
  <Application>Microsoft Office PowerPoint</Application>
  <PresentationFormat>Širokoúhlá obrazovka</PresentationFormat>
  <Paragraphs>92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Motiv Office</vt:lpstr>
      <vt:lpstr>Mainstream media and homlessness</vt:lpstr>
      <vt:lpstr>Prezentace aplikace PowerPoint</vt:lpstr>
      <vt:lpstr>Prezentace aplikace PowerPoint</vt:lpstr>
      <vt:lpstr>What‘s behind?</vt:lpstr>
      <vt:lpstr>Alternative media</vt:lpstr>
      <vt:lpstr>Prezentace aplikace PowerPoint</vt:lpstr>
      <vt:lpstr>The limits</vt:lpstr>
      <vt:lpstr>And again, why does it matter?</vt:lpstr>
      <vt:lpstr>Next week: seminar</vt:lpstr>
      <vt:lpstr>Literature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SPR</dc:creator>
  <cp:lastModifiedBy>Tomas Vlk</cp:lastModifiedBy>
  <cp:revision>39</cp:revision>
  <dcterms:created xsi:type="dcterms:W3CDTF">2020-11-15T11:29:01Z</dcterms:created>
  <dcterms:modified xsi:type="dcterms:W3CDTF">2022-03-03T16:26:31Z</dcterms:modified>
</cp:coreProperties>
</file>