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822" r:id="rId5"/>
  </p:sldMasterIdLst>
  <p:notesMasterIdLst>
    <p:notesMasterId r:id="rId53"/>
  </p:notesMasterIdLst>
  <p:sldIdLst>
    <p:sldId id="467" r:id="rId6"/>
    <p:sldId id="306" r:id="rId7"/>
    <p:sldId id="307" r:id="rId8"/>
    <p:sldId id="308" r:id="rId9"/>
    <p:sldId id="309" r:id="rId10"/>
    <p:sldId id="304" r:id="rId11"/>
    <p:sldId id="312" r:id="rId12"/>
    <p:sldId id="311" r:id="rId13"/>
    <p:sldId id="313" r:id="rId14"/>
    <p:sldId id="381" r:id="rId15"/>
    <p:sldId id="378" r:id="rId16"/>
    <p:sldId id="377" r:id="rId17"/>
    <p:sldId id="360" r:id="rId18"/>
    <p:sldId id="361" r:id="rId19"/>
    <p:sldId id="362" r:id="rId20"/>
    <p:sldId id="363" r:id="rId21"/>
    <p:sldId id="382" r:id="rId22"/>
    <p:sldId id="379" r:id="rId23"/>
    <p:sldId id="356" r:id="rId24"/>
    <p:sldId id="390" r:id="rId25"/>
    <p:sldId id="391" r:id="rId26"/>
    <p:sldId id="392" r:id="rId27"/>
    <p:sldId id="365" r:id="rId28"/>
    <p:sldId id="357" r:id="rId29"/>
    <p:sldId id="358" r:id="rId30"/>
    <p:sldId id="359" r:id="rId31"/>
    <p:sldId id="383" r:id="rId32"/>
    <p:sldId id="366" r:id="rId33"/>
    <p:sldId id="367" r:id="rId34"/>
    <p:sldId id="368" r:id="rId35"/>
    <p:sldId id="369" r:id="rId36"/>
    <p:sldId id="370" r:id="rId37"/>
    <p:sldId id="371" r:id="rId38"/>
    <p:sldId id="372" r:id="rId39"/>
    <p:sldId id="373" r:id="rId40"/>
    <p:sldId id="393" r:id="rId41"/>
    <p:sldId id="374" r:id="rId42"/>
    <p:sldId id="375" r:id="rId43"/>
    <p:sldId id="384" r:id="rId44"/>
    <p:sldId id="385" r:id="rId45"/>
    <p:sldId id="386" r:id="rId46"/>
    <p:sldId id="388" r:id="rId47"/>
    <p:sldId id="387" r:id="rId48"/>
    <p:sldId id="380" r:id="rId49"/>
    <p:sldId id="389" r:id="rId50"/>
    <p:sldId id="293" r:id="rId51"/>
    <p:sldId id="395" r:id="rId52"/>
  </p:sldIdLst>
  <p:sldSz cx="9144000" cy="6858000" type="screen4x3"/>
  <p:notesSz cx="6669088" cy="97758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icrosoft YaHei" pitchFamily="34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icrosoft YaHei" pitchFamily="34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icrosoft YaHei" pitchFamily="34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icrosoft YaHei" pitchFamily="34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icrosoft YaHei" pitchFamily="34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3AA0155-3DE2-4265-AD63-BBF50F1567EF}">
          <p14:sldIdLst>
            <p14:sldId id="467"/>
            <p14:sldId id="306"/>
            <p14:sldId id="307"/>
            <p14:sldId id="308"/>
            <p14:sldId id="309"/>
            <p14:sldId id="304"/>
            <p14:sldId id="312"/>
          </p14:sldIdLst>
        </p14:section>
        <p14:section name="Oddíl bez názvu" id="{F7253B5B-0501-4783-8275-0B486276DD64}">
          <p14:sldIdLst>
            <p14:sldId id="311"/>
            <p14:sldId id="313"/>
            <p14:sldId id="381"/>
            <p14:sldId id="378"/>
            <p14:sldId id="377"/>
            <p14:sldId id="360"/>
            <p14:sldId id="361"/>
            <p14:sldId id="362"/>
            <p14:sldId id="363"/>
            <p14:sldId id="382"/>
            <p14:sldId id="379"/>
            <p14:sldId id="356"/>
            <p14:sldId id="390"/>
            <p14:sldId id="391"/>
            <p14:sldId id="392"/>
            <p14:sldId id="365"/>
            <p14:sldId id="357"/>
            <p14:sldId id="358"/>
            <p14:sldId id="359"/>
            <p14:sldId id="383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93"/>
            <p14:sldId id="374"/>
            <p14:sldId id="375"/>
            <p14:sldId id="384"/>
            <p14:sldId id="385"/>
            <p14:sldId id="386"/>
            <p14:sldId id="388"/>
            <p14:sldId id="387"/>
            <p14:sldId id="380"/>
            <p14:sldId id="389"/>
            <p14:sldId id="293"/>
            <p14:sldId id="3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CD0"/>
    <a:srgbClr val="FDD3F5"/>
    <a:srgbClr val="FBEAD1"/>
    <a:srgbClr val="B086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>
      <p:cViewPr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202" y="-114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2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8792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08C2DE8-E0E7-421A-B226-FB6D998828C1}" type="datetimeFigureOut">
              <a:rPr lang="cs-CZ"/>
              <a:pPr>
                <a:defRPr/>
              </a:pPr>
              <a:t>26.03.2023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87" tIns="45094" rIns="90187" bIns="4509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2"/>
          </a:xfrm>
          <a:prstGeom prst="rect">
            <a:avLst/>
          </a:prstGeom>
        </p:spPr>
        <p:txBody>
          <a:bodyPr vert="horz" lIns="90187" tIns="45094" rIns="90187" bIns="45094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88792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88792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73B8E91-8129-4444-8D4E-A506C7DF24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548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477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3B8E91-8129-4444-8D4E-A506C7DF24F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435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769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9258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3B8E91-8129-4444-8D4E-A506C7DF24F0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9051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3763" y="733425"/>
            <a:ext cx="4886325" cy="36655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1379" name="Text Box 2"/>
          <p:cNvSpPr txBox="1">
            <a:spLocks noChangeArrowheads="1"/>
          </p:cNvSpPr>
          <p:nvPr/>
        </p:nvSpPr>
        <p:spPr bwMode="auto">
          <a:xfrm>
            <a:off x="665366" y="4643517"/>
            <a:ext cx="5339901" cy="4400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296" tIns="45148" rIns="90296" bIns="45148" anchor="ctr"/>
          <a:lstStyle>
            <a:lvl1pPr defTabSz="457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1233"/>
              </a:spcBef>
              <a:buClr>
                <a:srgbClr val="000000"/>
              </a:buClr>
            </a:pPr>
            <a:endParaRPr lang="cs-CZ" altLang="cs-CZ" sz="2000">
              <a:solidFill>
                <a:srgbClr val="FFFFFF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" name="Zástupný symbol pro poznámky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350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555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997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431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644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65608" y="4747037"/>
            <a:ext cx="5441287" cy="4467706"/>
          </a:xfrm>
          <a:noFill/>
        </p:spPr>
        <p:txBody>
          <a:bodyPr/>
          <a:lstStyle/>
          <a:p>
            <a:pPr marL="0" lvl="1"/>
            <a:endParaRPr lang="cs-CZ" altLang="cs-CZ" sz="1400" dirty="0">
              <a:latin typeface="Arial Unicode MS" pitchFamily="34" charset="-128"/>
            </a:endParaRPr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B262B8-5EB3-47C7-B426-5939F8FBB918}" type="slidenum">
              <a:rPr lang="en-US" altLang="cs-CZ" smtClean="0">
                <a:ea typeface="Arial Unicode MS" pitchFamily="34" charset="-128"/>
                <a:cs typeface="Arial Unicode MS" pitchFamily="34" charset="-128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cs-CZ"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0979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593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8DD7-48EE-4FC2-BB26-85900B213AB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524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 sz="1800"/>
            </a:lvl1pPr>
          </a:lstStyle>
          <a:p>
            <a:pPr>
              <a:defRPr/>
            </a:pPr>
            <a:fld id="{33B9CD4E-3B68-4F40-A3E0-FD487490A4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772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7153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41658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63531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37300"/>
            <a:ext cx="2133600" cy="47625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125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FFFFFF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6337300"/>
            <a:ext cx="2895600" cy="47625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125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FFFFFF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2593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/>
          <p:cNvSpPr>
            <a:spLocks noGrp="1"/>
          </p:cNvSpPr>
          <p:nvPr>
            <p:ph type="sldNum" idx="10"/>
          </p:nvPr>
        </p:nvSpPr>
        <p:spPr>
          <a:xfrm>
            <a:off x="7011988" y="6484938"/>
            <a:ext cx="2132012" cy="363537"/>
          </a:xfrm>
        </p:spPr>
        <p:txBody>
          <a:bodyPr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 sz="1200" baseline="0"/>
            </a:lvl1pPr>
          </a:lstStyle>
          <a:p>
            <a:pPr>
              <a:defRPr/>
            </a:pPr>
            <a:fld id="{49702958-F424-4F66-B2D8-2688CBDAC37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54826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/>
          <p:cNvSpPr>
            <a:spLocks noGrp="1"/>
          </p:cNvSpPr>
          <p:nvPr>
            <p:ph type="sldNum" idx="10"/>
          </p:nvPr>
        </p:nvSpPr>
        <p:spPr>
          <a:xfrm>
            <a:off x="8613775" y="6502400"/>
            <a:ext cx="539750" cy="363538"/>
          </a:xfrm>
        </p:spPr>
        <p:txBody>
          <a:bodyPr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 sz="1800"/>
            </a:lvl1pPr>
          </a:lstStyle>
          <a:p>
            <a:pPr>
              <a:defRPr/>
            </a:pPr>
            <a:fld id="{CA62F177-2587-4399-BF04-BA1588EFE9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4614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 With Mar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149" y="53752"/>
            <a:ext cx="62642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2pPr marL="622300" indent="-266700">
              <a:buFont typeface="Wingdings" panose="05000000000000000000" pitchFamily="2" charset="2"/>
              <a:buChar char="§"/>
              <a:defRPr sz="2400"/>
            </a:lvl2pPr>
            <a:lvl3pPr marL="901700" indent="-279400">
              <a:defRPr sz="2200"/>
            </a:lvl3pPr>
            <a:lvl4pPr marL="1168400" indent="-266700">
              <a:buFont typeface="MS Reference Sans Serif" panose="020B0604030504040204" pitchFamily="34" charset="0"/>
              <a:buChar char="▪"/>
              <a:defRPr/>
            </a:lvl4pPr>
            <a:lvl5pPr marL="1435100" indent="-266700">
              <a:buFont typeface="Calibri" panose="020F0502020204030204" pitchFamily="34" charset="0"/>
              <a:buChar char="·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37300"/>
            <a:ext cx="2133600" cy="47625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1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300"/>
            <a:ext cx="2895600" cy="47625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1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SLIDE CLASSIFICATION</a:t>
            </a:r>
            <a:br>
              <a:rPr lang="en-GB"/>
            </a:br>
            <a:r>
              <a:rPr lang="en-GB"/>
              <a:t>SLIDE DISTRIBUTION MARKING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15113" y="6337300"/>
            <a:ext cx="2133600" cy="476250"/>
          </a:xfrm>
        </p:spPr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8CA9408-8029-4F40-B005-75151D5A3C7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860030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>
            <a:extLst>
              <a:ext uri="{FF2B5EF4-FFF2-40B4-BE49-F238E27FC236}">
                <a16:creationId xmlns:a16="http://schemas.microsoft.com/office/drawing/2014/main" id="{4FA37366-E4CC-58FC-AC60-6E86570825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8875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E9FD092-00F5-8476-20B3-33F89616C8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4CCD9A-FB66-4C20-41FC-2788A45B71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C3037-21CB-4E87-957C-EFB0ED0E360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4153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73734A6A-4719-30C8-F5C5-ADCA0B9BA03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508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964C05ED-8973-D179-2B3C-D79D3497A7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3F2EB265-1AC4-A078-2B7F-4B17EFEB15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F6E-4F20-4E36-9EB3-EF2FCA6AC9C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9659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BA814C64-422C-61D2-ED1C-3CE54CB850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508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98D68982-296F-42D3-9B1B-AFDB1C14123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883D9BF7-1C5C-E2BB-1715-D491EF0048C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EA6A8-F186-48BC-85EA-A056497C778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98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7011988" y="6494463"/>
            <a:ext cx="2132012" cy="363537"/>
          </a:xfrm>
        </p:spPr>
        <p:txBody>
          <a:bodyPr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defRPr sz="1800"/>
            </a:lvl1pPr>
          </a:lstStyle>
          <a:p>
            <a:pPr>
              <a:defRPr/>
            </a:pPr>
            <a:fld id="{F7C29C12-9686-4327-AC7F-3AC27AD1ECA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1606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F9D05A1D-3A63-EE2B-AAC9-057926EF4E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508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29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30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F69BCE0-BA57-E540-78CD-865CBDBE323D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FCCDF76D-8C5A-582C-7883-542E15A2DF86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801AB-4A30-4BC1-B6E6-00B88237F5AA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0901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6591E510-8A6E-19EC-617E-01E2839BE1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508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ástupný symbol pro text 7"/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8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pPr lv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21" name="Zástupný symbol pro text 7"/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obsah 2"/>
          <p:cNvSpPr>
            <a:spLocks noGrp="1"/>
          </p:cNvSpPr>
          <p:nvPr>
            <p:ph idx="29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13" name="Zástupný symbol pro obsah 2"/>
          <p:cNvSpPr>
            <a:spLocks noGrp="1"/>
          </p:cNvSpPr>
          <p:nvPr>
            <p:ph idx="30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C36AAB4-8723-56B7-8BF7-A533E5A76551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730B63D6-6BB1-AC16-6D51-E999BAE126EB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108C4-EB1B-45D7-8712-D4715D548B4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24196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8">
            <a:extLst>
              <a:ext uri="{FF2B5EF4-FFF2-40B4-BE49-F238E27FC236}">
                <a16:creationId xmlns:a16="http://schemas.microsoft.com/office/drawing/2014/main" id="{FF1555A8-487B-F960-C3B0-495F4E74A6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508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547132" y="1665288"/>
            <a:ext cx="4655843" cy="4139998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1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zápatí 2">
            <a:extLst>
              <a:ext uri="{FF2B5EF4-FFF2-40B4-BE49-F238E27FC236}">
                <a16:creationId xmlns:a16="http://schemas.microsoft.com/office/drawing/2014/main" id="{7AD4168E-8B5A-AFA3-CDF8-98C46828B22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AD18B51C-5EF3-5A57-AB9A-8AD3011EB97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4B953-C382-4543-A5CF-CABA12D7652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88362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41047C76-9481-F34E-AB60-F94CA1032E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508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12"/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/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8" name="Zástupný symbol pro obsah 12"/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0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9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9B478AC-CA26-B2B5-C14F-C2B81965A643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C7BE7E17-B362-632C-32CB-100AE6EDFAE6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4D87-F3DB-4A15-9361-9F8E4E8133F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21977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BD717D60-541E-6D3B-DC27-28E369AC70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508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2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2CD310C5-3F78-8412-FC26-7EF6FF49CBA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C370C9EE-FD5E-6F7D-E184-EF13F3B105F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8E0B9-39A1-4CB0-A0DF-5A386278D75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11299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F60C98C0-5CF3-EBBD-C377-46645A482B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508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D5A03FA-36A7-EC7B-F6F3-BC13DB4F74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2F48FEAC-974A-7725-2781-4DDFF681D2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C8281-50F6-4406-953A-C9F8F17A594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9377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B5CC6C96-DFAE-831C-4CDB-82FE4D81CF0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508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/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/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BCB9A21-8352-7D9D-1E48-E10B1E08ED5C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9F56BCBC-D1A6-6272-FB04-DF690910155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87DED-89DC-48E6-B49F-DA916D6E16C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59932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9A8D32E9-C616-5437-7A45-65C5A06F48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508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268C0D-A0AE-E8E3-5FE5-5FAB874A8E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CCEC40A-A349-123E-E3CE-41C96999ED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DDD4E-C4B1-40CD-97C9-0BCA886F654F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58119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DF6EA4A3-A35C-F1CA-6F33-89A9F1F0DD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8875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Nadpis 6"/>
          <p:cNvSpPr>
            <a:spLocks noGrp="1"/>
          </p:cNvSpPr>
          <p:nvPr>
            <p:ph type="title"/>
          </p:nvPr>
        </p:nvSpPr>
        <p:spPr>
          <a:xfrm>
            <a:off x="298876" y="2900365"/>
            <a:ext cx="3934889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3"/>
            <a:ext cx="3934889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4572000" y="1"/>
            <a:ext cx="4572000" cy="6857999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4899A9F6-F25E-F5B6-C179-EE03B995B65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4FBC1-ABA5-42B2-A251-BAE6DE179CA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D75D32B-8930-C9AA-0A60-40EEC571496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9750" y="6227763"/>
            <a:ext cx="3694113" cy="2524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56282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>
            <a:extLst>
              <a:ext uri="{FF2B5EF4-FFF2-40B4-BE49-F238E27FC236}">
                <a16:creationId xmlns:a16="http://schemas.microsoft.com/office/drawing/2014/main" id="{5913D5BE-056A-475F-277D-BB07BA789B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8875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F96C413-4590-1200-633E-41358A6445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B99B55-EDDC-2634-710F-730386332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D0FA300-E14D-4E26-BD1F-A49E221E665A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888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xfrm>
            <a:off x="8623300" y="6489700"/>
            <a:ext cx="508000" cy="363538"/>
          </a:xfrm>
        </p:spPr>
        <p:txBody>
          <a:bodyPr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defRPr sz="1800"/>
            </a:lvl1pPr>
          </a:lstStyle>
          <a:p>
            <a:pPr>
              <a:defRPr/>
            </a:pPr>
            <a:fld id="{68114DC6-9D64-4F0A-93A4-CBAD1A79DDE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286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>
            <a:extLst>
              <a:ext uri="{FF2B5EF4-FFF2-40B4-BE49-F238E27FC236}">
                <a16:creationId xmlns:a16="http://schemas.microsoft.com/office/drawing/2014/main" id="{A88BE04B-C625-C8A9-8543-3AE1F5A696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8875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6" y="2900365"/>
            <a:ext cx="3934889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3"/>
            <a:ext cx="3934889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4572000" y="1"/>
            <a:ext cx="4572000" cy="6857999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F6CEAF92-8CCB-7CC0-FA86-08751CD9C28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FABABBB-3D29-457D-904B-2C1B3B83068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4" name="Zástupný symbol pro zápatí 2">
            <a:extLst>
              <a:ext uri="{FF2B5EF4-FFF2-40B4-BE49-F238E27FC236}">
                <a16:creationId xmlns:a16="http://schemas.microsoft.com/office/drawing/2014/main" id="{B95A46FA-8548-5FA5-2610-423298833A4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9750" y="6227763"/>
            <a:ext cx="3694113" cy="2524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t>Zápatí prezentace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93399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>
            <a:extLst>
              <a:ext uri="{FF2B5EF4-FFF2-40B4-BE49-F238E27FC236}">
                <a16:creationId xmlns:a16="http://schemas.microsoft.com/office/drawing/2014/main" id="{F5194D75-CDCC-29D6-2627-C608521074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49287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6040796"/>
            <a:ext cx="6416982" cy="510831"/>
          </a:xfrm>
        </p:spPr>
        <p:txBody>
          <a:bodyPr spcCol="324000">
            <a:noAutofit/>
          </a:bodyPr>
          <a:lstStyle>
            <a:lvl1pPr marL="0" marR="0" indent="0" algn="l" defTabSz="6858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1186888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5">
            <a:extLst>
              <a:ext uri="{FF2B5EF4-FFF2-40B4-BE49-F238E27FC236}">
                <a16:creationId xmlns:a16="http://schemas.microsoft.com/office/drawing/2014/main" id="{04C215B7-92F1-6B1E-FD69-0B39D187A8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2022475"/>
            <a:ext cx="3079750" cy="281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7665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>
            <a:extLst>
              <a:ext uri="{FF2B5EF4-FFF2-40B4-BE49-F238E27FC236}">
                <a16:creationId xmlns:a16="http://schemas.microsoft.com/office/drawing/2014/main" id="{85A3A048-E707-80B4-7A15-516309DC88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298700"/>
            <a:ext cx="6543675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03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 sz="1800"/>
            </a:lvl1pPr>
          </a:lstStyle>
          <a:p>
            <a:pPr>
              <a:defRPr/>
            </a:pPr>
            <a:fld id="{BFF2AE9A-985D-4588-8D74-59C15991D6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789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 sz="1800"/>
            </a:lvl1pPr>
          </a:lstStyle>
          <a:p>
            <a:pPr>
              <a:defRPr/>
            </a:pPr>
            <a:fld id="{D7D7F252-FF3A-4466-B475-E6F274E3D9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510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 sz="1800"/>
            </a:lvl1pPr>
          </a:lstStyle>
          <a:p>
            <a:pPr>
              <a:defRPr/>
            </a:pPr>
            <a:fld id="{DC2C8FA4-567A-46E3-A811-4DE8CA55FB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32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defRPr sz="1800"/>
            </a:lvl1pPr>
          </a:lstStyle>
          <a:p>
            <a:pPr>
              <a:defRPr/>
            </a:pPr>
            <a:fld id="{729BE799-8005-4D07-9CD0-329C0DD843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18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40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4070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emf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3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the outline text format</a:t>
            </a:r>
          </a:p>
          <a:p>
            <a:pPr lvl="1"/>
            <a:r>
              <a:rPr lang="en-GB" altLang="cs-CZ"/>
              <a:t>Second Outline Level</a:t>
            </a:r>
          </a:p>
          <a:p>
            <a:pPr lvl="2"/>
            <a:r>
              <a:rPr lang="en-GB" altLang="cs-CZ"/>
              <a:t>Third Outline Level</a:t>
            </a:r>
          </a:p>
          <a:p>
            <a:pPr lvl="3"/>
            <a:r>
              <a:rPr lang="en-GB" altLang="cs-CZ"/>
              <a:t>Fourth Outline Level</a:t>
            </a:r>
          </a:p>
          <a:p>
            <a:pPr lvl="4"/>
            <a:r>
              <a:rPr lang="en-GB" altLang="cs-CZ"/>
              <a:t>Fifth Outline Level</a:t>
            </a:r>
          </a:p>
          <a:p>
            <a:pPr lvl="4"/>
            <a:r>
              <a:rPr lang="en-GB" altLang="cs-CZ"/>
              <a:t>Sixth Outline Level</a:t>
            </a:r>
          </a:p>
          <a:p>
            <a:pPr lvl="4"/>
            <a:r>
              <a:rPr lang="en-GB" altLang="cs-CZ"/>
              <a:t>Seventh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>
              <a:spcBef>
                <a:spcPts val="1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altLang="cs-CZ" sz="2000">
              <a:solidFill>
                <a:srgbClr val="FFFF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57200"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>
              <a:spcBef>
                <a:spcPts val="125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altLang="cs-CZ" sz="2000">
              <a:solidFill>
                <a:srgbClr val="FFFF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defTabSz="457200">
              <a:spcBef>
                <a:spcPts val="1250"/>
              </a:spcBef>
              <a:buClr>
                <a:srgbClr val="000000"/>
              </a:buClr>
              <a:buSzPct val="100000"/>
              <a:buFont typeface="Times New Roman" pitchFamily="16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fld id="{C00C64A1-BE0B-4C6F-A290-B5BD7451DC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8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7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bright="70000" contrast="-70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1" r:id="rId16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>
            <a:extLst>
              <a:ext uri="{FF2B5EF4-FFF2-40B4-BE49-F238E27FC236}">
                <a16:creationId xmlns:a16="http://schemas.microsoft.com/office/drawing/2014/main" id="{621A0910-C8C1-2968-B409-42480E6D00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227763"/>
            <a:ext cx="5940425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t>Zápatí prezentace</a:t>
            </a:r>
          </a:p>
        </p:txBody>
      </p:sp>
      <p:sp>
        <p:nvSpPr>
          <p:cNvPr id="64530" name="Rectangle 18">
            <a:extLst>
              <a:ext uri="{FF2B5EF4-FFF2-40B4-BE49-F238E27FC236}">
                <a16:creationId xmlns:a16="http://schemas.microsoft.com/office/drawing/2014/main" id="{B514923C-0815-868D-6C51-69F29D4ACA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1150" y="6227763"/>
            <a:ext cx="188913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FD97E60E-CF4A-4747-896D-57CD56C195C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3076" name="Zástupný nadpis 1">
            <a:extLst>
              <a:ext uri="{FF2B5EF4-FFF2-40B4-BE49-F238E27FC236}">
                <a16:creationId xmlns:a16="http://schemas.microsoft.com/office/drawing/2014/main" id="{506E6606-4886-6F04-571D-DAF48587AC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720725"/>
            <a:ext cx="80645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vložíte nadpis</a:t>
            </a:r>
          </a:p>
        </p:txBody>
      </p:sp>
      <p:sp>
        <p:nvSpPr>
          <p:cNvPr id="3077" name="Zástupný symbol pro text 4">
            <a:extLst>
              <a:ext uri="{FF2B5EF4-FFF2-40B4-BE49-F238E27FC236}">
                <a16:creationId xmlns:a16="http://schemas.microsoft.com/office/drawing/2014/main" id="{18F4D5EC-EAC1-E362-362D-41A310B16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71663"/>
            <a:ext cx="806450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351679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hf hdr="0" dt="0"/>
  <p:txStyles>
    <p:titleStyle>
      <a:lvl1pPr algn="l" rtl="0" fontAlgn="base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algn="l" defTabSz="685800" rtl="0" fontAlgn="base">
        <a:lnSpc>
          <a:spcPct val="11400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rtl="0" fontAlgn="base">
        <a:lnSpc>
          <a:spcPts val="135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1100">
          <a:solidFill>
            <a:schemeClr val="tx1"/>
          </a:solidFill>
          <a:latin typeface="+mn-lt"/>
        </a:defRPr>
      </a:lvl2pPr>
      <a:lvl3pPr marL="685800" algn="l" rtl="0" fontAlgn="base">
        <a:lnSpc>
          <a:spcPts val="1350"/>
        </a:lnSpc>
        <a:spcBef>
          <a:spcPct val="0"/>
        </a:spcBef>
        <a:spcAft>
          <a:spcPct val="0"/>
        </a:spcAft>
        <a:buClr>
          <a:schemeClr val="folHlink"/>
        </a:buClr>
        <a:buSzPct val="80000"/>
        <a:defRPr sz="1100">
          <a:solidFill>
            <a:schemeClr val="tx1"/>
          </a:solidFill>
          <a:latin typeface="+mn-lt"/>
        </a:defRPr>
      </a:lvl3pPr>
      <a:lvl4pPr marL="1028700" algn="l" rtl="0" fontAlgn="base">
        <a:lnSpc>
          <a:spcPts val="1350"/>
        </a:lnSpc>
        <a:spcBef>
          <a:spcPct val="0"/>
        </a:spcBef>
        <a:spcAft>
          <a:spcPct val="0"/>
        </a:spcAft>
        <a:buClr>
          <a:schemeClr val="accent2"/>
        </a:buClr>
        <a:buSzPct val="90000"/>
        <a:defRPr sz="1100">
          <a:solidFill>
            <a:schemeClr val="tx1"/>
          </a:solidFill>
          <a:latin typeface="+mn-lt"/>
        </a:defRPr>
      </a:lvl4pPr>
      <a:lvl5pPr marL="1371600" algn="l" rtl="0" fontAlgn="base">
        <a:lnSpc>
          <a:spcPts val="1350"/>
        </a:lnSpc>
        <a:spcBef>
          <a:spcPct val="0"/>
        </a:spcBef>
        <a:spcAft>
          <a:spcPct val="0"/>
        </a:spcAft>
        <a:buClr>
          <a:schemeClr val="accent1"/>
        </a:buClr>
        <a:defRPr sz="11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0-462#f448201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zakonyprolidi.cz/cs/2001-328#cast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18382061-2403-034A-B56A-3E59A09764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9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Josef Procházka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509C9DBA-77EF-0C77-35CD-709BD67083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72349C-3267-4D20-AC47-3164BB830ED7}" type="slidenum">
              <a:rPr kumimoji="0" lang="cs-CZ" altLang="cs-CZ" sz="900" b="0" i="0" u="none" strike="noStrike" kern="1200" cap="none" spc="0" normalizeH="0" baseline="0" noProof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9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2" name="Nadpis 3">
            <a:extLst>
              <a:ext uri="{FF2B5EF4-FFF2-40B4-BE49-F238E27FC236}">
                <a16:creationId xmlns:a16="http://schemas.microsoft.com/office/drawing/2014/main" id="{3170533D-E512-1CDA-49D0-3953D61E0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450" y="2900363"/>
            <a:ext cx="8521700" cy="1171575"/>
          </a:xfrm>
        </p:spPr>
        <p:txBody>
          <a:bodyPr/>
          <a:lstStyle/>
          <a:p>
            <a:r>
              <a:rPr lang="cs-CZ" altLang="cs-CZ" dirty="0"/>
              <a:t>KRIZOVÝ MANAGEMENT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88BF1B0-FD6E-D615-379E-48BD42EA2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450" y="4071938"/>
            <a:ext cx="8521700" cy="6985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PLÁNOVÁNÍ PRO ZAJIŠTĚNÍ BEZPEČNOSTI A UDRŽITELNÝ ROZVOJ V ČR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krizové a havarijní plánování, plánování ochrany KI)</a:t>
            </a:r>
            <a:r>
              <a:rPr lang="cs-CZ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endParaRPr lang="cs-CZ" sz="1800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cs-CZ" sz="18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712968" cy="4680521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70000"/>
              </a:lnSpc>
            </a:pPr>
            <a:r>
              <a:rPr lang="cs-CZ" sz="2900" dirty="0">
                <a:latin typeface="+mn-lt"/>
              </a:rPr>
              <a:t>  	  </a:t>
            </a:r>
            <a:r>
              <a:rPr lang="cs-CZ" sz="3400" dirty="0"/>
              <a:t>REFLEXE PŘEDCHÁZEJÍCÍ PŘEDNÁŠKY</a:t>
            </a:r>
          </a:p>
          <a:p>
            <a:pPr algn="l">
              <a:lnSpc>
                <a:spcPct val="170000"/>
              </a:lnSpc>
            </a:pPr>
            <a:r>
              <a:rPr lang="cs-CZ" sz="2900" dirty="0">
                <a:latin typeface="+mn-lt"/>
              </a:rPr>
              <a:t>	  </a:t>
            </a:r>
            <a:r>
              <a:rPr lang="cs-CZ" sz="3400" dirty="0">
                <a:latin typeface="+mn-lt"/>
              </a:rPr>
              <a:t>ÚVOD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4600" b="1" dirty="0"/>
              <a:t>KRIZOVÉ PLÁNOVÁNÍ 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>
                <a:latin typeface="+mn-lt"/>
              </a:rPr>
              <a:t>KRIZOVÉ PLÁNY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>
                <a:latin typeface="+mn-lt"/>
              </a:rPr>
              <a:t>HAVARIJNÍ PLÁNY         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>
                <a:latin typeface="+mn-lt"/>
              </a:rPr>
              <a:t>OCHRANA KRITICKÉ INFRASTRUKTURY</a:t>
            </a:r>
          </a:p>
          <a:p>
            <a:pPr algn="l">
              <a:lnSpc>
                <a:spcPct val="170000"/>
              </a:lnSpc>
            </a:pPr>
            <a:r>
              <a:rPr lang="cs-CZ" sz="3400" dirty="0">
                <a:latin typeface="+mn-lt"/>
              </a:rPr>
              <a:t>        ZÁVĚR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5613" y="-4345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OSNOVA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3" y="-33644"/>
            <a:ext cx="1374655" cy="91250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AF34F8C-2DFB-43F6-884C-5759B82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9345" y="20420"/>
            <a:ext cx="1374655" cy="91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150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EFDE1CD8-16B3-488F-98A7-D2A9CB721DB5}"/>
              </a:ext>
            </a:extLst>
          </p:cNvPr>
          <p:cNvSpPr/>
          <p:nvPr/>
        </p:nvSpPr>
        <p:spPr bwMode="auto">
          <a:xfrm>
            <a:off x="5053352" y="1628800"/>
            <a:ext cx="3983144" cy="522443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ts val="1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icrosoft YaHei" charset="-122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F991532-8C17-45F5-AE91-FE3DB17AFAC7}"/>
              </a:ext>
            </a:extLst>
          </p:cNvPr>
          <p:cNvSpPr/>
          <p:nvPr/>
        </p:nvSpPr>
        <p:spPr bwMode="auto">
          <a:xfrm>
            <a:off x="179512" y="1556792"/>
            <a:ext cx="3960440" cy="530120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ts val="1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icrosoft YaHei" charset="-12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C6A9803-9CB1-4E56-AEF1-858284A4CF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8114DC6-9D64-4F0A-93A4-CBAD1A79DDE0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D32CFEB-50C4-4FE7-9671-F533C7404FE5}"/>
              </a:ext>
            </a:extLst>
          </p:cNvPr>
          <p:cNvSpPr/>
          <p:nvPr/>
        </p:nvSpPr>
        <p:spPr bwMode="auto">
          <a:xfrm>
            <a:off x="2735796" y="476672"/>
            <a:ext cx="3672408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ts val="1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icrosoft YaHei" charset="-122"/>
              </a:rPr>
              <a:t>KRIZOVÉ PLÁNOVÁNÍ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98BE0E9-283A-4046-A495-0D5ED24525B1}"/>
              </a:ext>
            </a:extLst>
          </p:cNvPr>
          <p:cNvSpPr/>
          <p:nvPr/>
        </p:nvSpPr>
        <p:spPr bwMode="auto">
          <a:xfrm>
            <a:off x="5155116" y="1844824"/>
            <a:ext cx="3672408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ts val="1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icrosoft YaHei" charset="-122"/>
              </a:rPr>
              <a:t>VOJENSKÉ KRIZOVÉ SITUACE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95C0B4D-A579-4F29-B0EF-CE7C782FCEFD}"/>
              </a:ext>
            </a:extLst>
          </p:cNvPr>
          <p:cNvSpPr/>
          <p:nvPr/>
        </p:nvSpPr>
        <p:spPr bwMode="auto">
          <a:xfrm>
            <a:off x="311833" y="1844824"/>
            <a:ext cx="3672408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ts val="1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icrosoft YaHei" charset="-122"/>
              </a:rPr>
              <a:t>NEVOJENSKÉ KRIZOVÉ SITUACE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DB2F71E-4596-4440-8BCF-224B69016F81}"/>
              </a:ext>
            </a:extLst>
          </p:cNvPr>
          <p:cNvSpPr/>
          <p:nvPr/>
        </p:nvSpPr>
        <p:spPr bwMode="auto">
          <a:xfrm>
            <a:off x="5102657" y="3212976"/>
            <a:ext cx="1872206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ts val="1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000" b="1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icrosoft YaHei" charset="-122"/>
              </a:rPr>
              <a:t>OBRANNÉ PLÁNOVÁNÍ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4B36F56-F14D-45D4-8ECD-C3DA7E594FC1}"/>
              </a:ext>
            </a:extLst>
          </p:cNvPr>
          <p:cNvSpPr/>
          <p:nvPr/>
        </p:nvSpPr>
        <p:spPr bwMode="auto">
          <a:xfrm>
            <a:off x="7092280" y="3212364"/>
            <a:ext cx="1872206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ts val="1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000" b="1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icrosoft YaHei" charset="-122"/>
              </a:rPr>
              <a:t>OPERAČNÍ PLÁNOVÁNÍ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C3533FB8-2802-4388-A8F7-F014FF30D306}"/>
              </a:ext>
            </a:extLst>
          </p:cNvPr>
          <p:cNvSpPr/>
          <p:nvPr/>
        </p:nvSpPr>
        <p:spPr bwMode="auto">
          <a:xfrm>
            <a:off x="311833" y="4293096"/>
            <a:ext cx="3615710" cy="24095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ts val="1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000" b="1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icrosoft YaHei" charset="-122"/>
              </a:rPr>
              <a:t>KRIZOVÉ PLÁNY</a:t>
            </a:r>
          </a:p>
          <a:p>
            <a:pPr marL="800100" lvl="1" indent="-342900" defTabSz="457200">
              <a:spcBef>
                <a:spcPts val="12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itchFamily="16" charset="0"/>
                <a:ea typeface="Microsoft YaHei" charset="-122"/>
              </a:rPr>
              <a:t>Operační</a:t>
            </a:r>
          </a:p>
          <a:p>
            <a:pPr marL="800100" lvl="1" indent="-342900" defTabSz="457200">
              <a:spcBef>
                <a:spcPts val="12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itchFamily="16" charset="0"/>
                <a:ea typeface="Microsoft YaHei" charset="-122"/>
              </a:rPr>
              <a:t>Havarijní</a:t>
            </a:r>
          </a:p>
          <a:p>
            <a:pPr marL="800100" lvl="1" indent="-342900" defTabSz="457200">
              <a:spcBef>
                <a:spcPts val="12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itchFamily="16" charset="0"/>
                <a:ea typeface="Microsoft YaHei" charset="-122"/>
              </a:rPr>
              <a:t>Povodňové</a:t>
            </a:r>
          </a:p>
          <a:p>
            <a:pPr marL="800100" lvl="1" indent="-342900" defTabSz="457200">
              <a:spcBef>
                <a:spcPts val="12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kumimoji="0" lang="cs-CZ" sz="2000" b="1" i="0" u="none" strike="noStrike" cap="none" normalizeH="0" baseline="0" dirty="0" err="1">
                <a:ln>
                  <a:noFill/>
                </a:ln>
                <a:effectLst/>
                <a:latin typeface="Times New Roman" pitchFamily="16" charset="0"/>
                <a:ea typeface="Microsoft YaHei" charset="-122"/>
              </a:rPr>
              <a:t>Připravnosti</a:t>
            </a:r>
            <a:r>
              <a:rPr kumimoji="0" lang="cs-CZ" sz="2000" b="1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icrosoft YaHei" charset="-122"/>
              </a:rPr>
              <a:t> KI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A18CB233-5A08-4E0F-A44C-F68054697204}"/>
              </a:ext>
            </a:extLst>
          </p:cNvPr>
          <p:cNvSpPr/>
          <p:nvPr/>
        </p:nvSpPr>
        <p:spPr bwMode="auto">
          <a:xfrm>
            <a:off x="290129" y="3212976"/>
            <a:ext cx="3637414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ts val="12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000" b="1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icrosoft YaHei" charset="-122"/>
              </a:rPr>
              <a:t>TYPOVÉ PLÁNY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A6765279-4F9F-42E8-B7CF-DB42650E9FA2}"/>
              </a:ext>
            </a:extLst>
          </p:cNvPr>
          <p:cNvSpPr/>
          <p:nvPr/>
        </p:nvSpPr>
        <p:spPr bwMode="auto">
          <a:xfrm>
            <a:off x="5118200" y="4261949"/>
            <a:ext cx="3846286" cy="24095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00100" lvl="1" indent="-342900" defTabSz="457200">
              <a:spcBef>
                <a:spcPts val="12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itchFamily="16" charset="0"/>
                <a:ea typeface="Microsoft YaHei" charset="-122"/>
              </a:rPr>
              <a:t>Stálé operační plány</a:t>
            </a:r>
          </a:p>
          <a:p>
            <a:pPr marL="800100" lvl="1" indent="-342900" defTabSz="457200">
              <a:spcBef>
                <a:spcPts val="12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itchFamily="16" charset="0"/>
                <a:ea typeface="Microsoft YaHei" charset="-122"/>
              </a:rPr>
              <a:t>Předběžné plány</a:t>
            </a:r>
          </a:p>
          <a:p>
            <a:pPr marL="800100" lvl="1" indent="-342900" defTabSz="457200">
              <a:spcBef>
                <a:spcPts val="12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kumimoji="0" lang="cs-CZ" sz="2000" b="1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icrosoft YaHei" charset="-122"/>
              </a:rPr>
              <a:t>Ústřední plán obrany</a:t>
            </a:r>
          </a:p>
          <a:p>
            <a:pPr marL="800100" lvl="1" indent="-342900" defTabSz="457200">
              <a:spcBef>
                <a:spcPts val="12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itchFamily="16" charset="0"/>
                <a:ea typeface="Microsoft YaHei" charset="-122"/>
              </a:rPr>
              <a:t>Plány výstavby systému obrany státu a rozvoje OS</a:t>
            </a:r>
            <a:endParaRPr kumimoji="0" lang="cs-CZ" sz="2000" b="1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3110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23AA8-B7D0-45E3-B597-A387C430D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8013" cy="1141412"/>
          </a:xfrm>
        </p:spPr>
        <p:txBody>
          <a:bodyPr/>
          <a:lstStyle/>
          <a:p>
            <a:r>
              <a:rPr lang="cs-CZ" sz="3600" dirty="0"/>
              <a:t>ZÁSADY KRIZOVÉHO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E9C36E-3DD1-4387-AFD1-9F4E7CBAE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40768"/>
            <a:ext cx="8228013" cy="4754389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u="sng" dirty="0"/>
              <a:t>Odstupňované užití možných opatření a postupů řešení</a:t>
            </a:r>
            <a:r>
              <a:rPr lang="cs-CZ" sz="2400" dirty="0"/>
              <a:t>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Zvážení rozsahu ohrožení (míry poškození) společenských hodnot a funkčnosti státu (zejména rozhodovacích orgánů a výkonných složek státu).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Zohlednění míry schopnosti jednotlivých nástrojů moci státu vyrovnat se se vzniklou krizovou situací.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Plánování pro zajištění vnitřní bezpečnosti je </a:t>
            </a:r>
            <a:r>
              <a:rPr lang="cs-CZ" sz="2400" b="1" u="sng" dirty="0"/>
              <a:t>řízeno a koordinováno centrálně</a:t>
            </a:r>
            <a:r>
              <a:rPr lang="cs-CZ" sz="2400" dirty="0"/>
              <a:t> (systém krizového plánování).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3065EE-E281-4D88-95B1-966E8C56748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8035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8E216-1FFC-48B1-B05D-398F14508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Times New Roman" panose="02020603050405020304" pitchFamily="18" charset="0"/>
              </a:rPr>
              <a:t>KRIZOVÉ A HAVARIJNÍ PLÁNOVÁNÍ</a:t>
            </a:r>
            <a:br>
              <a:rPr lang="cs-CZ" dirty="0"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258217-8F97-4A23-9A77-40EDE11EA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10837"/>
            <a:ext cx="8228013" cy="4524375"/>
          </a:xfrm>
        </p:spPr>
        <p:txBody>
          <a:bodyPr/>
          <a:lstStyle/>
          <a:p>
            <a:pPr marL="342900" lvl="0" indent="-342900" algn="just">
              <a:spcAft>
                <a:spcPts val="0"/>
              </a:spcAft>
              <a:buFont typeface="Wingdings 2" panose="05020102010507070707" pitchFamily="82" charset="2"/>
              <a:buChar char="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Činnosti uvedené v plánech na sebe navazují a vzájemně se ovlivňují.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82" charset="2"/>
              <a:buChar char=""/>
              <a:tabLst>
                <a:tab pos="457200" algn="l"/>
              </a:tabLs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arantem je v obou případech MV (HZS) a orgány státní správy (kraje).</a:t>
            </a:r>
          </a:p>
          <a:p>
            <a:pPr lvl="0" algn="just">
              <a:spcAft>
                <a:spcPts val="0"/>
              </a:spcAft>
              <a:buFont typeface="Wingdings 2" panose="05020102010507070707" pitchFamily="82" charset="2"/>
              <a:buChar char=""/>
              <a:tabLst>
                <a:tab pos="457200" algn="l"/>
              </a:tabLs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Plánování vychází ze zákona:</a:t>
            </a:r>
          </a:p>
          <a:p>
            <a:pPr lvl="1" indent="-342900" algn="just">
              <a:spcAft>
                <a:spcPts val="0"/>
              </a:spcAft>
              <a:buFont typeface="Wingdings 2" panose="05020102010507070707" pitchFamily="82" charset="2"/>
              <a:buChar char=""/>
              <a:tabLst>
                <a:tab pos="457200" algn="l"/>
              </a:tabLs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Krizové plánování (krizové stavy), zákona č. 240/2000 Sb., o krizovém řízení 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 algn="just">
              <a:spcAft>
                <a:spcPts val="0"/>
              </a:spcAft>
              <a:buFont typeface="Wingdings 2" panose="05020102010507070707" pitchFamily="82" charset="2"/>
              <a:buChar char=""/>
              <a:tabLst>
                <a:tab pos="457200" algn="l"/>
              </a:tabLs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Havarijní (mimořádné události), zákon č. 239/2000, o IZS. 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82" charset="2"/>
              <a:buChar char=""/>
              <a:tabLst>
                <a:tab pos="457200" algn="l"/>
              </a:tabLs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Stanoveny m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etodiky povolání a nasazení sil a prostředků a přípravy plánů.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2D6CB0-5941-4549-938B-EBF204C4604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0530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68E3C9-9035-4E33-988C-ADF34C57F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457" y="-115304"/>
            <a:ext cx="8228013" cy="1141412"/>
          </a:xfrm>
        </p:spPr>
        <p:txBody>
          <a:bodyPr/>
          <a:lstStyle/>
          <a:p>
            <a:r>
              <a:rPr lang="cs-CZ" sz="3600" dirty="0"/>
              <a:t>KRIZOVÉ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CD82F5-48A8-4EFF-9363-9300DFC68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457" y="1166812"/>
            <a:ext cx="8461023" cy="4524375"/>
          </a:xfrm>
        </p:spPr>
        <p:txBody>
          <a:bodyPr/>
          <a:lstStyle/>
          <a:p>
            <a:pPr lvl="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Předcházení krizovým situacím – preventivní opatření.</a:t>
            </a:r>
          </a:p>
          <a:p>
            <a:pPr lvl="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</a:rPr>
              <a:t>Příprava na krizové situace, eliminace či omezení dopadů.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Připravenost území, KI a dalších subjektů. 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Efektivní organizace při řešení KS.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Nastavení procesu předávání a poskytování informací.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Vytvoření podmínek pro realizaci krizových opatření.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Zajištění pomoci vyžadované od 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jiných organizací.</a:t>
            </a:r>
          </a:p>
          <a:p>
            <a:pPr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Vytváření a příprava sil, prostředky a zdrojů pro řešení krizových situací.</a:t>
            </a:r>
          </a:p>
          <a:p>
            <a:pPr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V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ytvoření organizačních, řídících a rozhodovacích nástrojů pro plnění úkolů orgánů krizového řízení.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F4B0A3-E834-4FB4-91F6-0C35005420A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1731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FFDE2-A73D-4AB9-BA26-FA75937DE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KRIZOVÉHO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4BBC3D-14BD-405A-907C-BEE3564F3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0929"/>
            <a:ext cx="8228013" cy="4524375"/>
          </a:xfrm>
        </p:spPr>
        <p:txBody>
          <a:bodyPr/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Jaké subjekty budou zahrnuty do řešení situace?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Jaké úkoly budou plněny a v jaké posloupnosti?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Kdo bude koordinovat plnění úkolů a realizaci činností?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Komu je delegována pravomoc a odpovědnost?</a:t>
            </a:r>
          </a:p>
          <a:p>
            <a:pPr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Kdo se zúčastní činností v orgánech krizových štábů?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Jaké zdroje budou zapotřebí, kde a jak budou získány?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Jaký bude systém řízení, způsob  předávání informací?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Jakým způsobem se bude s informacemi pracovat a jak budou poskytovány veřejnosti?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Kdo bude odpovědný za spolupráci s médii?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46A2FD-1709-4EDD-81D2-5A707D82BD8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767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C2152-A05A-4E0C-990F-311C79C9F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KRIZOVÉHO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68DD5-3AFC-4A9C-A9EB-315659922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016" y="1568921"/>
            <a:ext cx="8228013" cy="4524375"/>
          </a:xfrm>
        </p:spPr>
        <p:txBody>
          <a:bodyPr/>
          <a:lstStyle/>
          <a:p>
            <a:pPr algn="just">
              <a:spcAft>
                <a:spcPts val="0"/>
              </a:spcAft>
              <a:tabLst>
                <a:tab pos="457200" algn="l"/>
              </a:tabLs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Zpracovatelé krizových plánů určeni zákonem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správní úřady (ministerstva)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jiné státní orgány např. ČNB, NKÚ, Kancelář PR, …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orgány samosprávy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7200" algn="l"/>
              </a:tabLst>
            </a:pPr>
            <a:endParaRPr lang="cs-CZ" sz="24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7200" algn="l"/>
              </a:tabLs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Subjekty krizového plánování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podílející se na plánování  krizových opatření v rámci krizového plánování: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orgány a organizační složky státu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jejich organizační celky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právnické osoby a podnikající fyzické osoby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EBCC81-6B10-4CF6-91BA-CFAA61E1D49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023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712968" cy="4680521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70000"/>
              </a:lnSpc>
            </a:pPr>
            <a:r>
              <a:rPr lang="cs-CZ" sz="2900" dirty="0">
                <a:latin typeface="+mn-lt"/>
              </a:rPr>
              <a:t>  	  </a:t>
            </a:r>
            <a:r>
              <a:rPr lang="cs-CZ" sz="3400" dirty="0"/>
              <a:t>REFLEXE PŘEDCHÁZEJÍCÍ PŘEDNÁŠKY</a:t>
            </a:r>
          </a:p>
          <a:p>
            <a:pPr algn="l">
              <a:lnSpc>
                <a:spcPct val="170000"/>
              </a:lnSpc>
            </a:pPr>
            <a:r>
              <a:rPr lang="cs-CZ" sz="2900" dirty="0">
                <a:latin typeface="+mn-lt"/>
              </a:rPr>
              <a:t>	  </a:t>
            </a:r>
            <a:r>
              <a:rPr lang="cs-CZ" sz="3400" dirty="0">
                <a:latin typeface="+mn-lt"/>
              </a:rPr>
              <a:t>ÚVOD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/>
              <a:t>KRIZOVÉ PLÁNOVÁNÍ 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5100" b="1" dirty="0"/>
              <a:t>KRIZOVÉ PLÁNY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>
                <a:latin typeface="+mn-lt"/>
              </a:rPr>
              <a:t>HAVARIJNÍ PLÁNY         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>
                <a:latin typeface="+mn-lt"/>
              </a:rPr>
              <a:t>OCHRANA KRITICKÉ INFRASTRUKTURY</a:t>
            </a:r>
          </a:p>
          <a:p>
            <a:pPr algn="l">
              <a:lnSpc>
                <a:spcPct val="170000"/>
              </a:lnSpc>
            </a:pPr>
            <a:r>
              <a:rPr lang="cs-CZ" sz="3400" dirty="0">
                <a:latin typeface="+mn-lt"/>
              </a:rPr>
              <a:t>        ZÁVĚR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5613" y="-4345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OSNOVA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3" y="-33644"/>
            <a:ext cx="1374655" cy="91250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AF34F8C-2DFB-43F6-884C-5759B82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9345" y="20420"/>
            <a:ext cx="1374655" cy="91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57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D4983B-DF48-42A1-874C-43073A18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093" y="-88676"/>
            <a:ext cx="8228013" cy="1141412"/>
          </a:xfrm>
        </p:spPr>
        <p:txBody>
          <a:bodyPr/>
          <a:lstStyle/>
          <a:p>
            <a:r>
              <a:rPr lang="cs-CZ" dirty="0"/>
              <a:t>TYPOVÝ PLÁN (TP)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022E13-3C46-481C-9D81-7F7BE1D07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612" y="764704"/>
            <a:ext cx="8674875" cy="4524375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Zpracovatel:  ministerstva, jiné ústřední správní úřady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Účel: stanovit postupy, zásady a opatření pro řešení konkrétního KS např. Pandemie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Zpracovávají se na základě analýzy hrozeb pro nebezpečí s nepřijatelným rizikem (předpoklad vyhlášení krizového stavu). V současnosti 22 plánů!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Následně rozpracovány zpracovateli krizových plánů v krizové dokumentaci (operační plány).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Součástí TP jsou karty opatření: činnost ÚSÚ, územních samosprávných celků, složek IZS a dalších subjektů.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671BB4-2EE5-432B-93B0-0A53EDC222B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2824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0EE4A-4D3A-4D75-AD5E-5DA2C932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63" y="-99392"/>
            <a:ext cx="8228013" cy="1141412"/>
          </a:xfrm>
        </p:spPr>
        <p:txBody>
          <a:bodyPr/>
          <a:lstStyle/>
          <a:p>
            <a:r>
              <a:rPr lang="cs-CZ" sz="3600" dirty="0"/>
              <a:t>KRIZOVÝ PLÁN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2D877-ADAA-4377-B727-D085824C8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3" y="1166812"/>
            <a:ext cx="8228013" cy="4524375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Obsahuje </a:t>
            </a:r>
            <a:r>
              <a:rPr lang="cs-CZ" sz="24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krizová opatření a postupy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 řešení KS.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Obsahuje použití sil a prostředků při řešení KS.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Soubor dokumentů obsahujících popis a analýzu hrozeb.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Zpracovávají je ministerstva, jiné správní úřady, ČNB a orgány územní samosprávy k zajištění připravenosti na řešení KS.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Realizováno dle zákona č. 240/2000 Sb., o krizovém řízení;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Dle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</a:t>
            </a:r>
            <a:r>
              <a:rPr lang="cs-CZ" sz="2400" dirty="0">
                <a:latin typeface="Arial" panose="020B0604020202020204" pitchFamily="34" charset="0"/>
              </a:rPr>
              <a:t>řízení vlády č. 462/2000 Sb. </a:t>
            </a:r>
          </a:p>
          <a:p>
            <a:endParaRPr 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C0E30C-D50E-44DB-8C1E-667FFDDDC57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728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1102" y="1700808"/>
            <a:ext cx="8073346" cy="3744416"/>
          </a:xfrm>
        </p:spPr>
        <p:txBody>
          <a:bodyPr>
            <a:noAutofit/>
          </a:bodyPr>
          <a:lstStyle/>
          <a:p>
            <a:pPr marL="609600" indent="-609600" algn="just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cs-CZ" dirty="0">
                <a:latin typeface="+mn-lt"/>
              </a:rPr>
              <a:t>Vymezit </a:t>
            </a:r>
            <a:r>
              <a:rPr lang="cs-CZ" b="1" dirty="0">
                <a:latin typeface="+mn-lt"/>
              </a:rPr>
              <a:t>plánování</a:t>
            </a:r>
            <a:r>
              <a:rPr lang="cs-CZ" dirty="0">
                <a:latin typeface="+mn-lt"/>
              </a:rPr>
              <a:t> pro zajištění bezpečnosti a udržitelný rozvoj (nevojenské plánování)</a:t>
            </a:r>
          </a:p>
          <a:p>
            <a:pPr marL="609600" indent="-609600" algn="just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endParaRPr lang="cs-CZ" dirty="0">
              <a:latin typeface="+mn-lt"/>
            </a:endParaRPr>
          </a:p>
          <a:p>
            <a:pPr marL="609600" indent="-609600" algn="just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cs-CZ" dirty="0"/>
              <a:t>Objasnit jednotlivé oblasti plánování (územní, krizové, povodňové a havarijní)</a:t>
            </a:r>
            <a:r>
              <a:rPr lang="cs-CZ" dirty="0">
                <a:latin typeface="+mn-lt"/>
              </a:rPr>
              <a:t>. </a:t>
            </a:r>
          </a:p>
          <a:p>
            <a:pPr marL="609600" indent="-609600" algn="just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endParaRPr lang="cs-CZ" dirty="0">
              <a:latin typeface="+mn-lt"/>
            </a:endParaRPr>
          </a:p>
          <a:p>
            <a:pPr marL="609600" lvl="0" indent="-609600" algn="just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cs-CZ" dirty="0">
                <a:latin typeface="+mn-lt"/>
              </a:rPr>
              <a:t>Ukázat příklady plánů krizového řízení.                   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31102" y="-20472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CÍLE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3" y="-33644"/>
            <a:ext cx="1374655" cy="91250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7D406CF5-4FDA-4B6B-998C-B3477FE31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671" y="-13846"/>
            <a:ext cx="1374655" cy="91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91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0D998-1D5D-4E4C-8BD5-399A9673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786" y="0"/>
            <a:ext cx="8228013" cy="1141412"/>
          </a:xfrm>
        </p:spPr>
        <p:txBody>
          <a:bodyPr/>
          <a:lstStyle/>
          <a:p>
            <a:r>
              <a:rPr lang="cs-CZ" sz="3600" dirty="0"/>
              <a:t>KRIZOVÁ OPATŘENÍ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39171-EC22-4C4A-AA21-5ED12AB2D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23" y="1340768"/>
            <a:ext cx="8397449" cy="4524375"/>
          </a:xfrm>
        </p:spPr>
        <p:txBody>
          <a:bodyPr/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Opatření určená k řešení KS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Činnosti ke zmírnění či odstranění následků způsobených KS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K jejich realizaci jsou omezovány některá práva a svobody a ukládány konkrétní povinnosti.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Krizová opatření s ohledem na ochranu obyvatelstva plánována jako preventivní opatření jsou zaměřena na ochranu základních chráněných hodnot tj. životů a zdraví obyvatel, jejich majetku a životního prostředí.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290269-B1A6-4F4D-BE69-61363F04081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2478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4488B5-340B-4507-99A1-BDE53357E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OBSAH KRIZOVÉHO PLÁNU</a:t>
            </a:r>
            <a:br>
              <a:rPr lang="cs-CZ" sz="3600" dirty="0"/>
            </a:br>
            <a:r>
              <a:rPr lang="cs-CZ" sz="3600" dirty="0"/>
              <a:t>Základní část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02D78C-F5AF-4E0E-9806-E461DF80B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• Vymezení působnosti, odpovědnosti a úkolů </a:t>
            </a:r>
            <a:r>
              <a:rPr lang="cs-CZ" sz="2400" b="1" u="sng" dirty="0"/>
              <a:t>zpracovatele</a:t>
            </a:r>
            <a:r>
              <a:rPr lang="cs-CZ" sz="2400" dirty="0"/>
              <a:t> s ohledem na charakteristiku území a organizaci krizového řízení.</a:t>
            </a:r>
          </a:p>
          <a:p>
            <a:pPr algn="just"/>
            <a:r>
              <a:rPr lang="cs-CZ" sz="2400" dirty="0"/>
              <a:t>•   Výčet a hodnocení možných rizik, jejich dopad na území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/>
              <a:t>Činnost orgánů a organizačních složek státu, jejich organizačních celků.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/>
              <a:t>Činnost právnických nebo podnikajících fyzických osob podílejících se na krizových opatření dle krizového plánu „subjekty krizového plánování“,</a:t>
            </a:r>
          </a:p>
          <a:p>
            <a:pPr algn="just"/>
            <a:r>
              <a:rPr lang="cs-CZ" sz="2400" dirty="0"/>
              <a:t> • Další podklady a zásady potřebné pro používání přílohové části.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34ABE47-A917-47D4-908E-8086142DE2E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8193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4488B5-340B-4507-99A1-BDE53357E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06" y="346869"/>
            <a:ext cx="8228013" cy="1141412"/>
          </a:xfrm>
        </p:spPr>
        <p:txBody>
          <a:bodyPr/>
          <a:lstStyle/>
          <a:p>
            <a:r>
              <a:rPr lang="cs-CZ" sz="3600" dirty="0"/>
              <a:t>OBSAH KRIZOVÉHO PLÁNU</a:t>
            </a:r>
            <a:br>
              <a:rPr lang="cs-CZ" sz="3600" dirty="0"/>
            </a:br>
            <a:r>
              <a:rPr lang="cs-CZ" sz="3600" dirty="0"/>
              <a:t>Přílohová část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02D78C-F5AF-4E0E-9806-E461DF80B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06" y="1340768"/>
            <a:ext cx="8228013" cy="4524375"/>
          </a:xfrm>
        </p:spPr>
        <p:txBody>
          <a:bodyPr/>
          <a:lstStyle/>
          <a:p>
            <a:pPr algn="just"/>
            <a:r>
              <a:rPr lang="cs-CZ" sz="2400" dirty="0"/>
              <a:t>• Přehled sil a prostředků (časy, počty, spojení);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/>
              <a:t>Katalog krizových opatření: zásady a postupy jejich realizace, činnosti ke zmírnění nebo odstranění následků KS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/>
              <a:t>Typové plány rozpracované do operačních plánů.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/>
              <a:t>Další operační plány  pro konkrétní druh KS na daném území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/>
              <a:t>např. plán ochrany území pod vybranými vodními díly před zvláštní povodní;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/>
              <a:t>Havarijní plány pro řešení mimořádných událostí.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/>
              <a:t>Vnější havarijní plány pro území zóny havarijního plánování.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/>
              <a:t>Povodňové plány (vlastníků objektů a pozemků, územních celků)</a:t>
            </a:r>
          </a:p>
          <a:p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34ABE47-A917-47D4-908E-8086142DE2E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5847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C29201-774D-4D60-B6EE-20FDE0BB8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KRIZOVÝ PLÁN KRAJE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E56439-45CF-47BB-B964-261E096A6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KP kraje obsahuje seznam dalších plánovacích dokumentů, které je možné využít při řešení KS. 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Jedná se o: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havarijní plán kraje,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vnější havarijní plán,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povodňové plány,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další plánovací dokumenty. </a:t>
            </a:r>
          </a:p>
          <a:p>
            <a:pPr algn="just">
              <a:spcAft>
                <a:spcPts val="0"/>
              </a:spcAft>
              <a:tabLst>
                <a:tab pos="457200" algn="l"/>
              </a:tabLst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400" dirty="0">
                <a:latin typeface="Arial" panose="020B0604020202020204" pitchFamily="34" charset="0"/>
              </a:rPr>
              <a:t>V seznamu se uvede zpracovatel a místo uložení.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49D22C-0F89-4536-A16D-168C60E659B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01790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0EE4A-4D3A-4D75-AD5E-5DA2C932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PLÁN KRAJE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2D877-ADAA-4377-B727-D085824C8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Přílohová část krizového plánu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nezbytná k řešení KS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 konkrétní druh KS na daném území.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S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tanovuje postupy, zásady, opatření, síly a prostředky pro řešení KS.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Obsahuje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plány nasazení a zabezpečení. 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ozpracovává typový plán pro daný správní úřad, území, složky nebo objekt.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Realizováno dle n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ařízení vlády č. 462/2000 Sb. k provedení § 27 odst. 8 a § 28 odst. 5 zákona č. 240/2000 Sb., o krizovém řízení 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C0E30C-D50E-44DB-8C1E-667FFDDDC57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898286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0EE4A-4D3A-4D75-AD5E-5DA2C932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AKCESCHOPNOSTI KRAJE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2D877-ADAA-4377-B727-D085824C8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Přílohová část krizového plánu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nezbytná k řešení KS.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S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tanovuje postupy a termíny </a:t>
            </a:r>
            <a:r>
              <a:rPr lang="cs-CZ" sz="24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zabezpečení připravenosti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 plnění úkolů při KS.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Obsahuje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opatření k zajištění vlastní ochrany úřadu před následky KS. </a:t>
            </a:r>
          </a:p>
          <a:p>
            <a:pPr algn="just">
              <a:spcAft>
                <a:spcPts val="0"/>
              </a:spcAft>
            </a:pPr>
            <a:endParaRPr lang="cs-CZ" sz="1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Nařízení vlády č. 462/2000 Sb.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C0E30C-D50E-44DB-8C1E-667FFDDDC57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4952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0EE4A-4D3A-4D75-AD5E-5DA2C932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41412"/>
          </a:xfrm>
        </p:spPr>
        <p:txBody>
          <a:bodyPr/>
          <a:lstStyle/>
          <a:p>
            <a:r>
              <a:rPr lang="cs-CZ" dirty="0">
                <a:effectLst/>
                <a:latin typeface="+mn-lt"/>
                <a:ea typeface="Times New Roman" panose="02020603050405020304" pitchFamily="18" charset="0"/>
              </a:rPr>
              <a:t>PLÁN KRIZOVÉ PŘIPRAVENOSTI</a:t>
            </a:r>
            <a:endParaRPr lang="cs-CZ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2D877-ADAA-4377-B727-D085824C8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66812"/>
            <a:ext cx="8228013" cy="4524375"/>
          </a:xfrm>
        </p:spPr>
        <p:txBody>
          <a:bodyPr/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Navazuje na opatření vyplývající z krizového plánu.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pravuje přípravu příslušné právnické osoby nebo podnikající fyzické osoby k řešení KS: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navenek - oblast působení organizace ve prospěch krizového řízení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dovnitř organizace - činnosti vedoucí k zajištění                  - </a:t>
            </a:r>
            <a:r>
              <a:rPr lang="cs-CZ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pohotovosti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 (Plán akceschopnosti); </a:t>
            </a:r>
            <a:r>
              <a:rPr lang="cs-CZ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připravenosti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 plnit krizová opatření; </a:t>
            </a:r>
            <a:r>
              <a:rPr lang="cs-CZ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ochrany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 před účinky KS.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Z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pracovávají se na výzvu orgánu krizového řízení: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právnické osoby a podnikající fyzické osoby plnící opatření z krizového plánu kraje (zpravidla se jedná o </a:t>
            </a: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subjekty kritické infrastruktury)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Zákon č. 240/2000 Sb., o krizovém řízení </a:t>
            </a:r>
          </a:p>
          <a:p>
            <a:pPr lvl="1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7200" algn="l"/>
              </a:tabLst>
            </a:pPr>
            <a:endParaRPr lang="cs-CZ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</a:pPr>
            <a:endParaRPr lang="cs-CZ" sz="1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C0E30C-D50E-44DB-8C1E-667FFDDDC57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4137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712968" cy="4680521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70000"/>
              </a:lnSpc>
            </a:pPr>
            <a:r>
              <a:rPr lang="cs-CZ" sz="2900" dirty="0">
                <a:latin typeface="+mn-lt"/>
              </a:rPr>
              <a:t>  	  </a:t>
            </a:r>
            <a:r>
              <a:rPr lang="cs-CZ" sz="3400" dirty="0"/>
              <a:t>REFLEXE PŘEDCHÁZEJÍCÍ PŘEDNÁŠKY</a:t>
            </a:r>
          </a:p>
          <a:p>
            <a:pPr algn="l">
              <a:lnSpc>
                <a:spcPct val="170000"/>
              </a:lnSpc>
            </a:pPr>
            <a:r>
              <a:rPr lang="cs-CZ" sz="2900" dirty="0">
                <a:latin typeface="+mn-lt"/>
              </a:rPr>
              <a:t>	  </a:t>
            </a:r>
            <a:r>
              <a:rPr lang="cs-CZ" sz="3400" dirty="0">
                <a:latin typeface="+mn-lt"/>
              </a:rPr>
              <a:t>ÚVOD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/>
              <a:t>KRIZOVÉ PLÁNOVÁNÍ 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/>
              <a:t>KRIZOVÉ PLÁNY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5100" b="1" dirty="0"/>
              <a:t>HAVARIJNÍ PLÁNY         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>
                <a:latin typeface="+mn-lt"/>
              </a:rPr>
              <a:t>OCHRANA KRITICKÉ INFRASTRUKTURY</a:t>
            </a:r>
          </a:p>
          <a:p>
            <a:pPr algn="l">
              <a:lnSpc>
                <a:spcPct val="170000"/>
              </a:lnSpc>
            </a:pPr>
            <a:r>
              <a:rPr lang="cs-CZ" sz="3400" dirty="0">
                <a:latin typeface="+mn-lt"/>
              </a:rPr>
              <a:t>        ZÁVĚR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5613" y="-4345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OSNOVA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3" y="-33644"/>
            <a:ext cx="1374655" cy="91250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AF34F8C-2DFB-43F6-884C-5759B82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9345" y="20420"/>
            <a:ext cx="1374655" cy="91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36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D4F3E-7681-42AF-BE12-20612AA3A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8013" cy="1141412"/>
          </a:xfrm>
        </p:spPr>
        <p:txBody>
          <a:bodyPr/>
          <a:lstStyle/>
          <a:p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HAVARIJNÍ PLÁNOVÁNÍ (HP)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68394D-6939-4582-82F1-980833122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4524375"/>
          </a:xfrm>
        </p:spPr>
        <p:txBody>
          <a:bodyPr/>
          <a:lstStyle/>
          <a:p>
            <a:pPr marL="17970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oučást krizového plánování.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Opatření vytvářející havarijní připravenost regionu (oblasti, okresu, obce) nebo subjektu k </a:t>
            </a:r>
            <a:r>
              <a:rPr lang="cs-CZ" sz="24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řešení mimořádných událostí. </a:t>
            </a:r>
          </a:p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Reakce na technické havárie a působení přírodních živlů s následným vznikem havárií.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60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Účel: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určení rizik ohrožujících území kraje, </a:t>
            </a:r>
          </a:p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získávání informací od aktérů týkajících se rizik, </a:t>
            </a:r>
          </a:p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zajištění podkladů od jednotlivých složek IZS </a:t>
            </a:r>
          </a:p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stanovení opatření k ochraně obyvatelstva</a:t>
            </a:r>
          </a:p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eoretická příprava a  poskytnutí metodiky k zajištění připravenosti daného území.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60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EB12BE-8298-4CC9-B2DA-F3D95CC3C44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389417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83BF6-4863-48E6-AD45-7C1C598F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0"/>
            <a:ext cx="8228013" cy="1141412"/>
          </a:xfrm>
        </p:spPr>
        <p:txBody>
          <a:bodyPr/>
          <a:lstStyle/>
          <a:p>
            <a:r>
              <a:rPr lang="cs-CZ" dirty="0"/>
              <a:t>HAVARIJNÍ PLÁN KRAJE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73380E-2F8C-4EC8-BF9D-2D42CA455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812"/>
            <a:ext cx="8228013" cy="4524375"/>
          </a:xfrm>
        </p:spPr>
        <p:txBody>
          <a:bodyPr/>
          <a:lstStyle/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patření řešící mimořádné událostí (havárie, živelní pohromy) ohrožující životy, zdraví, majetek, životní prostředí. </a:t>
            </a:r>
          </a:p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Opatření k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provádění záchranných a likvidačních prací k odvrácení nebo omezení bezprostředního ohrožení vzniklých mimořádnou událostí a k odstranění následků.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Řešení mimořádných událostí vyžadující vyhlášení </a:t>
            </a: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třetího nebo zvláštního stupně poplachu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(vyhláška Ministerstva vnitra č. 328/2001 Sb., o některých podrobnostech zabezpečení IZS, § 25) </a:t>
            </a:r>
          </a:p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Plánování a řízení postupu IZS.</a:t>
            </a:r>
          </a:p>
          <a:p>
            <a:pPr marL="17970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Z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ávazný pro všechny obce, správní úřady, fyzické i právnické osoby nacházející se na území kraje.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E38127-D587-4DC1-BCF9-80D5229B812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562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8596" y="1700808"/>
            <a:ext cx="8363272" cy="4536504"/>
          </a:xfrm>
        </p:spPr>
        <p:txBody>
          <a:bodyPr>
            <a:normAutofit/>
          </a:bodyPr>
          <a:lstStyle/>
          <a:p>
            <a:pPr marL="609600" indent="-609600" algn="l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cs-CZ" i="1" dirty="0">
                <a:latin typeface="+mn-lt"/>
              </a:rPr>
              <a:t>Jaké plány jsou vypracovávány pro zajištění bezpečnosti ČR proti nevojenským hrozbám?</a:t>
            </a:r>
          </a:p>
          <a:p>
            <a:pPr marL="609600" indent="-609600" algn="l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cs-CZ" i="1" dirty="0"/>
              <a:t>Jaký je rozdíl mezi krizovým a havarijním plánováním? </a:t>
            </a:r>
            <a:endParaRPr lang="cs-CZ" i="1" dirty="0">
              <a:latin typeface="+mn-lt"/>
            </a:endParaRPr>
          </a:p>
          <a:p>
            <a:pPr marL="609600" indent="-609600" algn="l">
              <a:spcBef>
                <a:spcPts val="0"/>
              </a:spcBef>
              <a:buFontTx/>
              <a:buAutoNum type="arabicPeriod"/>
            </a:pPr>
            <a:r>
              <a:rPr lang="cs-CZ" i="1" dirty="0"/>
              <a:t>Kdo nese odpovědnost za zpracování těchto plánů?</a:t>
            </a:r>
          </a:p>
          <a:p>
            <a:pPr marL="609600" indent="-609600" algn="l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cs-CZ" i="1" dirty="0">
                <a:latin typeface="+mn-lt"/>
              </a:rPr>
              <a:t>Podle jakých zásad jsou tyto plány tvořeny?</a:t>
            </a:r>
          </a:p>
          <a:p>
            <a:pPr marL="609600" indent="-609600" algn="l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cs-CZ" i="1" dirty="0"/>
              <a:t>Podle jakých zásad je určována kritická infrastruktura a jak je řešena její ochrana? </a:t>
            </a:r>
            <a:endParaRPr lang="cs-CZ" i="1" dirty="0">
              <a:latin typeface="+mn-lt"/>
            </a:endParaRPr>
          </a:p>
          <a:p>
            <a:pPr marL="609600" indent="-609600" algn="l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endParaRPr lang="cs-CZ" dirty="0">
              <a:latin typeface="+mn-lt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88596" y="-72457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UČEBNÍ OTÁZKY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3" y="10423"/>
            <a:ext cx="1374655" cy="91250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CAE3E8B-4024-43A9-9BD0-C6C1089510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1762" y="0"/>
            <a:ext cx="1374655" cy="91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6984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4A9D7-98EA-486E-9921-0B7E4ACB0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HAVARIJNÍ PLÁN KRAJE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F9B87-9D49-4597-96B6-EE336AAAE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Havarijní plán kraje – obsah: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Informativní část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Operativní část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Plány konkrétních činností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Grafická část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cs-CZ" sz="24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Havarijní plán kraje - Informativní část,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Charakteristika kraje: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geografická, demografická, klimatická a hydrologická, popis infrastruktury.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230B2C-8113-493B-910B-127D2762D91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99516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4A9D7-98EA-486E-9921-0B7E4ACB0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51"/>
            <a:ext cx="8228013" cy="1141412"/>
          </a:xfrm>
        </p:spPr>
        <p:txBody>
          <a:bodyPr/>
          <a:lstStyle/>
          <a:p>
            <a:r>
              <a:rPr lang="cs-CZ" dirty="0"/>
              <a:t>HAVARIJNÍ PLÁN KRAJE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F9B87-9D49-4597-96B6-EE336AAAE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Síly a prostředky pro záchranné a likvidační práce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Pomoc poskytovaná sousedním krajům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otenciální pomoc ze sousedních krajů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Pomoc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poskytnuta z ústřední úrovně státu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230B2C-8113-493B-910B-127D2762D91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24938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98076-D82F-4DED-991D-AA1E5F66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HAVARIJNÍ PLÁN KRAJE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E75F6-B092-4E4F-B9DE-9D35D39EF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8013" cy="4524375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Obsahuje plány konkrétních činností: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Vyrozumění</a:t>
            </a: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monitorování, varování obyvatelstva   </a:t>
            </a:r>
          </a:p>
          <a:p>
            <a:pPr lvl="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</a:rPr>
              <a:t>traumatologický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plán,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ukrytí obyvatelstva, individuální ochrana obyvatelstva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evakuace obyvatelstva, nouzové přežití obyvatelstva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pohotovostní plán veterinárních opatření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veřejný pořádek a bezpečnost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ochrana kulturních památek   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hygienická a protiepidemická opatření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komunikace s veřejností a hromadnými informačními prostředky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odstranění odpadů  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AC0C179-DD3D-4A12-8B37-63B9C1EE516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302789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98076-D82F-4DED-991D-AA1E5F66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HAVARIJNÍ PLÁN KRAJE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E75F6-B092-4E4F-B9DE-9D35D39EF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7430"/>
            <a:ext cx="8228013" cy="4524375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Plán evakuace obyvatelstva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zásady provádění evakuace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rozsah evakuačních opatření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 zabezpečení evakuace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 orgány pro řízení evakuace a způsob jejich vyrozumění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rozdělení odpovědnosti za provedení evakuace obyvatelstva.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AC0C179-DD3D-4A12-8B37-63B9C1EE516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93086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98076-D82F-4DED-991D-AA1E5F66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HAVARIJNÍ PLÁN KRAJE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E75F6-B092-4E4F-B9DE-9D35D39EF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693069"/>
            <a:ext cx="8228013" cy="4524375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Plán nouzového přežití obyvatelstva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nouzové ubytování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nouzové zásobování potravinami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nouzové zásobování pitnou vodou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nouzové základní služby obyvatelstvu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nouzové dodávky energií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organizování humanitární pomoci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rozdělení odpovědnosti za provedení opatření pro nouzové přežití obyvatelstva,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AC0C179-DD3D-4A12-8B37-63B9C1EE516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773047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98076-D82F-4DED-991D-AA1E5F66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3" y="35201"/>
            <a:ext cx="8228013" cy="1141412"/>
          </a:xfrm>
        </p:spPr>
        <p:txBody>
          <a:bodyPr/>
          <a:lstStyle/>
          <a:p>
            <a:r>
              <a:rPr lang="cs-CZ" dirty="0"/>
              <a:t>HAVARIJNÍ PLÁN KRAJE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E75F6-B092-4E4F-B9DE-9D35D39EF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849" y="1052736"/>
            <a:ext cx="8228013" cy="4524375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Plán komunikace s veřejností a hromadnými informačními prostředky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přehled spojení na hromadné informační prostředky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 texty, nahrávky televizních a rozhlasových tísňových informací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 frekvence vysílání rozhlasových stanic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 způsob ověření průniku tísňových informací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 náhradní způsoby pro informování veřejnosti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 formy, způsoby a postupy při poskytování informací obyvatelstvu o skutečném ohrožení a přijímaných opatřeních k ochraně obyvatelstva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 organizační a materiální zabezpečení tiskového střediska, odpovědnosti za komunikaci.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AC0C179-DD3D-4A12-8B37-63B9C1EE516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8405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F3451-8C86-4FEB-A5E1-21BC3D778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VNĚJŠÍ HAVARIJNÍ </a:t>
            </a:r>
            <a:r>
              <a:rPr lang="cs-CZ" sz="3600"/>
              <a:t>PLÁN „JE“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6645D9-3C1B-4FEF-90B6-F487F9929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33" y="1556792"/>
            <a:ext cx="8228013" cy="45243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vyrozumění;  varování obyvatelstva; monitorování;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záchranné a likvidační práce; dekontaminace;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ukrytí obyvatelstva; evakuace osob;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jodové profylaxe; individuální ochrana osob;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regulace pohybu osob a vozidel; traumatologický plán;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pohotovostní plán veterinárních opatření;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regulace distribuce a požívání potravin, krmiv a vody;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opatření při úmrtí osob v zamořené oblasti;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zajištění veřejného pořádku a bezpečnosti;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komunikace s veřejností a hromadnými informačními prostředky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D32091-52B9-40FF-AFF6-3AF59E5C720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1379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7F2A7-2A79-489D-AD24-2383FE965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953" y="-99392"/>
            <a:ext cx="8228013" cy="1141412"/>
          </a:xfrm>
        </p:spPr>
        <p:txBody>
          <a:bodyPr/>
          <a:lstStyle/>
          <a:p>
            <a:r>
              <a:rPr lang="cs-CZ" dirty="0"/>
              <a:t>PODKLADY PRO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6EC08-8445-482F-9D11-E1A190A01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490" y="1042020"/>
            <a:ext cx="8664998" cy="372901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Hasičský záchranný sbor 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kraje je oprávněn za účelem přípravy na krizové situace vyžadovat, shromažďovat a evidovat údaje o: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kapacitách zdravotnických, ubytovacích a stravovacích zařízení,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předmětu a rozsahu činnosti právnických osob podnikajících fyzických osob  (výroba a služby, výrobní programy a kapacity, rozsah zásob surovin, polotovarů a hotových výrobků, počty zaměstnanců a jejich kvalifikaci,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c) počtech zaměstnanců ve výrobních provozech a počtech osob bydlících v místech předpokládané evakuace,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d) množství, složení a umístění vyráběných, používaných nebo skladovaných nebezpečných látek,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e) množství zadržené vody ve vodních nádržích.</a:t>
            </a: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BA6E25-98D3-4C53-A871-998809A9980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04704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7F2A7-2A79-489D-AD24-2383FE965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563" y="0"/>
            <a:ext cx="8228013" cy="1141412"/>
          </a:xfrm>
        </p:spPr>
        <p:txBody>
          <a:bodyPr/>
          <a:lstStyle/>
          <a:p>
            <a:r>
              <a:rPr lang="cs-CZ" dirty="0"/>
              <a:t>PODKLADY PRO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6EC08-8445-482F-9D11-E1A190A01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3" y="1132767"/>
            <a:ext cx="8228013" cy="4524375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f) počty a typy dopravních, mechanizačních a výrobních prostředků a druzích vyrobené nebo zachycené přírodní energie.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g) uspořádání vnitřních prostorů výrobních objektů, popřípadě objektů důležitých pro řešení KS, vodovodech, kanalizacích, produktovodech a energetických sítích,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h) stavbách určených k ochraně obyvatelstva při KS, k zabezpečení záchranných prací, ke skladování materiálu civilní ochrany a k ochraně a ukrytí obsluh důležitých provozů,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i) výměrách pěstovaných zemědělských plodin a druhu a počtu zemědělských zvířat chovaných právnickými nebo </a:t>
            </a:r>
            <a:r>
              <a:rPr lang="cs-CZ" sz="24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fyzickými osobami.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BA6E25-98D3-4C53-A871-998809A9980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85043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712968" cy="4680521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70000"/>
              </a:lnSpc>
            </a:pPr>
            <a:r>
              <a:rPr lang="cs-CZ" sz="2900" dirty="0">
                <a:latin typeface="+mn-lt"/>
              </a:rPr>
              <a:t>  	  </a:t>
            </a:r>
            <a:r>
              <a:rPr lang="cs-CZ" sz="3400" dirty="0"/>
              <a:t>REFLEXE PŘEDCHÁZEJÍCÍ PŘEDNÁŠKY</a:t>
            </a:r>
          </a:p>
          <a:p>
            <a:pPr algn="l">
              <a:lnSpc>
                <a:spcPct val="170000"/>
              </a:lnSpc>
            </a:pPr>
            <a:r>
              <a:rPr lang="cs-CZ" sz="2900" dirty="0">
                <a:latin typeface="+mn-lt"/>
              </a:rPr>
              <a:t>	  </a:t>
            </a:r>
            <a:r>
              <a:rPr lang="cs-CZ" sz="3400" dirty="0">
                <a:latin typeface="+mn-lt"/>
              </a:rPr>
              <a:t>ÚVOD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/>
              <a:t>KRIZOVÉ PLÁNOVÁNÍ 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/>
              <a:t>KRIZOVÉ PLÁNY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>
                <a:latin typeface="+mn-lt"/>
              </a:rPr>
              <a:t>HAVARIJNÍ PLÁNY         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5100" b="1" dirty="0"/>
              <a:t>OCHRANA KRITICKÉ INFRASTRUKTURY</a:t>
            </a:r>
          </a:p>
          <a:p>
            <a:pPr algn="l">
              <a:lnSpc>
                <a:spcPct val="170000"/>
              </a:lnSpc>
            </a:pPr>
            <a:r>
              <a:rPr lang="cs-CZ" sz="3400" dirty="0">
                <a:latin typeface="+mn-lt"/>
              </a:rPr>
              <a:t>        ZÁVĚR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5613" y="-4345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OSNOVA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3" y="-33644"/>
            <a:ext cx="1374655" cy="91250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AF34F8C-2DFB-43F6-884C-5759B82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9345" y="20420"/>
            <a:ext cx="1374655" cy="91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15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712968" cy="4680521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70000"/>
              </a:lnSpc>
            </a:pPr>
            <a:r>
              <a:rPr lang="cs-CZ" sz="2900" dirty="0">
                <a:latin typeface="+mn-lt"/>
              </a:rPr>
              <a:t>  	  </a:t>
            </a:r>
            <a:r>
              <a:rPr lang="cs-CZ" sz="3400" dirty="0">
                <a:latin typeface="+mn-lt"/>
              </a:rPr>
              <a:t>ÚVOD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/>
              <a:t>KRIZOVÉ PLÁNOVÁNÍ 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>
                <a:latin typeface="+mn-lt"/>
              </a:rPr>
              <a:t>KRIZOVÉ PLÁNY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>
                <a:latin typeface="+mn-lt"/>
              </a:rPr>
              <a:t>HAVARIJNÍ PLÁNY         </a:t>
            </a:r>
          </a:p>
          <a:p>
            <a:pPr marL="609600" indent="-609600" algn="l">
              <a:lnSpc>
                <a:spcPct val="170000"/>
              </a:lnSpc>
              <a:buFontTx/>
              <a:buAutoNum type="arabicPeriod"/>
            </a:pPr>
            <a:r>
              <a:rPr lang="cs-CZ" sz="3400" dirty="0">
                <a:latin typeface="+mn-lt"/>
              </a:rPr>
              <a:t>OCHRANA KRITICKÉ INFRASTRUKTURY</a:t>
            </a:r>
          </a:p>
          <a:p>
            <a:pPr algn="l">
              <a:lnSpc>
                <a:spcPct val="170000"/>
              </a:lnSpc>
            </a:pPr>
            <a:r>
              <a:rPr lang="cs-CZ" sz="3400" dirty="0">
                <a:latin typeface="+mn-lt"/>
              </a:rPr>
              <a:t>        ZÁVĚR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5613" y="-4345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OSNOVA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3" y="-33644"/>
            <a:ext cx="1374655" cy="91250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AF34F8C-2DFB-43F6-884C-5759B82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9345" y="20420"/>
            <a:ext cx="1374655" cy="91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3235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4E410-110C-4296-B9EB-88764236E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URČOVÁNÍ PRVKŮ KI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32936D-C411-4DCA-AE58-FEB2FFD27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KI: narušení funkce závažný dopad na bezpečnost státu, zabezpečení základních životních potřeb obyvatelstva, zdraví osob nebo ekonomiku státu (nebo EU).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Prvek KI: stavba, zařízení, prostředek nebo veřejná infrastruktura, určené podle průřezových a odvětvových kritérií; V ČR 2 500 prvků (1 086 KIS).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Subjekt KI: provozovatel prvku KI (v současnosti 153) např. ČEZ 400 prvků.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D16B42-EBFA-4B7C-BB0D-2FA96778A4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62840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BBBC3-1676-434B-B171-EE50804B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3" y="25400"/>
            <a:ext cx="8228013" cy="1141412"/>
          </a:xfrm>
        </p:spPr>
        <p:txBody>
          <a:bodyPr/>
          <a:lstStyle/>
          <a:p>
            <a:r>
              <a:rPr lang="cs-CZ" sz="3600" dirty="0"/>
              <a:t>PRŮŘEZOVÁ KRITÉRIA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B9E193-A623-4828-98B0-89FDD6FAA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58" y="1166812"/>
            <a:ext cx="8228013" cy="4524375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Hlediska posuzování závažnosti vlivu narušení funkce prvku KI s mezními hodnotami.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Hodnoty: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rozsah ztrát na životech,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dopad na zdraví osob,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mimořádně vážný ekonomický dopad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dopad na veřejnost v důsledku rozsáhlého omezení poskytování nezbytných služeb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jiný závažný zásah do každodenního života.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420159-C03A-41E0-9B29-743D46A1DD0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82434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617D2-CD64-4091-8F4C-05C0266D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PRŮŘEZOVÁ KRITÉRIA (HODNOTY)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1C3990-E7B7-4620-B806-10CB755F6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Počet obětí s mezní hodnotou více než 250 mrtvých nebo více než 2500 osob s následnou hospitalizací po dobu delší než 24 hodin,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Ekonomický dopad s mezní hodnotou hospodářské ztráty státu vyšší než 0,5 % HDP,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Dopad na veřejnost s mezní hodnotou rozsáhlého omezení poskytování nezbytných služeb nebo jiného závažného zásahu do každodenního života postihujícího více než 125 000 osob.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46F3D2-7B33-4899-A26E-FB6CA46B566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29318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CCFF5-0B48-4173-84B7-9A58FA2C4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737" y="25400"/>
            <a:ext cx="8228013" cy="1141412"/>
          </a:xfrm>
        </p:spPr>
        <p:txBody>
          <a:bodyPr/>
          <a:lstStyle/>
          <a:p>
            <a:r>
              <a:rPr lang="cs-CZ" sz="3600" dirty="0"/>
              <a:t>ODVĚTVOVÁ KRITÉRIA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5962B5-50E1-4E14-B4E7-DE6004291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51" y="1340768"/>
            <a:ext cx="8856984" cy="4638452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Technické nebo provozní hodnoty k určování prvku KI v odvětvích: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energetika,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vodní hospodářství,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potravinářství a zemědělství,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zdravotnictví, doprava,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komunikační a informační systémy,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finanční trh a měna, </a:t>
            </a:r>
          </a:p>
          <a:p>
            <a:pPr marL="85725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nouzové služby a veřejná správa.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3374D7-2DA0-4343-88FC-3673B1D7FF8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43</a:t>
            </a:fld>
            <a:endParaRPr lang="cs-CZ" alt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912F2EE-E95C-40AA-AF91-F13FA5E900B2}"/>
              </a:ext>
            </a:extLst>
          </p:cNvPr>
          <p:cNvSpPr/>
          <p:nvPr/>
        </p:nvSpPr>
        <p:spPr bwMode="auto">
          <a:xfrm>
            <a:off x="6084168" y="2852936"/>
            <a:ext cx="2815606" cy="288031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150000"/>
              </a:lnSpc>
              <a:spcBef>
                <a:spcPts val="1250"/>
              </a:spcBef>
              <a:buClr>
                <a:srgbClr val="000000"/>
              </a:buClr>
              <a:buSzPct val="100000"/>
            </a:pPr>
            <a:r>
              <a:rPr lang="cs-CZ" sz="2400" dirty="0"/>
              <a:t>Nařízení vlády č. 432/2010 Sb., o kritériích pro určení prvku kritické infrastruktury. 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37162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F479E-481C-4588-A6AC-34ED7843C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PLÁN KRIZOVÉ PŘIPRAVENOSTI SUBJEKTU KRITICKÉ INFRASTRUKTURY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7D0CA1-5398-430D-9652-AF9239C9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4784"/>
            <a:ext cx="8228013" cy="4524375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Gesce: Subjekt KI rozpracovává TP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Účel: Identifikovat možná ohrožení funkce prvku kritické infrastruktury a stanovit opatření na jeho ochranu.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Subjekt KI musí zabezpečit ochranu prvku vlastními prostředky (ostraha, kamerové systémy, elektronické zabezpečení, režimová opatření.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Spolupráce s dalšími nástroji moci státu, které si opatření rozpracovávají ve vlastní operativní dokumentaci a přiřazují síly a prostředky dle charakteru úkolů.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89877C4-2AD2-48A8-8946-2E02C7521E9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42662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BCBA8-E4E2-420D-B037-66175B091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SUBJEKT KI VYRÁBĚJÍCÍ NEBO SKLADUJÍCÍ NEBEZPEČNÉ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42BE2-6781-4E71-92C4-0801980EF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Zákon č. 224/2015 Sb., o prevenci závažných havárií vymezuje podle množství vybraných nebezpečných látek skupiny subjektů KI.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Skupina A nebo B vypracovává další 35 bezpečnostních dokumentaci: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bezpečnostní program nebo bezpečnostní zpráva,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plán fyzické ochrany,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vnitřní havarijní plán  event. vnější havarijní plán.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36521B-6877-446F-8609-758153204CA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18637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3636695" y="260648"/>
            <a:ext cx="1797585" cy="109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57200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1pPr>
            <a:lvl2pPr marL="742950" indent="-285750" defTabSz="457200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2pPr>
            <a:lvl3pPr marL="1143000" indent="-22860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3pPr>
            <a:lvl4pPr marL="1600200" indent="-228600" defTabSz="457200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4pPr>
            <a:lvl5pPr marL="2057400" indent="-228600" defTabSz="457200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ts val="3375"/>
              </a:spcBef>
              <a:buClrTx/>
              <a:buFontTx/>
              <a:buNone/>
            </a:pPr>
            <a:r>
              <a:rPr lang="cs-CZ" altLang="cs-CZ" sz="3600" b="1" dirty="0">
                <a:latin typeface="Times New Roman" pitchFamily="18" charset="0"/>
                <a:cs typeface="Arial" pitchFamily="34" charset="0"/>
              </a:rPr>
              <a:t>ZÁVĚR</a:t>
            </a:r>
          </a:p>
          <a:p>
            <a:pPr algn="ctr" eaLnBrk="1" hangingPunct="1">
              <a:spcBef>
                <a:spcPts val="1250"/>
              </a:spcBef>
              <a:buClrTx/>
              <a:buSzTx/>
              <a:buFontTx/>
              <a:buNone/>
            </a:pPr>
            <a:endParaRPr lang="cs-CZ" altLang="cs-CZ" sz="1800" b="1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60419" name="Zástupný symbol pro číslo snímku 1"/>
          <p:cNvSpPr txBox="1">
            <a:spLocks/>
          </p:cNvSpPr>
          <p:nvPr/>
        </p:nvSpPr>
        <p:spPr bwMode="auto">
          <a:xfrm>
            <a:off x="6983413" y="6494463"/>
            <a:ext cx="213201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1pPr>
            <a:lvl2pPr marL="742950" indent="-285750" defTabSz="457200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2pPr>
            <a:lvl3pPr marL="1143000" indent="-22860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3pPr>
            <a:lvl4pPr marL="1600200" indent="-228600" defTabSz="457200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4pPr>
            <a:lvl5pPr marL="2057400" indent="-228600" defTabSz="457200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ts val="1250"/>
              </a:spcBef>
            </a:pPr>
            <a:fld id="{7752E74C-3DEF-4764-B509-F52797D1B8E5}" type="slidenum">
              <a:rPr lang="cs-CZ" altLang="cs-CZ" sz="2000">
                <a:latin typeface="Times New Roman" pitchFamily="18" charset="0"/>
                <a:cs typeface="Arial" pitchFamily="34" charset="0"/>
              </a:rPr>
              <a:pPr algn="r" eaLnBrk="1" hangingPunct="1">
                <a:spcBef>
                  <a:spcPts val="1250"/>
                </a:spcBef>
              </a:pPr>
              <a:t>46</a:t>
            </a:fld>
            <a:endParaRPr lang="cs-CZ" altLang="cs-CZ" sz="20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2764" y="1196752"/>
            <a:ext cx="842544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Plánování: základní funkce řízení, proces ujasňování představ o  budoucnosti, zpravidla významnější než vlastní výsledek.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Plánování pro zajištění bezpečnosti a obrany: prevence, připravenost, odezva, obnova (eliminovat, zmírnit dopady)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Krizové a havarijní plánování: nevojenská ohrožení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Krizové plány: pro krizové stavy (krizový zákon)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Krizová opatření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Havarijní plány: pro mimořádné události (IZS)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Kritická infrastruktura (kritéria výběru a plán krizové připravenosti)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93BC4-0128-476A-A526-5E66D93A1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DO PŘÍŠTĚ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C77725-8B95-4017-BBBE-EDD275A06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</a:t>
            </a:r>
            <a:r>
              <a:rPr lang="cs-CZ" dirty="0" err="1"/>
              <a:t>odevzdavárny</a:t>
            </a:r>
            <a:r>
              <a:rPr lang="cs-CZ" dirty="0"/>
              <a:t> IS MU vložit nejpozději 5.4. rozpracovaný záměr seminární práce (případové studie analyzující vybranou krizovou situaci): vymezit popis situace a naznačit způsob jejího řešení z pohledu </a:t>
            </a:r>
            <a:r>
              <a:rPr lang="cs-CZ" dirty="0" err="1"/>
              <a:t>Coppolova</a:t>
            </a:r>
            <a:r>
              <a:rPr lang="cs-CZ" dirty="0"/>
              <a:t> modelu.</a:t>
            </a:r>
          </a:p>
          <a:p>
            <a:r>
              <a:rPr lang="cs-CZ" dirty="0"/>
              <a:t>Na následující přednášce 6.4. poskytnu zpětnou vazbu na vybrané seminární práce. </a:t>
            </a:r>
          </a:p>
          <a:p>
            <a:r>
              <a:rPr lang="cs-CZ" dirty="0"/>
              <a:t>Smyslem je nasměřovat zpracování </a:t>
            </a:r>
            <a:r>
              <a:rPr lang="cs-CZ"/>
              <a:t>seminární práce </a:t>
            </a:r>
            <a:r>
              <a:rPr lang="cs-CZ" dirty="0"/>
              <a:t>správným směrem.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8B5855-014F-47E9-8272-6A26343774E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5254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5262" y="1124744"/>
            <a:ext cx="8413476" cy="5722833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Modul E: Vnitřní bezpečnost a veřejný pořádek s. 24-42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ea typeface="Times New Roman" panose="02020603050405020304" pitchFamily="18" charset="0"/>
              </a:rPr>
              <a:t>Platná právní úprava krizového řízení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dirty="0">
                <a:ea typeface="Times New Roman" panose="02020603050405020304" pitchFamily="18" charset="0"/>
              </a:rPr>
              <a:t>Zákon 239/2000, o IZS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dirty="0">
                <a:ea typeface="Times New Roman" panose="02020603050405020304" pitchFamily="18" charset="0"/>
              </a:rPr>
              <a:t>Zákon 240/2000, o krizovém řízení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ea typeface="Times New Roman" panose="02020603050405020304" pitchFamily="18" charset="0"/>
              </a:rPr>
              <a:t>Nařízení vlády a vyhlášky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>
                <a:effectLst/>
                <a:ea typeface="Times New Roman" panose="02020603050405020304" pitchFamily="18" charset="0"/>
              </a:rPr>
              <a:t>a</a:t>
            </a:r>
            <a:r>
              <a:rPr lang="cs-CZ" dirty="0"/>
              <a:t>řízení vlády č. 462/2000 Sb. – krizové plány. Dostupné: </a:t>
            </a:r>
            <a:r>
              <a:rPr lang="cs-CZ" dirty="0">
                <a:hlinkClick r:id="rId3"/>
              </a:rPr>
              <a:t>462/2000 Sb. Nařízení vlády k provedení krizového zákonu (zakonyprolidi.cz)</a:t>
            </a:r>
            <a:r>
              <a:rPr lang="cs-CZ" dirty="0"/>
              <a:t>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dirty="0"/>
              <a:t>Vyhláška Ministerstva vnitra č. 328/2001, havarijní plány Dostupné z: </a:t>
            </a:r>
            <a:r>
              <a:rPr lang="cs-CZ" dirty="0">
                <a:hlinkClick r:id="rId4"/>
              </a:rPr>
              <a:t>328/2001 Sb. Vyhláška o některých podrobnostech zabezpečení integrovaného záchranného systému (zakonyprolidi.cz)</a:t>
            </a:r>
            <a:endParaRPr lang="cs-CZ" dirty="0">
              <a:ea typeface="Times New Roman" panose="02020603050405020304" pitchFamily="18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cs-CZ" dirty="0"/>
              <a:t>Vyhláška č. 103/2006 Sb. o stanovení zásad pro vymezení zóny havarijního plánování a o rozsahu a způsobu vypracování vnějšího havarijního plánu</a:t>
            </a:r>
            <a:endParaRPr lang="cs-CZ" dirty="0">
              <a:ea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Příklady krizových a havarijních plánů</a:t>
            </a:r>
          </a:p>
          <a:p>
            <a:pPr algn="just"/>
            <a:endParaRPr lang="cs-CZ" sz="2600" dirty="0">
              <a:latin typeface="+mn-lt"/>
            </a:endParaRPr>
          </a:p>
          <a:p>
            <a:pPr algn="just"/>
            <a:endParaRPr lang="cs-CZ" sz="3200" dirty="0">
              <a:latin typeface="+mn-lt"/>
            </a:endParaRPr>
          </a:p>
          <a:p>
            <a:pPr algn="just"/>
            <a:endParaRPr lang="cs-CZ" sz="2900" dirty="0">
              <a:latin typeface="+mn-lt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cs-CZ" dirty="0">
                <a:solidFill>
                  <a:prstClr val="black">
                    <a:tint val="75000"/>
                  </a:prstClr>
                </a:solidFill>
                <a:latin typeface="+mn-lt"/>
              </a:rPr>
              <a:t> 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72399" y="-27065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LITERATURA</a:t>
            </a:r>
          </a:p>
        </p:txBody>
      </p:sp>
      <p:sp>
        <p:nvSpPr>
          <p:cNvPr id="8" name="Zástupný symbol pro datum 3"/>
          <p:cNvSpPr txBox="1">
            <a:spLocks/>
          </p:cNvSpPr>
          <p:nvPr/>
        </p:nvSpPr>
        <p:spPr>
          <a:xfrm>
            <a:off x="694826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prstClr val="white"/>
                </a:solidFill>
                <a:latin typeface="+mn-lt"/>
              </a:rPr>
              <a:t>5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93" y="10423"/>
            <a:ext cx="1374655" cy="912501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69345" y="-4132"/>
            <a:ext cx="1374655" cy="941609"/>
          </a:xfrm>
          <a:prstGeom prst="rect">
            <a:avLst/>
          </a:prstGeom>
        </p:spPr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id="{313A299A-7FD2-42E5-B1A4-E8E5977D2D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8ECDD190-A7A9-4D4D-997B-BFE4D60F82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97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323528" y="-56679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ÚVOD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870" y="975701"/>
            <a:ext cx="3905250" cy="5882299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4082132" y="2199883"/>
            <a:ext cx="447099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>
                <a:cs typeface="Arial" panose="020B0604020202020204" pitchFamily="34" charset="0"/>
              </a:rPr>
              <a:t>„Plánování je důležité, ale plány jsou bezcenné.“ </a:t>
            </a:r>
          </a:p>
          <a:p>
            <a:endParaRPr lang="cs-CZ" sz="2800" b="1" dirty="0">
              <a:cs typeface="Arial" panose="020B0604020202020204" pitchFamily="34" charset="0"/>
            </a:endParaRPr>
          </a:p>
          <a:p>
            <a:r>
              <a:rPr lang="cs-CZ" sz="2800" b="1" i="1" dirty="0">
                <a:cs typeface="Arial" panose="020B0604020202020204" pitchFamily="34" charset="0"/>
              </a:rPr>
              <a:t>„</a:t>
            </a:r>
            <a:r>
              <a:rPr lang="cs-CZ" sz="2800" b="1" i="1" dirty="0" err="1">
                <a:cs typeface="Arial" panose="020B0604020202020204" pitchFamily="34" charset="0"/>
              </a:rPr>
              <a:t>Planning</a:t>
            </a:r>
            <a:r>
              <a:rPr lang="cs-CZ" sz="2800" b="1" i="1" dirty="0">
                <a:cs typeface="Arial" panose="020B0604020202020204" pitchFamily="34" charset="0"/>
              </a:rPr>
              <a:t> </a:t>
            </a:r>
            <a:r>
              <a:rPr lang="cs-CZ" sz="2800" b="1" i="1" dirty="0" err="1">
                <a:cs typeface="Arial" panose="020B0604020202020204" pitchFamily="34" charset="0"/>
              </a:rPr>
              <a:t>is</a:t>
            </a:r>
            <a:r>
              <a:rPr lang="cs-CZ" sz="2800" b="1" i="1" dirty="0">
                <a:cs typeface="Arial" panose="020B0604020202020204" pitchFamily="34" charset="0"/>
              </a:rPr>
              <a:t> </a:t>
            </a:r>
            <a:r>
              <a:rPr lang="cs-CZ" sz="2800" b="1" i="1" dirty="0" err="1">
                <a:cs typeface="Arial" panose="020B0604020202020204" pitchFamily="34" charset="0"/>
              </a:rPr>
              <a:t>everything</a:t>
            </a:r>
            <a:r>
              <a:rPr lang="cs-CZ" sz="2800" b="1" i="1" dirty="0">
                <a:cs typeface="Arial" panose="020B0604020202020204" pitchFamily="34" charset="0"/>
              </a:rPr>
              <a:t>, </a:t>
            </a:r>
            <a:r>
              <a:rPr lang="cs-CZ" sz="2800" b="1" i="1" dirty="0" err="1">
                <a:cs typeface="Arial" panose="020B0604020202020204" pitchFamily="34" charset="0"/>
              </a:rPr>
              <a:t>plan</a:t>
            </a:r>
            <a:r>
              <a:rPr lang="cs-CZ" sz="2800" b="1" i="1" dirty="0">
                <a:cs typeface="Arial" panose="020B0604020202020204" pitchFamily="34" charset="0"/>
              </a:rPr>
              <a:t> </a:t>
            </a:r>
            <a:r>
              <a:rPr lang="cs-CZ" sz="2800" b="1" i="1" dirty="0" err="1">
                <a:cs typeface="Arial" panose="020B0604020202020204" pitchFamily="34" charset="0"/>
              </a:rPr>
              <a:t>is</a:t>
            </a:r>
            <a:r>
              <a:rPr lang="cs-CZ" sz="2800" b="1" i="1" dirty="0">
                <a:cs typeface="Arial" panose="020B0604020202020204" pitchFamily="34" charset="0"/>
              </a:rPr>
              <a:t> </a:t>
            </a:r>
            <a:r>
              <a:rPr lang="cs-CZ" sz="2800" b="1" i="1" dirty="0" err="1">
                <a:cs typeface="Arial" panose="020B0604020202020204" pitchFamily="34" charset="0"/>
              </a:rPr>
              <a:t>worthless</a:t>
            </a:r>
            <a:r>
              <a:rPr lang="cs-CZ" sz="2800" b="1" i="1" dirty="0">
                <a:cs typeface="Arial" panose="020B0604020202020204" pitchFamily="34" charset="0"/>
              </a:rPr>
              <a:t>.“</a:t>
            </a:r>
            <a:endParaRPr lang="en-US" sz="2800" b="1" i="1" dirty="0">
              <a:cs typeface="Arial" panose="020B0604020202020204" pitchFamily="34" charset="0"/>
            </a:endParaRPr>
          </a:p>
          <a:p>
            <a:endParaRPr lang="cs-CZ" sz="2800" dirty="0">
              <a:cs typeface="Arial" panose="020B0604020202020204" pitchFamily="34" charset="0"/>
            </a:endParaRPr>
          </a:p>
          <a:p>
            <a:r>
              <a:rPr lang="en-US" sz="2800" dirty="0">
                <a:cs typeface="Arial" panose="020B0604020202020204" pitchFamily="34" charset="0"/>
              </a:rPr>
              <a:t>Dwight </a:t>
            </a:r>
            <a:r>
              <a:rPr lang="cs-CZ" sz="2800" dirty="0">
                <a:cs typeface="Arial" panose="020B0604020202020204" pitchFamily="34" charset="0"/>
              </a:rPr>
              <a:t>David </a:t>
            </a:r>
            <a:r>
              <a:rPr lang="en-US" sz="2800" dirty="0">
                <a:cs typeface="Arial" panose="020B0604020202020204" pitchFamily="34" charset="0"/>
              </a:rPr>
              <a:t>Eisenhower</a:t>
            </a:r>
            <a:endParaRPr lang="cs-CZ" sz="2800" dirty="0">
              <a:cs typeface="Arial" panose="020B0604020202020204" pitchFamily="34" charset="0"/>
            </a:endParaRPr>
          </a:p>
          <a:p>
            <a:endParaRPr lang="cs-CZ" sz="2400" dirty="0">
              <a:cs typeface="Arial" panose="020B0604020202020204" pitchFamily="34" charset="0"/>
            </a:endParaRPr>
          </a:p>
          <a:p>
            <a:endParaRPr lang="cs-CZ" sz="2400" dirty="0">
              <a:cs typeface="Arial" panose="020B0604020202020204" pitchFamily="34" charset="0"/>
            </a:endParaRPr>
          </a:p>
        </p:txBody>
      </p:sp>
      <p:sp>
        <p:nvSpPr>
          <p:cNvPr id="8" name="Zástupný symbol pro datum 3"/>
          <p:cNvSpPr txBox="1">
            <a:spLocks/>
          </p:cNvSpPr>
          <p:nvPr/>
        </p:nvSpPr>
        <p:spPr>
          <a:xfrm>
            <a:off x="694826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prstClr val="white"/>
                </a:solidFill>
                <a:latin typeface="+mn-lt"/>
              </a:rPr>
              <a:t>4</a:t>
            </a:r>
          </a:p>
        </p:txBody>
      </p:sp>
      <p:sp>
        <p:nvSpPr>
          <p:cNvPr id="11" name="Zástupný symbol pro datum 3"/>
          <p:cNvSpPr txBox="1">
            <a:spLocks noGrp="1"/>
          </p:cNvSpPr>
          <p:nvPr>
            <p:ph type="ftr" sz="quarter"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prstClr val="white"/>
                </a:solidFill>
                <a:latin typeface="+mn-lt"/>
              </a:rPr>
              <a:t>4</a:t>
            </a:r>
          </a:p>
        </p:txBody>
      </p:sp>
      <p:sp>
        <p:nvSpPr>
          <p:cNvPr id="12" name="Zástupný symbol pro datum 3"/>
          <p:cNvSpPr txBox="1">
            <a:spLocks/>
          </p:cNvSpPr>
          <p:nvPr/>
        </p:nvSpPr>
        <p:spPr>
          <a:xfrm>
            <a:off x="7100664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prstClr val="white"/>
                </a:solidFill>
                <a:latin typeface="+mn-lt"/>
              </a:rPr>
              <a:t>4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93" y="10423"/>
            <a:ext cx="1374655" cy="9125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9345" y="-4132"/>
            <a:ext cx="1374655" cy="94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944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323528" y="-56679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ÚVOD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082132" y="2199883"/>
            <a:ext cx="447099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>
                <a:cs typeface="Arial" panose="020B0604020202020204" pitchFamily="34" charset="0"/>
              </a:rPr>
              <a:t>„Žádný plán nepřežije první výstřel.“ </a:t>
            </a:r>
          </a:p>
          <a:p>
            <a:endParaRPr lang="cs-CZ" sz="2800" b="1" dirty="0">
              <a:cs typeface="Arial" panose="020B0604020202020204" pitchFamily="34" charset="0"/>
            </a:endParaRPr>
          </a:p>
          <a:p>
            <a:r>
              <a:rPr lang="cs-CZ" sz="2800" b="1" i="1" dirty="0">
                <a:cs typeface="Arial" panose="020B0604020202020204" pitchFamily="34" charset="0"/>
              </a:rPr>
              <a:t>„</a:t>
            </a:r>
            <a:r>
              <a:rPr lang="de-DE" sz="2800" b="1" i="1" dirty="0">
                <a:cs typeface="Arial" panose="020B0604020202020204" pitchFamily="34" charset="0"/>
              </a:rPr>
              <a:t>Kein Operationsplan reicht mit einiger Sicherheit über das erste Zusammentreffen mit der feindlichen Hauptmacht hinaus.“</a:t>
            </a:r>
            <a:endParaRPr lang="cs-CZ" sz="2800" b="1" i="1" dirty="0">
              <a:cs typeface="Arial" panose="020B0604020202020204" pitchFamily="34" charset="0"/>
            </a:endParaRPr>
          </a:p>
          <a:p>
            <a:endParaRPr lang="cs-CZ" sz="2800" dirty="0">
              <a:cs typeface="Arial" panose="020B0604020202020204" pitchFamily="34" charset="0"/>
            </a:endParaRPr>
          </a:p>
          <a:p>
            <a:r>
              <a:rPr lang="cs-CZ" sz="2800" dirty="0">
                <a:cs typeface="Arial" panose="020B0604020202020204" pitchFamily="34" charset="0"/>
              </a:rPr>
              <a:t>Helmuth von </a:t>
            </a:r>
            <a:r>
              <a:rPr lang="cs-CZ" sz="2800" dirty="0" err="1">
                <a:cs typeface="Arial" panose="020B0604020202020204" pitchFamily="34" charset="0"/>
              </a:rPr>
              <a:t>Moltke</a:t>
            </a:r>
            <a:endParaRPr lang="cs-CZ" sz="2800" dirty="0">
              <a:cs typeface="Arial" panose="020B0604020202020204" pitchFamily="34" charset="0"/>
            </a:endParaRPr>
          </a:p>
          <a:p>
            <a:endParaRPr lang="cs-CZ" sz="2400" dirty="0">
              <a:cs typeface="Arial" panose="020B0604020202020204" pitchFamily="34" charset="0"/>
            </a:endParaRPr>
          </a:p>
          <a:p>
            <a:endParaRPr lang="cs-CZ" sz="2400" dirty="0">
              <a:cs typeface="Arial" panose="020B0604020202020204" pitchFamily="34" charset="0"/>
            </a:endParaRPr>
          </a:p>
        </p:txBody>
      </p:sp>
      <p:sp>
        <p:nvSpPr>
          <p:cNvPr id="8" name="Zástupný symbol pro datum 3"/>
          <p:cNvSpPr txBox="1">
            <a:spLocks/>
          </p:cNvSpPr>
          <p:nvPr/>
        </p:nvSpPr>
        <p:spPr>
          <a:xfrm>
            <a:off x="694826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prstClr val="white"/>
                </a:solidFill>
                <a:latin typeface="+mn-lt"/>
              </a:rPr>
              <a:t>4</a:t>
            </a:r>
          </a:p>
        </p:txBody>
      </p:sp>
      <p:sp>
        <p:nvSpPr>
          <p:cNvPr id="11" name="Zástupný symbol pro datum 3"/>
          <p:cNvSpPr txBox="1">
            <a:spLocks noGrp="1"/>
          </p:cNvSpPr>
          <p:nvPr>
            <p:ph type="ftr" sz="quarter"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prstClr val="white"/>
                </a:solidFill>
                <a:latin typeface="+mn-lt"/>
              </a:rPr>
              <a:t>4</a:t>
            </a:r>
          </a:p>
        </p:txBody>
      </p:sp>
      <p:sp>
        <p:nvSpPr>
          <p:cNvPr id="12" name="Zástupný symbol pro datum 3"/>
          <p:cNvSpPr txBox="1">
            <a:spLocks/>
          </p:cNvSpPr>
          <p:nvPr/>
        </p:nvSpPr>
        <p:spPr>
          <a:xfrm>
            <a:off x="7100664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prstClr val="white"/>
                </a:solidFill>
                <a:latin typeface="+mn-lt"/>
              </a:rPr>
              <a:t>4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8" y="1027110"/>
            <a:ext cx="3505200" cy="5881754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93" y="10423"/>
            <a:ext cx="1374655" cy="9125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9345" y="-4132"/>
            <a:ext cx="1374655" cy="94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48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340"/>
            <a:ext cx="8228013" cy="1141412"/>
          </a:xfrm>
        </p:spPr>
        <p:txBody>
          <a:bodyPr/>
          <a:lstStyle/>
          <a:p>
            <a:pPr defTabSz="914400" eaLnBrk="1" hangingPunct="1">
              <a:lnSpc>
                <a:spcPct val="90000"/>
              </a:lnSpc>
            </a:pPr>
            <a:r>
              <a:rPr lang="cs-CZ" sz="3200" b="1" kern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PROČ PLÁNOVAT?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7C29C12-9686-4327-AC7F-3AC27AD1ECAE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77838" y="1124744"/>
            <a:ext cx="8682135" cy="1111399"/>
          </a:xfrm>
          <a:prstGeom prst="rect">
            <a:avLst/>
          </a:prstGeom>
          <a:solidFill>
            <a:srgbClr val="FBEA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cs-CZ" sz="2400" kern="1200" dirty="0">
                <a:solidFill>
                  <a:schemeClr val="tx1"/>
                </a:solidFill>
                <a:cs typeface="Arial" panose="020B0604020202020204" pitchFamily="34" charset="0"/>
              </a:rPr>
              <a:t>Zajistit schopnosti pro zajištění bezpečnosti občanů. </a:t>
            </a:r>
          </a:p>
          <a:p>
            <a:endParaRPr lang="cs-CZ" sz="2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77838" y="2420888"/>
            <a:ext cx="8682136" cy="1560279"/>
          </a:xfrm>
          <a:prstGeom prst="rect">
            <a:avLst/>
          </a:prstGeom>
          <a:solidFill>
            <a:srgbClr val="FDD3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cs typeface="Arial" panose="020B0604020202020204" pitchFamily="34" charset="0"/>
              </a:rPr>
              <a:t>Účinně řešit krizové situace nevojenského charakteru s využitím všech nástrojů moci státu.  </a:t>
            </a:r>
          </a:p>
        </p:txBody>
      </p:sp>
      <p:sp>
        <p:nvSpPr>
          <p:cNvPr id="7" name="Obdélník 6"/>
          <p:cNvSpPr/>
          <p:nvPr/>
        </p:nvSpPr>
        <p:spPr>
          <a:xfrm>
            <a:off x="277838" y="4149080"/>
            <a:ext cx="8682136" cy="1261467"/>
          </a:xfrm>
          <a:prstGeom prst="rect">
            <a:avLst/>
          </a:prstGeom>
          <a:solidFill>
            <a:srgbClr val="F6FC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cs typeface="Arial" panose="020B0604020202020204" pitchFamily="34" charset="0"/>
              </a:rPr>
              <a:t>Realizace opatření k rozvoji nezbytných sil a prostředků a prevenci vzniku krizových situací.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82352" y="5589240"/>
            <a:ext cx="8682136" cy="11868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cs typeface="Arial" panose="020B0604020202020204" pitchFamily="34" charset="0"/>
              </a:rPr>
              <a:t>Předvídání okolností použití sil a prostředků se snahou přípravy na budoucí situace, nikoli na ty minulé! Adaptace!! Zkušenosti!!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3" y="10423"/>
            <a:ext cx="1374655" cy="912501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9345" y="-4132"/>
            <a:ext cx="1374655" cy="94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74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/>
          </p:cNvSpPr>
          <p:nvPr>
            <p:ph type="body" idx="1"/>
          </p:nvPr>
        </p:nvSpPr>
        <p:spPr>
          <a:xfrm>
            <a:off x="0" y="1340768"/>
            <a:ext cx="8856217" cy="4367511"/>
          </a:xfrm>
        </p:spPr>
        <p:txBody>
          <a:bodyPr>
            <a:noAutofit/>
          </a:bodyPr>
          <a:lstStyle/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Plánování = </a:t>
            </a:r>
            <a:r>
              <a:rPr lang="cs-CZ" altLang="cs-CZ" sz="2400" b="1" dirty="0">
                <a:solidFill>
                  <a:schemeClr val="tx1"/>
                </a:solidFill>
                <a:latin typeface="+mn-lt"/>
              </a:rPr>
              <a:t>základní funkce řízení.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solidFill>
                  <a:schemeClr val="tx1"/>
                </a:solidFill>
              </a:rPr>
              <a:t>Plánování kombinuje </a:t>
            </a:r>
            <a:r>
              <a:rPr lang="cs-CZ" altLang="cs-CZ" sz="2400" b="1" dirty="0">
                <a:solidFill>
                  <a:schemeClr val="tx1"/>
                </a:solidFill>
              </a:rPr>
              <a:t>intuici a racionalitu rozhodování </a:t>
            </a:r>
            <a:endParaRPr lang="cs-CZ" altLang="cs-CZ" sz="2400" b="1" dirty="0">
              <a:solidFill>
                <a:schemeClr val="tx1"/>
              </a:solidFill>
              <a:latin typeface="+mn-lt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Manažerská aktivita zaměřená na </a:t>
            </a:r>
            <a:r>
              <a:rPr lang="cs-CZ" altLang="cs-CZ" sz="2400" b="1" dirty="0">
                <a:solidFill>
                  <a:schemeClr val="tx1"/>
                </a:solidFill>
                <a:latin typeface="+mn-lt"/>
              </a:rPr>
              <a:t>budoucí vývoj </a:t>
            </a: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organizace určující, čeho (cíle) a jak se má </a:t>
            </a:r>
            <a:r>
              <a:rPr lang="cs-CZ" altLang="cs-CZ" sz="2400" dirty="0">
                <a:latin typeface="+mn-lt"/>
              </a:rPr>
              <a:t>dosáhnout (akce).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latin typeface="+mn-lt"/>
              </a:rPr>
              <a:t>Výstupem jsou </a:t>
            </a:r>
            <a:r>
              <a:rPr lang="cs-CZ" altLang="cs-CZ" sz="2400" b="1" dirty="0">
                <a:latin typeface="+mn-lt"/>
              </a:rPr>
              <a:t>plány.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latin typeface="+mn-lt"/>
              </a:rPr>
              <a:t>Plány přispívají k dosažení záměrů a cílů organizace.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latin typeface="+mn-lt"/>
              </a:rPr>
              <a:t>Plánování = </a:t>
            </a:r>
            <a:r>
              <a:rPr lang="cs-CZ" altLang="cs-CZ" sz="2400" b="1" dirty="0">
                <a:latin typeface="+mn-lt"/>
              </a:rPr>
              <a:t>rozhodovací proces </a:t>
            </a:r>
            <a:r>
              <a:rPr lang="cs-CZ" altLang="cs-CZ" sz="2400" dirty="0">
                <a:latin typeface="+mn-lt"/>
              </a:rPr>
              <a:t>o cílech, způsobech a prostředcích k jejich dosažení. ENDS, WAYS, MEANS.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latin typeface="+mn-lt"/>
              </a:rPr>
              <a:t>Plánování = dosažení </a:t>
            </a:r>
            <a:r>
              <a:rPr lang="cs-CZ" altLang="cs-CZ" sz="2400" b="1" dirty="0">
                <a:latin typeface="+mn-lt"/>
              </a:rPr>
              <a:t>cílů</a:t>
            </a:r>
            <a:r>
              <a:rPr lang="cs-CZ" altLang="cs-CZ" sz="2400" dirty="0">
                <a:latin typeface="+mn-lt"/>
              </a:rPr>
              <a:t> ve stanoveném </a:t>
            </a:r>
            <a:r>
              <a:rPr lang="cs-CZ" altLang="cs-CZ" sz="2400" b="1" dirty="0">
                <a:latin typeface="+mn-lt"/>
              </a:rPr>
              <a:t>čase</a:t>
            </a:r>
            <a:r>
              <a:rPr lang="cs-CZ" altLang="cs-CZ" sz="2400" dirty="0">
                <a:latin typeface="+mn-lt"/>
              </a:rPr>
              <a:t> a v rámci dostupných </a:t>
            </a:r>
            <a:r>
              <a:rPr lang="cs-CZ" altLang="cs-CZ" sz="2400" b="1" dirty="0">
                <a:latin typeface="+mn-lt"/>
              </a:rPr>
              <a:t>zdrojů.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cs-CZ" altLang="cs-CZ" sz="2400" dirty="0">
                <a:latin typeface="+mn-lt"/>
              </a:rPr>
              <a:t>Plánování zahrnuje krátkodobý, střednědobý a dlouhodobý horizont.</a:t>
            </a:r>
          </a:p>
          <a:p>
            <a:pPr marL="457200" lvl="1" indent="0" algn="just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</a:pPr>
            <a:endParaRPr lang="cs-CZ" altLang="cs-CZ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-2738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3200" b="1" dirty="0">
                <a:solidFill>
                  <a:prstClr val="black"/>
                </a:solidFill>
                <a:latin typeface="+mn-lt"/>
              </a:rPr>
              <a:t>PLÁNOVÁNÍ</a:t>
            </a:r>
            <a:r>
              <a:rPr lang="cs-CZ" sz="3200" dirty="0">
                <a:solidFill>
                  <a:prstClr val="black"/>
                </a:solidFill>
                <a:latin typeface="+mn-lt"/>
              </a:rPr>
              <a:t>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9345" y="-4132"/>
            <a:ext cx="1374655" cy="94160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93" y="10423"/>
            <a:ext cx="1374655" cy="91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14421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systému Office">
  <a:themeElements>
    <a:clrScheme name="Vlast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2D2DB9"/>
      </a:folHlink>
    </a:clrScheme>
    <a:fontScheme name="Motiv systém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ts val="125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ts val="125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7A125D896EAC4FA26D2B0BCC3CEB66" ma:contentTypeVersion="4" ma:contentTypeDescription="Vytvoří nový dokument" ma:contentTypeScope="" ma:versionID="bb932509a100e236ef29c01ee8fd3960">
  <xsd:schema xmlns:xsd="http://www.w3.org/2001/XMLSchema" xmlns:xs="http://www.w3.org/2001/XMLSchema" xmlns:p="http://schemas.microsoft.com/office/2006/metadata/properties" xmlns:ns2="01dbd7a2-e194-4e6f-8707-b42bb697348d" targetNamespace="http://schemas.microsoft.com/office/2006/metadata/properties" ma:root="true" ma:fieldsID="4b5ba23e38abefe3c369bb2b8f4d2e13" ns2:_="">
    <xsd:import namespace="01dbd7a2-e194-4e6f-8707-b42bb69734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dbd7a2-e194-4e6f-8707-b42bb6973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A375E5-807E-4A0C-BC61-762F9FE9E7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dbd7a2-e194-4e6f-8707-b42bb69734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77FA6A-5E36-417D-A5B1-668DCCD698D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3F13ECD-D356-450F-8563-20695E976E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2877</Words>
  <Application>Microsoft Office PowerPoint</Application>
  <PresentationFormat>Předvádění na obrazovce (4:3)</PresentationFormat>
  <Paragraphs>418</Paragraphs>
  <Slides>47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47</vt:i4>
      </vt:variant>
    </vt:vector>
  </HeadingPairs>
  <TitlesOfParts>
    <vt:vector size="58" baseType="lpstr">
      <vt:lpstr>Arial</vt:lpstr>
      <vt:lpstr>Arial Unicode MS</vt:lpstr>
      <vt:lpstr>Calibri</vt:lpstr>
      <vt:lpstr>MS Reference Sans Serif</vt:lpstr>
      <vt:lpstr>Symbol</vt:lpstr>
      <vt:lpstr>Tahoma</vt:lpstr>
      <vt:lpstr>Times New Roman</vt:lpstr>
      <vt:lpstr>Wingdings</vt:lpstr>
      <vt:lpstr>Wingdings 2</vt:lpstr>
      <vt:lpstr>1_Motiv systému Office</vt:lpstr>
      <vt:lpstr>Prezentace_MU_CZ</vt:lpstr>
      <vt:lpstr>KRIZOVÝ MANAGEMENT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PLÁNOVAT?</vt:lpstr>
      <vt:lpstr>Prezentace aplikace PowerPoint</vt:lpstr>
      <vt:lpstr>Prezentace aplikace PowerPoint</vt:lpstr>
      <vt:lpstr>Prezentace aplikace PowerPoint</vt:lpstr>
      <vt:lpstr>ZÁSADY KRIZOVÉHO PLÁNOVÁNÍ</vt:lpstr>
      <vt:lpstr>KRIZOVÉ A HAVARIJNÍ PLÁNOVÁNÍ </vt:lpstr>
      <vt:lpstr>KRIZOVÉ PLÁNOVÁNÍ</vt:lpstr>
      <vt:lpstr>OTÁZKY KRIZOVÉHO PLÁNOVÁNÍ</vt:lpstr>
      <vt:lpstr>AKTÉŘI KRIZOVÉHO PLÁNOVÁNÍ</vt:lpstr>
      <vt:lpstr>Prezentace aplikace PowerPoint</vt:lpstr>
      <vt:lpstr>TYPOVÝ PLÁN (TP)</vt:lpstr>
      <vt:lpstr>KRIZOVÝ PLÁN</vt:lpstr>
      <vt:lpstr>KRIZOVÁ OPATŘENÍ </vt:lpstr>
      <vt:lpstr>OBSAH KRIZOVÉHO PLÁNU Základní část </vt:lpstr>
      <vt:lpstr>OBSAH KRIZOVÉHO PLÁNU Přílohová část </vt:lpstr>
      <vt:lpstr>KRIZOVÝ PLÁN KRAJE </vt:lpstr>
      <vt:lpstr>OPERAČNÍ PLÁN KRAJE</vt:lpstr>
      <vt:lpstr>PLÁN AKCESCHOPNOSTI KRAJE</vt:lpstr>
      <vt:lpstr>PLÁN KRIZOVÉ PŘIPRAVENOSTI</vt:lpstr>
      <vt:lpstr>Prezentace aplikace PowerPoint</vt:lpstr>
      <vt:lpstr>HAVARIJNÍ PLÁNOVÁNÍ (HP)</vt:lpstr>
      <vt:lpstr>HAVARIJNÍ PLÁN KRAJE</vt:lpstr>
      <vt:lpstr>HAVARIJNÍ PLÁN KRAJE</vt:lpstr>
      <vt:lpstr>HAVARIJNÍ PLÁN KRAJE</vt:lpstr>
      <vt:lpstr>HAVARIJNÍ PLÁN KRAJE</vt:lpstr>
      <vt:lpstr>HAVARIJNÍ PLÁN KRAJE</vt:lpstr>
      <vt:lpstr>HAVARIJNÍ PLÁN KRAJE</vt:lpstr>
      <vt:lpstr>HAVARIJNÍ PLÁN KRAJE</vt:lpstr>
      <vt:lpstr>VNĚJŠÍ HAVARIJNÍ PLÁN „JE“</vt:lpstr>
      <vt:lpstr>PODKLADY PRO PLÁNOVÁNÍ</vt:lpstr>
      <vt:lpstr>PODKLADY PRO PLÁNOVÁNÍ</vt:lpstr>
      <vt:lpstr>Prezentace aplikace PowerPoint</vt:lpstr>
      <vt:lpstr>URČOVÁNÍ PRVKŮ KI</vt:lpstr>
      <vt:lpstr>PRŮŘEZOVÁ KRITÉRIA</vt:lpstr>
      <vt:lpstr>PRŮŘEZOVÁ KRITÉRIA (HODNOTY)</vt:lpstr>
      <vt:lpstr>ODVĚTVOVÁ KRITÉRIA </vt:lpstr>
      <vt:lpstr>PLÁN KRIZOVÉ PŘIPRAVENOSTI SUBJEKTU KRITICKÉ INFRASTRUKTURY</vt:lpstr>
      <vt:lpstr>SUBJEKT KI VYRÁBĚJÍCÍ NEBO SKLADUJÍCÍ NEBEZPEČNÉ LÁTKY</vt:lpstr>
      <vt:lpstr>Prezentace aplikace PowerPoint</vt:lpstr>
      <vt:lpstr>ÚKOLY DO PŘÍŠTĚ</vt:lpstr>
    </vt:vector>
  </TitlesOfParts>
  <Company>MZV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ocst</dc:creator>
  <cp:lastModifiedBy>josef</cp:lastModifiedBy>
  <cp:revision>177</cp:revision>
  <cp:lastPrinted>2017-11-02T08:16:11Z</cp:lastPrinted>
  <dcterms:created xsi:type="dcterms:W3CDTF">2017-10-14T11:29:47Z</dcterms:created>
  <dcterms:modified xsi:type="dcterms:W3CDTF">2023-03-26T14:21:05Z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0x010100FD7A125D896EAC4FA26D2B0BCC3CEB66</vt:lpwstr>
  </property>
</Properties>
</file>