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822" r:id="rId5"/>
  </p:sldMasterIdLst>
  <p:notesMasterIdLst>
    <p:notesMasterId r:id="rId53"/>
  </p:notesMasterIdLst>
  <p:sldIdLst>
    <p:sldId id="467" r:id="rId6"/>
    <p:sldId id="306" r:id="rId7"/>
    <p:sldId id="307" r:id="rId8"/>
    <p:sldId id="308" r:id="rId9"/>
    <p:sldId id="309" r:id="rId10"/>
    <p:sldId id="304" r:id="rId11"/>
    <p:sldId id="312" r:id="rId12"/>
    <p:sldId id="311" r:id="rId13"/>
    <p:sldId id="313" r:id="rId14"/>
    <p:sldId id="381" r:id="rId15"/>
    <p:sldId id="378" r:id="rId16"/>
    <p:sldId id="377" r:id="rId17"/>
    <p:sldId id="360" r:id="rId18"/>
    <p:sldId id="361" r:id="rId19"/>
    <p:sldId id="362" r:id="rId20"/>
    <p:sldId id="363" r:id="rId21"/>
    <p:sldId id="382" r:id="rId22"/>
    <p:sldId id="379" r:id="rId23"/>
    <p:sldId id="356" r:id="rId24"/>
    <p:sldId id="390" r:id="rId25"/>
    <p:sldId id="391" r:id="rId26"/>
    <p:sldId id="392" r:id="rId27"/>
    <p:sldId id="365" r:id="rId28"/>
    <p:sldId id="357" r:id="rId29"/>
    <p:sldId id="358" r:id="rId30"/>
    <p:sldId id="359" r:id="rId31"/>
    <p:sldId id="383" r:id="rId32"/>
    <p:sldId id="366" r:id="rId33"/>
    <p:sldId id="367" r:id="rId34"/>
    <p:sldId id="368" r:id="rId35"/>
    <p:sldId id="369" r:id="rId36"/>
    <p:sldId id="370" r:id="rId37"/>
    <p:sldId id="371" r:id="rId38"/>
    <p:sldId id="372" r:id="rId39"/>
    <p:sldId id="373" r:id="rId40"/>
    <p:sldId id="393" r:id="rId41"/>
    <p:sldId id="374" r:id="rId42"/>
    <p:sldId id="375" r:id="rId43"/>
    <p:sldId id="384" r:id="rId44"/>
    <p:sldId id="385" r:id="rId45"/>
    <p:sldId id="386" r:id="rId46"/>
    <p:sldId id="388" r:id="rId47"/>
    <p:sldId id="387" r:id="rId48"/>
    <p:sldId id="380" r:id="rId49"/>
    <p:sldId id="389" r:id="rId50"/>
    <p:sldId id="293" r:id="rId51"/>
    <p:sldId id="395" r:id="rId52"/>
  </p:sldIdLst>
  <p:sldSz cx="9144000" cy="6858000" type="screen4x3"/>
  <p:notesSz cx="6669088" cy="9775825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icrosoft YaHei" pitchFamily="34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icrosoft YaHei" pitchFamily="34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icrosoft YaHei" pitchFamily="34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icrosoft YaHei" pitchFamily="34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icrosoft YaHei" pitchFamily="34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icrosoft YaHei" pitchFamily="34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icrosoft YaHei" pitchFamily="34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icrosoft YaHei" pitchFamily="34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icrosoft YaHei" pitchFamily="34" charset="-122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33AA0155-3DE2-4265-AD63-BBF50F1567EF}">
          <p14:sldIdLst>
            <p14:sldId id="467"/>
            <p14:sldId id="306"/>
            <p14:sldId id="307"/>
            <p14:sldId id="308"/>
            <p14:sldId id="309"/>
            <p14:sldId id="304"/>
            <p14:sldId id="312"/>
          </p14:sldIdLst>
        </p14:section>
        <p14:section name="Oddíl bez názvu" id="{F7253B5B-0501-4783-8275-0B486276DD64}">
          <p14:sldIdLst>
            <p14:sldId id="311"/>
            <p14:sldId id="313"/>
            <p14:sldId id="381"/>
            <p14:sldId id="378"/>
            <p14:sldId id="377"/>
            <p14:sldId id="360"/>
            <p14:sldId id="361"/>
            <p14:sldId id="362"/>
            <p14:sldId id="363"/>
            <p14:sldId id="382"/>
            <p14:sldId id="379"/>
            <p14:sldId id="356"/>
            <p14:sldId id="390"/>
            <p14:sldId id="391"/>
            <p14:sldId id="392"/>
            <p14:sldId id="365"/>
            <p14:sldId id="357"/>
            <p14:sldId id="358"/>
            <p14:sldId id="359"/>
            <p14:sldId id="383"/>
            <p14:sldId id="366"/>
            <p14:sldId id="367"/>
            <p14:sldId id="368"/>
            <p14:sldId id="369"/>
            <p14:sldId id="370"/>
            <p14:sldId id="371"/>
            <p14:sldId id="372"/>
            <p14:sldId id="373"/>
            <p14:sldId id="393"/>
            <p14:sldId id="374"/>
            <p14:sldId id="375"/>
            <p14:sldId id="384"/>
            <p14:sldId id="385"/>
            <p14:sldId id="386"/>
            <p14:sldId id="388"/>
            <p14:sldId id="387"/>
            <p14:sldId id="380"/>
            <p14:sldId id="389"/>
            <p14:sldId id="293"/>
            <p14:sldId id="39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79">
          <p15:clr>
            <a:srgbClr val="A4A3A4"/>
          </p15:clr>
        </p15:guide>
        <p15:guide id="2" pos="210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6FCD0"/>
    <a:srgbClr val="FDD3F5"/>
    <a:srgbClr val="FBEAD1"/>
    <a:srgbClr val="B08600"/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3792" autoAdjust="0"/>
  </p:normalViewPr>
  <p:slideViewPr>
    <p:cSldViewPr>
      <p:cViewPr>
        <p:scale>
          <a:sx n="63" d="100"/>
          <a:sy n="63" d="100"/>
        </p:scale>
        <p:origin x="1380" y="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4" d="100"/>
          <a:sy n="74" d="100"/>
        </p:scale>
        <p:origin x="-2202" y="-114"/>
      </p:cViewPr>
      <p:guideLst>
        <p:guide orient="horz" pos="3079"/>
        <p:guide pos="210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9" Type="http://schemas.openxmlformats.org/officeDocument/2006/relationships/slide" Target="slides/slide34.xml"/><Relationship Id="rId21" Type="http://schemas.openxmlformats.org/officeDocument/2006/relationships/slide" Target="slides/slide16.xml"/><Relationship Id="rId34" Type="http://schemas.openxmlformats.org/officeDocument/2006/relationships/slide" Target="slides/slide29.xml"/><Relationship Id="rId42" Type="http://schemas.openxmlformats.org/officeDocument/2006/relationships/slide" Target="slides/slide37.xml"/><Relationship Id="rId47" Type="http://schemas.openxmlformats.org/officeDocument/2006/relationships/slide" Target="slides/slide42.xml"/><Relationship Id="rId50" Type="http://schemas.openxmlformats.org/officeDocument/2006/relationships/slide" Target="slides/slide45.xml"/><Relationship Id="rId55" Type="http://schemas.openxmlformats.org/officeDocument/2006/relationships/viewProps" Target="view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slide" Target="slides/slide28.xml"/><Relationship Id="rId38" Type="http://schemas.openxmlformats.org/officeDocument/2006/relationships/slide" Target="slides/slide33.xml"/><Relationship Id="rId46" Type="http://schemas.openxmlformats.org/officeDocument/2006/relationships/slide" Target="slides/slide4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41" Type="http://schemas.openxmlformats.org/officeDocument/2006/relationships/slide" Target="slides/slide36.xml"/><Relationship Id="rId54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slide" Target="slides/slide27.xml"/><Relationship Id="rId37" Type="http://schemas.openxmlformats.org/officeDocument/2006/relationships/slide" Target="slides/slide32.xml"/><Relationship Id="rId40" Type="http://schemas.openxmlformats.org/officeDocument/2006/relationships/slide" Target="slides/slide35.xml"/><Relationship Id="rId45" Type="http://schemas.openxmlformats.org/officeDocument/2006/relationships/slide" Target="slides/slide40.xml"/><Relationship Id="rId53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slide" Target="slides/slide31.xml"/><Relationship Id="rId49" Type="http://schemas.openxmlformats.org/officeDocument/2006/relationships/slide" Target="slides/slide44.xml"/><Relationship Id="rId57" Type="http://schemas.openxmlformats.org/officeDocument/2006/relationships/tableStyles" Target="tableStyle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slide" Target="slides/slide26.xml"/><Relationship Id="rId44" Type="http://schemas.openxmlformats.org/officeDocument/2006/relationships/slide" Target="slides/slide39.xml"/><Relationship Id="rId52" Type="http://schemas.openxmlformats.org/officeDocument/2006/relationships/slide" Target="slides/slide4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slide" Target="slides/slide30.xml"/><Relationship Id="rId43" Type="http://schemas.openxmlformats.org/officeDocument/2006/relationships/slide" Target="slides/slide38.xml"/><Relationship Id="rId48" Type="http://schemas.openxmlformats.org/officeDocument/2006/relationships/slide" Target="slides/slide43.xml"/><Relationship Id="rId56" Type="http://schemas.openxmlformats.org/officeDocument/2006/relationships/theme" Target="theme/theme1.xml"/><Relationship Id="rId8" Type="http://schemas.openxmlformats.org/officeDocument/2006/relationships/slide" Target="slides/slide3.xml"/><Relationship Id="rId51" Type="http://schemas.openxmlformats.org/officeDocument/2006/relationships/slide" Target="slides/slide46.xml"/><Relationship Id="rId3" Type="http://schemas.openxmlformats.org/officeDocument/2006/relationships/customXml" Target="../customXml/item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88792"/>
          </a:xfrm>
          <a:prstGeom prst="rect">
            <a:avLst/>
          </a:prstGeom>
        </p:spPr>
        <p:txBody>
          <a:bodyPr vert="horz" lIns="90187" tIns="45094" rIns="90187" bIns="45094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88792"/>
          </a:xfrm>
          <a:prstGeom prst="rect">
            <a:avLst/>
          </a:prstGeom>
        </p:spPr>
        <p:txBody>
          <a:bodyPr vert="horz" lIns="90187" tIns="45094" rIns="90187" bIns="45094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108C2DE8-E0E7-421A-B226-FB6D998828C1}" type="datetimeFigureOut">
              <a:rPr lang="cs-CZ"/>
              <a:pPr>
                <a:defRPr/>
              </a:pPr>
              <a:t>26.03.2023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892175" y="733425"/>
            <a:ext cx="4884738" cy="36655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187" tIns="45094" rIns="90187" bIns="45094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66909" y="4643517"/>
            <a:ext cx="5335270" cy="4399122"/>
          </a:xfrm>
          <a:prstGeom prst="rect">
            <a:avLst/>
          </a:prstGeom>
        </p:spPr>
        <p:txBody>
          <a:bodyPr vert="horz" lIns="90187" tIns="45094" rIns="90187" bIns="45094" rtlCol="0"/>
          <a:lstStyle/>
          <a:p>
            <a:pPr lvl="0"/>
            <a:r>
              <a:rPr lang="cs-CZ" noProof="0"/>
              <a:t>Kliknutím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285338"/>
            <a:ext cx="2889938" cy="488792"/>
          </a:xfrm>
          <a:prstGeom prst="rect">
            <a:avLst/>
          </a:prstGeom>
        </p:spPr>
        <p:txBody>
          <a:bodyPr vert="horz" lIns="90187" tIns="45094" rIns="90187" bIns="45094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777607" y="9285338"/>
            <a:ext cx="2889938" cy="488792"/>
          </a:xfrm>
          <a:prstGeom prst="rect">
            <a:avLst/>
          </a:prstGeom>
        </p:spPr>
        <p:txBody>
          <a:bodyPr vert="horz" lIns="90187" tIns="45094" rIns="90187" bIns="45094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973B8E91-8129-4444-8D4E-A506C7DF24F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8254800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sz="14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5D8DD7-48EE-4FC2-BB26-85900B213AB8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454778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73B8E91-8129-4444-8D4E-A506C7DF24F0}" type="slidenum">
              <a:rPr lang="cs-CZ" smtClean="0"/>
              <a:pPr>
                <a:defRPr/>
              </a:pPr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1543520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sz="14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5D8DD7-48EE-4FC2-BB26-85900B213AB8}" type="slidenum">
              <a:rPr lang="cs-CZ" smtClean="0"/>
              <a:t>27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9676961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sz="14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5D8DD7-48EE-4FC2-BB26-85900B213AB8}" type="slidenum">
              <a:rPr lang="cs-CZ" smtClean="0"/>
              <a:t>39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7692587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73B8E91-8129-4444-8D4E-A506C7DF24F0}" type="slidenum">
              <a:rPr lang="cs-CZ" smtClean="0"/>
              <a:pPr>
                <a:defRPr/>
              </a:pPr>
              <a:t>44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8190517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893763" y="733425"/>
            <a:ext cx="4886325" cy="36655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01379" name="Text Box 2"/>
          <p:cNvSpPr txBox="1">
            <a:spLocks noChangeArrowheads="1"/>
          </p:cNvSpPr>
          <p:nvPr/>
        </p:nvSpPr>
        <p:spPr bwMode="auto">
          <a:xfrm>
            <a:off x="665366" y="4643517"/>
            <a:ext cx="5339901" cy="44008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296" tIns="45148" rIns="90296" bIns="45148" anchor="ctr"/>
          <a:lstStyle>
            <a:lvl1pPr defTabSz="4572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4572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4572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4572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4572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ts val="1233"/>
              </a:spcBef>
              <a:buClr>
                <a:srgbClr val="000000"/>
              </a:buClr>
            </a:pPr>
            <a:endParaRPr lang="cs-CZ" altLang="cs-CZ" sz="2000">
              <a:solidFill>
                <a:srgbClr val="FFFFFF"/>
              </a:solidFill>
              <a:latin typeface="Times New Roman" pitchFamily="18" charset="0"/>
              <a:cs typeface="Arial" pitchFamily="34" charset="0"/>
            </a:endParaRPr>
          </a:p>
        </p:txBody>
      </p:sp>
      <p:sp>
        <p:nvSpPr>
          <p:cNvPr id="2" name="Zástupný symbol pro poznámky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sz="14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5D8DD7-48EE-4FC2-BB26-85900B213AB8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963502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sz="14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5D8DD7-48EE-4FC2-BB26-85900B213AB8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625554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sz="14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5D8DD7-48EE-4FC2-BB26-85900B213AB8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189976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sz="14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5D8DD7-48EE-4FC2-BB26-85900B213AB8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4543111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sz="14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5D8DD7-48EE-4FC2-BB26-85900B213AB8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3664434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9155" name="Zástupný symbol pro poznámky 2"/>
          <p:cNvSpPr>
            <a:spLocks noGrp="1"/>
          </p:cNvSpPr>
          <p:nvPr>
            <p:ph type="body" idx="1"/>
          </p:nvPr>
        </p:nvSpPr>
        <p:spPr>
          <a:xfrm>
            <a:off x="665608" y="4747037"/>
            <a:ext cx="5441287" cy="4467706"/>
          </a:xfrm>
          <a:noFill/>
        </p:spPr>
        <p:txBody>
          <a:bodyPr/>
          <a:lstStyle/>
          <a:p>
            <a:pPr marL="0" lvl="1"/>
            <a:endParaRPr lang="cs-CZ" altLang="cs-CZ" sz="1400" dirty="0">
              <a:latin typeface="Arial Unicode MS" pitchFamily="34" charset="-128"/>
            </a:endParaRPr>
          </a:p>
        </p:txBody>
      </p:sp>
      <p:sp>
        <p:nvSpPr>
          <p:cNvPr id="49156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59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9159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9159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9159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9159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E8B262B8-5EB3-47C7-B426-5939F8FBB918}" type="slidenum">
              <a:rPr lang="en-US" altLang="cs-CZ" smtClean="0">
                <a:ea typeface="Arial Unicode MS" pitchFamily="34" charset="-128"/>
                <a:cs typeface="Arial Unicode MS" pitchFamily="34" charset="-128"/>
              </a:rPr>
              <a:pPr eaLnBrk="1" hangingPunct="1">
                <a:spcBef>
                  <a:spcPct val="0"/>
                </a:spcBef>
              </a:pPr>
              <a:t>9</a:t>
            </a:fld>
            <a:endParaRPr lang="en-US" altLang="cs-CZ">
              <a:ea typeface="Arial Unicode MS" pitchFamily="34" charset="-128"/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9097978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sz="14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5D8DD7-48EE-4FC2-BB26-85900B213AB8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5959364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sz="14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5D8DD7-48EE-4FC2-BB26-85900B213AB8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305246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/>
        <p:txBody>
          <a:bodyPr/>
          <a:lstStyle>
            <a:lvl1pPr defTabSz="914400" fontAlgn="auto">
              <a:spcBef>
                <a:spcPts val="0"/>
              </a:spcBef>
              <a:spcAft>
                <a:spcPts val="0"/>
              </a:spcAft>
              <a:buClrTx/>
              <a:buSzTx/>
              <a:defRPr sz="1800"/>
            </a:lvl1pPr>
          </a:lstStyle>
          <a:p>
            <a:pPr>
              <a:defRPr/>
            </a:pPr>
            <a:fld id="{33B9CD4E-3B68-4F40-A3E0-FD487490A42B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2477241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39715322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26416580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5813" cy="5849937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49937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30635315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bl">
  <p:cSld name="Nadpis a tabul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abulku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cs-CZ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337300"/>
            <a:ext cx="2133600" cy="476250"/>
          </a:xfrm>
          <a:prstGeom prst="rect">
            <a:avLst/>
          </a:prstGeom>
        </p:spPr>
        <p:txBody>
          <a:bodyPr/>
          <a:lstStyle>
            <a:lvl1pPr defTabSz="457200">
              <a:spcBef>
                <a:spcPts val="1250"/>
              </a:spcBef>
              <a:buClr>
                <a:srgbClr val="000000"/>
              </a:buClr>
              <a:buSzPct val="100000"/>
              <a:buFont typeface="Times New Roman" pitchFamily="16" charset="0"/>
              <a:buNone/>
              <a:defRPr sz="2000">
                <a:solidFill>
                  <a:srgbClr val="FFFFFF"/>
                </a:solidFill>
                <a:latin typeface="Times New Roman" pitchFamily="16" charset="0"/>
                <a:ea typeface="Microsoft YaHei" charset="-122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32138" y="6337300"/>
            <a:ext cx="2895600" cy="476250"/>
          </a:xfrm>
          <a:prstGeom prst="rect">
            <a:avLst/>
          </a:prstGeom>
        </p:spPr>
        <p:txBody>
          <a:bodyPr/>
          <a:lstStyle>
            <a:lvl1pPr defTabSz="457200">
              <a:spcBef>
                <a:spcPts val="1250"/>
              </a:spcBef>
              <a:buClr>
                <a:srgbClr val="000000"/>
              </a:buClr>
              <a:buSzPct val="100000"/>
              <a:buFont typeface="Times New Roman" pitchFamily="16" charset="0"/>
              <a:buNone/>
              <a:defRPr sz="2000">
                <a:solidFill>
                  <a:srgbClr val="FFFFFF"/>
                </a:solidFill>
                <a:latin typeface="Times New Roman" pitchFamily="16" charset="0"/>
                <a:ea typeface="Microsoft YaHei" charset="-122"/>
                <a:cs typeface="+mn-cs"/>
              </a:defRPr>
            </a:lvl1pPr>
          </a:lstStyle>
          <a:p>
            <a:pPr>
              <a:defRPr/>
            </a:pPr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61259333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lastní rozlože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2"/>
          <p:cNvSpPr>
            <a:spLocks noGrp="1"/>
          </p:cNvSpPr>
          <p:nvPr>
            <p:ph type="sldNum" idx="10"/>
          </p:nvPr>
        </p:nvSpPr>
        <p:spPr>
          <a:xfrm>
            <a:off x="7011988" y="6484938"/>
            <a:ext cx="2132012" cy="363537"/>
          </a:xfrm>
        </p:spPr>
        <p:txBody>
          <a:bodyPr/>
          <a:lstStyle>
            <a:lvl1pPr algn="r" defTabSz="914400" fontAlgn="auto">
              <a:spcBef>
                <a:spcPts val="0"/>
              </a:spcBef>
              <a:spcAft>
                <a:spcPts val="0"/>
              </a:spcAft>
              <a:buClrTx/>
              <a:buSzTx/>
              <a:buNone/>
              <a:defRPr sz="1200" baseline="0"/>
            </a:lvl1pPr>
          </a:lstStyle>
          <a:p>
            <a:pPr>
              <a:defRPr/>
            </a:pPr>
            <a:fld id="{49702958-F424-4F66-B2D8-2688CBDAC377}" type="slidenum">
              <a:rPr lang="cs-CZ" altLang="cs-CZ"/>
              <a:pPr>
                <a:defRPr/>
              </a:pPr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5482628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Vlastní rozlože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2"/>
          <p:cNvSpPr>
            <a:spLocks noGrp="1"/>
          </p:cNvSpPr>
          <p:nvPr>
            <p:ph type="sldNum" idx="10"/>
          </p:nvPr>
        </p:nvSpPr>
        <p:spPr>
          <a:xfrm>
            <a:off x="8613775" y="6502400"/>
            <a:ext cx="539750" cy="363538"/>
          </a:xfrm>
        </p:spPr>
        <p:txBody>
          <a:bodyPr/>
          <a:lstStyle>
            <a:lvl1pPr algn="r" defTabSz="914400" fontAlgn="auto">
              <a:spcBef>
                <a:spcPts val="0"/>
              </a:spcBef>
              <a:spcAft>
                <a:spcPts val="0"/>
              </a:spcAft>
              <a:buClrTx/>
              <a:buSzTx/>
              <a:buNone/>
              <a:defRPr sz="1800"/>
            </a:lvl1pPr>
          </a:lstStyle>
          <a:p>
            <a:pPr>
              <a:defRPr/>
            </a:pPr>
            <a:fld id="{CA62F177-2587-4399-BF04-BA1588EFE97C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27461478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le and Content With Mar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124149" y="53752"/>
            <a:ext cx="6264275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tIns="45720" rIns="91440" bIns="45720"/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>
            <a:lvl1pPr>
              <a:defRPr sz="2800"/>
            </a:lvl1pPr>
            <a:lvl2pPr marL="622300" indent="-266700">
              <a:buFont typeface="Wingdings" panose="05000000000000000000" pitchFamily="2" charset="2"/>
              <a:buChar char="§"/>
              <a:defRPr sz="2400"/>
            </a:lvl2pPr>
            <a:lvl3pPr marL="901700" indent="-279400">
              <a:defRPr sz="2200"/>
            </a:lvl3pPr>
            <a:lvl4pPr marL="1168400" indent="-266700">
              <a:buFont typeface="MS Reference Sans Serif" panose="020B0604030504040204" pitchFamily="34" charset="0"/>
              <a:buChar char="▪"/>
              <a:defRPr/>
            </a:lvl4pPr>
            <a:lvl5pPr marL="1435100" indent="-266700">
              <a:buFont typeface="Calibri" panose="020F0502020204030204" pitchFamily="34" charset="0"/>
              <a:buChar char="·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337300"/>
            <a:ext cx="2133600" cy="476250"/>
          </a:xfrm>
          <a:prstGeom prst="rect">
            <a:avLst/>
          </a:prstGeom>
        </p:spPr>
        <p:txBody>
          <a:bodyPr/>
          <a:lstStyle>
            <a:lvl1pPr defTabSz="457200">
              <a:spcBef>
                <a:spcPts val="125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defRPr sz="20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337300"/>
            <a:ext cx="2895600" cy="476250"/>
          </a:xfrm>
          <a:prstGeom prst="rect">
            <a:avLst/>
          </a:prstGeom>
        </p:spPr>
        <p:txBody>
          <a:bodyPr/>
          <a:lstStyle>
            <a:lvl1pPr defTabSz="457200">
              <a:spcBef>
                <a:spcPts val="125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defRPr sz="2000" b="1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GB"/>
              <a:t>SLIDE CLASSIFICATION</a:t>
            </a:r>
            <a:br>
              <a:rPr lang="en-GB"/>
            </a:br>
            <a:r>
              <a:rPr lang="en-GB"/>
              <a:t>SLIDE DISTRIBUTION MARKING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615113" y="6337300"/>
            <a:ext cx="2133600" cy="476250"/>
          </a:xfrm>
        </p:spPr>
        <p:txBody>
          <a:bodyPr/>
          <a:lstStyle>
            <a:lvl1pPr defTabSz="914400" fontAlgn="auto">
              <a:spcBef>
                <a:spcPts val="0"/>
              </a:spcBef>
              <a:spcAft>
                <a:spcPts val="0"/>
              </a:spcAft>
              <a:buClrTx/>
              <a:buSzTx/>
              <a:defRPr sz="180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08CA9408-8029-4F40-B005-75151D5A3C7F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22860030"/>
      </p:ext>
    </p:extLst>
  </p:cSld>
  <p:clrMapOvr>
    <a:masterClrMapping/>
  </p:clrMapOvr>
  <p:transition spd="slow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2">
            <a:extLst>
              <a:ext uri="{FF2B5EF4-FFF2-40B4-BE49-F238E27FC236}">
                <a16:creationId xmlns:a16="http://schemas.microsoft.com/office/drawing/2014/main" id="{4FA37366-E4CC-58FC-AC60-6E865708259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150" y="414338"/>
            <a:ext cx="1158875" cy="106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Nadpis 6"/>
          <p:cNvSpPr>
            <a:spLocks noGrp="1"/>
          </p:cNvSpPr>
          <p:nvPr>
            <p:ph type="title"/>
          </p:nvPr>
        </p:nvSpPr>
        <p:spPr>
          <a:xfrm>
            <a:off x="298877" y="2900365"/>
            <a:ext cx="8521200" cy="1171580"/>
          </a:xfrm>
        </p:spPr>
        <p:txBody>
          <a:bodyPr/>
          <a:lstStyle>
            <a:lvl1pPr algn="l">
              <a:lnSpc>
                <a:spcPts val="3300"/>
              </a:lnSpc>
              <a:defRPr sz="3300"/>
            </a:lvl1pPr>
          </a:lstStyle>
          <a:p>
            <a:r>
              <a:rPr lang="cs-CZ"/>
              <a:t>Kliknutím lze upravit styl.</a:t>
            </a:r>
            <a:endParaRPr lang="cs-CZ" noProof="0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298877" y="4116403"/>
            <a:ext cx="8521200" cy="698497"/>
          </a:xfrm>
        </p:spPr>
        <p:txBody>
          <a:bodyPr/>
          <a:lstStyle>
            <a:lvl1pPr marL="0" indent="0" algn="l">
              <a:buNone/>
              <a:defRPr lang="cs-CZ" sz="18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lvl="0"/>
            <a:r>
              <a:rPr lang="cs-CZ" noProof="0"/>
              <a:t>Kliknutím můžete upravit styl předlohy.</a:t>
            </a:r>
            <a:endParaRPr lang="cs-CZ" noProof="0" dirty="0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5E9FD092-00F5-8476-20B3-33F89616C86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t>Zápatí prezentace</a:t>
            </a:r>
            <a:endParaRPr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684CCD9A-FB66-4C20-41FC-2788A45B719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8C3037-21CB-4E87-957C-EFB0ED0E3605}" type="slidenum">
              <a:rPr lang="cs-CZ" altLang="cs-CZ"/>
              <a:pPr>
                <a:defRPr/>
              </a:pPr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65415389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8">
            <a:extLst>
              <a:ext uri="{FF2B5EF4-FFF2-40B4-BE49-F238E27FC236}">
                <a16:creationId xmlns:a16="http://schemas.microsoft.com/office/drawing/2014/main" id="{73734A6A-4719-30C8-F5C5-ADCA0B9BA03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61338" y="6048375"/>
            <a:ext cx="650875" cy="593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Nadpis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Zástupný symbol pro obsah 2"/>
          <p:cNvSpPr>
            <a:spLocks noGrp="1"/>
          </p:cNvSpPr>
          <p:nvPr>
            <p:ph idx="1"/>
          </p:nvPr>
        </p:nvSpPr>
        <p:spPr>
          <a:xfrm>
            <a:off x="540000" y="1692002"/>
            <a:ext cx="8064900" cy="4139998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cs-CZ" noProof="0"/>
              <a:t>Po kliknutí můžete upravovat styly textu v předloze.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</p:txBody>
      </p:sp>
      <p:sp>
        <p:nvSpPr>
          <p:cNvPr id="3" name="Zástupný symbol pro zápatí 3">
            <a:extLst>
              <a:ext uri="{FF2B5EF4-FFF2-40B4-BE49-F238E27FC236}">
                <a16:creationId xmlns:a16="http://schemas.microsoft.com/office/drawing/2014/main" id="{964C05ED-8973-D179-2B3C-D79D3497A72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900"/>
            </a:lvl1pPr>
          </a:lstStyle>
          <a:p>
            <a:pPr>
              <a:defRPr/>
            </a:pPr>
            <a:r>
              <a:t>Zápatí prezentace</a:t>
            </a:r>
            <a:endParaRPr dirty="0"/>
          </a:p>
        </p:txBody>
      </p:sp>
      <p:sp>
        <p:nvSpPr>
          <p:cNvPr id="4" name="Zástupný symbol pro číslo snímku 4">
            <a:extLst>
              <a:ext uri="{FF2B5EF4-FFF2-40B4-BE49-F238E27FC236}">
                <a16:creationId xmlns:a16="http://schemas.microsoft.com/office/drawing/2014/main" id="{3F2EB265-1AC4-A078-2B7F-4B17EFEB15D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46EF6E-4F20-4E36-9EB3-EF2FCA6AC9CD}" type="slidenum">
              <a:rPr lang="cs-CZ" altLang="cs-CZ"/>
              <a:pPr>
                <a:defRPr/>
              </a:pPr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3965901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8">
            <a:extLst>
              <a:ext uri="{FF2B5EF4-FFF2-40B4-BE49-F238E27FC236}">
                <a16:creationId xmlns:a16="http://schemas.microsoft.com/office/drawing/2014/main" id="{BA814C64-422C-61D2-ED1C-3CE54CB8502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61338" y="6048375"/>
            <a:ext cx="650875" cy="593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Zástupný symbol pro text 7"/>
          <p:cNvSpPr>
            <a:spLocks noGrp="1"/>
          </p:cNvSpPr>
          <p:nvPr>
            <p:ph type="body" sz="quarter" idx="13"/>
          </p:nvPr>
        </p:nvSpPr>
        <p:spPr>
          <a:xfrm>
            <a:off x="540544" y="1296001"/>
            <a:ext cx="8064104" cy="271576"/>
          </a:xfrm>
        </p:spPr>
        <p:txBody>
          <a:bodyPr>
            <a:noAutofit/>
          </a:bodyPr>
          <a:lstStyle>
            <a:lvl1pPr algn="l">
              <a:lnSpc>
                <a:spcPts val="1725"/>
              </a:lnSpc>
              <a:defRPr sz="15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/>
              <a:t>Po kliknutí můžete upravovat styly textu v předloze.</a:t>
            </a:r>
          </a:p>
        </p:txBody>
      </p:sp>
      <p:sp>
        <p:nvSpPr>
          <p:cNvPr id="13" name="Nadpis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540000" y="1692002"/>
            <a:ext cx="8064900" cy="4139998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cs-CZ" noProof="0"/>
              <a:t>Po kliknutí můžete upravovat styly textu v předloze.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</p:txBody>
      </p:sp>
      <p:sp>
        <p:nvSpPr>
          <p:cNvPr id="3" name="Zástupný symbol pro zápatí 3">
            <a:extLst>
              <a:ext uri="{FF2B5EF4-FFF2-40B4-BE49-F238E27FC236}">
                <a16:creationId xmlns:a16="http://schemas.microsoft.com/office/drawing/2014/main" id="{98D68982-296F-42D3-9B1B-AFDB1C141239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 sz="900"/>
            </a:lvl1pPr>
          </a:lstStyle>
          <a:p>
            <a:pPr>
              <a:defRPr/>
            </a:pPr>
            <a:r>
              <a:t>Zápatí prezentace</a:t>
            </a:r>
            <a:endParaRPr dirty="0"/>
          </a:p>
        </p:txBody>
      </p:sp>
      <p:sp>
        <p:nvSpPr>
          <p:cNvPr id="4" name="Zástupný symbol pro číslo snímku 4">
            <a:extLst>
              <a:ext uri="{FF2B5EF4-FFF2-40B4-BE49-F238E27FC236}">
                <a16:creationId xmlns:a16="http://schemas.microsoft.com/office/drawing/2014/main" id="{883D9BF7-1C5C-E2BB-1715-D491EF0048C8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4EA6A8-F186-48BC-85EA-A056497C7781}" type="slidenum">
              <a:rPr lang="cs-CZ" altLang="cs-CZ"/>
              <a:pPr>
                <a:defRPr/>
              </a:pPr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7998884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xfrm>
            <a:off x="7011988" y="6494463"/>
            <a:ext cx="2132012" cy="363537"/>
          </a:xfrm>
        </p:spPr>
        <p:txBody>
          <a:bodyPr/>
          <a:lstStyle>
            <a:lvl1pPr algn="r" defTabSz="914400" fontAlgn="auto">
              <a:spcBef>
                <a:spcPts val="0"/>
              </a:spcBef>
              <a:spcAft>
                <a:spcPts val="0"/>
              </a:spcAft>
              <a:buClrTx/>
              <a:buSzTx/>
              <a:buFont typeface="Times New Roman" pitchFamily="16" charset="0"/>
              <a:buNone/>
              <a:defRPr sz="1800"/>
            </a:lvl1pPr>
          </a:lstStyle>
          <a:p>
            <a:pPr>
              <a:defRPr/>
            </a:pPr>
            <a:fld id="{F7C29C12-9686-4327-AC7F-3AC27AD1ECAE}" type="slidenum">
              <a:rPr lang="cs-CZ" altLang="cs-CZ"/>
              <a:pPr>
                <a:defRPr/>
              </a:pPr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76160658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8">
            <a:extLst>
              <a:ext uri="{FF2B5EF4-FFF2-40B4-BE49-F238E27FC236}">
                <a16:creationId xmlns:a16="http://schemas.microsoft.com/office/drawing/2014/main" id="{F9D05A1D-3A63-EE2B-AAC9-057926EF4EB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61338" y="6048375"/>
            <a:ext cx="650875" cy="593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Zástupný symbol pro obsah 2"/>
          <p:cNvSpPr>
            <a:spLocks noGrp="1"/>
          </p:cNvSpPr>
          <p:nvPr>
            <p:ph idx="29"/>
          </p:nvPr>
        </p:nvSpPr>
        <p:spPr>
          <a:xfrm>
            <a:off x="540000" y="1701505"/>
            <a:ext cx="3914999" cy="4139998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cs-CZ" noProof="0"/>
              <a:t>Po kliknutí můžete upravovat styly textu v předloze.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</p:txBody>
      </p:sp>
      <p:sp>
        <p:nvSpPr>
          <p:cNvPr id="9" name="Zástupný symbol pro obsah 2"/>
          <p:cNvSpPr>
            <a:spLocks noGrp="1"/>
          </p:cNvSpPr>
          <p:nvPr>
            <p:ph idx="30"/>
          </p:nvPr>
        </p:nvSpPr>
        <p:spPr>
          <a:xfrm>
            <a:off x="4688460" y="1701505"/>
            <a:ext cx="3914999" cy="4139998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cs-CZ" noProof="0"/>
              <a:t>Po kliknutí můžete upravovat styly textu v předloze.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</p:txBody>
      </p:sp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CF69BCE0-BA57-E540-78CD-865CBDBE323D}"/>
              </a:ext>
            </a:extLst>
          </p:cNvPr>
          <p:cNvSpPr>
            <a:spLocks noGrp="1"/>
          </p:cNvSpPr>
          <p:nvPr>
            <p:ph type="ftr" sz="quarter" idx="3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t>Zápatí prezentace</a:t>
            </a:r>
            <a:endParaRPr dirty="0"/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:a16="http://schemas.microsoft.com/office/drawing/2014/main" id="{FCCDF76D-8C5A-582C-7883-542E15A2DF86}"/>
              </a:ext>
            </a:extLst>
          </p:cNvPr>
          <p:cNvSpPr>
            <a:spLocks noGrp="1"/>
          </p:cNvSpPr>
          <p:nvPr>
            <p:ph type="sldNum" sz="quarter" idx="3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3801AB-4A30-4BC1-B6E6-00B88237F5AA}" type="slidenum">
              <a:rPr lang="cs-CZ" altLang="cs-CZ"/>
              <a:pPr>
                <a:defRPr/>
              </a:pPr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85090142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8">
            <a:extLst>
              <a:ext uri="{FF2B5EF4-FFF2-40B4-BE49-F238E27FC236}">
                <a16:creationId xmlns:a16="http://schemas.microsoft.com/office/drawing/2014/main" id="{6591E510-8A6E-19EC-617E-01E2839BE14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61338" y="6048375"/>
            <a:ext cx="650875" cy="593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Zástupný symbol pro text 7"/>
          <p:cNvSpPr>
            <a:spLocks noGrp="1"/>
          </p:cNvSpPr>
          <p:nvPr>
            <p:ph type="body" sz="quarter" idx="26"/>
          </p:nvPr>
        </p:nvSpPr>
        <p:spPr>
          <a:xfrm>
            <a:off x="540544" y="1296001"/>
            <a:ext cx="3915000" cy="271576"/>
          </a:xfrm>
        </p:spPr>
        <p:txBody>
          <a:bodyPr>
            <a:noAutofit/>
          </a:bodyPr>
          <a:lstStyle>
            <a:lvl1pPr algn="l">
              <a:lnSpc>
                <a:spcPts val="1725"/>
              </a:lnSpc>
              <a:defRPr sz="15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/>
              <a:t>Po kliknutí můžete upravovat styly textu v předloze.</a:t>
            </a:r>
          </a:p>
        </p:txBody>
      </p:sp>
      <p:sp>
        <p:nvSpPr>
          <p:cNvPr id="18" name="Nadpis 12"/>
          <p:cNvSpPr>
            <a:spLocks noGrp="1"/>
          </p:cNvSpPr>
          <p:nvPr>
            <p:ph type="title"/>
          </p:nvPr>
        </p:nvSpPr>
        <p:spPr>
          <a:xfrm>
            <a:off x="540000" y="720000"/>
            <a:ext cx="8064900" cy="451576"/>
          </a:xfrm>
        </p:spPr>
        <p:txBody>
          <a:bodyPr/>
          <a:lstStyle/>
          <a:p>
            <a:pPr lvl="0"/>
            <a:r>
              <a:rPr lang="cs-CZ"/>
              <a:t>Kliknutím lze upravit styl.</a:t>
            </a:r>
            <a:endParaRPr lang="cs-CZ" noProof="0" dirty="0"/>
          </a:p>
        </p:txBody>
      </p:sp>
      <p:sp>
        <p:nvSpPr>
          <p:cNvPr id="21" name="Zástupný symbol pro text 7"/>
          <p:cNvSpPr>
            <a:spLocks noGrp="1"/>
          </p:cNvSpPr>
          <p:nvPr>
            <p:ph type="body" sz="quarter" idx="27"/>
          </p:nvPr>
        </p:nvSpPr>
        <p:spPr>
          <a:xfrm>
            <a:off x="4688459" y="1290515"/>
            <a:ext cx="3915000" cy="271576"/>
          </a:xfrm>
        </p:spPr>
        <p:txBody>
          <a:bodyPr>
            <a:noAutofit/>
          </a:bodyPr>
          <a:lstStyle>
            <a:lvl1pPr algn="l">
              <a:lnSpc>
                <a:spcPts val="1725"/>
              </a:lnSpc>
              <a:defRPr sz="15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/>
              <a:t>Po kliknutí můžete upravovat styly textu v předloze.</a:t>
            </a:r>
          </a:p>
        </p:txBody>
      </p:sp>
      <p:sp>
        <p:nvSpPr>
          <p:cNvPr id="11" name="Zástupný symbol pro obsah 2"/>
          <p:cNvSpPr>
            <a:spLocks noGrp="1"/>
          </p:cNvSpPr>
          <p:nvPr>
            <p:ph idx="29"/>
          </p:nvPr>
        </p:nvSpPr>
        <p:spPr>
          <a:xfrm>
            <a:off x="540000" y="1701505"/>
            <a:ext cx="3914999" cy="4139998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cs-CZ" noProof="0"/>
              <a:t>Po kliknutí můžete upravovat styly textu v předloze.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</p:txBody>
      </p:sp>
      <p:sp>
        <p:nvSpPr>
          <p:cNvPr id="13" name="Zástupný symbol pro obsah 2"/>
          <p:cNvSpPr>
            <a:spLocks noGrp="1"/>
          </p:cNvSpPr>
          <p:nvPr>
            <p:ph idx="30"/>
          </p:nvPr>
        </p:nvSpPr>
        <p:spPr>
          <a:xfrm>
            <a:off x="4688460" y="1701505"/>
            <a:ext cx="3914999" cy="4139998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cs-CZ" noProof="0"/>
              <a:t>Po kliknutí můžete upravovat styly textu v předloze.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</p:txBody>
      </p:sp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CC36AAB4-8723-56B7-8BF7-A533E5A76551}"/>
              </a:ext>
            </a:extLst>
          </p:cNvPr>
          <p:cNvSpPr>
            <a:spLocks noGrp="1"/>
          </p:cNvSpPr>
          <p:nvPr>
            <p:ph type="ftr" sz="quarter" idx="3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t>Zápatí prezentace</a:t>
            </a:r>
            <a:endParaRPr dirty="0"/>
          </a:p>
        </p:txBody>
      </p:sp>
      <p:sp>
        <p:nvSpPr>
          <p:cNvPr id="4" name="Zástupný symbol pro číslo snímku 2">
            <a:extLst>
              <a:ext uri="{FF2B5EF4-FFF2-40B4-BE49-F238E27FC236}">
                <a16:creationId xmlns:a16="http://schemas.microsoft.com/office/drawing/2014/main" id="{730B63D6-6BB1-AC16-6D51-E999BAE126EB}"/>
              </a:ext>
            </a:extLst>
          </p:cNvPr>
          <p:cNvSpPr>
            <a:spLocks noGrp="1"/>
          </p:cNvSpPr>
          <p:nvPr>
            <p:ph type="sldNum" sz="quarter" idx="3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3108C4-EB1B-45D7-8712-D4715D548B4B}" type="slidenum">
              <a:rPr lang="cs-CZ" altLang="cs-CZ"/>
              <a:pPr>
                <a:defRPr/>
              </a:pPr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14241960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8">
            <a:extLst>
              <a:ext uri="{FF2B5EF4-FFF2-40B4-BE49-F238E27FC236}">
                <a16:creationId xmlns:a16="http://schemas.microsoft.com/office/drawing/2014/main" id="{FF1555A8-487B-F960-C3B0-495F4E74A63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61338" y="6048375"/>
            <a:ext cx="650875" cy="593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5510802" y="2596846"/>
            <a:ext cx="3094099" cy="3208441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1500"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cs-CZ" noProof="0"/>
              <a:t>Po kliknutí můžete upravovat styly textu v předloze.</a:t>
            </a:r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547132" y="1665288"/>
            <a:ext cx="4655843" cy="4139998"/>
          </a:xfrm>
        </p:spPr>
        <p:txBody>
          <a:bodyPr rtlCol="0" anchor="ctr">
            <a:noAutofit/>
          </a:bodyPr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pPr lvl="0"/>
            <a:r>
              <a:rPr lang="cs-CZ" noProof="0"/>
              <a:t>Kliknutím na ikonu přidáte obrázek.</a:t>
            </a:r>
            <a:endParaRPr lang="cs-CZ" noProof="0" dirty="0"/>
          </a:p>
        </p:txBody>
      </p:sp>
      <p:sp>
        <p:nvSpPr>
          <p:cNvPr id="11" name="Zástupný symbol pro text 7"/>
          <p:cNvSpPr>
            <a:spLocks noGrp="1"/>
          </p:cNvSpPr>
          <p:nvPr>
            <p:ph type="body" sz="quarter" idx="13"/>
          </p:nvPr>
        </p:nvSpPr>
        <p:spPr>
          <a:xfrm>
            <a:off x="540544" y="1296001"/>
            <a:ext cx="8064104" cy="271576"/>
          </a:xfrm>
        </p:spPr>
        <p:txBody>
          <a:bodyPr>
            <a:noAutofit/>
          </a:bodyPr>
          <a:lstStyle>
            <a:lvl1pPr algn="l">
              <a:lnSpc>
                <a:spcPts val="1725"/>
              </a:lnSpc>
              <a:defRPr sz="15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/>
              <a:t>Po kliknutí můžete upravovat styly textu v předloze.</a:t>
            </a:r>
          </a:p>
        </p:txBody>
      </p:sp>
      <p:sp>
        <p:nvSpPr>
          <p:cNvPr id="4" name="Zástupný symbol pro zápatí 2">
            <a:extLst>
              <a:ext uri="{FF2B5EF4-FFF2-40B4-BE49-F238E27FC236}">
                <a16:creationId xmlns:a16="http://schemas.microsoft.com/office/drawing/2014/main" id="{7AD4168E-8B5A-AFA3-CDF8-98C46828B22F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t>Zápatí prezentace</a:t>
            </a:r>
            <a:endParaRPr dirty="0"/>
          </a:p>
        </p:txBody>
      </p:sp>
      <p:sp>
        <p:nvSpPr>
          <p:cNvPr id="5" name="Zástupný symbol pro číslo snímku 3">
            <a:extLst>
              <a:ext uri="{FF2B5EF4-FFF2-40B4-BE49-F238E27FC236}">
                <a16:creationId xmlns:a16="http://schemas.microsoft.com/office/drawing/2014/main" id="{AD18B51C-5EF3-5A57-AB9A-8AD3011EB97C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34B953-C382-4543-A5CF-CABA12D76522}" type="slidenum">
              <a:rPr lang="cs-CZ" altLang="cs-CZ"/>
              <a:pPr>
                <a:defRPr/>
              </a:pPr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88883629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8">
            <a:extLst>
              <a:ext uri="{FF2B5EF4-FFF2-40B4-BE49-F238E27FC236}">
                <a16:creationId xmlns:a16="http://schemas.microsoft.com/office/drawing/2014/main" id="{41047C76-9481-F34E-AB60-F94CA1032E5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61338" y="6048375"/>
            <a:ext cx="650875" cy="593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Zástupný symbol pro obsah 12"/>
          <p:cNvSpPr>
            <a:spLocks noGrp="1"/>
          </p:cNvSpPr>
          <p:nvPr>
            <p:ph sz="quarter" idx="22"/>
          </p:nvPr>
        </p:nvSpPr>
        <p:spPr>
          <a:xfrm>
            <a:off x="3330000" y="1692003"/>
            <a:ext cx="2483644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/>
              <a:t>Po kliknutí můžete upravovat styly textu v předloze.</a:t>
            </a:r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quarter" idx="12"/>
          </p:nvPr>
        </p:nvSpPr>
        <p:spPr>
          <a:xfrm>
            <a:off x="539999" y="4414271"/>
            <a:ext cx="2484000" cy="1427730"/>
          </a:xfrm>
        </p:spPr>
        <p:txBody>
          <a:bodyPr spcCol="324000">
            <a:noAutofit/>
          </a:bodyPr>
          <a:lstStyle>
            <a:lvl1pPr algn="l">
              <a:lnSpc>
                <a:spcPts val="1350"/>
              </a:lnSpc>
              <a:defRPr sz="1125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Po kliknutí můžete upravovat styly textu v předloze.</a:t>
            </a:r>
          </a:p>
        </p:txBody>
      </p:sp>
      <p:sp>
        <p:nvSpPr>
          <p:cNvPr id="7" name="Zástupný symbol pro text 5"/>
          <p:cNvSpPr>
            <a:spLocks noGrp="1"/>
          </p:cNvSpPr>
          <p:nvPr>
            <p:ph type="body" sz="quarter" idx="14"/>
          </p:nvPr>
        </p:nvSpPr>
        <p:spPr>
          <a:xfrm>
            <a:off x="3330000" y="4414271"/>
            <a:ext cx="2484000" cy="1427730"/>
          </a:xfrm>
        </p:spPr>
        <p:txBody>
          <a:bodyPr spcCol="324000">
            <a:noAutofit/>
          </a:bodyPr>
          <a:lstStyle>
            <a:lvl1pPr algn="l">
              <a:lnSpc>
                <a:spcPts val="1350"/>
              </a:lnSpc>
              <a:defRPr sz="1125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Po kliknutí můžete upravovat styly textu v předloze.</a:t>
            </a:r>
          </a:p>
        </p:txBody>
      </p:sp>
      <p:sp>
        <p:nvSpPr>
          <p:cNvPr id="9" name="Zástupný symbol pro text 5"/>
          <p:cNvSpPr>
            <a:spLocks noGrp="1"/>
          </p:cNvSpPr>
          <p:nvPr>
            <p:ph type="body" sz="quarter" idx="15"/>
          </p:nvPr>
        </p:nvSpPr>
        <p:spPr>
          <a:xfrm>
            <a:off x="6120900" y="4414270"/>
            <a:ext cx="2484000" cy="1427730"/>
          </a:xfrm>
        </p:spPr>
        <p:txBody>
          <a:bodyPr spcCol="324000">
            <a:noAutofit/>
          </a:bodyPr>
          <a:lstStyle>
            <a:lvl1pPr algn="l">
              <a:lnSpc>
                <a:spcPts val="1350"/>
              </a:lnSpc>
              <a:defRPr sz="1125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Po kliknutí můžete upravovat styly textu v předloze.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19"/>
          </p:nvPr>
        </p:nvSpPr>
        <p:spPr>
          <a:xfrm>
            <a:off x="540544" y="4025136"/>
            <a:ext cx="2483644" cy="216000"/>
          </a:xfrm>
        </p:spPr>
        <p:txBody>
          <a:bodyPr anchor="ctr"/>
          <a:lstStyle>
            <a:lvl1pPr>
              <a:lnSpc>
                <a:spcPts val="825"/>
              </a:lnSpc>
              <a:defRPr sz="750" b="0"/>
            </a:lvl1pPr>
          </a:lstStyle>
          <a:p>
            <a:pPr lvl="0"/>
            <a:r>
              <a:rPr lang="cs-CZ" noProof="0"/>
              <a:t>Po kliknutí můžete upravovat styly textu v předloze.</a:t>
            </a:r>
          </a:p>
        </p:txBody>
      </p:sp>
      <p:sp>
        <p:nvSpPr>
          <p:cNvPr id="15" name="Zástupný symbol pro text 13"/>
          <p:cNvSpPr>
            <a:spLocks noGrp="1"/>
          </p:cNvSpPr>
          <p:nvPr>
            <p:ph type="body" sz="quarter" idx="20"/>
          </p:nvPr>
        </p:nvSpPr>
        <p:spPr>
          <a:xfrm>
            <a:off x="3330357" y="4025136"/>
            <a:ext cx="2483644" cy="216000"/>
          </a:xfrm>
        </p:spPr>
        <p:txBody>
          <a:bodyPr anchor="ctr"/>
          <a:lstStyle>
            <a:lvl1pPr>
              <a:lnSpc>
                <a:spcPts val="825"/>
              </a:lnSpc>
              <a:defRPr sz="750" b="0"/>
            </a:lvl1pPr>
          </a:lstStyle>
          <a:p>
            <a:pPr lvl="0"/>
            <a:r>
              <a:rPr lang="cs-CZ" noProof="0"/>
              <a:t>Po kliknutí můžete upravovat styly textu v předloze.</a:t>
            </a:r>
          </a:p>
        </p:txBody>
      </p:sp>
      <p:sp>
        <p:nvSpPr>
          <p:cNvPr id="16" name="Zástupný symbol pro text 13"/>
          <p:cNvSpPr>
            <a:spLocks noGrp="1"/>
          </p:cNvSpPr>
          <p:nvPr>
            <p:ph type="body" sz="quarter" idx="21"/>
          </p:nvPr>
        </p:nvSpPr>
        <p:spPr>
          <a:xfrm>
            <a:off x="6121077" y="4025136"/>
            <a:ext cx="2483644" cy="216000"/>
          </a:xfrm>
        </p:spPr>
        <p:txBody>
          <a:bodyPr anchor="ctr"/>
          <a:lstStyle>
            <a:lvl1pPr>
              <a:lnSpc>
                <a:spcPts val="825"/>
              </a:lnSpc>
              <a:defRPr sz="750" b="0"/>
            </a:lvl1pPr>
          </a:lstStyle>
          <a:p>
            <a:pPr lvl="0"/>
            <a:r>
              <a:rPr lang="cs-CZ" noProof="0"/>
              <a:t>Po kliknutí můžete upravovat styly textu v předloze.</a:t>
            </a:r>
          </a:p>
        </p:txBody>
      </p:sp>
      <p:sp>
        <p:nvSpPr>
          <p:cNvPr id="18" name="Zástupný symbol pro obsah 12"/>
          <p:cNvSpPr>
            <a:spLocks noGrp="1"/>
          </p:cNvSpPr>
          <p:nvPr>
            <p:ph sz="quarter" idx="23"/>
          </p:nvPr>
        </p:nvSpPr>
        <p:spPr>
          <a:xfrm>
            <a:off x="540000" y="1692003"/>
            <a:ext cx="2483644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/>
              <a:t>Po kliknutí můžete upravovat styly textu v předloze.</a:t>
            </a:r>
          </a:p>
        </p:txBody>
      </p:sp>
      <p:sp>
        <p:nvSpPr>
          <p:cNvPr id="20" name="Zástupný symbol pro obsah 12"/>
          <p:cNvSpPr>
            <a:spLocks noGrp="1"/>
          </p:cNvSpPr>
          <p:nvPr>
            <p:ph sz="quarter" idx="24"/>
          </p:nvPr>
        </p:nvSpPr>
        <p:spPr>
          <a:xfrm>
            <a:off x="6120001" y="1692003"/>
            <a:ext cx="2483644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/>
              <a:t>Po kliknutí můžete upravovat styly textu v předloze.</a:t>
            </a:r>
          </a:p>
        </p:txBody>
      </p:sp>
      <p:sp>
        <p:nvSpPr>
          <p:cNvPr id="19" name="Zástupný symbol pro text 7"/>
          <p:cNvSpPr>
            <a:spLocks noGrp="1"/>
          </p:cNvSpPr>
          <p:nvPr>
            <p:ph type="body" sz="quarter" idx="13"/>
          </p:nvPr>
        </p:nvSpPr>
        <p:spPr>
          <a:xfrm>
            <a:off x="540544" y="1296001"/>
            <a:ext cx="8064104" cy="271576"/>
          </a:xfrm>
        </p:spPr>
        <p:txBody>
          <a:bodyPr>
            <a:noAutofit/>
          </a:bodyPr>
          <a:lstStyle>
            <a:lvl1pPr algn="l">
              <a:lnSpc>
                <a:spcPts val="1725"/>
              </a:lnSpc>
              <a:defRPr sz="15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/>
              <a:t>Po kliknutí můžete upravovat styly textu v předloze.</a:t>
            </a:r>
          </a:p>
        </p:txBody>
      </p:sp>
      <p:sp>
        <p:nvSpPr>
          <p:cNvPr id="21" name="Nadpis 12"/>
          <p:cNvSpPr>
            <a:spLocks noGrp="1"/>
          </p:cNvSpPr>
          <p:nvPr>
            <p:ph type="title"/>
          </p:nvPr>
        </p:nvSpPr>
        <p:spPr>
          <a:xfrm>
            <a:off x="540000" y="720000"/>
            <a:ext cx="80649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F9B478AC-CA26-B2B5-C14F-C2B81965A643}"/>
              </a:ext>
            </a:extLst>
          </p:cNvPr>
          <p:cNvSpPr>
            <a:spLocks noGrp="1"/>
          </p:cNvSpPr>
          <p:nvPr>
            <p:ph type="ftr" sz="quarter" idx="2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t>Zápatí prezentace</a:t>
            </a:r>
            <a:endParaRPr dirty="0"/>
          </a:p>
        </p:txBody>
      </p:sp>
      <p:sp>
        <p:nvSpPr>
          <p:cNvPr id="4" name="Zástupný symbol pro číslo snímku 2">
            <a:extLst>
              <a:ext uri="{FF2B5EF4-FFF2-40B4-BE49-F238E27FC236}">
                <a16:creationId xmlns:a16="http://schemas.microsoft.com/office/drawing/2014/main" id="{C7BE7E17-B362-632C-32CB-100AE6EDFAE6}"/>
              </a:ext>
            </a:extLst>
          </p:cNvPr>
          <p:cNvSpPr>
            <a:spLocks noGrp="1"/>
          </p:cNvSpPr>
          <p:nvPr>
            <p:ph type="sldNum" sz="quarter" idx="2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104D87-F3DB-4A15-9361-9F8E4E8133F6}" type="slidenum">
              <a:rPr lang="cs-CZ" altLang="cs-CZ"/>
              <a:pPr>
                <a:defRPr/>
              </a:pPr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59219779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8">
            <a:extLst>
              <a:ext uri="{FF2B5EF4-FFF2-40B4-BE49-F238E27FC236}">
                <a16:creationId xmlns:a16="http://schemas.microsoft.com/office/drawing/2014/main" id="{BD717D60-541E-6D3B-DC27-28E369AC709D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61338" y="6048375"/>
            <a:ext cx="650875" cy="593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Zástupný symbol pro obsah 2"/>
          <p:cNvSpPr>
            <a:spLocks noGrp="1"/>
          </p:cNvSpPr>
          <p:nvPr>
            <p:ph idx="12"/>
          </p:nvPr>
        </p:nvSpPr>
        <p:spPr>
          <a:xfrm>
            <a:off x="540000" y="692150"/>
            <a:ext cx="8064900" cy="5139850"/>
          </a:xfrm>
          <a:prstGeom prst="rect">
            <a:avLst/>
          </a:prstGeom>
        </p:spPr>
        <p:txBody>
          <a:bodyPr/>
          <a:lstStyle>
            <a:lvl1pPr marL="54000" indent="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cs-CZ" noProof="0"/>
              <a:t>Po kliknutí můžete upravovat styly textu v předloze.</a:t>
            </a:r>
          </a:p>
        </p:txBody>
      </p:sp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2CD310C5-3F78-8412-FC26-7EF6FF49CBA7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t>Zápatí prezentace</a:t>
            </a:r>
            <a:endParaRPr dirty="0"/>
          </a:p>
        </p:txBody>
      </p:sp>
      <p:sp>
        <p:nvSpPr>
          <p:cNvPr id="4" name="Zástupný symbol pro číslo snímku 2">
            <a:extLst>
              <a:ext uri="{FF2B5EF4-FFF2-40B4-BE49-F238E27FC236}">
                <a16:creationId xmlns:a16="http://schemas.microsoft.com/office/drawing/2014/main" id="{C370C9EE-FD5E-6F7D-E184-EF13F3B105FE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28E0B9-39A1-4CB0-A0DF-5A386278D758}" type="slidenum">
              <a:rPr lang="cs-CZ" altLang="cs-CZ"/>
              <a:pPr>
                <a:defRPr/>
              </a:pPr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19112994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8">
            <a:extLst>
              <a:ext uri="{FF2B5EF4-FFF2-40B4-BE49-F238E27FC236}">
                <a16:creationId xmlns:a16="http://schemas.microsoft.com/office/drawing/2014/main" id="{F60C98C0-5CF3-EBBD-C377-46645A482BF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61338" y="6048375"/>
            <a:ext cx="650875" cy="593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Nadpis 12"/>
          <p:cNvSpPr>
            <a:spLocks noGrp="1"/>
          </p:cNvSpPr>
          <p:nvPr>
            <p:ph type="title"/>
          </p:nvPr>
        </p:nvSpPr>
        <p:spPr>
          <a:xfrm>
            <a:off x="540000" y="720000"/>
            <a:ext cx="80649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FD5A03FA-36A7-EC7B-F6F3-BC13DB4F74F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t>Zápatí prezentace</a:t>
            </a:r>
            <a:endParaRPr dirty="0"/>
          </a:p>
        </p:txBody>
      </p:sp>
      <p:sp>
        <p:nvSpPr>
          <p:cNvPr id="4" name="Zástupný symbol pro číslo snímku 2">
            <a:extLst>
              <a:ext uri="{FF2B5EF4-FFF2-40B4-BE49-F238E27FC236}">
                <a16:creationId xmlns:a16="http://schemas.microsoft.com/office/drawing/2014/main" id="{2F48FEAC-974A-7725-2781-4DDFF681D23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DC8281-50F6-4406-953A-C9F8F17A594B}" type="slidenum">
              <a:rPr lang="cs-CZ" altLang="cs-CZ"/>
              <a:pPr>
                <a:defRPr/>
              </a:pPr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57937706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8">
            <a:extLst>
              <a:ext uri="{FF2B5EF4-FFF2-40B4-BE49-F238E27FC236}">
                <a16:creationId xmlns:a16="http://schemas.microsoft.com/office/drawing/2014/main" id="{B5CC6C96-DFAE-831C-4CDB-82FE4D81CF07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61338" y="6048375"/>
            <a:ext cx="650875" cy="593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Zástupný symbol pro obsah 12"/>
          <p:cNvSpPr>
            <a:spLocks noGrp="1"/>
          </p:cNvSpPr>
          <p:nvPr>
            <p:ph sz="quarter" idx="24"/>
          </p:nvPr>
        </p:nvSpPr>
        <p:spPr>
          <a:xfrm>
            <a:off x="539998" y="718713"/>
            <a:ext cx="3915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/>
              <a:t>Po kliknutí můžete upravovat styly textu v předloze.</a:t>
            </a:r>
          </a:p>
        </p:txBody>
      </p:sp>
      <p:sp>
        <p:nvSpPr>
          <p:cNvPr id="9" name="Zástupný symbol pro text 5"/>
          <p:cNvSpPr>
            <a:spLocks noGrp="1"/>
          </p:cNvSpPr>
          <p:nvPr>
            <p:ph type="body" sz="quarter" idx="13"/>
          </p:nvPr>
        </p:nvSpPr>
        <p:spPr>
          <a:xfrm>
            <a:off x="539999" y="4500000"/>
            <a:ext cx="3915000" cy="1331998"/>
          </a:xfrm>
        </p:spPr>
        <p:txBody>
          <a:bodyPr spcCol="324000">
            <a:noAutofit/>
          </a:bodyPr>
          <a:lstStyle>
            <a:lvl1pPr algn="l">
              <a:lnSpc>
                <a:spcPts val="1350"/>
              </a:lnSpc>
              <a:defRPr sz="1125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Po kliknutí můžete upravovat styly textu v předloze.</a:t>
            </a:r>
          </a:p>
        </p:txBody>
      </p:sp>
      <p:sp>
        <p:nvSpPr>
          <p:cNvPr id="11" name="Zástupný symbol pro text 13"/>
          <p:cNvSpPr>
            <a:spLocks noGrp="1"/>
          </p:cNvSpPr>
          <p:nvPr>
            <p:ph type="body" sz="quarter" idx="19"/>
          </p:nvPr>
        </p:nvSpPr>
        <p:spPr>
          <a:xfrm>
            <a:off x="540543" y="4068000"/>
            <a:ext cx="3915000" cy="360000"/>
          </a:xfrm>
        </p:spPr>
        <p:txBody>
          <a:bodyPr/>
          <a:lstStyle>
            <a:lvl1pPr algn="l">
              <a:lnSpc>
                <a:spcPts val="825"/>
              </a:lnSpc>
              <a:defRPr sz="825" b="1"/>
            </a:lvl1pPr>
          </a:lstStyle>
          <a:p>
            <a:pPr lvl="0"/>
            <a:r>
              <a:rPr lang="cs-CZ" noProof="0"/>
              <a:t>Po kliknutí můžete upravovat styly textu v předloze.</a:t>
            </a:r>
          </a:p>
        </p:txBody>
      </p:sp>
      <p:sp>
        <p:nvSpPr>
          <p:cNvPr id="13" name="Zástupný symbol pro text 5"/>
          <p:cNvSpPr>
            <a:spLocks noGrp="1"/>
          </p:cNvSpPr>
          <p:nvPr>
            <p:ph type="body" sz="quarter" idx="20"/>
          </p:nvPr>
        </p:nvSpPr>
        <p:spPr>
          <a:xfrm>
            <a:off x="4688459" y="4500000"/>
            <a:ext cx="3915000" cy="1331998"/>
          </a:xfrm>
        </p:spPr>
        <p:txBody>
          <a:bodyPr spcCol="324000">
            <a:noAutofit/>
          </a:bodyPr>
          <a:lstStyle>
            <a:lvl1pPr algn="l">
              <a:lnSpc>
                <a:spcPts val="1350"/>
              </a:lnSpc>
              <a:defRPr sz="1125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Po kliknutí můžete upravovat styly textu v předloze.</a:t>
            </a:r>
          </a:p>
        </p:txBody>
      </p:sp>
      <p:sp>
        <p:nvSpPr>
          <p:cNvPr id="15" name="Zástupný symbol pro text 13"/>
          <p:cNvSpPr>
            <a:spLocks noGrp="1"/>
          </p:cNvSpPr>
          <p:nvPr>
            <p:ph type="body" sz="quarter" idx="22"/>
          </p:nvPr>
        </p:nvSpPr>
        <p:spPr>
          <a:xfrm>
            <a:off x="4689002" y="4068000"/>
            <a:ext cx="3915000" cy="360000"/>
          </a:xfrm>
        </p:spPr>
        <p:txBody>
          <a:bodyPr/>
          <a:lstStyle>
            <a:lvl1pPr algn="l">
              <a:lnSpc>
                <a:spcPts val="825"/>
              </a:lnSpc>
              <a:defRPr sz="825" b="1"/>
            </a:lvl1pPr>
          </a:lstStyle>
          <a:p>
            <a:pPr lvl="0"/>
            <a:r>
              <a:rPr lang="cs-CZ" noProof="0"/>
              <a:t>Po kliknutí můžete upravovat styly textu v předloze.</a:t>
            </a:r>
          </a:p>
        </p:txBody>
      </p:sp>
      <p:sp>
        <p:nvSpPr>
          <p:cNvPr id="17" name="Zástupný symbol pro obsah 12"/>
          <p:cNvSpPr>
            <a:spLocks noGrp="1"/>
          </p:cNvSpPr>
          <p:nvPr>
            <p:ph sz="quarter" idx="25"/>
          </p:nvPr>
        </p:nvSpPr>
        <p:spPr>
          <a:xfrm>
            <a:off x="4688459" y="718713"/>
            <a:ext cx="3915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/>
              <a:t>Po kliknutí můžete upravovat styly textu v předloze.</a:t>
            </a:r>
          </a:p>
        </p:txBody>
      </p:sp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ABCB9A21-8352-7D9D-1E48-E10B1E08ED5C}"/>
              </a:ext>
            </a:extLst>
          </p:cNvPr>
          <p:cNvSpPr>
            <a:spLocks noGrp="1"/>
          </p:cNvSpPr>
          <p:nvPr>
            <p:ph type="ftr" sz="quarter" idx="2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t>Zápatí prezentace</a:t>
            </a:r>
            <a:endParaRPr dirty="0"/>
          </a:p>
        </p:txBody>
      </p:sp>
      <p:sp>
        <p:nvSpPr>
          <p:cNvPr id="4" name="Zástupný symbol pro číslo snímku 2">
            <a:extLst>
              <a:ext uri="{FF2B5EF4-FFF2-40B4-BE49-F238E27FC236}">
                <a16:creationId xmlns:a16="http://schemas.microsoft.com/office/drawing/2014/main" id="{9F56BCBC-D1A6-6272-FB04-DF690910155F}"/>
              </a:ext>
            </a:extLst>
          </p:cNvPr>
          <p:cNvSpPr>
            <a:spLocks noGrp="1"/>
          </p:cNvSpPr>
          <p:nvPr>
            <p:ph type="sldNum" sz="quarter" idx="2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A87DED-89DC-48E6-B49F-DA916D6E16C3}" type="slidenum">
              <a:rPr lang="cs-CZ" altLang="cs-CZ"/>
              <a:pPr>
                <a:defRPr/>
              </a:pPr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93599321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8">
            <a:extLst>
              <a:ext uri="{FF2B5EF4-FFF2-40B4-BE49-F238E27FC236}">
                <a16:creationId xmlns:a16="http://schemas.microsoft.com/office/drawing/2014/main" id="{9A8D32E9-C616-5437-7A45-65C5A06F488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61338" y="6048375"/>
            <a:ext cx="650875" cy="593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5C268C0D-A0AE-E8E3-5FE5-5FAB874A8E0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t>Zápatí prezentace</a:t>
            </a:r>
            <a:endParaRPr dirty="0"/>
          </a:p>
        </p:txBody>
      </p:sp>
      <p:sp>
        <p:nvSpPr>
          <p:cNvPr id="4" name="Zástupný symbol pro číslo snímku 2">
            <a:extLst>
              <a:ext uri="{FF2B5EF4-FFF2-40B4-BE49-F238E27FC236}">
                <a16:creationId xmlns:a16="http://schemas.microsoft.com/office/drawing/2014/main" id="{ECCEC40A-A349-123E-E3CE-41C96999EDA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8DDD4E-C4B1-40CD-97C9-0BCA886F654F}" type="slidenum">
              <a:rPr lang="cs-CZ" altLang="cs-CZ"/>
              <a:pPr>
                <a:defRPr/>
              </a:pPr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30581197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8">
            <a:extLst>
              <a:ext uri="{FF2B5EF4-FFF2-40B4-BE49-F238E27FC236}">
                <a16:creationId xmlns:a16="http://schemas.microsoft.com/office/drawing/2014/main" id="{DF6EA4A3-A35C-F1CA-6F33-89A9F1F0DD0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150" y="414338"/>
            <a:ext cx="1158875" cy="106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Nadpis 6"/>
          <p:cNvSpPr>
            <a:spLocks noGrp="1"/>
          </p:cNvSpPr>
          <p:nvPr>
            <p:ph type="title"/>
          </p:nvPr>
        </p:nvSpPr>
        <p:spPr>
          <a:xfrm>
            <a:off x="298876" y="2900365"/>
            <a:ext cx="3934889" cy="1171580"/>
          </a:xfrm>
        </p:spPr>
        <p:txBody>
          <a:bodyPr/>
          <a:lstStyle>
            <a:lvl1pPr algn="l">
              <a:lnSpc>
                <a:spcPts val="3300"/>
              </a:lnSpc>
              <a:defRPr sz="3300">
                <a:solidFill>
                  <a:srgbClr val="0000DC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2" name="Podnadpis 2"/>
          <p:cNvSpPr>
            <a:spLocks noGrp="1"/>
          </p:cNvSpPr>
          <p:nvPr>
            <p:ph type="subTitle" idx="1"/>
          </p:nvPr>
        </p:nvSpPr>
        <p:spPr>
          <a:xfrm>
            <a:off x="298876" y="4116403"/>
            <a:ext cx="3934889" cy="698497"/>
          </a:xfrm>
        </p:spPr>
        <p:txBody>
          <a:bodyPr/>
          <a:lstStyle>
            <a:lvl1pPr marL="0" indent="0" algn="l">
              <a:buNone/>
              <a:defRPr lang="cs-CZ" sz="18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lvl="0"/>
            <a:r>
              <a:rPr lang="cs-CZ" noProof="0"/>
              <a:t>Kliknutím můžete upravit styl předlohy.</a:t>
            </a:r>
            <a:endParaRPr lang="cs-CZ" noProof="0" dirty="0"/>
          </a:p>
        </p:txBody>
      </p:sp>
      <p:sp>
        <p:nvSpPr>
          <p:cNvPr id="9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4572000" y="1"/>
            <a:ext cx="4572000" cy="6857999"/>
          </a:xfrm>
        </p:spPr>
        <p:txBody>
          <a:bodyPr rtlCol="0" anchor="ctr">
            <a:noAutofit/>
          </a:bodyPr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pPr lvl="0"/>
            <a:r>
              <a:rPr lang="cs-CZ" noProof="0"/>
              <a:t>Kliknutím na ikonu přidáte obrázek.</a:t>
            </a:r>
            <a:endParaRPr lang="cs-CZ" noProof="0" dirty="0"/>
          </a:p>
        </p:txBody>
      </p:sp>
      <p:sp>
        <p:nvSpPr>
          <p:cNvPr id="3" name="Zástupný symbol pro číslo snímku 3">
            <a:extLst>
              <a:ext uri="{FF2B5EF4-FFF2-40B4-BE49-F238E27FC236}">
                <a16:creationId xmlns:a16="http://schemas.microsoft.com/office/drawing/2014/main" id="{4899A9F6-F25E-F5B6-C179-EE03B995B650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84FBC1-ABA5-42B2-A251-BAE6DE179CAB}" type="slidenum">
              <a:rPr lang="cs-CZ" altLang="cs-CZ"/>
              <a:pPr>
                <a:defRPr/>
              </a:pPr>
              <a:t>‹#›</a:t>
            </a:fld>
            <a:endParaRPr lang="cs-CZ" altLang="cs-CZ" dirty="0"/>
          </a:p>
        </p:txBody>
      </p:sp>
      <p:sp>
        <p:nvSpPr>
          <p:cNvPr id="4" name="Zástupný symbol pro zápatí 1">
            <a:extLst>
              <a:ext uri="{FF2B5EF4-FFF2-40B4-BE49-F238E27FC236}">
                <a16:creationId xmlns:a16="http://schemas.microsoft.com/office/drawing/2014/main" id="{DD75D32B-8930-C9AA-0A60-40EEC5714968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>
          <a:xfrm>
            <a:off x="539750" y="6227763"/>
            <a:ext cx="3694113" cy="2524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t>Zápatí prezentace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48562820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 - inverzní">
    <p:bg>
      <p:bgPr>
        <a:solidFill>
          <a:srgbClr val="007A5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2">
            <a:extLst>
              <a:ext uri="{FF2B5EF4-FFF2-40B4-BE49-F238E27FC236}">
                <a16:creationId xmlns:a16="http://schemas.microsoft.com/office/drawing/2014/main" id="{5913D5BE-056A-475F-277D-BB07BA789B67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150" y="414338"/>
            <a:ext cx="1158875" cy="106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Nadpis 6"/>
          <p:cNvSpPr>
            <a:spLocks noGrp="1"/>
          </p:cNvSpPr>
          <p:nvPr>
            <p:ph type="title"/>
          </p:nvPr>
        </p:nvSpPr>
        <p:spPr>
          <a:xfrm>
            <a:off x="298877" y="2900365"/>
            <a:ext cx="8521200" cy="1171580"/>
          </a:xfrm>
        </p:spPr>
        <p:txBody>
          <a:bodyPr/>
          <a:lstStyle>
            <a:lvl1pPr algn="l">
              <a:lnSpc>
                <a:spcPts val="3300"/>
              </a:lnSpc>
              <a:defRPr sz="33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298877" y="4116403"/>
            <a:ext cx="8521200" cy="698497"/>
          </a:xfrm>
        </p:spPr>
        <p:txBody>
          <a:bodyPr/>
          <a:lstStyle>
            <a:lvl1pPr marL="0" indent="0" algn="l">
              <a:buNone/>
              <a:defRPr lang="cs-CZ" sz="18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lvl="0"/>
            <a:r>
              <a:rPr lang="cs-CZ" noProof="0"/>
              <a:t>Kliknutím můžete upravit styl předlohy.</a:t>
            </a:r>
            <a:endParaRPr lang="cs-CZ" noProof="0" dirty="0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7F96C413-4590-1200-633E-41358A64456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t>Zápatí prezentace</a:t>
            </a:r>
            <a:endParaRPr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64B99B55-EDDC-2634-710F-7303863329D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4D0FA300-E14D-4E26-BD1F-A49E221E665A}" type="slidenum">
              <a:rPr lang="cs-CZ" altLang="cs-CZ"/>
              <a:pPr>
                <a:defRPr/>
              </a:pPr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788883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idx="10"/>
          </p:nvPr>
        </p:nvSpPr>
        <p:spPr>
          <a:xfrm>
            <a:off x="8623300" y="6489700"/>
            <a:ext cx="508000" cy="363538"/>
          </a:xfrm>
        </p:spPr>
        <p:txBody>
          <a:bodyPr/>
          <a:lstStyle>
            <a:lvl1pPr algn="r" defTabSz="914400" fontAlgn="auto">
              <a:spcBef>
                <a:spcPts val="0"/>
              </a:spcBef>
              <a:spcAft>
                <a:spcPts val="0"/>
              </a:spcAft>
              <a:buClrTx/>
              <a:buSzTx/>
              <a:buFont typeface="Times New Roman" pitchFamily="16" charset="0"/>
              <a:buNone/>
              <a:defRPr sz="1800"/>
            </a:lvl1pPr>
          </a:lstStyle>
          <a:p>
            <a:pPr>
              <a:defRPr/>
            </a:pPr>
            <a:fld id="{68114DC6-9D64-4F0A-93A4-CBAD1A79DDE0}" type="slidenum">
              <a:rPr lang="cs-CZ" altLang="cs-CZ"/>
              <a:pPr>
                <a:defRPr/>
              </a:pPr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7328624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ozdělovník (alternativní) 2">
    <p:bg>
      <p:bgPr>
        <a:solidFill>
          <a:srgbClr val="007A5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8">
            <a:extLst>
              <a:ext uri="{FF2B5EF4-FFF2-40B4-BE49-F238E27FC236}">
                <a16:creationId xmlns:a16="http://schemas.microsoft.com/office/drawing/2014/main" id="{A88BE04B-C625-C8A9-8543-3AE1F5A696D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150" y="414338"/>
            <a:ext cx="1158875" cy="106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Nadpis 6"/>
          <p:cNvSpPr>
            <a:spLocks noGrp="1"/>
          </p:cNvSpPr>
          <p:nvPr>
            <p:ph type="title"/>
          </p:nvPr>
        </p:nvSpPr>
        <p:spPr>
          <a:xfrm>
            <a:off x="298876" y="2900365"/>
            <a:ext cx="3934889" cy="1171580"/>
          </a:xfrm>
        </p:spPr>
        <p:txBody>
          <a:bodyPr/>
          <a:lstStyle>
            <a:lvl1pPr algn="l">
              <a:lnSpc>
                <a:spcPts val="3300"/>
              </a:lnSpc>
              <a:defRPr sz="33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298876" y="4116403"/>
            <a:ext cx="3934889" cy="698497"/>
          </a:xfrm>
        </p:spPr>
        <p:txBody>
          <a:bodyPr/>
          <a:lstStyle>
            <a:lvl1pPr marL="0" indent="0" algn="l">
              <a:buNone/>
              <a:defRPr lang="cs-CZ" sz="18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lvl="0"/>
            <a:r>
              <a:rPr lang="cs-CZ" noProof="0"/>
              <a:t>Kliknutím můžete upravit styl předlohy.</a:t>
            </a:r>
            <a:endParaRPr lang="cs-CZ" noProof="0" dirty="0"/>
          </a:p>
        </p:txBody>
      </p:sp>
      <p:sp>
        <p:nvSpPr>
          <p:cNvPr id="10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4572000" y="1"/>
            <a:ext cx="4572000" cy="6857999"/>
          </a:xfrm>
        </p:spPr>
        <p:txBody>
          <a:bodyPr rtlCol="0" anchor="ctr">
            <a:noAutofit/>
          </a:bodyPr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cs-CZ" noProof="0"/>
              <a:t>Kliknutím na ikonu přidáte obrázek.</a:t>
            </a:r>
            <a:endParaRPr lang="cs-CZ" noProof="0" dirty="0"/>
          </a:p>
        </p:txBody>
      </p:sp>
      <p:sp>
        <p:nvSpPr>
          <p:cNvPr id="3" name="Zástupný symbol pro číslo snímku 3">
            <a:extLst>
              <a:ext uri="{FF2B5EF4-FFF2-40B4-BE49-F238E27FC236}">
                <a16:creationId xmlns:a16="http://schemas.microsoft.com/office/drawing/2014/main" id="{F6CEAF92-8CCB-7CC0-FA86-08751CD9C283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>
              <a:defRPr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EFABABBB-3D29-457D-904B-2C1B3B83068B}" type="slidenum">
              <a:rPr lang="cs-CZ" altLang="cs-CZ"/>
              <a:pPr>
                <a:defRPr/>
              </a:pPr>
              <a:t>‹#›</a:t>
            </a:fld>
            <a:endParaRPr lang="cs-CZ" altLang="cs-CZ" dirty="0"/>
          </a:p>
        </p:txBody>
      </p:sp>
      <p:sp>
        <p:nvSpPr>
          <p:cNvPr id="4" name="Zástupný symbol pro zápatí 2">
            <a:extLst>
              <a:ext uri="{FF2B5EF4-FFF2-40B4-BE49-F238E27FC236}">
                <a16:creationId xmlns:a16="http://schemas.microsoft.com/office/drawing/2014/main" id="{B95A46FA-8548-5FA5-2610-423298833A41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>
          <a:xfrm>
            <a:off x="539750" y="6227763"/>
            <a:ext cx="3694113" cy="252412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t>Zápatí prezentace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27933997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007A5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2">
            <a:extLst>
              <a:ext uri="{FF2B5EF4-FFF2-40B4-BE49-F238E27FC236}">
                <a16:creationId xmlns:a16="http://schemas.microsoft.com/office/drawing/2014/main" id="{F5194D75-CDCC-29D6-2627-C6085210746D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61338" y="6048375"/>
            <a:ext cx="649287" cy="592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9144000" cy="5842000"/>
          </a:xfrm>
        </p:spPr>
        <p:txBody>
          <a:bodyPr rtlCol="0" anchor="ctr">
            <a:noAutofit/>
          </a:bodyPr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cs-CZ" noProof="0"/>
              <a:t>Kliknutím na ikonu přidáte obrázek.</a:t>
            </a:r>
            <a:endParaRPr lang="cs-CZ" noProof="0" dirty="0"/>
          </a:p>
        </p:txBody>
      </p:sp>
      <p:sp>
        <p:nvSpPr>
          <p:cNvPr id="7" name="Zástupný symbol pro text 5"/>
          <p:cNvSpPr>
            <a:spLocks noGrp="1"/>
          </p:cNvSpPr>
          <p:nvPr>
            <p:ph type="body" sz="quarter" idx="13"/>
          </p:nvPr>
        </p:nvSpPr>
        <p:spPr>
          <a:xfrm>
            <a:off x="540000" y="6040796"/>
            <a:ext cx="6416982" cy="510831"/>
          </a:xfrm>
        </p:spPr>
        <p:txBody>
          <a:bodyPr spcCol="324000">
            <a:noAutofit/>
          </a:bodyPr>
          <a:lstStyle>
            <a:lvl1pPr marL="0" marR="0" indent="0" algn="l" defTabSz="685800" rtl="0" eaLnBrk="1" fontAlgn="base" latinLnBrk="0" hangingPunct="1">
              <a:lnSpc>
                <a:spcPts val="135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 sz="1125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Po kliknutí můžete upravovat styly textu v předloze.</a:t>
            </a:r>
          </a:p>
        </p:txBody>
      </p:sp>
    </p:spTree>
    <p:extLst>
      <p:ext uri="{BB962C8B-B14F-4D97-AF65-F5344CB8AC3E}">
        <p14:creationId xmlns:p14="http://schemas.microsoft.com/office/powerpoint/2010/main" val="411868884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FSS slide">
    <p:bg>
      <p:bgPr>
        <a:solidFill>
          <a:srgbClr val="007A5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cký objekt 5">
            <a:extLst>
              <a:ext uri="{FF2B5EF4-FFF2-40B4-BE49-F238E27FC236}">
                <a16:creationId xmlns:a16="http://schemas.microsoft.com/office/drawing/2014/main" id="{04C215B7-92F1-6B1E-FD69-0B39D187A8F7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2125" y="2022475"/>
            <a:ext cx="3079750" cy="281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1476655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2">
            <a:extLst>
              <a:ext uri="{FF2B5EF4-FFF2-40B4-BE49-F238E27FC236}">
                <a16:creationId xmlns:a16="http://schemas.microsoft.com/office/drawing/2014/main" id="{85A3A048-E707-80B4-7A15-516309DC888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8250" y="2298700"/>
            <a:ext cx="6543675" cy="226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080343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Vlastní rozlože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0"/>
          </p:nvPr>
        </p:nvSpPr>
        <p:spPr/>
        <p:txBody>
          <a:bodyPr/>
          <a:lstStyle>
            <a:lvl1pPr defTabSz="914400" fontAlgn="auto">
              <a:spcBef>
                <a:spcPts val="0"/>
              </a:spcBef>
              <a:spcAft>
                <a:spcPts val="0"/>
              </a:spcAft>
              <a:buClrTx/>
              <a:buSzTx/>
              <a:defRPr sz="1800"/>
            </a:lvl1pPr>
          </a:lstStyle>
          <a:p>
            <a:pPr>
              <a:defRPr/>
            </a:pPr>
            <a:fld id="{BFF2AE9A-985D-4588-8D74-59C15991D64D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5078920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7013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8600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/>
        <p:txBody>
          <a:bodyPr/>
          <a:lstStyle>
            <a:lvl1pPr defTabSz="914400" fontAlgn="auto">
              <a:spcBef>
                <a:spcPts val="0"/>
              </a:spcBef>
              <a:spcAft>
                <a:spcPts val="0"/>
              </a:spcAft>
              <a:buClrTx/>
              <a:buSzTx/>
              <a:defRPr sz="1800"/>
            </a:lvl1pPr>
          </a:lstStyle>
          <a:p>
            <a:pPr>
              <a:defRPr/>
            </a:pPr>
            <a:fld id="{D7D7F252-FF3A-4466-B475-E6F274E3D95C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8151042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0"/>
          </p:nvPr>
        </p:nvSpPr>
        <p:spPr/>
        <p:txBody>
          <a:bodyPr/>
          <a:lstStyle>
            <a:lvl1pPr defTabSz="914400" fontAlgn="auto">
              <a:spcBef>
                <a:spcPts val="0"/>
              </a:spcBef>
              <a:spcAft>
                <a:spcPts val="0"/>
              </a:spcAft>
              <a:buClrTx/>
              <a:buSzTx/>
              <a:defRPr sz="1800"/>
            </a:lvl1pPr>
          </a:lstStyle>
          <a:p>
            <a:pPr>
              <a:defRPr/>
            </a:pPr>
            <a:fld id="{DC2C8FA4-567A-46E3-A811-4DE8CA55FBDB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4263263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0"/>
          </p:nvPr>
        </p:nvSpPr>
        <p:spPr/>
        <p:txBody>
          <a:bodyPr/>
          <a:lstStyle>
            <a:lvl1pPr defTabSz="914400" fontAlgn="auto">
              <a:spcBef>
                <a:spcPts val="0"/>
              </a:spcBef>
              <a:spcAft>
                <a:spcPts val="0"/>
              </a:spcAft>
              <a:buClrTx/>
              <a:buSzTx/>
              <a:defRPr sz="1800"/>
            </a:lvl1pPr>
          </a:lstStyle>
          <a:p>
            <a:pPr>
              <a:defRPr/>
            </a:pPr>
            <a:fld id="{729BE799-8005-4D07-9CD0-329C0DD84331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251893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104038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1940708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13" Type="http://schemas.openxmlformats.org/officeDocument/2006/relationships/slideLayout" Target="../slideLayouts/slideLayout29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8.xml"/><Relationship Id="rId17" Type="http://schemas.openxmlformats.org/officeDocument/2006/relationships/slideLayout" Target="../slideLayouts/slideLayout33.xml"/><Relationship Id="rId2" Type="http://schemas.openxmlformats.org/officeDocument/2006/relationships/slideLayout" Target="../slideLayouts/slideLayout18.xml"/><Relationship Id="rId16" Type="http://schemas.openxmlformats.org/officeDocument/2006/relationships/slideLayout" Target="../slideLayouts/slideLayout32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26.xml"/><Relationship Id="rId19" Type="http://schemas.openxmlformats.org/officeDocument/2006/relationships/image" Target="../media/image2.emf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Relationship Id="rId14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DD3F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8013" cy="1141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cs-CZ"/>
              <a:t>Click to edit the title text format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8013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cs-CZ"/>
              <a:t>Click to edit the outline text format</a:t>
            </a:r>
          </a:p>
          <a:p>
            <a:pPr lvl="1"/>
            <a:r>
              <a:rPr lang="en-GB" altLang="cs-CZ"/>
              <a:t>Second Outline Level</a:t>
            </a:r>
          </a:p>
          <a:p>
            <a:pPr lvl="2"/>
            <a:r>
              <a:rPr lang="en-GB" altLang="cs-CZ"/>
              <a:t>Third Outline Level</a:t>
            </a:r>
          </a:p>
          <a:p>
            <a:pPr lvl="3"/>
            <a:r>
              <a:rPr lang="en-GB" altLang="cs-CZ"/>
              <a:t>Fourth Outline Level</a:t>
            </a:r>
          </a:p>
          <a:p>
            <a:pPr lvl="4"/>
            <a:r>
              <a:rPr lang="en-GB" altLang="cs-CZ"/>
              <a:t>Fifth Outline Level</a:t>
            </a:r>
          </a:p>
          <a:p>
            <a:pPr lvl="4"/>
            <a:r>
              <a:rPr lang="en-GB" altLang="cs-CZ"/>
              <a:t>Sixth Outline Level</a:t>
            </a:r>
          </a:p>
          <a:p>
            <a:pPr lvl="4"/>
            <a:r>
              <a:rPr lang="en-GB" altLang="cs-CZ"/>
              <a:t>Seventh Outline Level</a:t>
            </a:r>
          </a:p>
        </p:txBody>
      </p:sp>
      <p:sp>
        <p:nvSpPr>
          <p:cNvPr id="1028" name="Text Box 3"/>
          <p:cNvSpPr txBox="1">
            <a:spLocks noChangeArrowheads="1"/>
          </p:cNvSpPr>
          <p:nvPr/>
        </p:nvSpPr>
        <p:spPr bwMode="auto"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 defTabSz="457200">
              <a:defRPr>
                <a:solidFill>
                  <a:schemeClr val="tx1"/>
                </a:solidFill>
                <a:latin typeface="Calibri" pitchFamily="34" charset="0"/>
                <a:ea typeface="Microsoft YaHei" pitchFamily="34" charset="-122"/>
              </a:defRPr>
            </a:lvl1pPr>
            <a:lvl2pPr marL="742950" indent="-285750" defTabSz="457200">
              <a:defRPr>
                <a:solidFill>
                  <a:schemeClr val="tx1"/>
                </a:solidFill>
                <a:latin typeface="Calibri" pitchFamily="34" charset="0"/>
                <a:ea typeface="Microsoft YaHei" pitchFamily="34" charset="-122"/>
              </a:defRPr>
            </a:lvl2pPr>
            <a:lvl3pPr marL="1143000" indent="-228600" defTabSz="457200">
              <a:defRPr>
                <a:solidFill>
                  <a:schemeClr val="tx1"/>
                </a:solidFill>
                <a:latin typeface="Calibri" pitchFamily="34" charset="0"/>
                <a:ea typeface="Microsoft YaHei" pitchFamily="34" charset="-122"/>
              </a:defRPr>
            </a:lvl3pPr>
            <a:lvl4pPr marL="1600200" indent="-228600" defTabSz="457200">
              <a:defRPr>
                <a:solidFill>
                  <a:schemeClr val="tx1"/>
                </a:solidFill>
                <a:latin typeface="Calibri" pitchFamily="34" charset="0"/>
                <a:ea typeface="Microsoft YaHei" pitchFamily="34" charset="-122"/>
              </a:defRPr>
            </a:lvl4pPr>
            <a:lvl5pPr marL="2057400" indent="-228600" defTabSz="457200">
              <a:defRPr>
                <a:solidFill>
                  <a:schemeClr val="tx1"/>
                </a:solidFill>
                <a:latin typeface="Calibri" pitchFamily="34" charset="0"/>
                <a:ea typeface="Microsoft YaHei" pitchFamily="34" charset="-122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icrosoft YaHei" pitchFamily="34" charset="-122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icrosoft YaHei" pitchFamily="34" charset="-122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icrosoft YaHei" pitchFamily="34" charset="-122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icrosoft YaHei" pitchFamily="34" charset="-122"/>
              </a:defRPr>
            </a:lvl9pPr>
          </a:lstStyle>
          <a:p>
            <a:pPr>
              <a:spcBef>
                <a:spcPts val="125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cs-CZ" altLang="cs-CZ" sz="2000">
              <a:solidFill>
                <a:srgbClr val="FFFFFF"/>
              </a:solidFill>
              <a:latin typeface="Times New Roman" pitchFamily="18" charset="0"/>
              <a:cs typeface="Arial" charset="0"/>
            </a:endParaRPr>
          </a:p>
        </p:txBody>
      </p:sp>
      <p:sp>
        <p:nvSpPr>
          <p:cNvPr id="1029" name="Text Box 4"/>
          <p:cNvSpPr txBox="1">
            <a:spLocks noChangeArrowheads="1"/>
          </p:cNvSpPr>
          <p:nvPr/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 defTabSz="457200">
              <a:defRPr>
                <a:solidFill>
                  <a:schemeClr val="tx1"/>
                </a:solidFill>
                <a:latin typeface="Calibri" pitchFamily="34" charset="0"/>
                <a:ea typeface="Microsoft YaHei" pitchFamily="34" charset="-122"/>
              </a:defRPr>
            </a:lvl1pPr>
            <a:lvl2pPr marL="742950" indent="-285750" defTabSz="457200">
              <a:defRPr>
                <a:solidFill>
                  <a:schemeClr val="tx1"/>
                </a:solidFill>
                <a:latin typeface="Calibri" pitchFamily="34" charset="0"/>
                <a:ea typeface="Microsoft YaHei" pitchFamily="34" charset="-122"/>
              </a:defRPr>
            </a:lvl2pPr>
            <a:lvl3pPr marL="1143000" indent="-228600" defTabSz="457200">
              <a:defRPr>
                <a:solidFill>
                  <a:schemeClr val="tx1"/>
                </a:solidFill>
                <a:latin typeface="Calibri" pitchFamily="34" charset="0"/>
                <a:ea typeface="Microsoft YaHei" pitchFamily="34" charset="-122"/>
              </a:defRPr>
            </a:lvl3pPr>
            <a:lvl4pPr marL="1600200" indent="-228600" defTabSz="457200">
              <a:defRPr>
                <a:solidFill>
                  <a:schemeClr val="tx1"/>
                </a:solidFill>
                <a:latin typeface="Calibri" pitchFamily="34" charset="0"/>
                <a:ea typeface="Microsoft YaHei" pitchFamily="34" charset="-122"/>
              </a:defRPr>
            </a:lvl4pPr>
            <a:lvl5pPr marL="2057400" indent="-228600" defTabSz="457200">
              <a:defRPr>
                <a:solidFill>
                  <a:schemeClr val="tx1"/>
                </a:solidFill>
                <a:latin typeface="Calibri" pitchFamily="34" charset="0"/>
                <a:ea typeface="Microsoft YaHei" pitchFamily="34" charset="-122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icrosoft YaHei" pitchFamily="34" charset="-122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icrosoft YaHei" pitchFamily="34" charset="-122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icrosoft YaHei" pitchFamily="34" charset="-122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icrosoft YaHei" pitchFamily="34" charset="-122"/>
              </a:defRPr>
            </a:lvl9pPr>
          </a:lstStyle>
          <a:p>
            <a:pPr>
              <a:spcBef>
                <a:spcPts val="125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cs-CZ" altLang="cs-CZ" sz="2000">
              <a:solidFill>
                <a:srgbClr val="FFFFFF"/>
              </a:solidFill>
              <a:latin typeface="Times New Roman" pitchFamily="18" charset="0"/>
              <a:cs typeface="Arial" charset="0"/>
            </a:endParaRPr>
          </a:p>
        </p:txBody>
      </p:sp>
      <p:sp>
        <p:nvSpPr>
          <p:cNvPr id="2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356350"/>
            <a:ext cx="2132013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defTabSz="457200">
              <a:spcBef>
                <a:spcPts val="1250"/>
              </a:spcBef>
              <a:buClr>
                <a:srgbClr val="000000"/>
              </a:buClr>
              <a:buSzPct val="100000"/>
              <a:buFont typeface="Times New Roman" pitchFamily="16" charset="0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itchFamily="16" charset="0"/>
                <a:ea typeface="Microsoft YaHei" charset="-122"/>
                <a:cs typeface="Segoe UI" charset="0"/>
              </a:defRPr>
            </a:lvl1pPr>
          </a:lstStyle>
          <a:p>
            <a:pPr>
              <a:defRPr/>
            </a:pPr>
            <a:fld id="{C00C64A1-BE0B-4C6F-A290-B5BD7451DCC2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  <p:pic>
        <p:nvPicPr>
          <p:cNvPr id="1031" name="Picture 6"/>
          <p:cNvPicPr>
            <a:picLocks noChangeAspect="1" noChangeArrowheads="1"/>
          </p:cNvPicPr>
          <p:nvPr/>
        </p:nvPicPr>
        <p:blipFill>
          <a:blip r:embed="rId18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4288"/>
            <a:ext cx="9144000" cy="6872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>
                    <a:lum bright="70000" contrast="-70000"/>
                  </a:blip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  <p:sldLayoutId id="2147483816" r:id="rId12"/>
    <p:sldLayoutId id="2147483817" r:id="rId13"/>
    <p:sldLayoutId id="2147483818" r:id="rId14"/>
    <p:sldLayoutId id="2147483819" r:id="rId15"/>
    <p:sldLayoutId id="2147483821" r:id="rId16"/>
  </p:sldLayoutIdLst>
  <p:hf hd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2" charset="0"/>
          <a:ea typeface="Microsoft YaHei" charset="-122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2" charset="0"/>
          <a:ea typeface="Microsoft YaHei" charset="-122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2" charset="0"/>
          <a:ea typeface="Microsoft YaHei" charset="-122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2" charset="0"/>
          <a:ea typeface="Microsoft YaHei" charset="-122"/>
        </a:defRPr>
      </a:lvl5pPr>
      <a:lvl6pPr marL="2514600" indent="-228600" algn="ctr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Microsoft YaHei" charset="-122"/>
        </a:defRPr>
      </a:lvl6pPr>
      <a:lvl7pPr marL="2971800" indent="-228600" algn="ctr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Microsoft YaHei" charset="-122"/>
        </a:defRPr>
      </a:lvl7pPr>
      <a:lvl8pPr marL="3429000" indent="-228600" algn="ctr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Microsoft YaHei" charset="-122"/>
        </a:defRPr>
      </a:lvl8pPr>
      <a:lvl9pPr marL="3886200" indent="-228600" algn="ctr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Microsoft YaHei" charset="-122"/>
        </a:defRPr>
      </a:lvl9pPr>
    </p:titleStyle>
    <p:bodyStyle>
      <a:lvl1pPr marL="342900" indent="-342900" algn="l" defTabSz="457200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800">
          <a:solidFill>
            <a:srgbClr val="000000"/>
          </a:solidFill>
          <a:latin typeface="+mn-lt"/>
          <a:ea typeface="+mn-ea"/>
        </a:defRPr>
      </a:lvl2pPr>
      <a:lvl3pPr marL="1143000" indent="-228600" algn="l" defTabSz="457200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000000"/>
          </a:solidFill>
          <a:latin typeface="+mn-lt"/>
          <a:ea typeface="+mn-ea"/>
        </a:defRPr>
      </a:lvl3pPr>
      <a:lvl4pPr marL="1600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</a:defRPr>
      </a:lvl4pPr>
      <a:lvl5pPr marL="20574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</a:defRPr>
      </a:lvl5pPr>
      <a:lvl6pPr marL="25146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6pPr>
      <a:lvl7pPr marL="29718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7pPr>
      <a:lvl8pPr marL="34290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8pPr>
      <a:lvl9pPr marL="38862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>
            <a:extLst>
              <a:ext uri="{FF2B5EF4-FFF2-40B4-BE49-F238E27FC236}">
                <a16:creationId xmlns:a16="http://schemas.microsoft.com/office/drawing/2014/main" id="{621A0910-C8C1-2968-B409-42480E6D0093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39750" y="6227763"/>
            <a:ext cx="5940425" cy="252412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900">
                <a:solidFill>
                  <a:schemeClr val="tx2"/>
                </a:solidFill>
                <a:latin typeface="+mj-lt"/>
              </a:defRPr>
            </a:lvl1pPr>
          </a:lstStyle>
          <a:p>
            <a:pPr>
              <a:defRPr/>
            </a:pPr>
            <a:r>
              <a:t>Zápatí prezentace</a:t>
            </a:r>
          </a:p>
        </p:txBody>
      </p:sp>
      <p:sp>
        <p:nvSpPr>
          <p:cNvPr id="64530" name="Rectangle 18">
            <a:extLst>
              <a:ext uri="{FF2B5EF4-FFF2-40B4-BE49-F238E27FC236}">
                <a16:creationId xmlns:a16="http://schemas.microsoft.com/office/drawing/2014/main" id="{B514923C-0815-868D-6C51-69F29D4ACA2E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11150" y="6227763"/>
            <a:ext cx="188913" cy="252412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900" b="0" smtClean="0">
                <a:solidFill>
                  <a:schemeClr val="tx2"/>
                </a:solidFill>
                <a:latin typeface="+mj-lt"/>
              </a:defRPr>
            </a:lvl1pPr>
          </a:lstStyle>
          <a:p>
            <a:pPr>
              <a:defRPr/>
            </a:pPr>
            <a:fld id="{FD97E60E-CF4A-4747-896D-57CD56C195CE}" type="slidenum">
              <a:rPr lang="cs-CZ" altLang="cs-CZ"/>
              <a:pPr>
                <a:defRPr/>
              </a:pPr>
              <a:t>‹#›</a:t>
            </a:fld>
            <a:endParaRPr lang="cs-CZ" altLang="cs-CZ" dirty="0"/>
          </a:p>
        </p:txBody>
      </p:sp>
      <p:sp>
        <p:nvSpPr>
          <p:cNvPr id="3076" name="Zástupný nadpis 1">
            <a:extLst>
              <a:ext uri="{FF2B5EF4-FFF2-40B4-BE49-F238E27FC236}">
                <a16:creationId xmlns:a16="http://schemas.microsoft.com/office/drawing/2014/main" id="{506E6606-4886-6F04-571D-DAF48587AC9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539750" y="720725"/>
            <a:ext cx="8064500" cy="450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Kliknutím vložíte nadpis</a:t>
            </a:r>
          </a:p>
        </p:txBody>
      </p:sp>
      <p:sp>
        <p:nvSpPr>
          <p:cNvPr id="3077" name="Zástupný symbol pro text 4">
            <a:extLst>
              <a:ext uri="{FF2B5EF4-FFF2-40B4-BE49-F238E27FC236}">
                <a16:creationId xmlns:a16="http://schemas.microsoft.com/office/drawing/2014/main" id="{18F4D5EC-EAC1-E362-362D-41A310B16C3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539750" y="1871663"/>
            <a:ext cx="8064500" cy="3960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Kliknutím vložíte text</a:t>
            </a:r>
          </a:p>
        </p:txBody>
      </p:sp>
    </p:spTree>
    <p:extLst>
      <p:ext uri="{BB962C8B-B14F-4D97-AF65-F5344CB8AC3E}">
        <p14:creationId xmlns:p14="http://schemas.microsoft.com/office/powerpoint/2010/main" val="35167994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3" r:id="rId1"/>
    <p:sldLayoutId id="2147483824" r:id="rId2"/>
    <p:sldLayoutId id="2147483825" r:id="rId3"/>
    <p:sldLayoutId id="2147483826" r:id="rId4"/>
    <p:sldLayoutId id="2147483827" r:id="rId5"/>
    <p:sldLayoutId id="2147483828" r:id="rId6"/>
    <p:sldLayoutId id="2147483829" r:id="rId7"/>
    <p:sldLayoutId id="2147483830" r:id="rId8"/>
    <p:sldLayoutId id="2147483831" r:id="rId9"/>
    <p:sldLayoutId id="2147483832" r:id="rId10"/>
    <p:sldLayoutId id="2147483833" r:id="rId11"/>
    <p:sldLayoutId id="2147483834" r:id="rId12"/>
    <p:sldLayoutId id="2147483835" r:id="rId13"/>
    <p:sldLayoutId id="2147483836" r:id="rId14"/>
    <p:sldLayoutId id="2147483837" r:id="rId15"/>
    <p:sldLayoutId id="2147483838" r:id="rId16"/>
    <p:sldLayoutId id="2147483839" r:id="rId17"/>
  </p:sldLayoutIdLst>
  <p:hf hdr="0" dt="0"/>
  <p:txStyles>
    <p:titleStyle>
      <a:lvl1pPr algn="l" rtl="0" fontAlgn="base">
        <a:lnSpc>
          <a:spcPts val="3000"/>
        </a:lnSpc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lnSpc>
          <a:spcPts val="3000"/>
        </a:lnSpc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panose="020B0604020202020204" pitchFamily="34" charset="0"/>
        </a:defRPr>
      </a:lvl2pPr>
      <a:lvl3pPr algn="l" rtl="0" fontAlgn="base">
        <a:lnSpc>
          <a:spcPts val="3000"/>
        </a:lnSpc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panose="020B0604020202020204" pitchFamily="34" charset="0"/>
        </a:defRPr>
      </a:lvl3pPr>
      <a:lvl4pPr algn="l" rtl="0" fontAlgn="base">
        <a:lnSpc>
          <a:spcPts val="3000"/>
        </a:lnSpc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panose="020B0604020202020204" pitchFamily="34" charset="0"/>
        </a:defRPr>
      </a:lvl4pPr>
      <a:lvl5pPr algn="l" rtl="0" fontAlgn="base">
        <a:lnSpc>
          <a:spcPts val="3000"/>
        </a:lnSpc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panose="020B0604020202020204" pitchFamily="34" charset="0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9pPr>
    </p:titleStyle>
    <p:bodyStyle>
      <a:lvl1pPr algn="l" defTabSz="685800" rtl="0" fontAlgn="base">
        <a:lnSpc>
          <a:spcPct val="114000"/>
        </a:lnSpc>
        <a:spcBef>
          <a:spcPct val="0"/>
        </a:spcBef>
        <a:spcAft>
          <a:spcPct val="0"/>
        </a:spcAft>
        <a:buClr>
          <a:schemeClr val="tx2"/>
        </a:buClr>
        <a:buSzPct val="100000"/>
        <a:defRPr sz="2100">
          <a:solidFill>
            <a:schemeClr val="tx1"/>
          </a:solidFill>
          <a:latin typeface="+mn-lt"/>
          <a:ea typeface="+mn-ea"/>
          <a:cs typeface="+mn-cs"/>
        </a:defRPr>
      </a:lvl1pPr>
      <a:lvl2pPr algn="l" rtl="0" fontAlgn="base">
        <a:lnSpc>
          <a:spcPts val="1350"/>
        </a:lnSpc>
        <a:spcBef>
          <a:spcPct val="0"/>
        </a:spcBef>
        <a:spcAft>
          <a:spcPct val="0"/>
        </a:spcAft>
        <a:buClr>
          <a:schemeClr val="tx2"/>
        </a:buClr>
        <a:buSzPct val="100000"/>
        <a:defRPr sz="1100">
          <a:solidFill>
            <a:schemeClr val="tx1"/>
          </a:solidFill>
          <a:latin typeface="+mn-lt"/>
        </a:defRPr>
      </a:lvl2pPr>
      <a:lvl3pPr marL="685800" algn="l" rtl="0" fontAlgn="base">
        <a:lnSpc>
          <a:spcPts val="1350"/>
        </a:lnSpc>
        <a:spcBef>
          <a:spcPct val="0"/>
        </a:spcBef>
        <a:spcAft>
          <a:spcPct val="0"/>
        </a:spcAft>
        <a:buClr>
          <a:schemeClr val="folHlink"/>
        </a:buClr>
        <a:buSzPct val="80000"/>
        <a:defRPr sz="1100">
          <a:solidFill>
            <a:schemeClr val="tx1"/>
          </a:solidFill>
          <a:latin typeface="+mn-lt"/>
        </a:defRPr>
      </a:lvl3pPr>
      <a:lvl4pPr marL="1028700" algn="l" rtl="0" fontAlgn="base">
        <a:lnSpc>
          <a:spcPts val="1350"/>
        </a:lnSpc>
        <a:spcBef>
          <a:spcPct val="0"/>
        </a:spcBef>
        <a:spcAft>
          <a:spcPct val="0"/>
        </a:spcAft>
        <a:buClr>
          <a:schemeClr val="accent2"/>
        </a:buClr>
        <a:buSzPct val="90000"/>
        <a:defRPr sz="1100">
          <a:solidFill>
            <a:schemeClr val="tx1"/>
          </a:solidFill>
          <a:latin typeface="+mn-lt"/>
        </a:defRPr>
      </a:lvl4pPr>
      <a:lvl5pPr marL="1371600" algn="l" rtl="0" fontAlgn="base">
        <a:lnSpc>
          <a:spcPts val="1350"/>
        </a:lnSpc>
        <a:spcBef>
          <a:spcPct val="0"/>
        </a:spcBef>
        <a:spcAft>
          <a:spcPct val="0"/>
        </a:spcAft>
        <a:buClr>
          <a:schemeClr val="accent1"/>
        </a:buClr>
        <a:defRPr sz="1100">
          <a:solidFill>
            <a:schemeClr val="tx1"/>
          </a:solidFill>
          <a:latin typeface="+mn-lt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05740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240030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274320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8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zakonyprolidi.cz/cs/2000-462#f4482014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hyperlink" Target="https://www.zakonyprolidi.cz/cs/2001-328#cast5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pätu 1">
            <a:extLst>
              <a:ext uri="{FF2B5EF4-FFF2-40B4-BE49-F238E27FC236}">
                <a16:creationId xmlns:a16="http://schemas.microsoft.com/office/drawing/2014/main" id="{18382061-2403-034A-B56A-3E59A09764A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marL="0" marR="0" lvl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900" b="0" i="0" u="none" strike="noStrike" kern="1200" cap="none" spc="0" normalizeH="0" baseline="0" noProof="0" dirty="0">
                <a:ln>
                  <a:noFill/>
                </a:ln>
                <a:solidFill>
                  <a:srgbClr val="0000DC"/>
                </a:solidFill>
                <a:effectLst/>
                <a:uLnTx/>
                <a:uFillTx/>
                <a:latin typeface="Arial"/>
                <a:ea typeface="+mn-ea"/>
                <a:cs typeface="Arial" panose="020B0604020202020204" pitchFamily="34" charset="0"/>
              </a:rPr>
              <a:t>Josef Procházka</a:t>
            </a:r>
          </a:p>
        </p:txBody>
      </p:sp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509C9DBA-77EF-0C77-35CD-709BD670838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072349C-3267-4D20-AC47-3164BB830ED7}" type="slidenum">
              <a:rPr kumimoji="0" lang="cs-CZ" altLang="cs-CZ" sz="900" b="0" i="0" u="none" strike="noStrike" kern="1200" cap="none" spc="0" normalizeH="0" baseline="0" noProof="0">
                <a:ln>
                  <a:noFill/>
                </a:ln>
                <a:solidFill>
                  <a:srgbClr val="0000DC"/>
                </a:solidFill>
                <a:effectLst/>
                <a:uLnTx/>
                <a:uFillTx/>
                <a:latin typeface="Arial"/>
                <a:ea typeface="+mn-ea"/>
                <a:cs typeface="Arial" panose="020B0604020202020204" pitchFamily="34" charset="0"/>
              </a:rPr>
              <a:pPr marL="0" marR="0" lvl="0" indent="0" algn="l" defTabSz="6858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cs-CZ" altLang="cs-CZ" sz="900" b="0" i="0" u="none" strike="noStrike" kern="1200" cap="none" spc="0" normalizeH="0" baseline="0" noProof="0" dirty="0">
              <a:ln>
                <a:noFill/>
              </a:ln>
              <a:solidFill>
                <a:srgbClr val="0000DC"/>
              </a:solidFill>
              <a:effectLst/>
              <a:uLnTx/>
              <a:uFillTx/>
              <a:latin typeface="Arial"/>
              <a:ea typeface="+mn-ea"/>
              <a:cs typeface="Arial" panose="020B0604020202020204" pitchFamily="34" charset="0"/>
            </a:endParaRPr>
          </a:p>
        </p:txBody>
      </p:sp>
      <p:sp>
        <p:nvSpPr>
          <p:cNvPr id="22532" name="Nadpis 3">
            <a:extLst>
              <a:ext uri="{FF2B5EF4-FFF2-40B4-BE49-F238E27FC236}">
                <a16:creationId xmlns:a16="http://schemas.microsoft.com/office/drawing/2014/main" id="{3170533D-E512-1CDA-49D0-3953D61E094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98450" y="2900363"/>
            <a:ext cx="8521700" cy="1171575"/>
          </a:xfrm>
        </p:spPr>
        <p:txBody>
          <a:bodyPr/>
          <a:lstStyle/>
          <a:p>
            <a:r>
              <a:rPr lang="cs-CZ" altLang="cs-CZ" dirty="0"/>
              <a:t>KRIZOVÝ MANAGEMENT</a:t>
            </a:r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288BF1B0-FD6E-D615-379E-48BD42EA276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98450" y="4071938"/>
            <a:ext cx="8521700" cy="698500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cs-CZ" sz="1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PLÁNOVÁNÍ PRO ZAJIŠTĚNÍ BEZPEČNOSTI A UDRŽITELNÝ ROZVOJ V ČR</a:t>
            </a:r>
          </a:p>
          <a:p>
            <a:pPr>
              <a:lnSpc>
                <a:spcPct val="100000"/>
              </a:lnSpc>
            </a:pPr>
            <a:r>
              <a:rPr lang="cs-CZ" sz="1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(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krizové a havarijní plánování, plánování ochrany KI)</a:t>
            </a:r>
            <a:r>
              <a:rPr lang="cs-CZ" sz="1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endParaRPr lang="cs-CZ" sz="1800" dirty="0">
              <a:latin typeface="+mn-lt"/>
            </a:endParaRPr>
          </a:p>
          <a:p>
            <a:pPr>
              <a:lnSpc>
                <a:spcPct val="100000"/>
              </a:lnSpc>
            </a:pPr>
            <a:endParaRPr lang="cs-CZ" sz="1800" b="1" dirty="0">
              <a:solidFill>
                <a:schemeClr val="tx1">
                  <a:lumMod val="85000"/>
                  <a:lumOff val="15000"/>
                </a:schemeClr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51520" y="1700808"/>
            <a:ext cx="8712968" cy="4680521"/>
          </a:xfrm>
        </p:spPr>
        <p:txBody>
          <a:bodyPr>
            <a:normAutofit fontScale="70000" lnSpcReduction="20000"/>
          </a:bodyPr>
          <a:lstStyle/>
          <a:p>
            <a:pPr algn="l">
              <a:lnSpc>
                <a:spcPct val="170000"/>
              </a:lnSpc>
            </a:pPr>
            <a:r>
              <a:rPr lang="cs-CZ" sz="2900" dirty="0">
                <a:latin typeface="+mn-lt"/>
              </a:rPr>
              <a:t>  	  </a:t>
            </a:r>
            <a:r>
              <a:rPr lang="cs-CZ" sz="3400" dirty="0"/>
              <a:t>REFLEXE PŘEDCHÁZEJÍCÍ PŘEDNÁŠKY</a:t>
            </a:r>
          </a:p>
          <a:p>
            <a:pPr algn="l">
              <a:lnSpc>
                <a:spcPct val="170000"/>
              </a:lnSpc>
            </a:pPr>
            <a:r>
              <a:rPr lang="cs-CZ" sz="2900" dirty="0">
                <a:latin typeface="+mn-lt"/>
              </a:rPr>
              <a:t>	  </a:t>
            </a:r>
            <a:r>
              <a:rPr lang="cs-CZ" sz="3400" dirty="0">
                <a:latin typeface="+mn-lt"/>
              </a:rPr>
              <a:t>ÚVOD</a:t>
            </a:r>
          </a:p>
          <a:p>
            <a:pPr marL="609600" indent="-609600" algn="l">
              <a:lnSpc>
                <a:spcPct val="170000"/>
              </a:lnSpc>
              <a:buFontTx/>
              <a:buAutoNum type="arabicPeriod"/>
            </a:pPr>
            <a:r>
              <a:rPr lang="cs-CZ" sz="4600" b="1" dirty="0"/>
              <a:t>KRIZOVÉ PLÁNOVÁNÍ </a:t>
            </a:r>
          </a:p>
          <a:p>
            <a:pPr marL="609600" indent="-609600" algn="l">
              <a:lnSpc>
                <a:spcPct val="170000"/>
              </a:lnSpc>
              <a:buFontTx/>
              <a:buAutoNum type="arabicPeriod"/>
            </a:pPr>
            <a:r>
              <a:rPr lang="cs-CZ" sz="3400" dirty="0">
                <a:latin typeface="+mn-lt"/>
              </a:rPr>
              <a:t>KRIZOVÉ PLÁNY</a:t>
            </a:r>
          </a:p>
          <a:p>
            <a:pPr marL="609600" indent="-609600" algn="l">
              <a:lnSpc>
                <a:spcPct val="170000"/>
              </a:lnSpc>
              <a:buFontTx/>
              <a:buAutoNum type="arabicPeriod"/>
            </a:pPr>
            <a:r>
              <a:rPr lang="cs-CZ" sz="3400" dirty="0">
                <a:latin typeface="+mn-lt"/>
              </a:rPr>
              <a:t>HAVARIJNÍ PLÁNY         </a:t>
            </a:r>
          </a:p>
          <a:p>
            <a:pPr marL="609600" indent="-609600" algn="l">
              <a:lnSpc>
                <a:spcPct val="170000"/>
              </a:lnSpc>
              <a:buFontTx/>
              <a:buAutoNum type="arabicPeriod"/>
            </a:pPr>
            <a:r>
              <a:rPr lang="cs-CZ" sz="3400" dirty="0">
                <a:latin typeface="+mn-lt"/>
              </a:rPr>
              <a:t>OCHRANA KRITICKÉ INFRASTRUKTURY</a:t>
            </a:r>
          </a:p>
          <a:p>
            <a:pPr algn="l">
              <a:lnSpc>
                <a:spcPct val="170000"/>
              </a:lnSpc>
            </a:pPr>
            <a:r>
              <a:rPr lang="cs-CZ" sz="3400" dirty="0">
                <a:latin typeface="+mn-lt"/>
              </a:rPr>
              <a:t>        ZÁVĚR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294967295"/>
          </p:nvPr>
        </p:nvSpPr>
        <p:spPr/>
        <p:txBody>
          <a:bodyPr/>
          <a:lstStyle/>
          <a:p>
            <a:endParaRPr lang="cs-CZ" dirty="0">
              <a:solidFill>
                <a:prstClr val="black">
                  <a:tint val="75000"/>
                </a:prstClr>
              </a:solidFill>
              <a:latin typeface="+mn-lt"/>
            </a:endParaRPr>
          </a:p>
        </p:txBody>
      </p:sp>
      <p:sp>
        <p:nvSpPr>
          <p:cNvPr id="7" name="Nadpis 1"/>
          <p:cNvSpPr txBox="1">
            <a:spLocks/>
          </p:cNvSpPr>
          <p:nvPr/>
        </p:nvSpPr>
        <p:spPr>
          <a:xfrm>
            <a:off x="455613" y="-43458"/>
            <a:ext cx="8229600" cy="86409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cs-CZ" sz="3200" b="1" dirty="0">
                <a:solidFill>
                  <a:prstClr val="black"/>
                </a:solidFill>
                <a:latin typeface="+mn-lt"/>
              </a:rPr>
              <a:t>OSNOVA</a:t>
            </a:r>
          </a:p>
        </p:txBody>
      </p:sp>
      <p:pic>
        <p:nvPicPr>
          <p:cNvPr id="8" name="Obrázek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993" y="-33644"/>
            <a:ext cx="1374655" cy="912501"/>
          </a:xfrm>
          <a:prstGeom prst="rect">
            <a:avLst/>
          </a:prstGeo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6AF34F8C-2DFB-43F6-884C-5759B825298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69345" y="20420"/>
            <a:ext cx="1374655" cy="9125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01501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>
            <a:extLst>
              <a:ext uri="{FF2B5EF4-FFF2-40B4-BE49-F238E27FC236}">
                <a16:creationId xmlns:a16="http://schemas.microsoft.com/office/drawing/2014/main" id="{EFDE1CD8-16B3-488F-98A7-D2A9CB721DB5}"/>
              </a:ext>
            </a:extLst>
          </p:cNvPr>
          <p:cNvSpPr/>
          <p:nvPr/>
        </p:nvSpPr>
        <p:spPr bwMode="auto">
          <a:xfrm>
            <a:off x="5053352" y="1628800"/>
            <a:ext cx="3983144" cy="5224438"/>
          </a:xfrm>
          <a:prstGeom prst="rect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ts val="12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cs-CZ" sz="20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icrosoft YaHei" charset="-122"/>
            </a:endParaRPr>
          </a:p>
        </p:txBody>
      </p:sp>
      <p:sp>
        <p:nvSpPr>
          <p:cNvPr id="8" name="Obdélník 7">
            <a:extLst>
              <a:ext uri="{FF2B5EF4-FFF2-40B4-BE49-F238E27FC236}">
                <a16:creationId xmlns:a16="http://schemas.microsoft.com/office/drawing/2014/main" id="{AF991532-8C17-45F5-AE91-FE3DB17AFAC7}"/>
              </a:ext>
            </a:extLst>
          </p:cNvPr>
          <p:cNvSpPr/>
          <p:nvPr/>
        </p:nvSpPr>
        <p:spPr bwMode="auto">
          <a:xfrm>
            <a:off x="179512" y="1556792"/>
            <a:ext cx="3960440" cy="5301208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ts val="12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cs-CZ" sz="20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icrosoft YaHei" charset="-122"/>
            </a:endParaRPr>
          </a:p>
        </p:txBody>
      </p:sp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9C6A9803-9CB1-4E56-AEF1-858284A4CFE8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68114DC6-9D64-4F0A-93A4-CBAD1A79DDE0}" type="slidenum">
              <a:rPr lang="cs-CZ" altLang="cs-CZ" smtClean="0"/>
              <a:pPr>
                <a:defRPr/>
              </a:pPr>
              <a:t>11</a:t>
            </a:fld>
            <a:endParaRPr lang="cs-CZ" altLang="cs-CZ" dirty="0"/>
          </a:p>
        </p:txBody>
      </p:sp>
      <p:sp>
        <p:nvSpPr>
          <p:cNvPr id="3" name="Obdélník 2">
            <a:extLst>
              <a:ext uri="{FF2B5EF4-FFF2-40B4-BE49-F238E27FC236}">
                <a16:creationId xmlns:a16="http://schemas.microsoft.com/office/drawing/2014/main" id="{2D32CFEB-50C4-4FE7-9671-F533C7404FE5}"/>
              </a:ext>
            </a:extLst>
          </p:cNvPr>
          <p:cNvSpPr/>
          <p:nvPr/>
        </p:nvSpPr>
        <p:spPr bwMode="auto">
          <a:xfrm>
            <a:off x="2735796" y="476672"/>
            <a:ext cx="3672408" cy="9144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ts val="12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cs-CZ" sz="2400" b="1" i="0" u="none" strike="noStrike" cap="none" normalizeH="0" baseline="0" dirty="0">
                <a:ln>
                  <a:noFill/>
                </a:ln>
                <a:effectLst/>
                <a:latin typeface="Times New Roman" pitchFamily="16" charset="0"/>
                <a:ea typeface="Microsoft YaHei" charset="-122"/>
              </a:rPr>
              <a:t>KRIZOVÉ PLÁNOVÁNÍ</a:t>
            </a: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698BE0E9-283A-4046-A495-0D5ED24525B1}"/>
              </a:ext>
            </a:extLst>
          </p:cNvPr>
          <p:cNvSpPr/>
          <p:nvPr/>
        </p:nvSpPr>
        <p:spPr bwMode="auto">
          <a:xfrm>
            <a:off x="5155116" y="1844824"/>
            <a:ext cx="3672408" cy="9144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ts val="12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cs-CZ" sz="2400" b="1" i="0" u="none" strike="noStrike" cap="none" normalizeH="0" baseline="0" dirty="0">
                <a:ln>
                  <a:noFill/>
                </a:ln>
                <a:effectLst/>
                <a:latin typeface="Times New Roman" pitchFamily="16" charset="0"/>
                <a:ea typeface="Microsoft YaHei" charset="-122"/>
              </a:rPr>
              <a:t>VOJENSKÉ KRIZOVÉ SITUACE</a:t>
            </a:r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595C0B4D-A579-4F29-B0EF-CE7C782FCEFD}"/>
              </a:ext>
            </a:extLst>
          </p:cNvPr>
          <p:cNvSpPr/>
          <p:nvPr/>
        </p:nvSpPr>
        <p:spPr bwMode="auto">
          <a:xfrm>
            <a:off x="311833" y="1844824"/>
            <a:ext cx="3672408" cy="9144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ts val="12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cs-CZ" sz="2400" b="1" i="0" u="none" strike="noStrike" cap="none" normalizeH="0" baseline="0" dirty="0">
                <a:ln>
                  <a:noFill/>
                </a:ln>
                <a:effectLst/>
                <a:latin typeface="Times New Roman" pitchFamily="16" charset="0"/>
                <a:ea typeface="Microsoft YaHei" charset="-122"/>
              </a:rPr>
              <a:t>NEVOJENSKÉ KRIZOVÉ SITUACE</a:t>
            </a:r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7DB2F71E-4596-4440-8BCF-224B69016F81}"/>
              </a:ext>
            </a:extLst>
          </p:cNvPr>
          <p:cNvSpPr/>
          <p:nvPr/>
        </p:nvSpPr>
        <p:spPr bwMode="auto">
          <a:xfrm>
            <a:off x="5102657" y="3212976"/>
            <a:ext cx="1872206" cy="9144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ts val="12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cs-CZ" sz="2000" b="1" i="0" u="none" strike="noStrike" cap="none" normalizeH="0" baseline="0" dirty="0">
                <a:ln>
                  <a:noFill/>
                </a:ln>
                <a:effectLst/>
                <a:latin typeface="Times New Roman" pitchFamily="16" charset="0"/>
                <a:ea typeface="Microsoft YaHei" charset="-122"/>
              </a:rPr>
              <a:t>OBRANNÉ PLÁNOVÁNÍ</a:t>
            </a:r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64B36F56-F14D-45D4-8ECD-C3DA7E594FC1}"/>
              </a:ext>
            </a:extLst>
          </p:cNvPr>
          <p:cNvSpPr/>
          <p:nvPr/>
        </p:nvSpPr>
        <p:spPr bwMode="auto">
          <a:xfrm>
            <a:off x="7092280" y="3212364"/>
            <a:ext cx="1872206" cy="9144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ts val="12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cs-CZ" sz="2000" b="1" i="0" u="none" strike="noStrike" cap="none" normalizeH="0" baseline="0" dirty="0">
                <a:ln>
                  <a:noFill/>
                </a:ln>
                <a:effectLst/>
                <a:latin typeface="Times New Roman" pitchFamily="16" charset="0"/>
                <a:ea typeface="Microsoft YaHei" charset="-122"/>
              </a:rPr>
              <a:t>OPERAČNÍ PLÁNOVÁNÍ</a:t>
            </a:r>
          </a:p>
        </p:txBody>
      </p:sp>
      <p:sp>
        <p:nvSpPr>
          <p:cNvPr id="12" name="Obdélník 11">
            <a:extLst>
              <a:ext uri="{FF2B5EF4-FFF2-40B4-BE49-F238E27FC236}">
                <a16:creationId xmlns:a16="http://schemas.microsoft.com/office/drawing/2014/main" id="{C3533FB8-2802-4388-A8F7-F014FF30D306}"/>
              </a:ext>
            </a:extLst>
          </p:cNvPr>
          <p:cNvSpPr/>
          <p:nvPr/>
        </p:nvSpPr>
        <p:spPr bwMode="auto">
          <a:xfrm>
            <a:off x="311833" y="4293096"/>
            <a:ext cx="3615710" cy="240952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ts val="12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cs-CZ" sz="2000" b="1" i="0" u="none" strike="noStrike" cap="none" normalizeH="0" baseline="0" dirty="0">
                <a:ln>
                  <a:noFill/>
                </a:ln>
                <a:effectLst/>
                <a:latin typeface="Times New Roman" pitchFamily="16" charset="0"/>
                <a:ea typeface="Microsoft YaHei" charset="-122"/>
              </a:rPr>
              <a:t>KRIZOVÉ PLÁNY</a:t>
            </a:r>
          </a:p>
          <a:p>
            <a:pPr marL="800100" lvl="1" indent="-342900" defTabSz="457200">
              <a:spcBef>
                <a:spcPts val="125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cs-CZ" sz="2000" b="1" dirty="0">
                <a:latin typeface="Times New Roman" pitchFamily="16" charset="0"/>
                <a:ea typeface="Microsoft YaHei" charset="-122"/>
              </a:rPr>
              <a:t>Operační</a:t>
            </a:r>
          </a:p>
          <a:p>
            <a:pPr marL="800100" lvl="1" indent="-342900" defTabSz="457200">
              <a:spcBef>
                <a:spcPts val="125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cs-CZ" sz="2000" b="1" dirty="0">
                <a:latin typeface="Times New Roman" pitchFamily="16" charset="0"/>
                <a:ea typeface="Microsoft YaHei" charset="-122"/>
              </a:rPr>
              <a:t>Havarijní</a:t>
            </a:r>
          </a:p>
          <a:p>
            <a:pPr marL="800100" lvl="1" indent="-342900" defTabSz="457200">
              <a:spcBef>
                <a:spcPts val="125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cs-CZ" sz="2000" b="1" dirty="0">
                <a:latin typeface="Times New Roman" pitchFamily="16" charset="0"/>
                <a:ea typeface="Microsoft YaHei" charset="-122"/>
              </a:rPr>
              <a:t>Povodňové</a:t>
            </a:r>
          </a:p>
          <a:p>
            <a:pPr marL="800100" lvl="1" indent="-342900" defTabSz="457200">
              <a:spcBef>
                <a:spcPts val="125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kumimoji="0" lang="cs-CZ" sz="2000" b="1" i="0" u="none" strike="noStrike" cap="none" normalizeH="0" baseline="0" dirty="0" err="1">
                <a:ln>
                  <a:noFill/>
                </a:ln>
                <a:effectLst/>
                <a:latin typeface="Times New Roman" pitchFamily="16" charset="0"/>
                <a:ea typeface="Microsoft YaHei" charset="-122"/>
              </a:rPr>
              <a:t>Připravnosti</a:t>
            </a:r>
            <a:r>
              <a:rPr kumimoji="0" lang="cs-CZ" sz="2000" b="1" i="0" u="none" strike="noStrike" cap="none" normalizeH="0" baseline="0" dirty="0">
                <a:ln>
                  <a:noFill/>
                </a:ln>
                <a:effectLst/>
                <a:latin typeface="Times New Roman" pitchFamily="16" charset="0"/>
                <a:ea typeface="Microsoft YaHei" charset="-122"/>
              </a:rPr>
              <a:t> KI</a:t>
            </a:r>
          </a:p>
        </p:txBody>
      </p:sp>
      <p:sp>
        <p:nvSpPr>
          <p:cNvPr id="13" name="Obdélník 12">
            <a:extLst>
              <a:ext uri="{FF2B5EF4-FFF2-40B4-BE49-F238E27FC236}">
                <a16:creationId xmlns:a16="http://schemas.microsoft.com/office/drawing/2014/main" id="{A18CB233-5A08-4E0F-A44C-F68054697204}"/>
              </a:ext>
            </a:extLst>
          </p:cNvPr>
          <p:cNvSpPr/>
          <p:nvPr/>
        </p:nvSpPr>
        <p:spPr bwMode="auto">
          <a:xfrm>
            <a:off x="290129" y="3212976"/>
            <a:ext cx="3637414" cy="9144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ts val="12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cs-CZ" sz="2000" b="1" i="0" u="none" strike="noStrike" cap="none" normalizeH="0" baseline="0" dirty="0">
                <a:ln>
                  <a:noFill/>
                </a:ln>
                <a:effectLst/>
                <a:latin typeface="Times New Roman" pitchFamily="16" charset="0"/>
                <a:ea typeface="Microsoft YaHei" charset="-122"/>
              </a:rPr>
              <a:t>TYPOVÉ PLÁNY</a:t>
            </a:r>
          </a:p>
        </p:txBody>
      </p:sp>
      <p:sp>
        <p:nvSpPr>
          <p:cNvPr id="14" name="Obdélník 13">
            <a:extLst>
              <a:ext uri="{FF2B5EF4-FFF2-40B4-BE49-F238E27FC236}">
                <a16:creationId xmlns:a16="http://schemas.microsoft.com/office/drawing/2014/main" id="{A6765279-4F9F-42E8-B7CF-DB42650E9FA2}"/>
              </a:ext>
            </a:extLst>
          </p:cNvPr>
          <p:cNvSpPr/>
          <p:nvPr/>
        </p:nvSpPr>
        <p:spPr bwMode="auto">
          <a:xfrm>
            <a:off x="5118200" y="4261949"/>
            <a:ext cx="3846286" cy="240952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800100" lvl="1" indent="-342900" defTabSz="457200">
              <a:spcBef>
                <a:spcPts val="125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cs-CZ" sz="2000" b="1" dirty="0">
                <a:latin typeface="Times New Roman" pitchFamily="16" charset="0"/>
                <a:ea typeface="Microsoft YaHei" charset="-122"/>
              </a:rPr>
              <a:t>Stálé operační plány</a:t>
            </a:r>
          </a:p>
          <a:p>
            <a:pPr marL="800100" lvl="1" indent="-342900" defTabSz="457200">
              <a:spcBef>
                <a:spcPts val="125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cs-CZ" sz="2000" b="1" dirty="0">
                <a:latin typeface="Times New Roman" pitchFamily="16" charset="0"/>
                <a:ea typeface="Microsoft YaHei" charset="-122"/>
              </a:rPr>
              <a:t>Předběžné plány</a:t>
            </a:r>
          </a:p>
          <a:p>
            <a:pPr marL="800100" lvl="1" indent="-342900" defTabSz="457200">
              <a:spcBef>
                <a:spcPts val="125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kumimoji="0" lang="cs-CZ" sz="2000" b="1" i="0" u="none" strike="noStrike" cap="none" normalizeH="0" baseline="0" dirty="0">
                <a:ln>
                  <a:noFill/>
                </a:ln>
                <a:effectLst/>
                <a:latin typeface="Times New Roman" pitchFamily="16" charset="0"/>
                <a:ea typeface="Microsoft YaHei" charset="-122"/>
              </a:rPr>
              <a:t>Ústřední plán obrany</a:t>
            </a:r>
          </a:p>
          <a:p>
            <a:pPr marL="800100" lvl="1" indent="-342900" defTabSz="457200">
              <a:spcBef>
                <a:spcPts val="125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cs-CZ" sz="2000" b="1" dirty="0">
                <a:latin typeface="Times New Roman" pitchFamily="16" charset="0"/>
                <a:ea typeface="Microsoft YaHei" charset="-122"/>
              </a:rPr>
              <a:t>Plány výstavby systému obrany státu a rozvoje OS</a:t>
            </a:r>
            <a:endParaRPr kumimoji="0" lang="cs-CZ" sz="2000" b="1" i="0" u="none" strike="noStrike" cap="none" normalizeH="0" baseline="0" dirty="0">
              <a:ln>
                <a:noFill/>
              </a:ln>
              <a:effectLst/>
              <a:latin typeface="Times New Roman" pitchFamily="16" charset="0"/>
              <a:ea typeface="Microsoft YaHei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3831101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FF23AA8-B7D0-45E3-B597-A387C430D2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4624"/>
            <a:ext cx="8228013" cy="1141412"/>
          </a:xfrm>
        </p:spPr>
        <p:txBody>
          <a:bodyPr/>
          <a:lstStyle/>
          <a:p>
            <a:r>
              <a:rPr lang="cs-CZ" sz="3600" dirty="0"/>
              <a:t>ZÁSADY KRIZOVÉHO PLÁNOVÁNÍ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6E9C36E-3DD1-4387-AFD1-9F4E7CBAE1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199" y="1340768"/>
            <a:ext cx="8228013" cy="4754389"/>
          </a:xfrm>
        </p:spPr>
        <p:txBody>
          <a:bodyPr/>
          <a:lstStyle/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400" b="1" u="sng" dirty="0"/>
              <a:t>Odstupňované užití možných opatření a postupů řešení</a:t>
            </a:r>
            <a:r>
              <a:rPr lang="cs-CZ" sz="2400" dirty="0"/>
              <a:t>. 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400" dirty="0"/>
              <a:t>Zvážení rozsahu ohrožení (míry poškození) společenských hodnot a funkčnosti státu (zejména rozhodovacích orgánů a výkonných složek státu). 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400" dirty="0"/>
              <a:t>Zohlednění míry schopnosti jednotlivých nástrojů moci státu vyrovnat se se vzniklou krizovou situací. 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400" dirty="0"/>
              <a:t>Plánování pro zajištění vnitřní bezpečnosti je </a:t>
            </a:r>
            <a:r>
              <a:rPr lang="cs-CZ" sz="2400" b="1" u="sng" dirty="0"/>
              <a:t>řízeno a koordinováno centrálně</a:t>
            </a:r>
            <a:r>
              <a:rPr lang="cs-CZ" sz="2400" dirty="0"/>
              <a:t> (systém krizového plánování).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AF3065EE-E281-4D88-95B1-966E8C56748E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F7C29C12-9686-4327-AC7F-3AC27AD1ECAE}" type="slidenum">
              <a:rPr lang="cs-CZ" altLang="cs-CZ" smtClean="0"/>
              <a:pPr>
                <a:defRPr/>
              </a:pPr>
              <a:t>12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9980352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058E216-1FFC-48B1-B05D-398F145081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ea typeface="Times New Roman" panose="02020603050405020304" pitchFamily="18" charset="0"/>
              </a:rPr>
              <a:t>KRIZOVÉ A HAVARIJNÍ PLÁNOVÁNÍ</a:t>
            </a:r>
            <a:br>
              <a:rPr lang="cs-CZ" dirty="0">
                <a:ea typeface="Times New Roman" panose="02020603050405020304" pitchFamily="18" charset="0"/>
              </a:rPr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4258217-8F97-4A23-9A77-40EDE11EA9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199" y="1410837"/>
            <a:ext cx="8228013" cy="4524375"/>
          </a:xfrm>
        </p:spPr>
        <p:txBody>
          <a:bodyPr/>
          <a:lstStyle/>
          <a:p>
            <a:pPr marL="342900" lvl="0" indent="-342900" algn="just">
              <a:spcAft>
                <a:spcPts val="0"/>
              </a:spcAft>
              <a:buFont typeface="Wingdings 2" panose="05020102010507070707" pitchFamily="82" charset="2"/>
              <a:buChar char=""/>
              <a:tabLst>
                <a:tab pos="457200" algn="l"/>
              </a:tabLst>
            </a:pPr>
            <a:r>
              <a:rPr lang="cs-CZ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Činnosti uvedené v plánech na sebe navazují a vzájemně se ovlivňují.</a:t>
            </a:r>
          </a:p>
          <a:p>
            <a:pPr marL="342900" lvl="0" indent="-342900" algn="just">
              <a:spcAft>
                <a:spcPts val="0"/>
              </a:spcAft>
              <a:buFont typeface="Wingdings 2" panose="05020102010507070707" pitchFamily="82" charset="2"/>
              <a:buChar char=""/>
              <a:tabLst>
                <a:tab pos="457200" algn="l"/>
              </a:tabLst>
            </a:pPr>
            <a:r>
              <a:rPr lang="cs-CZ" sz="2400" dirty="0">
                <a:latin typeface="Arial" panose="020B0604020202020204" pitchFamily="34" charset="0"/>
                <a:ea typeface="Times New Roman" panose="02020603050405020304" pitchFamily="18" charset="0"/>
              </a:rPr>
              <a:t>G</a:t>
            </a:r>
            <a:r>
              <a:rPr lang="cs-CZ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arantem je v obou případech MV (HZS) a orgány státní správy (kraje).</a:t>
            </a:r>
          </a:p>
          <a:p>
            <a:pPr lvl="0" algn="just">
              <a:spcAft>
                <a:spcPts val="0"/>
              </a:spcAft>
              <a:buFont typeface="Wingdings 2" panose="05020102010507070707" pitchFamily="82" charset="2"/>
              <a:buChar char=""/>
              <a:tabLst>
                <a:tab pos="457200" algn="l"/>
              </a:tabLst>
            </a:pPr>
            <a:r>
              <a:rPr lang="cs-CZ" sz="2400" dirty="0">
                <a:latin typeface="Arial" panose="020B0604020202020204" pitchFamily="34" charset="0"/>
                <a:ea typeface="Times New Roman" panose="02020603050405020304" pitchFamily="18" charset="0"/>
              </a:rPr>
              <a:t>Plánování vychází ze zákona:</a:t>
            </a:r>
          </a:p>
          <a:p>
            <a:pPr lvl="1" indent="-342900" algn="just">
              <a:spcAft>
                <a:spcPts val="0"/>
              </a:spcAft>
              <a:buFont typeface="Wingdings 2" panose="05020102010507070707" pitchFamily="82" charset="2"/>
              <a:buChar char=""/>
              <a:tabLst>
                <a:tab pos="457200" algn="l"/>
              </a:tabLst>
            </a:pPr>
            <a:r>
              <a:rPr lang="cs-CZ" sz="2400" dirty="0">
                <a:latin typeface="Arial" panose="020B0604020202020204" pitchFamily="34" charset="0"/>
                <a:ea typeface="Times New Roman" panose="02020603050405020304" pitchFamily="18" charset="0"/>
              </a:rPr>
              <a:t>Krizové plánování (krizové stavy), zákona č. 240/2000 Sb., o krizovém řízení </a:t>
            </a:r>
            <a:endParaRPr lang="cs-CZ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1" indent="-342900" algn="just">
              <a:spcAft>
                <a:spcPts val="0"/>
              </a:spcAft>
              <a:buFont typeface="Wingdings 2" panose="05020102010507070707" pitchFamily="82" charset="2"/>
              <a:buChar char=""/>
              <a:tabLst>
                <a:tab pos="457200" algn="l"/>
              </a:tabLst>
            </a:pPr>
            <a:r>
              <a:rPr lang="cs-CZ" sz="2400" dirty="0">
                <a:latin typeface="Arial" panose="020B0604020202020204" pitchFamily="34" charset="0"/>
                <a:ea typeface="Times New Roman" panose="02020603050405020304" pitchFamily="18" charset="0"/>
              </a:rPr>
              <a:t>Havarijní (mimořádné události), zákon č. 239/2000, o IZS. </a:t>
            </a:r>
            <a:endParaRPr lang="cs-CZ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Wingdings 2" panose="05020102010507070707" pitchFamily="82" charset="2"/>
              <a:buChar char=""/>
              <a:tabLst>
                <a:tab pos="457200" algn="l"/>
              </a:tabLst>
            </a:pPr>
            <a:r>
              <a:rPr lang="cs-CZ" sz="2400" dirty="0">
                <a:latin typeface="Arial" panose="020B0604020202020204" pitchFamily="34" charset="0"/>
                <a:ea typeface="Times New Roman" panose="02020603050405020304" pitchFamily="18" charset="0"/>
              </a:rPr>
              <a:t>Stanoveny m</a:t>
            </a:r>
            <a:r>
              <a:rPr lang="cs-CZ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etodiky povolání a nasazení sil a prostředků a přípravy plánů.</a:t>
            </a:r>
            <a:endParaRPr lang="cs-CZ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B62D6CB0-5941-4549-938B-EBF204C46043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F7C29C12-9686-4327-AC7F-3AC27AD1ECAE}" type="slidenum">
              <a:rPr lang="cs-CZ" altLang="cs-CZ" smtClean="0"/>
              <a:pPr>
                <a:defRPr/>
              </a:pPr>
              <a:t>13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3305308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568E3C9-9035-4E33-988C-ADF34C57F4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1457" y="-115304"/>
            <a:ext cx="8228013" cy="1141412"/>
          </a:xfrm>
        </p:spPr>
        <p:txBody>
          <a:bodyPr/>
          <a:lstStyle/>
          <a:p>
            <a:r>
              <a:rPr lang="cs-CZ" sz="3600" dirty="0"/>
              <a:t>KRIZOVÉ PLÁNOVÁNÍ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CCD82F5-48A8-4EFF-9363-9300DFC684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1457" y="1166812"/>
            <a:ext cx="8461023" cy="4524375"/>
          </a:xfrm>
        </p:spPr>
        <p:txBody>
          <a:bodyPr/>
          <a:lstStyle/>
          <a:p>
            <a:pPr lvl="0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cs-CZ" sz="2400" dirty="0">
                <a:latin typeface="Arial" panose="020B0604020202020204" pitchFamily="34" charset="0"/>
                <a:ea typeface="Times New Roman" panose="02020603050405020304" pitchFamily="18" charset="0"/>
              </a:rPr>
              <a:t>Předcházení krizovým situacím – preventivní opatření.</a:t>
            </a:r>
          </a:p>
          <a:p>
            <a:pPr lvl="0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cs-CZ" sz="2400" dirty="0">
                <a:latin typeface="Arial" panose="020B0604020202020204" pitchFamily="34" charset="0"/>
              </a:rPr>
              <a:t>Příprava na krizové situace, eliminace či omezení dopadů. </a:t>
            </a: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cs-CZ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Připravenost území, KI a dalších subjektů.  </a:t>
            </a:r>
            <a:endParaRPr lang="cs-CZ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cs-CZ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Efektivní organizace při řešení KS. </a:t>
            </a:r>
            <a:endParaRPr lang="cs-CZ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cs-CZ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Nastavení procesu předávání a poskytování informací. </a:t>
            </a:r>
            <a:endParaRPr lang="cs-CZ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cs-CZ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Vytvoření podmínek pro realizaci krizových opatření.</a:t>
            </a:r>
            <a:endParaRPr lang="cs-CZ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cs-CZ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Zajištění pomoci vyžadované od </a:t>
            </a:r>
            <a:r>
              <a:rPr lang="cs-CZ" sz="2400" dirty="0">
                <a:latin typeface="Arial" panose="020B0604020202020204" pitchFamily="34" charset="0"/>
                <a:ea typeface="Times New Roman" panose="02020603050405020304" pitchFamily="18" charset="0"/>
              </a:rPr>
              <a:t>jiných organizací.</a:t>
            </a:r>
          </a:p>
          <a:p>
            <a:pPr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cs-CZ" sz="2400" dirty="0">
                <a:latin typeface="Arial" panose="020B0604020202020204" pitchFamily="34" charset="0"/>
                <a:ea typeface="Times New Roman" panose="02020603050405020304" pitchFamily="18" charset="0"/>
              </a:rPr>
              <a:t>Vytváření a příprava sil, prostředky a zdrojů pro řešení krizových situací.</a:t>
            </a:r>
          </a:p>
          <a:p>
            <a:pPr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cs-CZ" sz="2400" dirty="0">
                <a:latin typeface="Arial" panose="020B0604020202020204" pitchFamily="34" charset="0"/>
                <a:ea typeface="Times New Roman" panose="02020603050405020304" pitchFamily="18" charset="0"/>
              </a:rPr>
              <a:t>V</a:t>
            </a:r>
            <a:r>
              <a:rPr lang="cs-CZ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ytvoření organizačních, řídících a rozhodovacích nástrojů pro plnění úkolů orgánů krizového řízení.</a:t>
            </a:r>
            <a:endParaRPr lang="cs-CZ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cs-CZ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endParaRPr lang="cs-CZ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7DF4B0A3-E834-4FB4-91F6-0C35005420A3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F7C29C12-9686-4327-AC7F-3AC27AD1ECAE}" type="slidenum">
              <a:rPr lang="cs-CZ" altLang="cs-CZ" smtClean="0"/>
              <a:pPr>
                <a:defRPr/>
              </a:pPr>
              <a:t>14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3817318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CFFFDE2-A73D-4AB9-BA26-FA75937DEE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OTÁZKY KRIZOVÉHO PLÁNOVÁNÍ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64BBC3D-14BD-405A-907C-BEE3564F33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40929"/>
            <a:ext cx="8228013" cy="4524375"/>
          </a:xfrm>
        </p:spPr>
        <p:txBody>
          <a:bodyPr/>
          <a:lstStyle/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cs-CZ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Jaké subjekty budou zahrnuty do řešení situace?</a:t>
            </a:r>
            <a:endParaRPr lang="cs-CZ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cs-CZ" sz="2400" dirty="0">
                <a:latin typeface="Arial" panose="020B0604020202020204" pitchFamily="34" charset="0"/>
                <a:ea typeface="Times New Roman" panose="02020603050405020304" pitchFamily="18" charset="0"/>
              </a:rPr>
              <a:t>Jaké úkoly budou plněny a v jaké posloupnosti?</a:t>
            </a: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cs-CZ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Kdo bude koordinovat plnění úkolů a realizaci činností?</a:t>
            </a: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cs-CZ" sz="2400" dirty="0">
                <a:latin typeface="Arial" panose="020B0604020202020204" pitchFamily="34" charset="0"/>
                <a:ea typeface="Times New Roman" panose="02020603050405020304" pitchFamily="18" charset="0"/>
              </a:rPr>
              <a:t>Komu je delegována pravomoc a odpovědnost?</a:t>
            </a:r>
          </a:p>
          <a:p>
            <a:pPr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cs-CZ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Kdo se zúčastní činností v orgánech krizových štábů?</a:t>
            </a:r>
            <a:endParaRPr lang="cs-CZ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cs-CZ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Jaké zdroje budou zapotřebí, kde a jak budou získány? </a:t>
            </a:r>
            <a:endParaRPr lang="cs-CZ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cs-CZ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Jaký bude systém řízení, způsob  předávání informací?</a:t>
            </a:r>
            <a:endParaRPr lang="cs-CZ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cs-CZ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Jakým způsobem se bude s informacemi pracovat a jak budou poskytovány veřejnosti? </a:t>
            </a:r>
            <a:endParaRPr lang="cs-CZ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cs-CZ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Kdo bude odpovědný za spolupráci s médii?</a:t>
            </a:r>
            <a:endParaRPr lang="cs-CZ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0246A2FD-1709-4EDD-81D2-5A707D82BD88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F7C29C12-9686-4327-AC7F-3AC27AD1ECAE}" type="slidenum">
              <a:rPr lang="cs-CZ" altLang="cs-CZ" smtClean="0"/>
              <a:pPr>
                <a:defRPr/>
              </a:pPr>
              <a:t>15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14767207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AFC2152-A05A-4E0C-990F-311C79C9FC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AKTÉŘI KRIZOVÉHO PLÁNOVÁNÍ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E868DD5-3AFC-4A9C-A9EB-3156599222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4016" y="1568921"/>
            <a:ext cx="8228013" cy="4524375"/>
          </a:xfrm>
        </p:spPr>
        <p:txBody>
          <a:bodyPr/>
          <a:lstStyle/>
          <a:p>
            <a:pPr algn="just">
              <a:spcAft>
                <a:spcPts val="0"/>
              </a:spcAft>
              <a:tabLst>
                <a:tab pos="457200" algn="l"/>
              </a:tabLst>
            </a:pPr>
            <a:r>
              <a:rPr lang="cs-CZ" sz="24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Zpracovatelé krizových plánů určeni zákonem</a:t>
            </a:r>
            <a:r>
              <a:rPr lang="cs-CZ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:</a:t>
            </a:r>
            <a:endParaRPr lang="cs-CZ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cs-CZ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správní úřady (ministerstva)</a:t>
            </a:r>
            <a:endParaRPr lang="cs-CZ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cs-CZ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jiné státní orgány např. ČNB, NKÚ, Kancelář PR, …</a:t>
            </a:r>
            <a:endParaRPr lang="cs-CZ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cs-CZ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orgány samosprávy</a:t>
            </a:r>
            <a:endParaRPr lang="cs-CZ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  <a:tabLst>
                <a:tab pos="457200" algn="l"/>
              </a:tabLst>
            </a:pPr>
            <a:endParaRPr lang="cs-CZ" sz="2400" b="1" dirty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  <a:tabLst>
                <a:tab pos="457200" algn="l"/>
              </a:tabLst>
            </a:pPr>
            <a:r>
              <a:rPr lang="cs-CZ" sz="24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Subjekty krizového plánování</a:t>
            </a:r>
            <a:r>
              <a:rPr lang="cs-CZ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podílející se na plánování  krizových opatření v rámci krizového plánování:</a:t>
            </a:r>
            <a:endParaRPr lang="cs-CZ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cs-CZ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orgány a organizační složky státu</a:t>
            </a:r>
            <a:endParaRPr lang="cs-CZ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cs-CZ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jejich organizační celky</a:t>
            </a:r>
            <a:endParaRPr lang="cs-CZ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cs-CZ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právnické osoby a podnikající fyzické osoby</a:t>
            </a:r>
            <a:endParaRPr lang="cs-CZ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6EBCC81-6B10-4CF6-91BA-CFAA61E1D498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F7C29C12-9686-4327-AC7F-3AC27AD1ECAE}" type="slidenum">
              <a:rPr lang="cs-CZ" altLang="cs-CZ" smtClean="0"/>
              <a:pPr>
                <a:defRPr/>
              </a:pPr>
              <a:t>16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56302323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51520" y="1700808"/>
            <a:ext cx="8712968" cy="4680521"/>
          </a:xfrm>
        </p:spPr>
        <p:txBody>
          <a:bodyPr>
            <a:normAutofit fontScale="62500" lnSpcReduction="20000"/>
          </a:bodyPr>
          <a:lstStyle/>
          <a:p>
            <a:pPr algn="l">
              <a:lnSpc>
                <a:spcPct val="170000"/>
              </a:lnSpc>
            </a:pPr>
            <a:r>
              <a:rPr lang="cs-CZ" sz="2900" dirty="0">
                <a:latin typeface="+mn-lt"/>
              </a:rPr>
              <a:t>  	  </a:t>
            </a:r>
            <a:r>
              <a:rPr lang="cs-CZ" sz="3400" dirty="0"/>
              <a:t>REFLEXE PŘEDCHÁZEJÍCÍ PŘEDNÁŠKY</a:t>
            </a:r>
          </a:p>
          <a:p>
            <a:pPr algn="l">
              <a:lnSpc>
                <a:spcPct val="170000"/>
              </a:lnSpc>
            </a:pPr>
            <a:r>
              <a:rPr lang="cs-CZ" sz="2900" dirty="0">
                <a:latin typeface="+mn-lt"/>
              </a:rPr>
              <a:t>	  </a:t>
            </a:r>
            <a:r>
              <a:rPr lang="cs-CZ" sz="3400" dirty="0">
                <a:latin typeface="+mn-lt"/>
              </a:rPr>
              <a:t>ÚVOD</a:t>
            </a:r>
          </a:p>
          <a:p>
            <a:pPr marL="609600" indent="-609600" algn="l">
              <a:lnSpc>
                <a:spcPct val="170000"/>
              </a:lnSpc>
              <a:buFontTx/>
              <a:buAutoNum type="arabicPeriod"/>
            </a:pPr>
            <a:r>
              <a:rPr lang="cs-CZ" sz="3400" dirty="0"/>
              <a:t>KRIZOVÉ PLÁNOVÁNÍ </a:t>
            </a:r>
          </a:p>
          <a:p>
            <a:pPr marL="609600" indent="-609600" algn="l">
              <a:lnSpc>
                <a:spcPct val="170000"/>
              </a:lnSpc>
              <a:buFontTx/>
              <a:buAutoNum type="arabicPeriod"/>
            </a:pPr>
            <a:r>
              <a:rPr lang="cs-CZ" sz="5100" b="1" dirty="0"/>
              <a:t>KRIZOVÉ PLÁNY</a:t>
            </a:r>
          </a:p>
          <a:p>
            <a:pPr marL="609600" indent="-609600" algn="l">
              <a:lnSpc>
                <a:spcPct val="170000"/>
              </a:lnSpc>
              <a:buFontTx/>
              <a:buAutoNum type="arabicPeriod"/>
            </a:pPr>
            <a:r>
              <a:rPr lang="cs-CZ" sz="3400" dirty="0">
                <a:latin typeface="+mn-lt"/>
              </a:rPr>
              <a:t>HAVARIJNÍ PLÁNY         </a:t>
            </a:r>
          </a:p>
          <a:p>
            <a:pPr marL="609600" indent="-609600" algn="l">
              <a:lnSpc>
                <a:spcPct val="170000"/>
              </a:lnSpc>
              <a:buFontTx/>
              <a:buAutoNum type="arabicPeriod"/>
            </a:pPr>
            <a:r>
              <a:rPr lang="cs-CZ" sz="3400" dirty="0">
                <a:latin typeface="+mn-lt"/>
              </a:rPr>
              <a:t>OCHRANA KRITICKÉ INFRASTRUKTURY</a:t>
            </a:r>
          </a:p>
          <a:p>
            <a:pPr algn="l">
              <a:lnSpc>
                <a:spcPct val="170000"/>
              </a:lnSpc>
            </a:pPr>
            <a:r>
              <a:rPr lang="cs-CZ" sz="3400" dirty="0">
                <a:latin typeface="+mn-lt"/>
              </a:rPr>
              <a:t>        ZÁVĚR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294967295"/>
          </p:nvPr>
        </p:nvSpPr>
        <p:spPr/>
        <p:txBody>
          <a:bodyPr/>
          <a:lstStyle/>
          <a:p>
            <a:endParaRPr lang="cs-CZ" dirty="0">
              <a:solidFill>
                <a:prstClr val="black">
                  <a:tint val="75000"/>
                </a:prstClr>
              </a:solidFill>
              <a:latin typeface="+mn-lt"/>
            </a:endParaRPr>
          </a:p>
        </p:txBody>
      </p:sp>
      <p:sp>
        <p:nvSpPr>
          <p:cNvPr id="7" name="Nadpis 1"/>
          <p:cNvSpPr txBox="1">
            <a:spLocks/>
          </p:cNvSpPr>
          <p:nvPr/>
        </p:nvSpPr>
        <p:spPr>
          <a:xfrm>
            <a:off x="455613" y="-43458"/>
            <a:ext cx="8229600" cy="86409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cs-CZ" sz="3200" b="1" dirty="0">
                <a:solidFill>
                  <a:prstClr val="black"/>
                </a:solidFill>
                <a:latin typeface="+mn-lt"/>
              </a:rPr>
              <a:t>OSNOVA</a:t>
            </a:r>
          </a:p>
        </p:txBody>
      </p:sp>
      <p:pic>
        <p:nvPicPr>
          <p:cNvPr id="8" name="Obrázek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993" y="-33644"/>
            <a:ext cx="1374655" cy="912501"/>
          </a:xfrm>
          <a:prstGeom prst="rect">
            <a:avLst/>
          </a:prstGeo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6AF34F8C-2DFB-43F6-884C-5759B825298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69345" y="20420"/>
            <a:ext cx="1374655" cy="9125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485766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ED4983B-DF48-42A1-874C-43073A189C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2093" y="-88676"/>
            <a:ext cx="8228013" cy="1141412"/>
          </a:xfrm>
        </p:spPr>
        <p:txBody>
          <a:bodyPr/>
          <a:lstStyle/>
          <a:p>
            <a:r>
              <a:rPr lang="cs-CZ" dirty="0"/>
              <a:t>TYPOVÝ PLÁN (TP)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8022E13-3C46-481C-9D81-7F7BE1D07E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9612" y="764704"/>
            <a:ext cx="8674875" cy="4524375"/>
          </a:xfrm>
        </p:spPr>
        <p:txBody>
          <a:bodyPr/>
          <a:lstStyle/>
          <a:p>
            <a:pPr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400" dirty="0"/>
              <a:t>Zpracovatel:  ministerstva, jiné ústřední správní úřady </a:t>
            </a:r>
          </a:p>
          <a:p>
            <a:pPr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400" dirty="0"/>
              <a:t>Účel: stanovit postupy, zásady a opatření pro řešení konkrétního KS např. Pandemie</a:t>
            </a:r>
          </a:p>
          <a:p>
            <a:pPr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400" dirty="0"/>
              <a:t>Zpracovávají se na základě analýzy hrozeb pro nebezpečí s nepřijatelným rizikem (předpoklad vyhlášení krizového stavu). V současnosti 22 plánů!</a:t>
            </a:r>
          </a:p>
          <a:p>
            <a:pPr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400" dirty="0"/>
              <a:t>Následně rozpracovány zpracovateli krizových plánů v krizové dokumentaci (operační plány).</a:t>
            </a:r>
          </a:p>
          <a:p>
            <a:pPr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400" dirty="0"/>
              <a:t>Součástí TP jsou karty opatření: činnost ÚSÚ, územních samosprávných celků, složek IZS a dalších subjektů. 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2B671BB4-2EE5-432B-93B0-0A53EDC222B5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F7C29C12-9686-4327-AC7F-3AC27AD1ECAE}" type="slidenum">
              <a:rPr lang="cs-CZ" altLang="cs-CZ" smtClean="0"/>
              <a:pPr>
                <a:defRPr/>
              </a:pPr>
              <a:t>18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04282458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C80EE4A-4D3A-4D75-AD5E-5DA2C93213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0963" y="-99392"/>
            <a:ext cx="8228013" cy="1141412"/>
          </a:xfrm>
        </p:spPr>
        <p:txBody>
          <a:bodyPr/>
          <a:lstStyle/>
          <a:p>
            <a:r>
              <a:rPr lang="cs-CZ" sz="3600" dirty="0"/>
              <a:t>KRIZOVÝ PLÁN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FC2D877-ADAA-4377-B727-D085824C84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993" y="1166812"/>
            <a:ext cx="8228013" cy="4524375"/>
          </a:xfrm>
        </p:spPr>
        <p:txBody>
          <a:bodyPr/>
          <a:lstStyle/>
          <a:p>
            <a:pPr algn="just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Obsahuje </a:t>
            </a:r>
            <a:r>
              <a:rPr lang="cs-CZ" sz="2400" b="1" u="sng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krizová opatření a postupy </a:t>
            </a:r>
            <a:r>
              <a:rPr lang="cs-CZ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k řešení KS. </a:t>
            </a:r>
          </a:p>
          <a:p>
            <a:pPr algn="just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Obsahuje použití sil a prostředků při řešení KS.</a:t>
            </a:r>
          </a:p>
          <a:p>
            <a:pPr algn="just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Soubor dokumentů obsahujících popis a analýzu hrozeb. </a:t>
            </a:r>
          </a:p>
          <a:p>
            <a:pPr algn="just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Zpracovávají je ministerstva, jiné správní úřady, ČNB a orgány územní samosprávy k zajištění připravenosti na řešení KS.</a:t>
            </a:r>
          </a:p>
          <a:p>
            <a:pPr algn="just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Realizováno dle zákona č. 240/2000 Sb., o krizovém řízení; </a:t>
            </a:r>
          </a:p>
          <a:p>
            <a:pPr algn="just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400" dirty="0">
                <a:latin typeface="Arial" panose="020B0604020202020204" pitchFamily="34" charset="0"/>
                <a:ea typeface="Times New Roman" panose="02020603050405020304" pitchFamily="18" charset="0"/>
              </a:rPr>
              <a:t>Dle </a:t>
            </a:r>
            <a:r>
              <a:rPr lang="cs-CZ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na</a:t>
            </a:r>
            <a:r>
              <a:rPr lang="cs-CZ" sz="2400" dirty="0">
                <a:latin typeface="Arial" panose="020B0604020202020204" pitchFamily="34" charset="0"/>
              </a:rPr>
              <a:t>řízení vlády č. 462/2000 Sb. </a:t>
            </a:r>
          </a:p>
          <a:p>
            <a:endParaRPr lang="cs-CZ" sz="1800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04C0E30C-D50E-44DB-8C1E-667FFDDDC57B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F7C29C12-9686-4327-AC7F-3AC27AD1ECAE}" type="slidenum">
              <a:rPr lang="cs-CZ" altLang="cs-CZ" smtClean="0"/>
              <a:pPr>
                <a:defRPr/>
              </a:pPr>
              <a:t>19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2772885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531102" y="1700808"/>
            <a:ext cx="8073346" cy="3744416"/>
          </a:xfrm>
        </p:spPr>
        <p:txBody>
          <a:bodyPr>
            <a:noAutofit/>
          </a:bodyPr>
          <a:lstStyle/>
          <a:p>
            <a:pPr marL="609600" indent="-609600" algn="just">
              <a:lnSpc>
                <a:spcPct val="100000"/>
              </a:lnSpc>
              <a:spcBef>
                <a:spcPts val="0"/>
              </a:spcBef>
              <a:buFontTx/>
              <a:buAutoNum type="arabicPeriod"/>
            </a:pPr>
            <a:r>
              <a:rPr lang="cs-CZ" dirty="0">
                <a:latin typeface="+mn-lt"/>
              </a:rPr>
              <a:t>Vymezit </a:t>
            </a:r>
            <a:r>
              <a:rPr lang="cs-CZ" b="1" dirty="0">
                <a:latin typeface="+mn-lt"/>
              </a:rPr>
              <a:t>plánování</a:t>
            </a:r>
            <a:r>
              <a:rPr lang="cs-CZ" dirty="0">
                <a:latin typeface="+mn-lt"/>
              </a:rPr>
              <a:t> pro zajištění bezpečnosti a udržitelný rozvoj (nevojenské plánování)</a:t>
            </a:r>
          </a:p>
          <a:p>
            <a:pPr marL="609600" indent="-609600" algn="just">
              <a:lnSpc>
                <a:spcPct val="100000"/>
              </a:lnSpc>
              <a:spcBef>
                <a:spcPts val="0"/>
              </a:spcBef>
              <a:buFontTx/>
              <a:buAutoNum type="arabicPeriod"/>
            </a:pPr>
            <a:endParaRPr lang="cs-CZ" dirty="0">
              <a:latin typeface="+mn-lt"/>
            </a:endParaRPr>
          </a:p>
          <a:p>
            <a:pPr marL="609600" indent="-609600" algn="just">
              <a:lnSpc>
                <a:spcPct val="100000"/>
              </a:lnSpc>
              <a:spcBef>
                <a:spcPts val="0"/>
              </a:spcBef>
              <a:buFontTx/>
              <a:buAutoNum type="arabicPeriod"/>
            </a:pPr>
            <a:r>
              <a:rPr lang="cs-CZ" dirty="0"/>
              <a:t>Objasnit jednotlivé oblasti plánování (územní, krizové, povodňové a havarijní)</a:t>
            </a:r>
            <a:r>
              <a:rPr lang="cs-CZ" dirty="0">
                <a:latin typeface="+mn-lt"/>
              </a:rPr>
              <a:t>. </a:t>
            </a:r>
          </a:p>
          <a:p>
            <a:pPr marL="609600" indent="-609600" algn="just">
              <a:lnSpc>
                <a:spcPct val="100000"/>
              </a:lnSpc>
              <a:spcBef>
                <a:spcPts val="0"/>
              </a:spcBef>
              <a:buFontTx/>
              <a:buAutoNum type="arabicPeriod"/>
            </a:pPr>
            <a:endParaRPr lang="cs-CZ" dirty="0">
              <a:latin typeface="+mn-lt"/>
            </a:endParaRPr>
          </a:p>
          <a:p>
            <a:pPr marL="609600" lvl="0" indent="-609600" algn="just">
              <a:lnSpc>
                <a:spcPct val="100000"/>
              </a:lnSpc>
              <a:spcBef>
                <a:spcPts val="0"/>
              </a:spcBef>
              <a:buFontTx/>
              <a:buAutoNum type="arabicPeriod"/>
            </a:pPr>
            <a:r>
              <a:rPr lang="cs-CZ" dirty="0">
                <a:latin typeface="+mn-lt"/>
              </a:rPr>
              <a:t>Ukázat příklady plánů krizového řízení.                   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294967295"/>
          </p:nvPr>
        </p:nvSpPr>
        <p:spPr/>
        <p:txBody>
          <a:bodyPr/>
          <a:lstStyle/>
          <a:p>
            <a:endParaRPr lang="cs-CZ" dirty="0">
              <a:solidFill>
                <a:prstClr val="black">
                  <a:tint val="75000"/>
                </a:prstClr>
              </a:solidFill>
              <a:latin typeface="+mn-lt"/>
            </a:endParaRPr>
          </a:p>
        </p:txBody>
      </p:sp>
      <p:sp>
        <p:nvSpPr>
          <p:cNvPr id="7" name="Nadpis 1"/>
          <p:cNvSpPr txBox="1">
            <a:spLocks/>
          </p:cNvSpPr>
          <p:nvPr/>
        </p:nvSpPr>
        <p:spPr>
          <a:xfrm>
            <a:off x="531102" y="-20472"/>
            <a:ext cx="8229600" cy="86409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cs-CZ" sz="3200" b="1" dirty="0">
                <a:solidFill>
                  <a:prstClr val="black"/>
                </a:solidFill>
                <a:latin typeface="+mn-lt"/>
              </a:rPr>
              <a:t>CÍLE</a:t>
            </a:r>
          </a:p>
        </p:txBody>
      </p:sp>
      <p:pic>
        <p:nvPicPr>
          <p:cNvPr id="8" name="Obrázek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993" y="-33644"/>
            <a:ext cx="1374655" cy="912501"/>
          </a:xfrm>
          <a:prstGeom prst="rect">
            <a:avLst/>
          </a:prstGeom>
        </p:spPr>
      </p:pic>
      <p:pic>
        <p:nvPicPr>
          <p:cNvPr id="10" name="Obrázek 9">
            <a:extLst>
              <a:ext uri="{FF2B5EF4-FFF2-40B4-BE49-F238E27FC236}">
                <a16:creationId xmlns:a16="http://schemas.microsoft.com/office/drawing/2014/main" id="{7D406CF5-4FDA-4B6B-998C-B3477FE3162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56671" y="-13846"/>
            <a:ext cx="1374655" cy="9125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779149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B20D998-1D5D-4E4C-8BD5-399A9673A2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6786" y="0"/>
            <a:ext cx="8228013" cy="1141412"/>
          </a:xfrm>
        </p:spPr>
        <p:txBody>
          <a:bodyPr/>
          <a:lstStyle/>
          <a:p>
            <a:r>
              <a:rPr lang="cs-CZ" sz="3600" dirty="0"/>
              <a:t>KRIZOVÁ OPATŘENÍ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A339171-EC22-4C4A-AA21-5ED12AB2D2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3023" y="1340768"/>
            <a:ext cx="8397449" cy="4524375"/>
          </a:xfrm>
        </p:spPr>
        <p:txBody>
          <a:bodyPr/>
          <a:lstStyle/>
          <a:p>
            <a:pPr marL="457200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400" dirty="0"/>
              <a:t>Opatření určená k řešení KS</a:t>
            </a:r>
          </a:p>
          <a:p>
            <a:pPr marL="457200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400" dirty="0"/>
              <a:t>Činnosti ke zmírnění či odstranění následků způsobených KS</a:t>
            </a:r>
          </a:p>
          <a:p>
            <a:pPr marL="457200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400" dirty="0"/>
              <a:t> K jejich realizaci jsou omezovány některá práva a svobody a ukládány konkrétní povinnosti. </a:t>
            </a:r>
          </a:p>
          <a:p>
            <a:pPr marL="457200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400" dirty="0"/>
              <a:t>Krizová opatření s ohledem na ochranu obyvatelstva plánována jako preventivní opatření jsou zaměřena na ochranu základních chráněných hodnot tj. životů a zdraví obyvatel, jejich majetku a životního prostředí.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E8290269-B1A6-4F4D-BE69-61363F040810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F7C29C12-9686-4327-AC7F-3AC27AD1ECAE}" type="slidenum">
              <a:rPr lang="cs-CZ" altLang="cs-CZ" smtClean="0"/>
              <a:pPr>
                <a:defRPr/>
              </a:pPr>
              <a:t>20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39247857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F4488B5-340B-4507-99A1-BDE53357EA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/>
              <a:t>OBSAH KRIZOVÉHO PLÁNU</a:t>
            </a:r>
            <a:br>
              <a:rPr lang="cs-CZ" sz="3600" dirty="0"/>
            </a:br>
            <a:r>
              <a:rPr lang="cs-CZ" sz="3600" dirty="0"/>
              <a:t>Základní část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402D78C-F5AF-4E0E-9806-E461DF80BE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sz="2400" dirty="0"/>
              <a:t>• Vymezení působnosti, odpovědnosti a úkolů </a:t>
            </a:r>
            <a:r>
              <a:rPr lang="cs-CZ" sz="2400" b="1" u="sng" dirty="0"/>
              <a:t>zpracovatele</a:t>
            </a:r>
            <a:r>
              <a:rPr lang="cs-CZ" sz="2400" dirty="0"/>
              <a:t> s ohledem na charakteristiku území a organizaci krizového řízení.</a:t>
            </a:r>
          </a:p>
          <a:p>
            <a:pPr algn="just"/>
            <a:r>
              <a:rPr lang="cs-CZ" sz="2400" dirty="0"/>
              <a:t>•   Výčet a hodnocení možných rizik, jejich dopad na území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cs-CZ" sz="2400" dirty="0"/>
              <a:t>Činnost orgánů a organizačních složek státu, jejich organizačních celků.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cs-CZ" sz="2400" dirty="0"/>
              <a:t>Činnost právnických nebo podnikajících fyzických osob podílejících se na krizových opatření dle krizového plánu „subjekty krizového plánování“,</a:t>
            </a:r>
          </a:p>
          <a:p>
            <a:pPr algn="just"/>
            <a:r>
              <a:rPr lang="cs-CZ" sz="2400" dirty="0"/>
              <a:t> • Další podklady a zásady potřebné pro používání přílohové části.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734ABE47-A917-47D4-908E-8086142DE2EC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F7C29C12-9686-4327-AC7F-3AC27AD1ECAE}" type="slidenum">
              <a:rPr lang="cs-CZ" altLang="cs-CZ" smtClean="0"/>
              <a:pPr>
                <a:defRPr/>
              </a:pPr>
              <a:t>21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70819301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F4488B5-340B-4507-99A1-BDE53357EA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5606" y="346869"/>
            <a:ext cx="8228013" cy="1141412"/>
          </a:xfrm>
        </p:spPr>
        <p:txBody>
          <a:bodyPr/>
          <a:lstStyle/>
          <a:p>
            <a:r>
              <a:rPr lang="cs-CZ" sz="3600" dirty="0"/>
              <a:t>OBSAH KRIZOVÉHO PLÁNU</a:t>
            </a:r>
            <a:br>
              <a:rPr lang="cs-CZ" sz="3600" dirty="0"/>
            </a:br>
            <a:r>
              <a:rPr lang="cs-CZ" sz="3600" dirty="0"/>
              <a:t>Přílohová část</a:t>
            </a:r>
            <a:br>
              <a:rPr lang="cs-CZ" sz="3600" dirty="0"/>
            </a:br>
            <a:endParaRPr lang="cs-CZ" sz="36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402D78C-F5AF-4E0E-9806-E461DF80BE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5606" y="1340768"/>
            <a:ext cx="8228013" cy="4524375"/>
          </a:xfrm>
        </p:spPr>
        <p:txBody>
          <a:bodyPr/>
          <a:lstStyle/>
          <a:p>
            <a:pPr algn="just"/>
            <a:r>
              <a:rPr lang="cs-CZ" sz="2400" dirty="0"/>
              <a:t>• Přehled sil a prostředků (časy, počty, spojení);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cs-CZ" sz="2400" dirty="0"/>
              <a:t>Katalog krizových opatření: zásady a postupy jejich realizace, činnosti ke zmírnění nebo odstranění následků KS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cs-CZ" sz="2400" dirty="0"/>
              <a:t>Typové plány rozpracované do operačních plánů.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cs-CZ" sz="2400" dirty="0"/>
              <a:t>Další operační plány  pro konkrétní druh KS na daném území 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cs-CZ" sz="2000" dirty="0"/>
              <a:t>např. plán ochrany území pod vybranými vodními díly před zvláštní povodní;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cs-CZ" sz="2400" dirty="0"/>
              <a:t>Havarijní plány pro řešení mimořádných událostí. 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cs-CZ" sz="2400" dirty="0"/>
              <a:t>Vnější havarijní plány pro území zóny havarijního plánování. 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cs-CZ" sz="2400" dirty="0"/>
              <a:t>Povodňové plány (vlastníků objektů a pozemků, územních celků)</a:t>
            </a:r>
          </a:p>
          <a:p>
            <a:endParaRPr lang="cs-CZ" sz="2400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734ABE47-A917-47D4-908E-8086142DE2EC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F7C29C12-9686-4327-AC7F-3AC27AD1ECAE}" type="slidenum">
              <a:rPr lang="cs-CZ" altLang="cs-CZ" smtClean="0"/>
              <a:pPr>
                <a:defRPr/>
              </a:pPr>
              <a:t>22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53584735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BC29201-774D-4D60-B6EE-20FDE0BB84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KRIZOVÝ PLÁN KRAJE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2E56439-45CF-47BB-B964-261E096A66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cs-CZ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KP kraje obsahuje seznam dalších plánovacích dokumentů, které je možné využít při řešení KS. </a:t>
            </a:r>
          </a:p>
          <a:p>
            <a:pPr algn="just"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cs-CZ" sz="2400" dirty="0">
                <a:latin typeface="Arial" panose="020B0604020202020204" pitchFamily="34" charset="0"/>
                <a:ea typeface="Times New Roman" panose="02020603050405020304" pitchFamily="18" charset="0"/>
              </a:rPr>
              <a:t>Jedná se o:</a:t>
            </a:r>
            <a:endParaRPr lang="cs-CZ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1" algn="just"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cs-CZ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havarijní plán kraje,</a:t>
            </a:r>
            <a:endParaRPr lang="cs-CZ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1" algn="just"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cs-CZ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vnější havarijní plán,</a:t>
            </a:r>
            <a:endParaRPr lang="cs-CZ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1" algn="just"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cs-CZ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povodňové plány,</a:t>
            </a:r>
            <a:endParaRPr lang="cs-CZ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1" algn="just"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cs-CZ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další plánovací dokumenty. </a:t>
            </a:r>
          </a:p>
          <a:p>
            <a:pPr algn="just">
              <a:spcAft>
                <a:spcPts val="0"/>
              </a:spcAft>
              <a:tabLst>
                <a:tab pos="457200" algn="l"/>
              </a:tabLst>
            </a:pPr>
            <a:endParaRPr lang="cs-CZ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cs-CZ" sz="2400" dirty="0">
                <a:latin typeface="Arial" panose="020B0604020202020204" pitchFamily="34" charset="0"/>
              </a:rPr>
              <a:t>V seznamu se uvede zpracovatel a místo uložení.</a:t>
            </a:r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A949D22C-0F89-4536-A16D-168C60E659B2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F7C29C12-9686-4327-AC7F-3AC27AD1ECAE}" type="slidenum">
              <a:rPr lang="cs-CZ" altLang="cs-CZ" smtClean="0"/>
              <a:pPr>
                <a:defRPr/>
              </a:pPr>
              <a:t>23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0179081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C80EE4A-4D3A-4D75-AD5E-5DA2C93213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OPERAČNÍ PLÁN KRAJE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FC2D877-ADAA-4377-B727-D085824C84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4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Přílohová část krizového plánu </a:t>
            </a:r>
            <a:r>
              <a:rPr lang="cs-CZ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nezbytná k řešení KS</a:t>
            </a:r>
          </a:p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400" dirty="0">
                <a:latin typeface="Arial" panose="020B0604020202020204" pitchFamily="34" charset="0"/>
                <a:ea typeface="Times New Roman" panose="02020603050405020304" pitchFamily="18" charset="0"/>
              </a:rPr>
              <a:t>P</a:t>
            </a:r>
            <a:r>
              <a:rPr lang="cs-CZ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ro konkrétní druh KS na daném území.</a:t>
            </a:r>
          </a:p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400" dirty="0">
                <a:latin typeface="Arial" panose="020B0604020202020204" pitchFamily="34" charset="0"/>
                <a:ea typeface="Times New Roman" panose="02020603050405020304" pitchFamily="18" charset="0"/>
              </a:rPr>
              <a:t>S</a:t>
            </a:r>
            <a:r>
              <a:rPr lang="cs-CZ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tanovuje postupy, zásady, opatření, síly a prostředky pro řešení KS.</a:t>
            </a:r>
          </a:p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400" dirty="0">
                <a:latin typeface="Arial" panose="020B0604020202020204" pitchFamily="34" charset="0"/>
                <a:ea typeface="Times New Roman" panose="02020603050405020304" pitchFamily="18" charset="0"/>
              </a:rPr>
              <a:t>Obsahuje</a:t>
            </a:r>
            <a:r>
              <a:rPr lang="cs-CZ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plány nasazení a zabezpečení. </a:t>
            </a:r>
          </a:p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400" dirty="0">
                <a:latin typeface="Arial" panose="020B0604020202020204" pitchFamily="34" charset="0"/>
                <a:ea typeface="Times New Roman" panose="02020603050405020304" pitchFamily="18" charset="0"/>
              </a:rPr>
              <a:t>R</a:t>
            </a:r>
            <a:r>
              <a:rPr lang="cs-CZ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ozpracovává typový plán pro daný správní úřad, území, složky nebo objekt.</a:t>
            </a:r>
          </a:p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400" dirty="0">
                <a:latin typeface="Arial" panose="020B0604020202020204" pitchFamily="34" charset="0"/>
                <a:ea typeface="Times New Roman" panose="02020603050405020304" pitchFamily="18" charset="0"/>
              </a:rPr>
              <a:t>Realizováno dle n</a:t>
            </a:r>
            <a:r>
              <a:rPr lang="cs-CZ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ařízení vlády č. 462/2000 Sb. k provedení § 27 odst. 8 a § 28 odst. 5 zákona č. 240/2000 Sb., o krizovém řízení  </a:t>
            </a:r>
            <a:endParaRPr lang="cs-CZ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cs-CZ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endParaRPr lang="cs-CZ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cs-CZ" sz="1800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04C0E30C-D50E-44DB-8C1E-667FFDDDC57B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F7C29C12-9686-4327-AC7F-3AC27AD1ECAE}" type="slidenum">
              <a:rPr lang="cs-CZ" altLang="cs-CZ" smtClean="0"/>
              <a:pPr>
                <a:defRPr/>
              </a:pPr>
              <a:t>24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78982867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C80EE4A-4D3A-4D75-AD5E-5DA2C93213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PLÁN AKCESCHOPNOSTI KRAJE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FC2D877-ADAA-4377-B727-D085824C84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4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Přílohová část krizového plánu </a:t>
            </a:r>
            <a:r>
              <a:rPr lang="cs-CZ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nezbytná k řešení KS.</a:t>
            </a:r>
          </a:p>
          <a:p>
            <a:pPr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400" dirty="0">
                <a:latin typeface="Arial" panose="020B0604020202020204" pitchFamily="34" charset="0"/>
                <a:ea typeface="Times New Roman" panose="02020603050405020304" pitchFamily="18" charset="0"/>
              </a:rPr>
              <a:t>S</a:t>
            </a:r>
            <a:r>
              <a:rPr lang="cs-CZ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tanovuje postupy a termíny </a:t>
            </a:r>
            <a:r>
              <a:rPr lang="cs-CZ" sz="2400" b="1" u="sng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zabezpečení připravenosti </a:t>
            </a:r>
            <a:r>
              <a:rPr lang="cs-CZ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k plnění úkolů při KS.</a:t>
            </a:r>
          </a:p>
          <a:p>
            <a:pPr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400" dirty="0">
                <a:latin typeface="Arial" panose="020B0604020202020204" pitchFamily="34" charset="0"/>
                <a:ea typeface="Times New Roman" panose="02020603050405020304" pitchFamily="18" charset="0"/>
              </a:rPr>
              <a:t>Obsahuje </a:t>
            </a:r>
            <a:r>
              <a:rPr lang="cs-CZ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opatření k zajištění vlastní ochrany úřadu před následky KS. </a:t>
            </a:r>
          </a:p>
          <a:p>
            <a:pPr algn="just">
              <a:spcAft>
                <a:spcPts val="0"/>
              </a:spcAft>
            </a:pPr>
            <a:endParaRPr lang="cs-CZ" sz="1800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Nařízení vlády č. 462/2000 Sb.</a:t>
            </a:r>
            <a:endParaRPr lang="cs-CZ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cs-CZ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endParaRPr lang="cs-CZ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cs-CZ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endParaRPr lang="cs-C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cs-CZ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endParaRPr lang="cs-C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cs-CZ" sz="1800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04C0E30C-D50E-44DB-8C1E-667FFDDDC57B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F7C29C12-9686-4327-AC7F-3AC27AD1ECAE}" type="slidenum">
              <a:rPr lang="cs-CZ" altLang="cs-CZ" smtClean="0"/>
              <a:pPr>
                <a:defRPr/>
              </a:pPr>
              <a:t>25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65495205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C80EE4A-4D3A-4D75-AD5E-5DA2C93213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3999" cy="1141412"/>
          </a:xfrm>
        </p:spPr>
        <p:txBody>
          <a:bodyPr/>
          <a:lstStyle/>
          <a:p>
            <a:r>
              <a:rPr lang="cs-CZ" dirty="0">
                <a:effectLst/>
                <a:latin typeface="+mn-lt"/>
                <a:ea typeface="Times New Roman" panose="02020603050405020304" pitchFamily="18" charset="0"/>
              </a:rPr>
              <a:t>PLÁN KRIZOVÉ PŘIPRAVENOSTI</a:t>
            </a:r>
            <a:endParaRPr lang="cs-CZ" dirty="0">
              <a:latin typeface="+mn-lt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FC2D877-ADAA-4377-B727-D085824C84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199" y="1166812"/>
            <a:ext cx="8228013" cy="4524375"/>
          </a:xfrm>
        </p:spPr>
        <p:txBody>
          <a:bodyPr/>
          <a:lstStyle/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Navazuje na opatření vyplývající z krizového plánu.</a:t>
            </a:r>
          </a:p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400" dirty="0">
                <a:latin typeface="Arial" panose="020B0604020202020204" pitchFamily="34" charset="0"/>
                <a:ea typeface="Times New Roman" panose="02020603050405020304" pitchFamily="18" charset="0"/>
              </a:rPr>
              <a:t>U</a:t>
            </a:r>
            <a:r>
              <a:rPr lang="cs-CZ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pravuje přípravu příslušné právnické osoby nebo podnikající fyzické osoby k řešení KS:</a:t>
            </a:r>
            <a:endParaRPr lang="cs-CZ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1" algn="just"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cs-CZ" sz="2400" dirty="0">
                <a:latin typeface="Arial" panose="020B0604020202020204" pitchFamily="34" charset="0"/>
                <a:ea typeface="Times New Roman" panose="02020603050405020304" pitchFamily="18" charset="0"/>
              </a:rPr>
              <a:t>navenek - oblast působení organizace ve prospěch krizového řízení</a:t>
            </a:r>
            <a:endParaRPr lang="cs-CZ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1" algn="just"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cs-CZ" sz="2400" dirty="0">
                <a:latin typeface="Arial" panose="020B0604020202020204" pitchFamily="34" charset="0"/>
                <a:ea typeface="Times New Roman" panose="02020603050405020304" pitchFamily="18" charset="0"/>
              </a:rPr>
              <a:t>dovnitř organizace - činnosti vedoucí k zajištění                  - </a:t>
            </a:r>
            <a:r>
              <a:rPr lang="cs-CZ" sz="2400" b="1" dirty="0">
                <a:latin typeface="Arial" panose="020B0604020202020204" pitchFamily="34" charset="0"/>
                <a:ea typeface="Times New Roman" panose="02020603050405020304" pitchFamily="18" charset="0"/>
              </a:rPr>
              <a:t>pohotovosti</a:t>
            </a:r>
            <a:r>
              <a:rPr lang="cs-CZ" sz="2400" dirty="0">
                <a:latin typeface="Arial" panose="020B0604020202020204" pitchFamily="34" charset="0"/>
                <a:ea typeface="Times New Roman" panose="02020603050405020304" pitchFamily="18" charset="0"/>
              </a:rPr>
              <a:t> (Plán akceschopnosti); </a:t>
            </a:r>
            <a:r>
              <a:rPr lang="cs-CZ" sz="2400" b="1" dirty="0">
                <a:latin typeface="Arial" panose="020B0604020202020204" pitchFamily="34" charset="0"/>
                <a:ea typeface="Times New Roman" panose="02020603050405020304" pitchFamily="18" charset="0"/>
              </a:rPr>
              <a:t>připravenosti</a:t>
            </a:r>
            <a:r>
              <a:rPr lang="cs-CZ" sz="2400" dirty="0">
                <a:latin typeface="Arial" panose="020B0604020202020204" pitchFamily="34" charset="0"/>
                <a:ea typeface="Times New Roman" panose="02020603050405020304" pitchFamily="18" charset="0"/>
              </a:rPr>
              <a:t> plnit krizová opatření; </a:t>
            </a:r>
            <a:r>
              <a:rPr lang="cs-CZ" sz="2400" b="1" dirty="0">
                <a:latin typeface="Arial" panose="020B0604020202020204" pitchFamily="34" charset="0"/>
                <a:ea typeface="Times New Roman" panose="02020603050405020304" pitchFamily="18" charset="0"/>
              </a:rPr>
              <a:t>ochrany</a:t>
            </a:r>
            <a:r>
              <a:rPr lang="cs-CZ" sz="2400" dirty="0">
                <a:latin typeface="Arial" panose="020B0604020202020204" pitchFamily="34" charset="0"/>
                <a:ea typeface="Times New Roman" panose="02020603050405020304" pitchFamily="18" charset="0"/>
              </a:rPr>
              <a:t> před účinky KS.</a:t>
            </a:r>
          </a:p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400" b="1" dirty="0">
                <a:latin typeface="Arial" panose="020B0604020202020204" pitchFamily="34" charset="0"/>
                <a:ea typeface="Times New Roman" panose="02020603050405020304" pitchFamily="18" charset="0"/>
              </a:rPr>
              <a:t>Z</a:t>
            </a:r>
            <a:r>
              <a:rPr lang="cs-CZ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pracovávají se na výzvu orgánu krizového řízení: </a:t>
            </a:r>
            <a:endParaRPr lang="cs-CZ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1" indent="-342900" algn="just"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cs-CZ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právnické osoby a podnikající fyzické osoby plnící opatření z krizového plánu kraje (zpravidla se jedná o </a:t>
            </a:r>
            <a:r>
              <a:rPr lang="cs-CZ" sz="24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subjekty kritické infrastruktury)</a:t>
            </a:r>
            <a:r>
              <a:rPr lang="cs-CZ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 </a:t>
            </a:r>
          </a:p>
          <a:p>
            <a:pPr algn="just"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cs-CZ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Zákon č. 240/2000 Sb., o krizovém řízení </a:t>
            </a:r>
          </a:p>
          <a:p>
            <a:pPr lvl="1" indent="-342900" algn="just"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endParaRPr lang="cs-C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  <a:tabLst>
                <a:tab pos="457200" algn="l"/>
              </a:tabLst>
            </a:pPr>
            <a:endParaRPr lang="cs-CZ" sz="1800" b="1" dirty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indent="0">
              <a:spcAft>
                <a:spcPts val="0"/>
              </a:spcAft>
            </a:pPr>
            <a:endParaRPr lang="cs-CZ" sz="1800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04C0E30C-D50E-44DB-8C1E-667FFDDDC57B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F7C29C12-9686-4327-AC7F-3AC27AD1ECAE}" type="slidenum">
              <a:rPr lang="cs-CZ" altLang="cs-CZ" smtClean="0"/>
              <a:pPr>
                <a:defRPr/>
              </a:pPr>
              <a:t>26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30413765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51520" y="1700808"/>
            <a:ext cx="8712968" cy="4680521"/>
          </a:xfrm>
        </p:spPr>
        <p:txBody>
          <a:bodyPr>
            <a:normAutofit fontScale="62500" lnSpcReduction="20000"/>
          </a:bodyPr>
          <a:lstStyle/>
          <a:p>
            <a:pPr algn="l">
              <a:lnSpc>
                <a:spcPct val="170000"/>
              </a:lnSpc>
            </a:pPr>
            <a:r>
              <a:rPr lang="cs-CZ" sz="2900" dirty="0">
                <a:latin typeface="+mn-lt"/>
              </a:rPr>
              <a:t>  	  </a:t>
            </a:r>
            <a:r>
              <a:rPr lang="cs-CZ" sz="3400" dirty="0"/>
              <a:t>REFLEXE PŘEDCHÁZEJÍCÍ PŘEDNÁŠKY</a:t>
            </a:r>
          </a:p>
          <a:p>
            <a:pPr algn="l">
              <a:lnSpc>
                <a:spcPct val="170000"/>
              </a:lnSpc>
            </a:pPr>
            <a:r>
              <a:rPr lang="cs-CZ" sz="2900" dirty="0">
                <a:latin typeface="+mn-lt"/>
              </a:rPr>
              <a:t>	  </a:t>
            </a:r>
            <a:r>
              <a:rPr lang="cs-CZ" sz="3400" dirty="0">
                <a:latin typeface="+mn-lt"/>
              </a:rPr>
              <a:t>ÚVOD</a:t>
            </a:r>
          </a:p>
          <a:p>
            <a:pPr marL="609600" indent="-609600" algn="l">
              <a:lnSpc>
                <a:spcPct val="170000"/>
              </a:lnSpc>
              <a:buFontTx/>
              <a:buAutoNum type="arabicPeriod"/>
            </a:pPr>
            <a:r>
              <a:rPr lang="cs-CZ" sz="3400" dirty="0"/>
              <a:t>KRIZOVÉ PLÁNOVÁNÍ </a:t>
            </a:r>
          </a:p>
          <a:p>
            <a:pPr marL="609600" indent="-609600" algn="l">
              <a:lnSpc>
                <a:spcPct val="170000"/>
              </a:lnSpc>
              <a:buFontTx/>
              <a:buAutoNum type="arabicPeriod"/>
            </a:pPr>
            <a:r>
              <a:rPr lang="cs-CZ" sz="3400" dirty="0"/>
              <a:t>KRIZOVÉ PLÁNY</a:t>
            </a:r>
          </a:p>
          <a:p>
            <a:pPr marL="609600" indent="-609600" algn="l">
              <a:lnSpc>
                <a:spcPct val="170000"/>
              </a:lnSpc>
              <a:buFontTx/>
              <a:buAutoNum type="arabicPeriod"/>
            </a:pPr>
            <a:r>
              <a:rPr lang="cs-CZ" sz="5100" b="1" dirty="0"/>
              <a:t>HAVARIJNÍ PLÁNY         </a:t>
            </a:r>
          </a:p>
          <a:p>
            <a:pPr marL="609600" indent="-609600" algn="l">
              <a:lnSpc>
                <a:spcPct val="170000"/>
              </a:lnSpc>
              <a:buFontTx/>
              <a:buAutoNum type="arabicPeriod"/>
            </a:pPr>
            <a:r>
              <a:rPr lang="cs-CZ" sz="3400" dirty="0">
                <a:latin typeface="+mn-lt"/>
              </a:rPr>
              <a:t>OCHRANA KRITICKÉ INFRASTRUKTURY</a:t>
            </a:r>
          </a:p>
          <a:p>
            <a:pPr algn="l">
              <a:lnSpc>
                <a:spcPct val="170000"/>
              </a:lnSpc>
            </a:pPr>
            <a:r>
              <a:rPr lang="cs-CZ" sz="3400" dirty="0">
                <a:latin typeface="+mn-lt"/>
              </a:rPr>
              <a:t>        ZÁVĚR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294967295"/>
          </p:nvPr>
        </p:nvSpPr>
        <p:spPr/>
        <p:txBody>
          <a:bodyPr/>
          <a:lstStyle/>
          <a:p>
            <a:endParaRPr lang="cs-CZ" dirty="0">
              <a:solidFill>
                <a:prstClr val="black">
                  <a:tint val="75000"/>
                </a:prstClr>
              </a:solidFill>
              <a:latin typeface="+mn-lt"/>
            </a:endParaRPr>
          </a:p>
        </p:txBody>
      </p:sp>
      <p:sp>
        <p:nvSpPr>
          <p:cNvPr id="7" name="Nadpis 1"/>
          <p:cNvSpPr txBox="1">
            <a:spLocks/>
          </p:cNvSpPr>
          <p:nvPr/>
        </p:nvSpPr>
        <p:spPr>
          <a:xfrm>
            <a:off x="455613" y="-43458"/>
            <a:ext cx="8229600" cy="86409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cs-CZ" sz="3200" b="1" dirty="0">
                <a:solidFill>
                  <a:prstClr val="black"/>
                </a:solidFill>
                <a:latin typeface="+mn-lt"/>
              </a:rPr>
              <a:t>OSNOVA</a:t>
            </a:r>
          </a:p>
        </p:txBody>
      </p:sp>
      <p:pic>
        <p:nvPicPr>
          <p:cNvPr id="8" name="Obrázek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993" y="-33644"/>
            <a:ext cx="1374655" cy="912501"/>
          </a:xfrm>
          <a:prstGeom prst="rect">
            <a:avLst/>
          </a:prstGeo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6AF34F8C-2DFB-43F6-884C-5759B825298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69345" y="20420"/>
            <a:ext cx="1374655" cy="9125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163664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72D4F3E-7681-42AF-BE12-20612AA3AA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0"/>
            <a:ext cx="8228013" cy="1141412"/>
          </a:xfrm>
        </p:spPr>
        <p:txBody>
          <a:bodyPr/>
          <a:lstStyle/>
          <a:p>
            <a:r>
              <a:rPr lang="cs-CZ" sz="36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HAVARIJNÍ PLÁNOVÁNÍ (HP)</a:t>
            </a:r>
            <a:endParaRPr lang="cs-CZ" sz="36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068394D-6939-4582-82F1-980833122E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052736"/>
            <a:ext cx="8435280" cy="4524375"/>
          </a:xfrm>
        </p:spPr>
        <p:txBody>
          <a:bodyPr/>
          <a:lstStyle/>
          <a:p>
            <a:pPr marL="179705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4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</a:t>
            </a:r>
            <a:r>
              <a:rPr lang="cs-CZ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oučást krizového plánování. </a:t>
            </a:r>
            <a:endParaRPr lang="cs-CZ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79705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400" dirty="0">
                <a:latin typeface="Arial" panose="020B0604020202020204" pitchFamily="34" charset="0"/>
                <a:ea typeface="Times New Roman" panose="02020603050405020304" pitchFamily="18" charset="0"/>
              </a:rPr>
              <a:t>Opatření vytvářející havarijní připravenost regionu (oblasti, okresu, obce) nebo subjektu k </a:t>
            </a:r>
            <a:r>
              <a:rPr lang="cs-CZ" sz="2400" b="1" u="sng" dirty="0">
                <a:latin typeface="Arial" panose="020B0604020202020204" pitchFamily="34" charset="0"/>
                <a:ea typeface="Times New Roman" panose="02020603050405020304" pitchFamily="18" charset="0"/>
              </a:rPr>
              <a:t>řešení mimořádných událostí. </a:t>
            </a:r>
          </a:p>
          <a:p>
            <a:pPr marL="179705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400" dirty="0">
                <a:latin typeface="Arial" panose="020B0604020202020204" pitchFamily="34" charset="0"/>
                <a:ea typeface="Times New Roman" panose="02020603050405020304" pitchFamily="18" charset="0"/>
              </a:rPr>
              <a:t>Reakce na technické havárie a působení přírodních živlů s následným vznikem havárií.</a:t>
            </a:r>
            <a:endParaRPr lang="cs-CZ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79705" algn="just">
              <a:spcAft>
                <a:spcPts val="600"/>
              </a:spcAft>
            </a:pPr>
            <a:r>
              <a:rPr lang="cs-CZ" sz="24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Účel: </a:t>
            </a:r>
            <a:r>
              <a:rPr lang="cs-CZ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určení rizik ohrožujících území kraje, </a:t>
            </a:r>
          </a:p>
          <a:p>
            <a:pPr marL="179705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získávání informací od aktérů týkajících se rizik, </a:t>
            </a:r>
          </a:p>
          <a:p>
            <a:pPr marL="179705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zajištění podkladů od jednotlivých složek IZS </a:t>
            </a:r>
          </a:p>
          <a:p>
            <a:pPr marL="179705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stanovení opatření k ochraně obyvatelstva</a:t>
            </a:r>
          </a:p>
          <a:p>
            <a:pPr marL="179705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400" dirty="0">
                <a:latin typeface="Arial" panose="020B0604020202020204" pitchFamily="34" charset="0"/>
                <a:ea typeface="Times New Roman" panose="02020603050405020304" pitchFamily="18" charset="0"/>
              </a:rPr>
              <a:t>t</a:t>
            </a:r>
            <a:r>
              <a:rPr lang="cs-CZ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eoretická příprava a  poskytnutí metodiky k zajištění připravenosti daného území.</a:t>
            </a:r>
            <a:endParaRPr lang="cs-CZ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79705" algn="just">
              <a:spcAft>
                <a:spcPts val="600"/>
              </a:spcAft>
            </a:pPr>
            <a:r>
              <a:rPr lang="cs-CZ" sz="24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endParaRPr lang="cs-CZ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56EB12BE-8298-4CC9-B2DA-F3D95CC3C444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F7C29C12-9686-4327-AC7F-3AC27AD1ECAE}" type="slidenum">
              <a:rPr lang="cs-CZ" altLang="cs-CZ" smtClean="0"/>
              <a:pPr>
                <a:defRPr/>
              </a:pPr>
              <a:t>28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43894179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1F83BF6-4863-48E6-AD45-7C1C598FED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199" y="0"/>
            <a:ext cx="8228013" cy="1141412"/>
          </a:xfrm>
        </p:spPr>
        <p:txBody>
          <a:bodyPr/>
          <a:lstStyle/>
          <a:p>
            <a:r>
              <a:rPr lang="cs-CZ" dirty="0"/>
              <a:t>HAVARIJNÍ PLÁN KRAJE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A73380E-2F8C-4EC8-BF9D-2D42CA455D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66812"/>
            <a:ext cx="8228013" cy="4524375"/>
          </a:xfrm>
        </p:spPr>
        <p:txBody>
          <a:bodyPr/>
          <a:lstStyle/>
          <a:p>
            <a:pPr marL="179705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O</a:t>
            </a:r>
            <a:r>
              <a:rPr lang="cs-CZ" sz="2400" dirty="0">
                <a:latin typeface="Arial" panose="020B0604020202020204" pitchFamily="34" charset="0"/>
                <a:ea typeface="Times New Roman" panose="02020603050405020304" pitchFamily="18" charset="0"/>
              </a:rPr>
              <a:t>patření řešící mimořádné událostí (havárie, živelní pohromy) ohrožující životy, zdraví, majetek, životní prostředí. </a:t>
            </a:r>
          </a:p>
          <a:p>
            <a:pPr marL="179705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400" dirty="0">
                <a:latin typeface="Arial" panose="020B0604020202020204" pitchFamily="34" charset="0"/>
                <a:ea typeface="Times New Roman" panose="02020603050405020304" pitchFamily="18" charset="0"/>
              </a:rPr>
              <a:t>Opatření k </a:t>
            </a:r>
            <a:r>
              <a:rPr lang="cs-CZ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provádění záchranných a likvidačních prací k odvrácení nebo omezení bezprostředního ohrožení vzniklých mimořádnou událostí a k odstranění následků. </a:t>
            </a:r>
            <a:endParaRPr lang="cs-CZ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79705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Řešení mimořádných událostí vyžadující vyhlášení </a:t>
            </a:r>
            <a:r>
              <a:rPr lang="cs-CZ" sz="24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třetího nebo zvláštního stupně poplachu</a:t>
            </a:r>
            <a:r>
              <a:rPr lang="cs-CZ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(vyhláška Ministerstva vnitra č. 328/2001 Sb., o některých podrobnostech zabezpečení IZS, § 25) </a:t>
            </a:r>
          </a:p>
          <a:p>
            <a:pPr marL="179705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Plánování a řízení postupu IZS.</a:t>
            </a:r>
          </a:p>
          <a:p>
            <a:pPr marL="179705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400" dirty="0">
                <a:latin typeface="Arial" panose="020B0604020202020204" pitchFamily="34" charset="0"/>
                <a:ea typeface="Times New Roman" panose="02020603050405020304" pitchFamily="18" charset="0"/>
              </a:rPr>
              <a:t>Z</a:t>
            </a:r>
            <a:r>
              <a:rPr lang="cs-CZ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ávazný pro všechny obce, správní úřady, fyzické i právnické osoby nacházející se na území kraje. </a:t>
            </a:r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26E38127-D587-4DC1-BCF9-80D5229B8124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F7C29C12-9686-4327-AC7F-3AC27AD1ECAE}" type="slidenum">
              <a:rPr lang="cs-CZ" altLang="cs-CZ" smtClean="0"/>
              <a:pPr>
                <a:defRPr/>
              </a:pPr>
              <a:t>29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6756226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88596" y="1700808"/>
            <a:ext cx="8363272" cy="4536504"/>
          </a:xfrm>
        </p:spPr>
        <p:txBody>
          <a:bodyPr>
            <a:normAutofit/>
          </a:bodyPr>
          <a:lstStyle/>
          <a:p>
            <a:pPr marL="609600" indent="-609600" algn="l">
              <a:lnSpc>
                <a:spcPct val="100000"/>
              </a:lnSpc>
              <a:spcBef>
                <a:spcPts val="0"/>
              </a:spcBef>
              <a:buFontTx/>
              <a:buAutoNum type="arabicPeriod"/>
            </a:pPr>
            <a:r>
              <a:rPr lang="cs-CZ" i="1" dirty="0">
                <a:latin typeface="+mn-lt"/>
              </a:rPr>
              <a:t>Jaké plány jsou vypracovávány pro zajištění bezpečnosti ČR proti nevojenským hrozbám?</a:t>
            </a:r>
          </a:p>
          <a:p>
            <a:pPr marL="609600" indent="-609600" algn="l">
              <a:lnSpc>
                <a:spcPct val="100000"/>
              </a:lnSpc>
              <a:spcBef>
                <a:spcPts val="0"/>
              </a:spcBef>
              <a:buFontTx/>
              <a:buAutoNum type="arabicPeriod"/>
            </a:pPr>
            <a:r>
              <a:rPr lang="cs-CZ" i="1" dirty="0"/>
              <a:t>Jaký je rozdíl mezi krizovým a havarijním plánováním? </a:t>
            </a:r>
            <a:endParaRPr lang="cs-CZ" i="1" dirty="0">
              <a:latin typeface="+mn-lt"/>
            </a:endParaRPr>
          </a:p>
          <a:p>
            <a:pPr marL="609600" indent="-609600" algn="l">
              <a:spcBef>
                <a:spcPts val="0"/>
              </a:spcBef>
              <a:buFontTx/>
              <a:buAutoNum type="arabicPeriod"/>
            </a:pPr>
            <a:r>
              <a:rPr lang="cs-CZ" i="1" dirty="0"/>
              <a:t>Kdo nese odpovědnost za zpracování těchto plánů?</a:t>
            </a:r>
          </a:p>
          <a:p>
            <a:pPr marL="609600" indent="-609600" algn="l">
              <a:lnSpc>
                <a:spcPct val="100000"/>
              </a:lnSpc>
              <a:spcBef>
                <a:spcPts val="0"/>
              </a:spcBef>
              <a:buFontTx/>
              <a:buAutoNum type="arabicPeriod"/>
            </a:pPr>
            <a:r>
              <a:rPr lang="cs-CZ" i="1" dirty="0">
                <a:latin typeface="+mn-lt"/>
              </a:rPr>
              <a:t>Podle jakých zásad jsou tyto plány tvořeny?</a:t>
            </a:r>
          </a:p>
          <a:p>
            <a:pPr marL="609600" indent="-609600" algn="l">
              <a:lnSpc>
                <a:spcPct val="100000"/>
              </a:lnSpc>
              <a:spcBef>
                <a:spcPts val="0"/>
              </a:spcBef>
              <a:buFontTx/>
              <a:buAutoNum type="arabicPeriod"/>
            </a:pPr>
            <a:r>
              <a:rPr lang="cs-CZ" i="1" dirty="0"/>
              <a:t>Podle jakých zásad je určována kritická infrastruktura a jak je řešena její ochrana? </a:t>
            </a:r>
            <a:endParaRPr lang="cs-CZ" i="1" dirty="0">
              <a:latin typeface="+mn-lt"/>
            </a:endParaRPr>
          </a:p>
          <a:p>
            <a:pPr marL="609600" indent="-609600" algn="l">
              <a:lnSpc>
                <a:spcPct val="100000"/>
              </a:lnSpc>
              <a:spcBef>
                <a:spcPts val="0"/>
              </a:spcBef>
              <a:buFontTx/>
              <a:buAutoNum type="arabicPeriod"/>
            </a:pPr>
            <a:endParaRPr lang="cs-CZ" dirty="0">
              <a:latin typeface="+mn-lt"/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294967295"/>
          </p:nvPr>
        </p:nvSpPr>
        <p:spPr/>
        <p:txBody>
          <a:bodyPr/>
          <a:lstStyle/>
          <a:p>
            <a:endParaRPr lang="cs-CZ" dirty="0">
              <a:solidFill>
                <a:prstClr val="black">
                  <a:tint val="75000"/>
                </a:prstClr>
              </a:solidFill>
              <a:latin typeface="+mn-lt"/>
            </a:endParaRPr>
          </a:p>
        </p:txBody>
      </p:sp>
      <p:sp>
        <p:nvSpPr>
          <p:cNvPr id="7" name="Nadpis 1"/>
          <p:cNvSpPr txBox="1">
            <a:spLocks/>
          </p:cNvSpPr>
          <p:nvPr/>
        </p:nvSpPr>
        <p:spPr>
          <a:xfrm>
            <a:off x="488596" y="-72457"/>
            <a:ext cx="8229600" cy="86409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cs-CZ" sz="3200" b="1" dirty="0">
                <a:solidFill>
                  <a:prstClr val="black"/>
                </a:solidFill>
                <a:latin typeface="+mn-lt"/>
              </a:rPr>
              <a:t>UČEBNÍ OTÁZKY</a:t>
            </a:r>
          </a:p>
        </p:txBody>
      </p:sp>
      <p:pic>
        <p:nvPicPr>
          <p:cNvPr id="8" name="Obrázek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993" y="10423"/>
            <a:ext cx="1374655" cy="912501"/>
          </a:xfrm>
          <a:prstGeom prst="rect">
            <a:avLst/>
          </a:prstGeo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3CAE3E8B-4024-43A9-9BD0-C6C1089510C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51762" y="0"/>
            <a:ext cx="1374655" cy="9125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069846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514A9D7-98EA-486E-9921-0B7E4ACB0B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HAVARIJNÍ PLÁN KRAJE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F9F9B87-9D49-4597-96B6-EE336AAAE4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spcAft>
                <a:spcPts val="0"/>
              </a:spcAft>
            </a:pPr>
            <a:r>
              <a:rPr lang="cs-CZ" sz="24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Havarijní plán kraje – obsah:</a:t>
            </a:r>
            <a:endParaRPr lang="cs-CZ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cs-CZ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Informativní část</a:t>
            </a:r>
            <a:endParaRPr lang="cs-CZ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cs-CZ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Operativní část</a:t>
            </a:r>
            <a:endParaRPr lang="cs-CZ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cs-CZ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Plány konkrétních činností </a:t>
            </a:r>
            <a:endParaRPr lang="cs-CZ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cs-CZ" sz="2400" i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Grafická část</a:t>
            </a:r>
            <a:endParaRPr lang="cs-CZ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cs-CZ" sz="2400" b="1" dirty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cs-CZ" sz="24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Havarijní plán kraje - Informativní část, </a:t>
            </a:r>
            <a:endParaRPr lang="cs-CZ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cs-CZ" sz="24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Charakteristika kraje: </a:t>
            </a:r>
            <a:r>
              <a:rPr lang="cs-CZ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geografická, demografická, klimatická a hydrologická, popis infrastruktury.</a:t>
            </a:r>
            <a:endParaRPr lang="cs-CZ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B4230B2C-8113-493B-910B-127D2762D911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F7C29C12-9686-4327-AC7F-3AC27AD1ECAE}" type="slidenum">
              <a:rPr lang="cs-CZ" altLang="cs-CZ" smtClean="0"/>
              <a:pPr>
                <a:defRPr/>
              </a:pPr>
              <a:t>30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39951641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514A9D7-98EA-486E-9921-0B7E4ACB0B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4651"/>
            <a:ext cx="8228013" cy="1141412"/>
          </a:xfrm>
        </p:spPr>
        <p:txBody>
          <a:bodyPr/>
          <a:lstStyle/>
          <a:p>
            <a:r>
              <a:rPr lang="cs-CZ" dirty="0"/>
              <a:t>HAVARIJNÍ PLÁN KRAJE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F9F9B87-9D49-4597-96B6-EE336AAAE4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cs-CZ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Síly a prostředky pro záchranné a likvidační práce</a:t>
            </a:r>
            <a:endParaRPr lang="cs-CZ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cs-CZ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Pomoc poskytovaná sousedním krajům</a:t>
            </a: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cs-CZ" sz="2400" dirty="0">
                <a:latin typeface="Arial" panose="020B0604020202020204" pitchFamily="34" charset="0"/>
                <a:ea typeface="Times New Roman" panose="02020603050405020304" pitchFamily="18" charset="0"/>
              </a:rPr>
              <a:t>P</a:t>
            </a:r>
            <a:r>
              <a:rPr lang="cs-CZ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otenciální pomoc ze sousedních krajů</a:t>
            </a: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cs-CZ" sz="2400" dirty="0">
                <a:latin typeface="Arial" panose="020B0604020202020204" pitchFamily="34" charset="0"/>
                <a:ea typeface="Times New Roman" panose="02020603050405020304" pitchFamily="18" charset="0"/>
              </a:rPr>
              <a:t>Pomoc </a:t>
            </a:r>
            <a:r>
              <a:rPr lang="cs-CZ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poskytnuta z ústřední úrovně státu</a:t>
            </a:r>
            <a:endParaRPr lang="cs-CZ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B4230B2C-8113-493B-910B-127D2762D911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F7C29C12-9686-4327-AC7F-3AC27AD1ECAE}" type="slidenum">
              <a:rPr lang="cs-CZ" altLang="cs-CZ" smtClean="0"/>
              <a:pPr>
                <a:defRPr/>
              </a:pPr>
              <a:t>31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85249385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2498076-D82F-4DED-991D-AA1E5F66C9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HAVARIJNÍ PLÁN KRAJE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70E75F6-B092-4E4F-B9DE-9D35D39EF2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68760"/>
            <a:ext cx="8228013" cy="4524375"/>
          </a:xfrm>
        </p:spPr>
        <p:txBody>
          <a:bodyPr/>
          <a:lstStyle/>
          <a:p>
            <a:pPr algn="just">
              <a:spcAft>
                <a:spcPts val="0"/>
              </a:spcAft>
            </a:pPr>
            <a:r>
              <a:rPr lang="cs-CZ" sz="24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Obsahuje plány konkrétních činností: </a:t>
            </a:r>
            <a:endParaRPr lang="cs-CZ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 algn="just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cs-CZ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Vyrozumění</a:t>
            </a:r>
            <a:r>
              <a:rPr lang="cs-CZ" sz="2400" dirty="0">
                <a:latin typeface="Arial" panose="020B0604020202020204" pitchFamily="34" charset="0"/>
                <a:ea typeface="Times New Roman" panose="02020603050405020304" pitchFamily="18" charset="0"/>
              </a:rPr>
              <a:t>, monitorování, varování obyvatelstva   </a:t>
            </a:r>
          </a:p>
          <a:p>
            <a:pPr lvl="0" algn="just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cs-CZ" sz="2400" dirty="0">
                <a:latin typeface="Arial" panose="020B0604020202020204" pitchFamily="34" charset="0"/>
                <a:ea typeface="Times New Roman" panose="02020603050405020304" pitchFamily="18" charset="0"/>
              </a:rPr>
              <a:t>traumatologický </a:t>
            </a:r>
            <a:r>
              <a:rPr lang="cs-CZ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plán, </a:t>
            </a:r>
            <a:endParaRPr lang="cs-CZ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cs-CZ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ukrytí obyvatelstva, individuální ochrana obyvatelstva </a:t>
            </a:r>
            <a:endParaRPr lang="cs-CZ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cs-CZ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 evakuace obyvatelstva, nouzové přežití obyvatelstva </a:t>
            </a:r>
            <a:endParaRPr lang="cs-CZ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cs-CZ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 pohotovostní plán veterinárních opatření </a:t>
            </a:r>
            <a:endParaRPr lang="cs-CZ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cs-CZ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veřejný pořádek a bezpečnost </a:t>
            </a:r>
            <a:endParaRPr lang="cs-CZ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cs-CZ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 ochrana kulturních památek    </a:t>
            </a:r>
            <a:endParaRPr lang="cs-CZ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cs-CZ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 hygienická a protiepidemická opatření </a:t>
            </a:r>
            <a:endParaRPr lang="cs-CZ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cs-CZ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 komunikace s veřejností a hromadnými informačními prostředky </a:t>
            </a:r>
            <a:endParaRPr lang="cs-CZ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cs-CZ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odstranění odpadů   </a:t>
            </a:r>
            <a:endParaRPr lang="cs-CZ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CAC0C179-DD3D-4A12-8B37-63B9C1EE5164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F7C29C12-9686-4327-AC7F-3AC27AD1ECAE}" type="slidenum">
              <a:rPr lang="cs-CZ" altLang="cs-CZ" smtClean="0"/>
              <a:pPr>
                <a:defRPr/>
              </a:pPr>
              <a:t>32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43027898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2498076-D82F-4DED-991D-AA1E5F66C9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HAVARIJNÍ PLÁN KRAJE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70E75F6-B092-4E4F-B9DE-9D35D39EF2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97430"/>
            <a:ext cx="8228013" cy="4524375"/>
          </a:xfrm>
        </p:spPr>
        <p:txBody>
          <a:bodyPr/>
          <a:lstStyle/>
          <a:p>
            <a:pPr algn="just">
              <a:spcAft>
                <a:spcPts val="0"/>
              </a:spcAft>
            </a:pPr>
            <a:r>
              <a:rPr lang="cs-CZ" sz="24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Plán evakuace obyvatelstva </a:t>
            </a:r>
            <a:endParaRPr lang="cs-CZ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cs-CZ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 zásady provádění evakuace </a:t>
            </a:r>
            <a:endParaRPr lang="cs-CZ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cs-CZ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 rozsah evakuačních opatření </a:t>
            </a:r>
            <a:endParaRPr lang="cs-CZ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cs-CZ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 zabezpečení evakuace </a:t>
            </a:r>
            <a:endParaRPr lang="cs-CZ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cs-CZ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 orgány pro řízení evakuace a způsob jejich vyrozumění </a:t>
            </a:r>
            <a:endParaRPr lang="cs-CZ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cs-CZ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rozdělení odpovědnosti za provedení evakuace obyvatelstva.</a:t>
            </a:r>
            <a:endParaRPr lang="cs-CZ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CAC0C179-DD3D-4A12-8B37-63B9C1EE5164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F7C29C12-9686-4327-AC7F-3AC27AD1ECAE}" type="slidenum">
              <a:rPr lang="cs-CZ" altLang="cs-CZ" smtClean="0"/>
              <a:pPr>
                <a:defRPr/>
              </a:pPr>
              <a:t>33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11930861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2498076-D82F-4DED-991D-AA1E5F66C9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HAVARIJNÍ PLÁN KRAJE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70E75F6-B092-4E4F-B9DE-9D35D39EF2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3568" y="1693069"/>
            <a:ext cx="8228013" cy="4524375"/>
          </a:xfrm>
        </p:spPr>
        <p:txBody>
          <a:bodyPr/>
          <a:lstStyle/>
          <a:p>
            <a:pPr algn="just">
              <a:spcAft>
                <a:spcPts val="0"/>
              </a:spcAft>
            </a:pPr>
            <a:r>
              <a:rPr lang="cs-CZ" sz="24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Plán nouzového přežití obyvatelstva </a:t>
            </a:r>
            <a:endParaRPr lang="cs-CZ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cs-CZ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 nouzové ubytování </a:t>
            </a:r>
            <a:endParaRPr lang="cs-CZ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cs-CZ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nouzové zásobování potravinami </a:t>
            </a:r>
            <a:endParaRPr lang="cs-CZ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cs-CZ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nouzové zásobování pitnou vodou </a:t>
            </a:r>
            <a:endParaRPr lang="cs-CZ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cs-CZ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 nouzové základní služby obyvatelstvu </a:t>
            </a:r>
            <a:endParaRPr lang="cs-CZ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cs-CZ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 nouzové dodávky energií </a:t>
            </a:r>
            <a:endParaRPr lang="cs-CZ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cs-CZ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 organizování humanitární pomoci </a:t>
            </a:r>
            <a:endParaRPr lang="cs-CZ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cs-CZ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 rozdělení odpovědnosti za provedení opatření pro nouzové přežití obyvatelstva,</a:t>
            </a:r>
            <a:endParaRPr lang="cs-CZ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CAC0C179-DD3D-4A12-8B37-63B9C1EE5164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F7C29C12-9686-4327-AC7F-3AC27AD1ECAE}" type="slidenum">
              <a:rPr lang="cs-CZ" altLang="cs-CZ" smtClean="0"/>
              <a:pPr>
                <a:defRPr/>
              </a:pPr>
              <a:t>34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57730475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2498076-D82F-4DED-991D-AA1E5F66C9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993" y="35201"/>
            <a:ext cx="8228013" cy="1141412"/>
          </a:xfrm>
        </p:spPr>
        <p:txBody>
          <a:bodyPr/>
          <a:lstStyle/>
          <a:p>
            <a:r>
              <a:rPr lang="cs-CZ" dirty="0"/>
              <a:t>HAVARIJNÍ PLÁN KRAJE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70E75F6-B092-4E4F-B9DE-9D35D39EF2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3849" y="1052736"/>
            <a:ext cx="8228013" cy="4524375"/>
          </a:xfrm>
        </p:spPr>
        <p:txBody>
          <a:bodyPr/>
          <a:lstStyle/>
          <a:p>
            <a:pPr algn="just">
              <a:spcAft>
                <a:spcPts val="0"/>
              </a:spcAft>
            </a:pPr>
            <a:r>
              <a:rPr lang="cs-CZ" sz="24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Plán komunikace s veřejností a hromadnými informačními prostředky</a:t>
            </a:r>
            <a:r>
              <a:rPr lang="cs-CZ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endParaRPr lang="cs-CZ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cs-CZ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  přehled spojení na hromadné informační prostředky </a:t>
            </a:r>
            <a:endParaRPr lang="cs-CZ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cs-CZ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 texty, nahrávky televizních a rozhlasových tísňových informací </a:t>
            </a:r>
            <a:endParaRPr lang="cs-CZ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cs-CZ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 frekvence vysílání rozhlasových stanic </a:t>
            </a:r>
            <a:endParaRPr lang="cs-CZ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cs-CZ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 způsob ověření průniku tísňových informací </a:t>
            </a:r>
            <a:endParaRPr lang="cs-CZ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cs-CZ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 náhradní způsoby pro informování veřejnosti </a:t>
            </a:r>
            <a:endParaRPr lang="cs-CZ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cs-CZ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 formy, způsoby a postupy při poskytování informací obyvatelstvu o skutečném ohrožení a přijímaných opatřeních k ochraně obyvatelstva </a:t>
            </a:r>
            <a:endParaRPr lang="cs-CZ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cs-CZ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 organizační a materiální zabezpečení tiskového střediska, odpovědnosti za komunikaci. </a:t>
            </a:r>
            <a:endParaRPr lang="cs-CZ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cs-CZ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endParaRPr lang="cs-CZ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CAC0C179-DD3D-4A12-8B37-63B9C1EE5164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F7C29C12-9686-4327-AC7F-3AC27AD1ECAE}" type="slidenum">
              <a:rPr lang="cs-CZ" altLang="cs-CZ" smtClean="0"/>
              <a:pPr>
                <a:defRPr/>
              </a:pPr>
              <a:t>35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1684052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14F3451-8C86-4FEB-A5E1-21BC3D7788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/>
              <a:t>VNĚJŠÍ HAVARIJNÍ </a:t>
            </a:r>
            <a:r>
              <a:rPr lang="cs-CZ" sz="3600"/>
              <a:t>PLÁN „JE“</a:t>
            </a:r>
            <a:endParaRPr lang="cs-CZ" sz="36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06645D9-3C1B-4FEF-90B6-F487F99293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9233" y="1556792"/>
            <a:ext cx="8228013" cy="4524375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cs-CZ" sz="2400" dirty="0"/>
              <a:t> vyrozumění;  varování obyvatelstva; monitorování;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/>
              <a:t>záchranné a likvidační práce; dekontaminace;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/>
              <a:t>ukrytí obyvatelstva; evakuace osob;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/>
              <a:t>jodové profylaxe; individuální ochrana osob;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/>
              <a:t>regulace pohybu osob a vozidel; traumatologický plán;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/>
              <a:t>pohotovostní plán veterinárních opatření;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/>
              <a:t>regulace distribuce a požívání potravin, krmiv a vody;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/>
              <a:t> opatření při úmrtí osob v zamořené oblasti;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/>
              <a:t>zajištění veřejného pořádku a bezpečnosti;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/>
              <a:t>komunikace s veřejností a hromadnými informačními prostředky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50D32091-52B9-40FF-AFF6-3AF59E5C720D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F7C29C12-9686-4327-AC7F-3AC27AD1ECAE}" type="slidenum">
              <a:rPr lang="cs-CZ" altLang="cs-CZ" smtClean="0"/>
              <a:pPr>
                <a:defRPr/>
              </a:pPr>
              <a:t>36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05137980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6B7F2A7-2A79-489D-AD24-2383FE9656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1953" y="-99392"/>
            <a:ext cx="8228013" cy="1141412"/>
          </a:xfrm>
        </p:spPr>
        <p:txBody>
          <a:bodyPr/>
          <a:lstStyle/>
          <a:p>
            <a:r>
              <a:rPr lang="cs-CZ" dirty="0"/>
              <a:t>PODKLADY PRO PLÁNOVÁNÍ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CF6EC08-8445-482F-9D11-E1A190A018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9490" y="1042020"/>
            <a:ext cx="8664998" cy="3729013"/>
          </a:xfrm>
        </p:spPr>
        <p:txBody>
          <a:bodyPr/>
          <a:lstStyle/>
          <a:p>
            <a:pPr>
              <a:spcAft>
                <a:spcPts val="0"/>
              </a:spcAft>
            </a:pPr>
            <a:r>
              <a:rPr lang="cs-CZ" sz="24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Hasičský záchranný sbor </a:t>
            </a:r>
            <a:r>
              <a:rPr lang="cs-CZ" sz="2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kraje je oprávněn za účelem přípravy na krizové situace vyžadovat, shromažďovat a evidovat údaje o:</a:t>
            </a:r>
            <a:endParaRPr lang="cs-CZ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cs-CZ" sz="2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a) kapacitách zdravotnických, ubytovacích a stravovacích zařízení,</a:t>
            </a:r>
            <a:endParaRPr lang="cs-CZ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cs-CZ" sz="2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b) předmětu a rozsahu činnosti právnických osob podnikajících fyzických osob  (výroba a služby, výrobní programy a kapacity, rozsah zásob surovin, polotovarů a hotových výrobků, počty zaměstnanců a jejich kvalifikaci,</a:t>
            </a:r>
            <a:endParaRPr lang="cs-CZ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cs-CZ" sz="2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c) počtech zaměstnanců ve výrobních provozech a počtech osob bydlících v místech předpokládané evakuace,</a:t>
            </a:r>
            <a:endParaRPr lang="cs-CZ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cs-CZ" sz="2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d) množství, složení a umístění vyráběných, používaných nebo skladovaných nebezpečných látek,</a:t>
            </a:r>
            <a:endParaRPr lang="cs-CZ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cs-CZ" sz="2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e) množství zadržené vody ve vodních nádržích.</a:t>
            </a:r>
            <a:endParaRPr lang="cs-CZ" sz="2400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6FBA6E25-98D3-4C53-A871-998809A99800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F7C29C12-9686-4327-AC7F-3AC27AD1ECAE}" type="slidenum">
              <a:rPr lang="cs-CZ" altLang="cs-CZ" smtClean="0"/>
              <a:pPr>
                <a:defRPr/>
              </a:pPr>
              <a:t>37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33047049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6B7F2A7-2A79-489D-AD24-2383FE9656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9563" y="0"/>
            <a:ext cx="8228013" cy="1141412"/>
          </a:xfrm>
        </p:spPr>
        <p:txBody>
          <a:bodyPr/>
          <a:lstStyle/>
          <a:p>
            <a:r>
              <a:rPr lang="cs-CZ" dirty="0"/>
              <a:t>PODKLADY PRO PLÁNOVÁNÍ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CF6EC08-8445-482F-9D11-E1A190A018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993" y="1132767"/>
            <a:ext cx="8228013" cy="4524375"/>
          </a:xfrm>
        </p:spPr>
        <p:txBody>
          <a:bodyPr/>
          <a:lstStyle/>
          <a:p>
            <a:pPr>
              <a:spcAft>
                <a:spcPts val="0"/>
              </a:spcAft>
            </a:pPr>
            <a:r>
              <a:rPr lang="cs-CZ" sz="2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f) počty a typy dopravních, mechanizačních a výrobních prostředků a druzích vyrobené nebo zachycené přírodní energie.</a:t>
            </a:r>
            <a:endParaRPr lang="cs-CZ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cs-CZ" sz="2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g) uspořádání vnitřních prostorů výrobních objektů, popřípadě objektů důležitých pro řešení KS, vodovodech, kanalizacích, produktovodech a energetických sítích, </a:t>
            </a:r>
            <a:endParaRPr lang="cs-CZ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cs-CZ" sz="2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h) stavbách určených k ochraně obyvatelstva při KS, k zabezpečení záchranných prací, ke skladování materiálu civilní ochrany a k ochraně a ukrytí obsluh důležitých provozů,</a:t>
            </a:r>
            <a:endParaRPr lang="cs-CZ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cs-CZ" sz="2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i) výměrách pěstovaných zemědělských plodin a druhu a počtu zemědělských zvířat chovaných právnickými nebo </a:t>
            </a:r>
            <a:r>
              <a:rPr lang="cs-CZ" sz="240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fyzickými osobami.</a:t>
            </a:r>
            <a:endParaRPr lang="cs-CZ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cs-CZ" sz="24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endParaRPr lang="cs-CZ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cs-CZ" sz="1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endParaRPr lang="cs-C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6FBA6E25-98D3-4C53-A871-998809A99800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F7C29C12-9686-4327-AC7F-3AC27AD1ECAE}" type="slidenum">
              <a:rPr lang="cs-CZ" altLang="cs-CZ" smtClean="0"/>
              <a:pPr>
                <a:defRPr/>
              </a:pPr>
              <a:t>38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88504331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51520" y="1700808"/>
            <a:ext cx="8712968" cy="4680521"/>
          </a:xfrm>
        </p:spPr>
        <p:txBody>
          <a:bodyPr>
            <a:normAutofit fontScale="62500" lnSpcReduction="20000"/>
          </a:bodyPr>
          <a:lstStyle/>
          <a:p>
            <a:pPr algn="l">
              <a:lnSpc>
                <a:spcPct val="170000"/>
              </a:lnSpc>
            </a:pPr>
            <a:r>
              <a:rPr lang="cs-CZ" sz="2900" dirty="0">
                <a:latin typeface="+mn-lt"/>
              </a:rPr>
              <a:t>  	  </a:t>
            </a:r>
            <a:r>
              <a:rPr lang="cs-CZ" sz="3400" dirty="0"/>
              <a:t>REFLEXE PŘEDCHÁZEJÍCÍ PŘEDNÁŠKY</a:t>
            </a:r>
          </a:p>
          <a:p>
            <a:pPr algn="l">
              <a:lnSpc>
                <a:spcPct val="170000"/>
              </a:lnSpc>
            </a:pPr>
            <a:r>
              <a:rPr lang="cs-CZ" sz="2900" dirty="0">
                <a:latin typeface="+mn-lt"/>
              </a:rPr>
              <a:t>	  </a:t>
            </a:r>
            <a:r>
              <a:rPr lang="cs-CZ" sz="3400" dirty="0">
                <a:latin typeface="+mn-lt"/>
              </a:rPr>
              <a:t>ÚVOD</a:t>
            </a:r>
          </a:p>
          <a:p>
            <a:pPr marL="609600" indent="-609600" algn="l">
              <a:lnSpc>
                <a:spcPct val="170000"/>
              </a:lnSpc>
              <a:buFontTx/>
              <a:buAutoNum type="arabicPeriod"/>
            </a:pPr>
            <a:r>
              <a:rPr lang="cs-CZ" sz="3400" dirty="0"/>
              <a:t>KRIZOVÉ PLÁNOVÁNÍ </a:t>
            </a:r>
          </a:p>
          <a:p>
            <a:pPr marL="609600" indent="-609600" algn="l">
              <a:lnSpc>
                <a:spcPct val="170000"/>
              </a:lnSpc>
              <a:buFontTx/>
              <a:buAutoNum type="arabicPeriod"/>
            </a:pPr>
            <a:r>
              <a:rPr lang="cs-CZ" sz="3400" dirty="0"/>
              <a:t>KRIZOVÉ PLÁNY</a:t>
            </a:r>
          </a:p>
          <a:p>
            <a:pPr marL="609600" indent="-609600" algn="l">
              <a:lnSpc>
                <a:spcPct val="170000"/>
              </a:lnSpc>
              <a:buFontTx/>
              <a:buAutoNum type="arabicPeriod"/>
            </a:pPr>
            <a:r>
              <a:rPr lang="cs-CZ" sz="3400" dirty="0">
                <a:latin typeface="+mn-lt"/>
              </a:rPr>
              <a:t>HAVARIJNÍ PLÁNY         </a:t>
            </a:r>
          </a:p>
          <a:p>
            <a:pPr marL="609600" indent="-609600" algn="l">
              <a:lnSpc>
                <a:spcPct val="170000"/>
              </a:lnSpc>
              <a:buFontTx/>
              <a:buAutoNum type="arabicPeriod"/>
            </a:pPr>
            <a:r>
              <a:rPr lang="cs-CZ" sz="5100" b="1" dirty="0"/>
              <a:t>OCHRANA KRITICKÉ INFRASTRUKTURY</a:t>
            </a:r>
          </a:p>
          <a:p>
            <a:pPr algn="l">
              <a:lnSpc>
                <a:spcPct val="170000"/>
              </a:lnSpc>
            </a:pPr>
            <a:r>
              <a:rPr lang="cs-CZ" sz="3400" dirty="0">
                <a:latin typeface="+mn-lt"/>
              </a:rPr>
              <a:t>        ZÁVĚR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294967295"/>
          </p:nvPr>
        </p:nvSpPr>
        <p:spPr/>
        <p:txBody>
          <a:bodyPr/>
          <a:lstStyle/>
          <a:p>
            <a:endParaRPr lang="cs-CZ" dirty="0">
              <a:solidFill>
                <a:prstClr val="black">
                  <a:tint val="75000"/>
                </a:prstClr>
              </a:solidFill>
              <a:latin typeface="+mn-lt"/>
            </a:endParaRPr>
          </a:p>
        </p:txBody>
      </p:sp>
      <p:sp>
        <p:nvSpPr>
          <p:cNvPr id="7" name="Nadpis 1"/>
          <p:cNvSpPr txBox="1">
            <a:spLocks/>
          </p:cNvSpPr>
          <p:nvPr/>
        </p:nvSpPr>
        <p:spPr>
          <a:xfrm>
            <a:off x="455613" y="-43458"/>
            <a:ext cx="8229600" cy="86409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cs-CZ" sz="3200" b="1" dirty="0">
                <a:solidFill>
                  <a:prstClr val="black"/>
                </a:solidFill>
                <a:latin typeface="+mn-lt"/>
              </a:rPr>
              <a:t>OSNOVA</a:t>
            </a:r>
          </a:p>
        </p:txBody>
      </p:sp>
      <p:pic>
        <p:nvPicPr>
          <p:cNvPr id="8" name="Obrázek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993" y="-33644"/>
            <a:ext cx="1374655" cy="912501"/>
          </a:xfrm>
          <a:prstGeom prst="rect">
            <a:avLst/>
          </a:prstGeo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6AF34F8C-2DFB-43F6-884C-5759B825298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69345" y="20420"/>
            <a:ext cx="1374655" cy="9125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01533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51520" y="1700808"/>
            <a:ext cx="8712968" cy="4680521"/>
          </a:xfrm>
        </p:spPr>
        <p:txBody>
          <a:bodyPr>
            <a:normAutofit fontScale="85000" lnSpcReduction="20000"/>
          </a:bodyPr>
          <a:lstStyle/>
          <a:p>
            <a:pPr algn="l">
              <a:lnSpc>
                <a:spcPct val="170000"/>
              </a:lnSpc>
            </a:pPr>
            <a:r>
              <a:rPr lang="cs-CZ" sz="2900" dirty="0">
                <a:latin typeface="+mn-lt"/>
              </a:rPr>
              <a:t>  	  </a:t>
            </a:r>
            <a:r>
              <a:rPr lang="cs-CZ" sz="3400" dirty="0">
                <a:latin typeface="+mn-lt"/>
              </a:rPr>
              <a:t>ÚVOD</a:t>
            </a:r>
          </a:p>
          <a:p>
            <a:pPr marL="609600" indent="-609600" algn="l">
              <a:lnSpc>
                <a:spcPct val="170000"/>
              </a:lnSpc>
              <a:buFontTx/>
              <a:buAutoNum type="arabicPeriod"/>
            </a:pPr>
            <a:r>
              <a:rPr lang="cs-CZ" sz="3400" dirty="0"/>
              <a:t>KRIZOVÉ PLÁNOVÁNÍ </a:t>
            </a:r>
          </a:p>
          <a:p>
            <a:pPr marL="609600" indent="-609600" algn="l">
              <a:lnSpc>
                <a:spcPct val="170000"/>
              </a:lnSpc>
              <a:buFontTx/>
              <a:buAutoNum type="arabicPeriod"/>
            </a:pPr>
            <a:r>
              <a:rPr lang="cs-CZ" sz="3400" dirty="0">
                <a:latin typeface="+mn-lt"/>
              </a:rPr>
              <a:t>KRIZOVÉ PLÁNY</a:t>
            </a:r>
          </a:p>
          <a:p>
            <a:pPr marL="609600" indent="-609600" algn="l">
              <a:lnSpc>
                <a:spcPct val="170000"/>
              </a:lnSpc>
              <a:buFontTx/>
              <a:buAutoNum type="arabicPeriod"/>
            </a:pPr>
            <a:r>
              <a:rPr lang="cs-CZ" sz="3400" dirty="0">
                <a:latin typeface="+mn-lt"/>
              </a:rPr>
              <a:t>HAVARIJNÍ PLÁNY         </a:t>
            </a:r>
          </a:p>
          <a:p>
            <a:pPr marL="609600" indent="-609600" algn="l">
              <a:lnSpc>
                <a:spcPct val="170000"/>
              </a:lnSpc>
              <a:buFontTx/>
              <a:buAutoNum type="arabicPeriod"/>
            </a:pPr>
            <a:r>
              <a:rPr lang="cs-CZ" sz="3400" dirty="0">
                <a:latin typeface="+mn-lt"/>
              </a:rPr>
              <a:t>OCHRANA KRITICKÉ INFRASTRUKTURY</a:t>
            </a:r>
          </a:p>
          <a:p>
            <a:pPr algn="l">
              <a:lnSpc>
                <a:spcPct val="170000"/>
              </a:lnSpc>
            </a:pPr>
            <a:r>
              <a:rPr lang="cs-CZ" sz="3400" dirty="0">
                <a:latin typeface="+mn-lt"/>
              </a:rPr>
              <a:t>        ZÁVĚR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294967295"/>
          </p:nvPr>
        </p:nvSpPr>
        <p:spPr/>
        <p:txBody>
          <a:bodyPr/>
          <a:lstStyle/>
          <a:p>
            <a:endParaRPr lang="cs-CZ" dirty="0">
              <a:solidFill>
                <a:prstClr val="black">
                  <a:tint val="75000"/>
                </a:prstClr>
              </a:solidFill>
              <a:latin typeface="+mn-lt"/>
            </a:endParaRPr>
          </a:p>
        </p:txBody>
      </p:sp>
      <p:sp>
        <p:nvSpPr>
          <p:cNvPr id="7" name="Nadpis 1"/>
          <p:cNvSpPr txBox="1">
            <a:spLocks/>
          </p:cNvSpPr>
          <p:nvPr/>
        </p:nvSpPr>
        <p:spPr>
          <a:xfrm>
            <a:off x="455613" y="-43458"/>
            <a:ext cx="8229600" cy="86409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cs-CZ" sz="3200" b="1" dirty="0">
                <a:solidFill>
                  <a:prstClr val="black"/>
                </a:solidFill>
                <a:latin typeface="+mn-lt"/>
              </a:rPr>
              <a:t>OSNOVA</a:t>
            </a:r>
          </a:p>
        </p:txBody>
      </p:sp>
      <p:pic>
        <p:nvPicPr>
          <p:cNvPr id="8" name="Obrázek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993" y="-33644"/>
            <a:ext cx="1374655" cy="912501"/>
          </a:xfrm>
          <a:prstGeom prst="rect">
            <a:avLst/>
          </a:prstGeo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6AF34F8C-2DFB-43F6-884C-5759B825298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69345" y="20420"/>
            <a:ext cx="1374655" cy="9125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6323506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8B4E410-110C-4296-B9EB-88764236E2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URČOVÁNÍ PRVKŮ KI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532936D-C411-4DCA-AE58-FEB2FFD27E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400" dirty="0"/>
              <a:t>KI: narušení funkce závažný dopad na bezpečnost státu, zabezpečení základních životních potřeb obyvatelstva, zdraví osob nebo ekonomiku státu (nebo EU).</a:t>
            </a:r>
          </a:p>
          <a:p>
            <a:pPr marL="457200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400" dirty="0"/>
              <a:t>Prvek KI: stavba, zařízení, prostředek nebo veřejná infrastruktura, určené podle průřezových a odvětvových kritérií; V ČR 2 500 prvků (1 086 KIS).</a:t>
            </a:r>
          </a:p>
          <a:p>
            <a:pPr marL="457200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400" dirty="0"/>
              <a:t>Subjekt KI: provozovatel prvku KI (v současnosti 153) např. ČEZ 400 prvků.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34D16B42-EBFA-4B7C-BB0D-2FA96778A44E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F7C29C12-9686-4327-AC7F-3AC27AD1ECAE}" type="slidenum">
              <a:rPr lang="cs-CZ" altLang="cs-CZ" smtClean="0"/>
              <a:pPr>
                <a:defRPr/>
              </a:pPr>
              <a:t>40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39628400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8CBBBC3-1676-434B-B171-EE50804B1B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993" y="25400"/>
            <a:ext cx="8228013" cy="1141412"/>
          </a:xfrm>
        </p:spPr>
        <p:txBody>
          <a:bodyPr/>
          <a:lstStyle/>
          <a:p>
            <a:r>
              <a:rPr lang="cs-CZ" sz="3600" dirty="0"/>
              <a:t>PRŮŘEZOVÁ KRITÉRIA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0B9E193-A623-4828-98B0-89FDD6FAAF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9658" y="1166812"/>
            <a:ext cx="8228013" cy="4524375"/>
          </a:xfrm>
        </p:spPr>
        <p:txBody>
          <a:bodyPr/>
          <a:lstStyle/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400" dirty="0"/>
              <a:t>Hlediska posuzování závažnosti vlivu narušení funkce prvku KI s mezními hodnotami.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400" dirty="0"/>
              <a:t>Hodnoty:</a:t>
            </a:r>
          </a:p>
          <a:p>
            <a:pPr marL="857250" lvl="1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400" dirty="0"/>
              <a:t>rozsah ztrát na životech,</a:t>
            </a:r>
          </a:p>
          <a:p>
            <a:pPr marL="857250" lvl="1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400" dirty="0"/>
              <a:t>dopad na zdraví osob,</a:t>
            </a:r>
          </a:p>
          <a:p>
            <a:pPr marL="857250" lvl="1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400" dirty="0"/>
              <a:t>mimořádně vážný ekonomický dopad</a:t>
            </a:r>
          </a:p>
          <a:p>
            <a:pPr marL="857250" lvl="1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400" dirty="0"/>
              <a:t>dopad na veřejnost v důsledku rozsáhlého omezení poskytování nezbytných služeb</a:t>
            </a:r>
          </a:p>
          <a:p>
            <a:pPr marL="857250" lvl="1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400" dirty="0"/>
              <a:t>jiný závažný zásah do každodenního života. 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43420159-C03A-41E0-9B29-743D46A1DD05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F7C29C12-9686-4327-AC7F-3AC27AD1ECAE}" type="slidenum">
              <a:rPr lang="cs-CZ" altLang="cs-CZ" smtClean="0"/>
              <a:pPr>
                <a:defRPr/>
              </a:pPr>
              <a:t>41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898243459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62617D2-CD64-4091-8F4C-05C0266DE4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/>
              <a:t>PRŮŘEZOVÁ KRITÉRIA (HODNOTY)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91C3990-E7B7-4620-B806-10CB755F6B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400" dirty="0"/>
              <a:t>Počet obětí s mezní hodnotou více než 250 mrtvých nebo více než 2500 osob s následnou hospitalizací po dobu delší než 24 hodin,</a:t>
            </a:r>
          </a:p>
          <a:p>
            <a:pPr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400" dirty="0"/>
              <a:t>Ekonomický dopad s mezní hodnotou hospodářské ztráty státu vyšší než 0,5 % HDP, </a:t>
            </a:r>
          </a:p>
          <a:p>
            <a:pPr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400" dirty="0"/>
              <a:t>Dopad na veřejnost s mezní hodnotou rozsáhlého omezení poskytování nezbytných služeb nebo jiného závažného zásahu do každodenního života postihujícího více než 125 000 osob.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146F3D2-7B33-4899-A26E-FB6CA46B5666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F7C29C12-9686-4327-AC7F-3AC27AD1ECAE}" type="slidenum">
              <a:rPr lang="cs-CZ" altLang="cs-CZ" smtClean="0"/>
              <a:pPr>
                <a:defRPr/>
              </a:pPr>
              <a:t>42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862931887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4BCCFF5-0B48-4173-84B7-9A58FA2C40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5737" y="25400"/>
            <a:ext cx="8228013" cy="1141412"/>
          </a:xfrm>
        </p:spPr>
        <p:txBody>
          <a:bodyPr/>
          <a:lstStyle/>
          <a:p>
            <a:r>
              <a:rPr lang="cs-CZ" sz="3600" dirty="0"/>
              <a:t>ODVĚTVOVÁ KRITÉRIA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95962B5-50E1-4E14-B4E7-DE6004291D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1251" y="1340768"/>
            <a:ext cx="8856984" cy="4638452"/>
          </a:xfrm>
        </p:spPr>
        <p:txBody>
          <a:bodyPr/>
          <a:lstStyle/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400" dirty="0"/>
              <a:t>Technické nebo provozní hodnoty k určování prvku KI v odvětvích:</a:t>
            </a:r>
          </a:p>
          <a:p>
            <a:pPr marL="857250" lvl="1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400" dirty="0"/>
              <a:t>energetika,</a:t>
            </a:r>
          </a:p>
          <a:p>
            <a:pPr marL="857250" lvl="1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400" dirty="0"/>
              <a:t>vodní hospodářství,</a:t>
            </a:r>
          </a:p>
          <a:p>
            <a:pPr marL="857250" lvl="1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400" dirty="0"/>
              <a:t>potravinářství a zemědělství,</a:t>
            </a:r>
          </a:p>
          <a:p>
            <a:pPr marL="857250" lvl="1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400" dirty="0"/>
              <a:t>zdravotnictví, doprava,</a:t>
            </a:r>
          </a:p>
          <a:p>
            <a:pPr marL="857250" lvl="1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400" dirty="0"/>
              <a:t>komunikační a informační systémy,</a:t>
            </a:r>
          </a:p>
          <a:p>
            <a:pPr marL="857250" lvl="1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400" dirty="0"/>
              <a:t>finanční trh a měna, </a:t>
            </a:r>
          </a:p>
          <a:p>
            <a:pPr marL="857250" lvl="1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400" dirty="0"/>
              <a:t>nouzové služby a veřejná správa.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EE3374D7-2DA0-4343-88FC-3673B1D7FF84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F7C29C12-9686-4327-AC7F-3AC27AD1ECAE}" type="slidenum">
              <a:rPr lang="cs-CZ" altLang="cs-CZ" smtClean="0"/>
              <a:pPr>
                <a:defRPr/>
              </a:pPr>
              <a:t>43</a:t>
            </a:fld>
            <a:endParaRPr lang="cs-CZ" altLang="cs-CZ" dirty="0"/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2912F2EE-E95C-40AA-AF91-F13FA5E900B2}"/>
              </a:ext>
            </a:extLst>
          </p:cNvPr>
          <p:cNvSpPr/>
          <p:nvPr/>
        </p:nvSpPr>
        <p:spPr bwMode="auto">
          <a:xfrm>
            <a:off x="6084168" y="2852936"/>
            <a:ext cx="2815606" cy="2880319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457200">
              <a:lnSpc>
                <a:spcPct val="150000"/>
              </a:lnSpc>
              <a:spcBef>
                <a:spcPts val="1250"/>
              </a:spcBef>
              <a:buClr>
                <a:srgbClr val="000000"/>
              </a:buClr>
              <a:buSzPct val="100000"/>
            </a:pPr>
            <a:r>
              <a:rPr lang="cs-CZ" sz="2400" dirty="0"/>
              <a:t>Nařízení vlády č. 432/2010 Sb., o kritériích pro určení prvku kritické infrastruktury. </a:t>
            </a:r>
            <a:endParaRPr kumimoji="0" lang="cs-CZ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icrosoft YaHei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873716227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E4F479E-481C-4588-A6AC-34ED7843C2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/>
              <a:t>PLÁN KRIZOVÉ PŘIPRAVENOSTI SUBJEKTU KRITICKÉ INFRASTRUKTURY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97D0CA1-5398-430D-9652-AF9239C9BC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552" y="1484784"/>
            <a:ext cx="8228013" cy="4524375"/>
          </a:xfrm>
        </p:spPr>
        <p:txBody>
          <a:bodyPr/>
          <a:lstStyle/>
          <a:p>
            <a:pPr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400" dirty="0"/>
              <a:t>Gesce: Subjekt KI rozpracovává TP</a:t>
            </a:r>
          </a:p>
          <a:p>
            <a:pPr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400" dirty="0"/>
              <a:t>Účel: Identifikovat možná ohrožení funkce prvku kritické infrastruktury a stanovit opatření na jeho ochranu. </a:t>
            </a:r>
          </a:p>
          <a:p>
            <a:pPr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400" dirty="0"/>
              <a:t>Subjekt KI musí zabezpečit ochranu prvku vlastními prostředky (ostraha, kamerové systémy, elektronické zabezpečení, režimová opatření. </a:t>
            </a:r>
          </a:p>
          <a:p>
            <a:pPr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400" dirty="0"/>
              <a:t>Spolupráce s dalšími nástroji moci státu, které si opatření rozpracovávají ve vlastní operativní dokumentaci a přiřazují síly a prostředky dle charakteru úkolů.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889877C4-2AD2-48A8-8946-2E02C7521E9C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F7C29C12-9686-4327-AC7F-3AC27AD1ECAE}" type="slidenum">
              <a:rPr lang="cs-CZ" altLang="cs-CZ" smtClean="0"/>
              <a:pPr>
                <a:defRPr/>
              </a:pPr>
              <a:t>44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334266298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96BCBA8-E4E2-420D-B037-66175B0915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/>
              <a:t>SUBJEKT KI VYRÁBĚJÍCÍ NEBO SKLADUJÍCÍ NEBEZPEČNÉ LÁTKY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F942BE2-6781-4E71-92C4-0801980EF6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400" dirty="0"/>
              <a:t>Zákon č. 224/2015 Sb., o prevenci závažných havárií vymezuje podle množství vybraných nebezpečných látek skupiny subjektů KI.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400" dirty="0"/>
              <a:t>Skupina A nebo B vypracovává další 35 bezpečnostních dokumentaci: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400" dirty="0"/>
              <a:t>bezpečnostní program nebo bezpečnostní zpráva,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400" dirty="0"/>
              <a:t>plán fyzické ochrany, 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400" dirty="0"/>
              <a:t>vnitřní havarijní plán  event. vnější havarijní plán. 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D036521B-6877-446F-8609-758153204CAB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F7C29C12-9686-4327-AC7F-3AC27AD1ECAE}" type="slidenum">
              <a:rPr lang="cs-CZ" altLang="cs-CZ" smtClean="0"/>
              <a:pPr>
                <a:defRPr/>
              </a:pPr>
              <a:t>45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711863738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Text Box 1"/>
          <p:cNvSpPr txBox="1">
            <a:spLocks noChangeArrowheads="1"/>
          </p:cNvSpPr>
          <p:nvPr/>
        </p:nvSpPr>
        <p:spPr bwMode="auto">
          <a:xfrm>
            <a:off x="3636695" y="260648"/>
            <a:ext cx="1797585" cy="10922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 defTabSz="457200" eaLnBrk="0" hangingPunct="0">
              <a:spcBef>
                <a:spcPts val="8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Calibri" pitchFamily="34" charset="0"/>
                <a:ea typeface="Microsoft YaHei" pitchFamily="34" charset="-122"/>
              </a:defRPr>
            </a:lvl1pPr>
            <a:lvl2pPr marL="742950" indent="-285750" defTabSz="457200" eaLnBrk="0" hangingPunct="0">
              <a:spcBef>
                <a:spcPts val="7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Calibri" pitchFamily="34" charset="0"/>
                <a:ea typeface="Microsoft YaHei" pitchFamily="34" charset="-122"/>
              </a:defRPr>
            </a:lvl2pPr>
            <a:lvl3pPr marL="1143000" indent="-228600" defTabSz="457200" eaLnBrk="0" hangingPunct="0">
              <a:spcBef>
                <a:spcPts val="6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Calibri" pitchFamily="34" charset="0"/>
                <a:ea typeface="Microsoft YaHei" pitchFamily="34" charset="-122"/>
              </a:defRPr>
            </a:lvl3pPr>
            <a:lvl4pPr marL="1600200" indent="-228600" defTabSz="457200" eaLnBrk="0" hangingPunct="0">
              <a:spcBef>
                <a:spcPts val="5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alibri" pitchFamily="34" charset="0"/>
                <a:ea typeface="Microsoft YaHei" pitchFamily="34" charset="-122"/>
              </a:defRPr>
            </a:lvl4pPr>
            <a:lvl5pPr marL="2057400" indent="-228600" defTabSz="457200" eaLnBrk="0" hangingPunct="0">
              <a:spcBef>
                <a:spcPts val="5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alibri" pitchFamily="34" charset="0"/>
                <a:ea typeface="Microsoft YaHei" pitchFamily="34" charset="-122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alibri" pitchFamily="34" charset="0"/>
                <a:ea typeface="Microsoft YaHei" pitchFamily="34" charset="-122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alibri" pitchFamily="34" charset="0"/>
                <a:ea typeface="Microsoft YaHei" pitchFamily="34" charset="-122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alibri" pitchFamily="34" charset="0"/>
                <a:ea typeface="Microsoft YaHei" pitchFamily="34" charset="-122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alibri" pitchFamily="34" charset="0"/>
                <a:ea typeface="Microsoft YaHei" pitchFamily="34" charset="-122"/>
              </a:defRPr>
            </a:lvl9pPr>
          </a:lstStyle>
          <a:p>
            <a:pPr algn="ctr" eaLnBrk="1" hangingPunct="1">
              <a:spcBef>
                <a:spcPts val="3375"/>
              </a:spcBef>
              <a:buClrTx/>
              <a:buFontTx/>
              <a:buNone/>
            </a:pPr>
            <a:r>
              <a:rPr lang="cs-CZ" altLang="cs-CZ" sz="3600" b="1" dirty="0">
                <a:latin typeface="Times New Roman" pitchFamily="18" charset="0"/>
                <a:cs typeface="Arial" pitchFamily="34" charset="0"/>
              </a:rPr>
              <a:t>ZÁVĚR</a:t>
            </a:r>
          </a:p>
          <a:p>
            <a:pPr algn="ctr" eaLnBrk="1" hangingPunct="1">
              <a:spcBef>
                <a:spcPts val="1250"/>
              </a:spcBef>
              <a:buClrTx/>
              <a:buSzTx/>
              <a:buFontTx/>
              <a:buNone/>
            </a:pPr>
            <a:endParaRPr lang="cs-CZ" altLang="cs-CZ" sz="1800" b="1" dirty="0">
              <a:latin typeface="Times New Roman" pitchFamily="18" charset="0"/>
              <a:cs typeface="Arial" pitchFamily="34" charset="0"/>
            </a:endParaRPr>
          </a:p>
        </p:txBody>
      </p:sp>
      <p:sp>
        <p:nvSpPr>
          <p:cNvPr id="60419" name="Zástupný symbol pro číslo snímku 1"/>
          <p:cNvSpPr txBox="1">
            <a:spLocks/>
          </p:cNvSpPr>
          <p:nvPr/>
        </p:nvSpPr>
        <p:spPr bwMode="auto">
          <a:xfrm>
            <a:off x="6983413" y="6494463"/>
            <a:ext cx="2132012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57200" eaLnBrk="0" hangingPunct="0">
              <a:spcBef>
                <a:spcPts val="800"/>
              </a:spcBef>
              <a:buClr>
                <a:srgbClr val="000000"/>
              </a:buClr>
              <a:buSzPct val="100000"/>
              <a:buFont typeface="Times New Roman" pitchFamily="18" charset="0"/>
              <a:defRPr sz="3200">
                <a:solidFill>
                  <a:srgbClr val="000000"/>
                </a:solidFill>
                <a:latin typeface="Calibri" pitchFamily="34" charset="0"/>
                <a:ea typeface="Microsoft YaHei" pitchFamily="34" charset="-122"/>
              </a:defRPr>
            </a:lvl1pPr>
            <a:lvl2pPr marL="742950" indent="-285750" defTabSz="457200" eaLnBrk="0" hangingPunct="0">
              <a:spcBef>
                <a:spcPts val="700"/>
              </a:spcBef>
              <a:buClr>
                <a:srgbClr val="000000"/>
              </a:buClr>
              <a:buSzPct val="100000"/>
              <a:buFont typeface="Times New Roman" pitchFamily="18" charset="0"/>
              <a:defRPr sz="2800">
                <a:solidFill>
                  <a:srgbClr val="000000"/>
                </a:solidFill>
                <a:latin typeface="Calibri" pitchFamily="34" charset="0"/>
                <a:ea typeface="Microsoft YaHei" pitchFamily="34" charset="-122"/>
              </a:defRPr>
            </a:lvl2pPr>
            <a:lvl3pPr marL="1143000" indent="-228600" defTabSz="457200" eaLnBrk="0" hangingPunct="0">
              <a:spcBef>
                <a:spcPts val="600"/>
              </a:spcBef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rgbClr val="000000"/>
                </a:solidFill>
                <a:latin typeface="Calibri" pitchFamily="34" charset="0"/>
                <a:ea typeface="Microsoft YaHei" pitchFamily="34" charset="-122"/>
              </a:defRPr>
            </a:lvl3pPr>
            <a:lvl4pPr marL="1600200" indent="-228600" defTabSz="457200" eaLnBrk="0" hangingPunct="0">
              <a:spcBef>
                <a:spcPts val="500"/>
              </a:spcBef>
              <a:buClr>
                <a:srgbClr val="000000"/>
              </a:buClr>
              <a:buSzPct val="100000"/>
              <a:buFont typeface="Times New Roman" pitchFamily="18" charset="0"/>
              <a:defRPr sz="2000">
                <a:solidFill>
                  <a:srgbClr val="000000"/>
                </a:solidFill>
                <a:latin typeface="Calibri" pitchFamily="34" charset="0"/>
                <a:ea typeface="Microsoft YaHei" pitchFamily="34" charset="-122"/>
              </a:defRPr>
            </a:lvl4pPr>
            <a:lvl5pPr marL="2057400" indent="-228600" defTabSz="457200" eaLnBrk="0" hangingPunct="0">
              <a:spcBef>
                <a:spcPts val="500"/>
              </a:spcBef>
              <a:buClr>
                <a:srgbClr val="000000"/>
              </a:buClr>
              <a:buSzPct val="100000"/>
              <a:buFont typeface="Times New Roman" pitchFamily="18" charset="0"/>
              <a:defRPr sz="2000">
                <a:solidFill>
                  <a:srgbClr val="000000"/>
                </a:solidFill>
                <a:latin typeface="Calibri" pitchFamily="34" charset="0"/>
                <a:ea typeface="Microsoft YaHei" pitchFamily="34" charset="-122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000">
                <a:solidFill>
                  <a:srgbClr val="000000"/>
                </a:solidFill>
                <a:latin typeface="Calibri" pitchFamily="34" charset="0"/>
                <a:ea typeface="Microsoft YaHei" pitchFamily="34" charset="-122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000">
                <a:solidFill>
                  <a:srgbClr val="000000"/>
                </a:solidFill>
                <a:latin typeface="Calibri" pitchFamily="34" charset="0"/>
                <a:ea typeface="Microsoft YaHei" pitchFamily="34" charset="-122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000">
                <a:solidFill>
                  <a:srgbClr val="000000"/>
                </a:solidFill>
                <a:latin typeface="Calibri" pitchFamily="34" charset="0"/>
                <a:ea typeface="Microsoft YaHei" pitchFamily="34" charset="-122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000">
                <a:solidFill>
                  <a:srgbClr val="000000"/>
                </a:solidFill>
                <a:latin typeface="Calibri" pitchFamily="34" charset="0"/>
                <a:ea typeface="Microsoft YaHei" pitchFamily="34" charset="-122"/>
              </a:defRPr>
            </a:lvl9pPr>
          </a:lstStyle>
          <a:p>
            <a:pPr algn="r" eaLnBrk="1" hangingPunct="1">
              <a:spcBef>
                <a:spcPts val="1250"/>
              </a:spcBef>
            </a:pPr>
            <a:fld id="{7752E74C-3DEF-4764-B509-F52797D1B8E5}" type="slidenum">
              <a:rPr lang="cs-CZ" altLang="cs-CZ" sz="2000">
                <a:latin typeface="Times New Roman" pitchFamily="18" charset="0"/>
                <a:cs typeface="Arial" pitchFamily="34" charset="0"/>
              </a:rPr>
              <a:pPr algn="r" eaLnBrk="1" hangingPunct="1">
                <a:spcBef>
                  <a:spcPts val="1250"/>
                </a:spcBef>
              </a:pPr>
              <a:t>46</a:t>
            </a:fld>
            <a:endParaRPr lang="cs-CZ" altLang="cs-CZ" sz="2000">
              <a:latin typeface="Times New Roman" pitchFamily="18" charset="0"/>
              <a:cs typeface="Arial" pitchFamily="34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322764" y="1196752"/>
            <a:ext cx="8425445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400" dirty="0"/>
              <a:t>Plánování: základní funkce řízení, proces ujasňování představ o  budoucnosti, zpravidla významnější než vlastní výsledek. 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400" dirty="0"/>
              <a:t>Plánování pro zajištění bezpečnosti a obrany: prevence, připravenost, odezva, obnova (eliminovat, zmírnit dopady)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400" dirty="0"/>
              <a:t>Krizové a havarijní plánování: nevojenská ohrožení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400" dirty="0"/>
              <a:t>Krizové plány: pro krizové stavy (krizový zákon)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400" dirty="0"/>
              <a:t>Krizová opatření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400" dirty="0"/>
              <a:t>Havarijní plány: pro mimořádné události (IZS)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400" dirty="0"/>
              <a:t>Kritická infrastruktura (kritéria výběru a plán krizové připravenosti)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2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CD93BC4-0128-476A-A526-5E66D93A1E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ÚKOLY DO PŘÍŠTĚ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CC77725-8B95-4017-BBBE-EDD275A06E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Do </a:t>
            </a:r>
            <a:r>
              <a:rPr lang="cs-CZ" dirty="0" err="1"/>
              <a:t>odevzdavárny</a:t>
            </a:r>
            <a:r>
              <a:rPr lang="cs-CZ" dirty="0"/>
              <a:t> IS MU vložit nejpozději 5.4. rozpracovaný záměr seminární práce (případové studie analyzující vybranou krizovou situaci): vymezit popis situace a naznačit způsob jejího řešení z pohledu </a:t>
            </a:r>
            <a:r>
              <a:rPr lang="cs-CZ" dirty="0" err="1"/>
              <a:t>Coppolova</a:t>
            </a:r>
            <a:r>
              <a:rPr lang="cs-CZ" dirty="0"/>
              <a:t> modelu.</a:t>
            </a:r>
          </a:p>
          <a:p>
            <a:r>
              <a:rPr lang="cs-CZ" dirty="0"/>
              <a:t>Na následující přednášce 6.4. poskytnu zpětnou vazbu na vybrané seminární práce. </a:t>
            </a:r>
          </a:p>
          <a:p>
            <a:r>
              <a:rPr lang="cs-CZ" dirty="0"/>
              <a:t>Smyslem je nasměřovat zpracování </a:t>
            </a:r>
            <a:r>
              <a:rPr lang="cs-CZ"/>
              <a:t>seminární práce </a:t>
            </a:r>
            <a:r>
              <a:rPr lang="cs-CZ" dirty="0"/>
              <a:t>správným směrem.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EB8B5855-014F-47E9-8272-6A26343774ED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F7C29C12-9686-4327-AC7F-3AC27AD1ECAE}" type="slidenum">
              <a:rPr lang="cs-CZ" altLang="cs-CZ" smtClean="0"/>
              <a:pPr>
                <a:defRPr/>
              </a:pPr>
              <a:t>47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3752543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65262" y="1124744"/>
            <a:ext cx="8413476" cy="5722833"/>
          </a:xfrm>
        </p:spPr>
        <p:txBody>
          <a:bodyPr>
            <a:normAutofit fontScale="85000" lnSpcReduction="20000"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cs-CZ" sz="28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Modul E: Vnitřní bezpečnost a veřejný pořádek s. 24-42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cs-CZ" sz="2800" dirty="0">
                <a:ea typeface="Times New Roman" panose="02020603050405020304" pitchFamily="18" charset="0"/>
              </a:rPr>
              <a:t>Platná právní úprava krizového řízení</a:t>
            </a:r>
          </a:p>
          <a:p>
            <a:pPr marL="914400" lvl="1" indent="-457200" algn="just">
              <a:buFont typeface="Arial" panose="020B0604020202020204" pitchFamily="34" charset="0"/>
              <a:buChar char="•"/>
            </a:pPr>
            <a:r>
              <a:rPr lang="cs-CZ" dirty="0">
                <a:ea typeface="Times New Roman" panose="02020603050405020304" pitchFamily="18" charset="0"/>
              </a:rPr>
              <a:t>Zákon 239/2000, o IZS</a:t>
            </a:r>
          </a:p>
          <a:p>
            <a:pPr marL="914400" lvl="1" indent="-457200" algn="just">
              <a:buFont typeface="Arial" panose="020B0604020202020204" pitchFamily="34" charset="0"/>
              <a:buChar char="•"/>
            </a:pPr>
            <a:r>
              <a:rPr lang="cs-CZ" dirty="0">
                <a:ea typeface="Times New Roman" panose="02020603050405020304" pitchFamily="18" charset="0"/>
              </a:rPr>
              <a:t>Zákon 240/2000, o krizovém řízení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cs-CZ" sz="2800" dirty="0">
                <a:ea typeface="Times New Roman" panose="02020603050405020304" pitchFamily="18" charset="0"/>
              </a:rPr>
              <a:t>Nařízení vlády a vyhlášky </a:t>
            </a:r>
          </a:p>
          <a:p>
            <a:pPr marL="914400" lvl="1" indent="-457200" algn="just">
              <a:buFont typeface="Arial" panose="020B0604020202020204" pitchFamily="34" charset="0"/>
              <a:buChar char="•"/>
            </a:pPr>
            <a:r>
              <a:rPr lang="cs-CZ" dirty="0"/>
              <a:t>N</a:t>
            </a:r>
            <a:r>
              <a:rPr lang="cs-CZ" dirty="0">
                <a:effectLst/>
                <a:ea typeface="Times New Roman" panose="02020603050405020304" pitchFamily="18" charset="0"/>
              </a:rPr>
              <a:t>a</a:t>
            </a:r>
            <a:r>
              <a:rPr lang="cs-CZ" dirty="0"/>
              <a:t>řízení vlády č. 462/2000 Sb. – krizové plány. Dostupné: </a:t>
            </a:r>
            <a:r>
              <a:rPr lang="cs-CZ" dirty="0">
                <a:hlinkClick r:id="rId3"/>
              </a:rPr>
              <a:t>462/2000 Sb. Nařízení vlády k provedení krizového zákonu (zakonyprolidi.cz)</a:t>
            </a:r>
            <a:r>
              <a:rPr lang="cs-CZ" dirty="0"/>
              <a:t> </a:t>
            </a:r>
          </a:p>
          <a:p>
            <a:pPr marL="914400" lvl="1" indent="-457200" algn="just">
              <a:buFont typeface="Arial" panose="020B0604020202020204" pitchFamily="34" charset="0"/>
              <a:buChar char="•"/>
            </a:pPr>
            <a:r>
              <a:rPr lang="cs-CZ" dirty="0"/>
              <a:t>Vyhláška Ministerstva vnitra č. 328/2001, havarijní plány Dostupné z: </a:t>
            </a:r>
            <a:r>
              <a:rPr lang="cs-CZ" dirty="0">
                <a:hlinkClick r:id="rId4"/>
              </a:rPr>
              <a:t>328/2001 Sb. Vyhláška o některých podrobnostech zabezpečení integrovaného záchranného systému (zakonyprolidi.cz)</a:t>
            </a:r>
            <a:endParaRPr lang="cs-CZ" dirty="0">
              <a:ea typeface="Times New Roman" panose="02020603050405020304" pitchFamily="18" charset="0"/>
            </a:endParaRPr>
          </a:p>
          <a:p>
            <a:pPr marL="914400" lvl="1" indent="-457200" algn="just">
              <a:buFont typeface="Arial" panose="020B0604020202020204" pitchFamily="34" charset="0"/>
              <a:buChar char="•"/>
            </a:pPr>
            <a:r>
              <a:rPr lang="cs-CZ" dirty="0"/>
              <a:t>Vyhláška č. 103/2006 Sb. o stanovení zásad pro vymezení zóny havarijního plánování a o rozsahu a způsobu vypracování vnějšího havarijního plánu</a:t>
            </a:r>
            <a:endParaRPr lang="cs-CZ" dirty="0">
              <a:ea typeface="Times New Roman" panose="02020603050405020304" pitchFamily="18" charset="0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cs-CZ" sz="28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Příklady krizových a havarijních plánů</a:t>
            </a:r>
          </a:p>
          <a:p>
            <a:pPr algn="just"/>
            <a:endParaRPr lang="cs-CZ" sz="2600" dirty="0">
              <a:latin typeface="+mn-lt"/>
            </a:endParaRPr>
          </a:p>
          <a:p>
            <a:pPr algn="just"/>
            <a:endParaRPr lang="cs-CZ" sz="3200" dirty="0">
              <a:latin typeface="+mn-lt"/>
            </a:endParaRPr>
          </a:p>
          <a:p>
            <a:pPr algn="just"/>
            <a:endParaRPr lang="cs-CZ" sz="2900" dirty="0">
              <a:latin typeface="+mn-lt"/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294967295"/>
          </p:nvPr>
        </p:nvSpPr>
        <p:spPr/>
        <p:txBody>
          <a:bodyPr/>
          <a:lstStyle/>
          <a:p>
            <a:r>
              <a:rPr lang="cs-CZ" dirty="0">
                <a:solidFill>
                  <a:prstClr val="black">
                    <a:tint val="75000"/>
                  </a:prstClr>
                </a:solidFill>
                <a:latin typeface="+mn-lt"/>
              </a:rPr>
              <a:t> </a:t>
            </a:r>
          </a:p>
        </p:txBody>
      </p:sp>
      <p:sp>
        <p:nvSpPr>
          <p:cNvPr id="7" name="Nadpis 1"/>
          <p:cNvSpPr txBox="1">
            <a:spLocks/>
          </p:cNvSpPr>
          <p:nvPr/>
        </p:nvSpPr>
        <p:spPr>
          <a:xfrm>
            <a:off x="572399" y="-27065"/>
            <a:ext cx="8229600" cy="86409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cs-CZ" sz="3200" b="1" dirty="0">
                <a:solidFill>
                  <a:prstClr val="black"/>
                </a:solidFill>
                <a:latin typeface="+mn-lt"/>
              </a:rPr>
              <a:t>LITERATURA</a:t>
            </a:r>
          </a:p>
        </p:txBody>
      </p:sp>
      <p:sp>
        <p:nvSpPr>
          <p:cNvPr id="8" name="Zástupný symbol pro datum 3"/>
          <p:cNvSpPr txBox="1">
            <a:spLocks/>
          </p:cNvSpPr>
          <p:nvPr/>
        </p:nvSpPr>
        <p:spPr>
          <a:xfrm>
            <a:off x="6948264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cs-CZ"/>
            </a:defPPr>
            <a:lvl1pPr marL="0" algn="ctr" defTabSz="914400" rtl="0" eaLnBrk="1" latinLnBrk="0" hangingPunct="1">
              <a:defRPr sz="1200" b="1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>
                <a:solidFill>
                  <a:prstClr val="white"/>
                </a:solidFill>
                <a:latin typeface="+mn-lt"/>
              </a:rPr>
              <a:t>5</a:t>
            </a:r>
          </a:p>
        </p:txBody>
      </p:sp>
      <p:pic>
        <p:nvPicPr>
          <p:cNvPr id="11" name="Obrázek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8993" y="10423"/>
            <a:ext cx="1374655" cy="912501"/>
          </a:xfrm>
          <a:prstGeom prst="rect">
            <a:avLst/>
          </a:prstGeom>
        </p:spPr>
      </p:pic>
      <p:pic>
        <p:nvPicPr>
          <p:cNvPr id="12" name="Obrázek 1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769345" y="-4132"/>
            <a:ext cx="1374655" cy="941609"/>
          </a:xfrm>
          <a:prstGeom prst="rect">
            <a:avLst/>
          </a:prstGeom>
        </p:spPr>
      </p:pic>
      <p:sp>
        <p:nvSpPr>
          <p:cNvPr id="2" name="AutoShape 2">
            <a:extLst>
              <a:ext uri="{FF2B5EF4-FFF2-40B4-BE49-F238E27FC236}">
                <a16:creationId xmlns:a16="http://schemas.microsoft.com/office/drawing/2014/main" id="{313A299A-7FD2-42E5-B1A4-E8E5977D2D8F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4" name="AutoShape 4">
            <a:extLst>
              <a:ext uri="{FF2B5EF4-FFF2-40B4-BE49-F238E27FC236}">
                <a16:creationId xmlns:a16="http://schemas.microsoft.com/office/drawing/2014/main" id="{8ECDD190-A7A9-4D4D-997B-BFE4D60F821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572000" y="34290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99708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1"/>
          <p:cNvSpPr txBox="1">
            <a:spLocks/>
          </p:cNvSpPr>
          <p:nvPr/>
        </p:nvSpPr>
        <p:spPr>
          <a:xfrm>
            <a:off x="323528" y="-56679"/>
            <a:ext cx="8229600" cy="86409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cs-CZ" sz="3200" b="1" dirty="0">
                <a:solidFill>
                  <a:prstClr val="black"/>
                </a:solidFill>
                <a:latin typeface="+mn-lt"/>
              </a:rPr>
              <a:t>ÚVOD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35870" y="975701"/>
            <a:ext cx="3905250" cy="5882299"/>
          </a:xfrm>
          <a:prstGeom prst="rect">
            <a:avLst/>
          </a:prstGeom>
        </p:spPr>
      </p:pic>
      <p:sp>
        <p:nvSpPr>
          <p:cNvPr id="9" name="TextovéPole 8"/>
          <p:cNvSpPr txBox="1"/>
          <p:nvPr/>
        </p:nvSpPr>
        <p:spPr>
          <a:xfrm>
            <a:off x="4082132" y="2199883"/>
            <a:ext cx="4470996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i="1" dirty="0">
                <a:cs typeface="Arial" panose="020B0604020202020204" pitchFamily="34" charset="0"/>
              </a:rPr>
              <a:t>„Plánování je důležité, ale plány jsou bezcenné.“ </a:t>
            </a:r>
          </a:p>
          <a:p>
            <a:endParaRPr lang="cs-CZ" sz="2800" b="1" dirty="0">
              <a:cs typeface="Arial" panose="020B0604020202020204" pitchFamily="34" charset="0"/>
            </a:endParaRPr>
          </a:p>
          <a:p>
            <a:r>
              <a:rPr lang="cs-CZ" sz="2800" b="1" i="1" dirty="0">
                <a:cs typeface="Arial" panose="020B0604020202020204" pitchFamily="34" charset="0"/>
              </a:rPr>
              <a:t>„</a:t>
            </a:r>
            <a:r>
              <a:rPr lang="cs-CZ" sz="2800" b="1" i="1" dirty="0" err="1">
                <a:cs typeface="Arial" panose="020B0604020202020204" pitchFamily="34" charset="0"/>
              </a:rPr>
              <a:t>Planning</a:t>
            </a:r>
            <a:r>
              <a:rPr lang="cs-CZ" sz="2800" b="1" i="1" dirty="0">
                <a:cs typeface="Arial" panose="020B0604020202020204" pitchFamily="34" charset="0"/>
              </a:rPr>
              <a:t> </a:t>
            </a:r>
            <a:r>
              <a:rPr lang="cs-CZ" sz="2800" b="1" i="1" dirty="0" err="1">
                <a:cs typeface="Arial" panose="020B0604020202020204" pitchFamily="34" charset="0"/>
              </a:rPr>
              <a:t>is</a:t>
            </a:r>
            <a:r>
              <a:rPr lang="cs-CZ" sz="2800" b="1" i="1" dirty="0">
                <a:cs typeface="Arial" panose="020B0604020202020204" pitchFamily="34" charset="0"/>
              </a:rPr>
              <a:t> </a:t>
            </a:r>
            <a:r>
              <a:rPr lang="cs-CZ" sz="2800" b="1" i="1" dirty="0" err="1">
                <a:cs typeface="Arial" panose="020B0604020202020204" pitchFamily="34" charset="0"/>
              </a:rPr>
              <a:t>everything</a:t>
            </a:r>
            <a:r>
              <a:rPr lang="cs-CZ" sz="2800" b="1" i="1" dirty="0">
                <a:cs typeface="Arial" panose="020B0604020202020204" pitchFamily="34" charset="0"/>
              </a:rPr>
              <a:t>, </a:t>
            </a:r>
            <a:r>
              <a:rPr lang="cs-CZ" sz="2800" b="1" i="1" dirty="0" err="1">
                <a:cs typeface="Arial" panose="020B0604020202020204" pitchFamily="34" charset="0"/>
              </a:rPr>
              <a:t>plan</a:t>
            </a:r>
            <a:r>
              <a:rPr lang="cs-CZ" sz="2800" b="1" i="1" dirty="0">
                <a:cs typeface="Arial" panose="020B0604020202020204" pitchFamily="34" charset="0"/>
              </a:rPr>
              <a:t> </a:t>
            </a:r>
            <a:r>
              <a:rPr lang="cs-CZ" sz="2800" b="1" i="1" dirty="0" err="1">
                <a:cs typeface="Arial" panose="020B0604020202020204" pitchFamily="34" charset="0"/>
              </a:rPr>
              <a:t>is</a:t>
            </a:r>
            <a:r>
              <a:rPr lang="cs-CZ" sz="2800" b="1" i="1" dirty="0">
                <a:cs typeface="Arial" panose="020B0604020202020204" pitchFamily="34" charset="0"/>
              </a:rPr>
              <a:t> </a:t>
            </a:r>
            <a:r>
              <a:rPr lang="cs-CZ" sz="2800" b="1" i="1" dirty="0" err="1">
                <a:cs typeface="Arial" panose="020B0604020202020204" pitchFamily="34" charset="0"/>
              </a:rPr>
              <a:t>worthless</a:t>
            </a:r>
            <a:r>
              <a:rPr lang="cs-CZ" sz="2800" b="1" i="1" dirty="0">
                <a:cs typeface="Arial" panose="020B0604020202020204" pitchFamily="34" charset="0"/>
              </a:rPr>
              <a:t>.“</a:t>
            </a:r>
            <a:endParaRPr lang="en-US" sz="2800" b="1" i="1" dirty="0">
              <a:cs typeface="Arial" panose="020B0604020202020204" pitchFamily="34" charset="0"/>
            </a:endParaRPr>
          </a:p>
          <a:p>
            <a:endParaRPr lang="cs-CZ" sz="2800" dirty="0">
              <a:cs typeface="Arial" panose="020B0604020202020204" pitchFamily="34" charset="0"/>
            </a:endParaRPr>
          </a:p>
          <a:p>
            <a:r>
              <a:rPr lang="en-US" sz="2800" dirty="0">
                <a:cs typeface="Arial" panose="020B0604020202020204" pitchFamily="34" charset="0"/>
              </a:rPr>
              <a:t>Dwight </a:t>
            </a:r>
            <a:r>
              <a:rPr lang="cs-CZ" sz="2800" dirty="0">
                <a:cs typeface="Arial" panose="020B0604020202020204" pitchFamily="34" charset="0"/>
              </a:rPr>
              <a:t>David </a:t>
            </a:r>
            <a:r>
              <a:rPr lang="en-US" sz="2800" dirty="0">
                <a:cs typeface="Arial" panose="020B0604020202020204" pitchFamily="34" charset="0"/>
              </a:rPr>
              <a:t>Eisenhower</a:t>
            </a:r>
            <a:endParaRPr lang="cs-CZ" sz="2800" dirty="0">
              <a:cs typeface="Arial" panose="020B0604020202020204" pitchFamily="34" charset="0"/>
            </a:endParaRPr>
          </a:p>
          <a:p>
            <a:endParaRPr lang="cs-CZ" sz="2400" dirty="0">
              <a:cs typeface="Arial" panose="020B0604020202020204" pitchFamily="34" charset="0"/>
            </a:endParaRPr>
          </a:p>
          <a:p>
            <a:endParaRPr lang="cs-CZ" sz="2400" dirty="0">
              <a:cs typeface="Arial" panose="020B0604020202020204" pitchFamily="34" charset="0"/>
            </a:endParaRPr>
          </a:p>
        </p:txBody>
      </p:sp>
      <p:sp>
        <p:nvSpPr>
          <p:cNvPr id="8" name="Zástupný symbol pro datum 3"/>
          <p:cNvSpPr txBox="1">
            <a:spLocks/>
          </p:cNvSpPr>
          <p:nvPr/>
        </p:nvSpPr>
        <p:spPr>
          <a:xfrm>
            <a:off x="6948264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cs-CZ"/>
            </a:defPPr>
            <a:lvl1pPr marL="0" algn="ctr" defTabSz="914400" rtl="0" eaLnBrk="1" latinLnBrk="0" hangingPunct="1">
              <a:defRPr sz="1200" b="1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>
                <a:solidFill>
                  <a:prstClr val="white"/>
                </a:solidFill>
                <a:latin typeface="+mn-lt"/>
              </a:rPr>
              <a:t>4</a:t>
            </a:r>
          </a:p>
        </p:txBody>
      </p:sp>
      <p:sp>
        <p:nvSpPr>
          <p:cNvPr id="11" name="Zástupný symbol pro datum 3"/>
          <p:cNvSpPr txBox="1">
            <a:spLocks noGrp="1"/>
          </p:cNvSpPr>
          <p:nvPr>
            <p:ph type="ftr" sz="quarter" idx="4294967295"/>
          </p:nvPr>
        </p:nvSpPr>
        <p:spPr>
          <a:xfrm>
            <a:off x="0" y="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cs-CZ"/>
            </a:defPPr>
            <a:lvl1pPr marL="0" algn="ctr" defTabSz="914400" rtl="0" eaLnBrk="1" latinLnBrk="0" hangingPunct="1">
              <a:defRPr sz="1200" b="1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>
                <a:solidFill>
                  <a:prstClr val="white"/>
                </a:solidFill>
                <a:latin typeface="+mn-lt"/>
              </a:rPr>
              <a:t>4</a:t>
            </a:r>
          </a:p>
        </p:txBody>
      </p:sp>
      <p:sp>
        <p:nvSpPr>
          <p:cNvPr id="12" name="Zástupný symbol pro datum 3"/>
          <p:cNvSpPr txBox="1">
            <a:spLocks/>
          </p:cNvSpPr>
          <p:nvPr/>
        </p:nvSpPr>
        <p:spPr>
          <a:xfrm>
            <a:off x="7100664" y="65087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cs-CZ"/>
            </a:defPPr>
            <a:lvl1pPr marL="0" algn="ctr" defTabSz="914400" rtl="0" eaLnBrk="1" latinLnBrk="0" hangingPunct="1">
              <a:defRPr sz="1200" b="1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>
                <a:solidFill>
                  <a:prstClr val="white"/>
                </a:solidFill>
                <a:latin typeface="+mn-lt"/>
              </a:rPr>
              <a:t>4</a:t>
            </a:r>
          </a:p>
        </p:txBody>
      </p:sp>
      <p:pic>
        <p:nvPicPr>
          <p:cNvPr id="10" name="Obrázek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993" y="10423"/>
            <a:ext cx="1374655" cy="912501"/>
          </a:xfrm>
          <a:prstGeom prst="rect">
            <a:avLst/>
          </a:prstGeom>
        </p:spPr>
      </p:pic>
      <p:pic>
        <p:nvPicPr>
          <p:cNvPr id="14" name="Obrázek 1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769345" y="-4132"/>
            <a:ext cx="1374655" cy="9416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59444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1"/>
          <p:cNvSpPr txBox="1">
            <a:spLocks/>
          </p:cNvSpPr>
          <p:nvPr/>
        </p:nvSpPr>
        <p:spPr>
          <a:xfrm>
            <a:off x="323528" y="-56679"/>
            <a:ext cx="8229600" cy="86409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cs-CZ" sz="3200" b="1" dirty="0">
                <a:solidFill>
                  <a:prstClr val="black"/>
                </a:solidFill>
                <a:latin typeface="+mn-lt"/>
              </a:rPr>
              <a:t>ÚVOD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4082132" y="2199883"/>
            <a:ext cx="4470996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i="1" dirty="0">
                <a:cs typeface="Arial" panose="020B0604020202020204" pitchFamily="34" charset="0"/>
              </a:rPr>
              <a:t>„Žádný plán nepřežije první výstřel.“ </a:t>
            </a:r>
          </a:p>
          <a:p>
            <a:endParaRPr lang="cs-CZ" sz="2800" b="1" dirty="0">
              <a:cs typeface="Arial" panose="020B0604020202020204" pitchFamily="34" charset="0"/>
            </a:endParaRPr>
          </a:p>
          <a:p>
            <a:r>
              <a:rPr lang="cs-CZ" sz="2800" b="1" i="1" dirty="0">
                <a:cs typeface="Arial" panose="020B0604020202020204" pitchFamily="34" charset="0"/>
              </a:rPr>
              <a:t>„</a:t>
            </a:r>
            <a:r>
              <a:rPr lang="de-DE" sz="2800" b="1" i="1" dirty="0">
                <a:cs typeface="Arial" panose="020B0604020202020204" pitchFamily="34" charset="0"/>
              </a:rPr>
              <a:t>Kein Operationsplan reicht mit einiger Sicherheit über das erste Zusammentreffen mit der feindlichen Hauptmacht hinaus.“</a:t>
            </a:r>
            <a:endParaRPr lang="cs-CZ" sz="2800" b="1" i="1" dirty="0">
              <a:cs typeface="Arial" panose="020B0604020202020204" pitchFamily="34" charset="0"/>
            </a:endParaRPr>
          </a:p>
          <a:p>
            <a:endParaRPr lang="cs-CZ" sz="2800" dirty="0">
              <a:cs typeface="Arial" panose="020B0604020202020204" pitchFamily="34" charset="0"/>
            </a:endParaRPr>
          </a:p>
          <a:p>
            <a:r>
              <a:rPr lang="cs-CZ" sz="2800" dirty="0">
                <a:cs typeface="Arial" panose="020B0604020202020204" pitchFamily="34" charset="0"/>
              </a:rPr>
              <a:t>Helmuth von </a:t>
            </a:r>
            <a:r>
              <a:rPr lang="cs-CZ" sz="2800" dirty="0" err="1">
                <a:cs typeface="Arial" panose="020B0604020202020204" pitchFamily="34" charset="0"/>
              </a:rPr>
              <a:t>Moltke</a:t>
            </a:r>
            <a:endParaRPr lang="cs-CZ" sz="2800" dirty="0">
              <a:cs typeface="Arial" panose="020B0604020202020204" pitchFamily="34" charset="0"/>
            </a:endParaRPr>
          </a:p>
          <a:p>
            <a:endParaRPr lang="cs-CZ" sz="2400" dirty="0">
              <a:cs typeface="Arial" panose="020B0604020202020204" pitchFamily="34" charset="0"/>
            </a:endParaRPr>
          </a:p>
          <a:p>
            <a:endParaRPr lang="cs-CZ" sz="2400" dirty="0">
              <a:cs typeface="Arial" panose="020B0604020202020204" pitchFamily="34" charset="0"/>
            </a:endParaRPr>
          </a:p>
        </p:txBody>
      </p:sp>
      <p:sp>
        <p:nvSpPr>
          <p:cNvPr id="8" name="Zástupný symbol pro datum 3"/>
          <p:cNvSpPr txBox="1">
            <a:spLocks/>
          </p:cNvSpPr>
          <p:nvPr/>
        </p:nvSpPr>
        <p:spPr>
          <a:xfrm>
            <a:off x="6948264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cs-CZ"/>
            </a:defPPr>
            <a:lvl1pPr marL="0" algn="ctr" defTabSz="914400" rtl="0" eaLnBrk="1" latinLnBrk="0" hangingPunct="1">
              <a:defRPr sz="1200" b="1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>
                <a:solidFill>
                  <a:prstClr val="white"/>
                </a:solidFill>
                <a:latin typeface="+mn-lt"/>
              </a:rPr>
              <a:t>4</a:t>
            </a:r>
          </a:p>
        </p:txBody>
      </p:sp>
      <p:sp>
        <p:nvSpPr>
          <p:cNvPr id="11" name="Zástupný symbol pro datum 3"/>
          <p:cNvSpPr txBox="1">
            <a:spLocks noGrp="1"/>
          </p:cNvSpPr>
          <p:nvPr>
            <p:ph type="ftr" sz="quarter" idx="4294967295"/>
          </p:nvPr>
        </p:nvSpPr>
        <p:spPr>
          <a:xfrm>
            <a:off x="0" y="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cs-CZ"/>
            </a:defPPr>
            <a:lvl1pPr marL="0" algn="ctr" defTabSz="914400" rtl="0" eaLnBrk="1" latinLnBrk="0" hangingPunct="1">
              <a:defRPr sz="1200" b="1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>
                <a:solidFill>
                  <a:prstClr val="white"/>
                </a:solidFill>
                <a:latin typeface="+mn-lt"/>
              </a:rPr>
              <a:t>4</a:t>
            </a:r>
          </a:p>
        </p:txBody>
      </p:sp>
      <p:sp>
        <p:nvSpPr>
          <p:cNvPr id="12" name="Zástupný symbol pro datum 3"/>
          <p:cNvSpPr txBox="1">
            <a:spLocks/>
          </p:cNvSpPr>
          <p:nvPr/>
        </p:nvSpPr>
        <p:spPr>
          <a:xfrm>
            <a:off x="7100664" y="65087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cs-CZ"/>
            </a:defPPr>
            <a:lvl1pPr marL="0" algn="ctr" defTabSz="914400" rtl="0" eaLnBrk="1" latinLnBrk="0" hangingPunct="1">
              <a:defRPr sz="1200" b="1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>
                <a:solidFill>
                  <a:prstClr val="white"/>
                </a:solidFill>
                <a:latin typeface="+mn-lt"/>
              </a:rPr>
              <a:t>4</a:t>
            </a: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88" y="1027110"/>
            <a:ext cx="3505200" cy="5881754"/>
          </a:xfrm>
          <a:prstGeom prst="rect">
            <a:avLst/>
          </a:prstGeom>
        </p:spPr>
      </p:pic>
      <p:pic>
        <p:nvPicPr>
          <p:cNvPr id="10" name="Obrázek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993" y="10423"/>
            <a:ext cx="1374655" cy="912501"/>
          </a:xfrm>
          <a:prstGeom prst="rect">
            <a:avLst/>
          </a:prstGeom>
        </p:spPr>
      </p:pic>
      <p:pic>
        <p:nvPicPr>
          <p:cNvPr id="14" name="Obrázek 1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769345" y="-4132"/>
            <a:ext cx="1374655" cy="9416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9482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5340"/>
            <a:ext cx="8228013" cy="1141412"/>
          </a:xfrm>
        </p:spPr>
        <p:txBody>
          <a:bodyPr/>
          <a:lstStyle/>
          <a:p>
            <a:pPr defTabSz="914400" eaLnBrk="1" hangingPunct="1">
              <a:lnSpc>
                <a:spcPct val="90000"/>
              </a:lnSpc>
            </a:pPr>
            <a:r>
              <a:rPr lang="cs-CZ" sz="3200" b="1" kern="1200" dirty="0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  <a:t>PROČ PLÁNOVAT?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F7C29C12-9686-4327-AC7F-3AC27AD1ECAE}" type="slidenum">
              <a:rPr lang="cs-CZ" altLang="cs-CZ" smtClean="0"/>
              <a:pPr>
                <a:defRPr/>
              </a:pPr>
              <a:t>8</a:t>
            </a:fld>
            <a:endParaRPr lang="cs-CZ" alt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277838" y="1124744"/>
            <a:ext cx="8682135" cy="1111399"/>
          </a:xfrm>
          <a:prstGeom prst="rect">
            <a:avLst/>
          </a:prstGeom>
          <a:solidFill>
            <a:srgbClr val="FBEAD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cs-CZ" sz="2400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  <a:spcBef>
                <a:spcPct val="0"/>
              </a:spcBef>
            </a:pPr>
            <a:r>
              <a:rPr lang="cs-CZ" sz="2400" kern="1200" dirty="0">
                <a:solidFill>
                  <a:schemeClr val="tx1"/>
                </a:solidFill>
                <a:cs typeface="Arial" panose="020B0604020202020204" pitchFamily="34" charset="0"/>
              </a:rPr>
              <a:t>Zajistit schopnosti pro zajištění bezpečnosti občanů. </a:t>
            </a:r>
          </a:p>
          <a:p>
            <a:endParaRPr lang="cs-CZ" sz="24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277838" y="2420888"/>
            <a:ext cx="8682136" cy="1560279"/>
          </a:xfrm>
          <a:prstGeom prst="rect">
            <a:avLst/>
          </a:prstGeom>
          <a:solidFill>
            <a:srgbClr val="FDD3F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cs-CZ" sz="2400" dirty="0">
                <a:solidFill>
                  <a:schemeClr val="tx1"/>
                </a:solidFill>
                <a:cs typeface="Arial" panose="020B0604020202020204" pitchFamily="34" charset="0"/>
              </a:rPr>
              <a:t>Účinně řešit krizové situace nevojenského charakteru s využitím všech nástrojů moci státu.  </a:t>
            </a:r>
          </a:p>
        </p:txBody>
      </p:sp>
      <p:sp>
        <p:nvSpPr>
          <p:cNvPr id="7" name="Obdélník 6"/>
          <p:cNvSpPr/>
          <p:nvPr/>
        </p:nvSpPr>
        <p:spPr>
          <a:xfrm>
            <a:off x="277838" y="4149080"/>
            <a:ext cx="8682136" cy="1261467"/>
          </a:xfrm>
          <a:prstGeom prst="rect">
            <a:avLst/>
          </a:prstGeom>
          <a:solidFill>
            <a:srgbClr val="F6FCD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cs-CZ" sz="2400" dirty="0">
                <a:solidFill>
                  <a:schemeClr val="tx1"/>
                </a:solidFill>
                <a:cs typeface="Arial" panose="020B0604020202020204" pitchFamily="34" charset="0"/>
              </a:rPr>
              <a:t>Realizace opatření k rozvoji nezbytných sil a prostředků a prevenci vzniku krizových situací. </a:t>
            </a:r>
          </a:p>
        </p:txBody>
      </p:sp>
      <p:sp>
        <p:nvSpPr>
          <p:cNvPr id="8" name="Obdélník 7"/>
          <p:cNvSpPr/>
          <p:nvPr/>
        </p:nvSpPr>
        <p:spPr>
          <a:xfrm>
            <a:off x="282352" y="5589240"/>
            <a:ext cx="8682136" cy="118680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cs-CZ" sz="2400" dirty="0">
                <a:solidFill>
                  <a:schemeClr val="tx1"/>
                </a:solidFill>
                <a:cs typeface="Arial" panose="020B0604020202020204" pitchFamily="34" charset="0"/>
              </a:rPr>
              <a:t>Předvídání okolností použití sil a prostředků se snahou přípravy na budoucí situace, nikoli na ty minulé! Adaptace!! Zkušenosti!!</a:t>
            </a:r>
          </a:p>
        </p:txBody>
      </p:sp>
      <p:pic>
        <p:nvPicPr>
          <p:cNvPr id="11" name="Obrázek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993" y="10423"/>
            <a:ext cx="1374655" cy="912501"/>
          </a:xfrm>
          <a:prstGeom prst="rect">
            <a:avLst/>
          </a:prstGeom>
        </p:spPr>
      </p:pic>
      <p:pic>
        <p:nvPicPr>
          <p:cNvPr id="12" name="Obrázek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69345" y="-4132"/>
            <a:ext cx="1374655" cy="9416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73748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7" name="Rectangle 3"/>
          <p:cNvSpPr>
            <a:spLocks noGrp="1"/>
          </p:cNvSpPr>
          <p:nvPr>
            <p:ph type="body" idx="1"/>
          </p:nvPr>
        </p:nvSpPr>
        <p:spPr>
          <a:xfrm>
            <a:off x="0" y="1340768"/>
            <a:ext cx="8856217" cy="4367511"/>
          </a:xfrm>
        </p:spPr>
        <p:txBody>
          <a:bodyPr>
            <a:noAutofit/>
          </a:bodyPr>
          <a:lstStyle/>
          <a:p>
            <a:pPr lvl="1" algn="just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</a:pPr>
            <a:r>
              <a:rPr lang="cs-CZ" altLang="cs-CZ" sz="2400" dirty="0">
                <a:solidFill>
                  <a:schemeClr val="tx1"/>
                </a:solidFill>
                <a:latin typeface="+mn-lt"/>
              </a:rPr>
              <a:t>Plánování = </a:t>
            </a:r>
            <a:r>
              <a:rPr lang="cs-CZ" altLang="cs-CZ" sz="2400" b="1" dirty="0">
                <a:solidFill>
                  <a:schemeClr val="tx1"/>
                </a:solidFill>
                <a:latin typeface="+mn-lt"/>
              </a:rPr>
              <a:t>základní funkce řízení.</a:t>
            </a:r>
          </a:p>
          <a:p>
            <a:pPr lvl="1" algn="just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</a:pPr>
            <a:r>
              <a:rPr lang="cs-CZ" altLang="cs-CZ" sz="2400" dirty="0">
                <a:solidFill>
                  <a:schemeClr val="tx1"/>
                </a:solidFill>
              </a:rPr>
              <a:t>Plánování kombinuje </a:t>
            </a:r>
            <a:r>
              <a:rPr lang="cs-CZ" altLang="cs-CZ" sz="2400" b="1" dirty="0">
                <a:solidFill>
                  <a:schemeClr val="tx1"/>
                </a:solidFill>
              </a:rPr>
              <a:t>intuici a racionalitu rozhodování </a:t>
            </a:r>
            <a:endParaRPr lang="cs-CZ" altLang="cs-CZ" sz="2400" b="1" dirty="0">
              <a:solidFill>
                <a:schemeClr val="tx1"/>
              </a:solidFill>
              <a:latin typeface="+mn-lt"/>
            </a:endParaRPr>
          </a:p>
          <a:p>
            <a:pPr lvl="1" algn="just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</a:pPr>
            <a:r>
              <a:rPr lang="cs-CZ" altLang="cs-CZ" sz="2400" dirty="0">
                <a:solidFill>
                  <a:schemeClr val="tx1"/>
                </a:solidFill>
                <a:latin typeface="+mn-lt"/>
              </a:rPr>
              <a:t>Manažerská aktivita zaměřená na </a:t>
            </a:r>
            <a:r>
              <a:rPr lang="cs-CZ" altLang="cs-CZ" sz="2400" b="1" dirty="0">
                <a:solidFill>
                  <a:schemeClr val="tx1"/>
                </a:solidFill>
                <a:latin typeface="+mn-lt"/>
              </a:rPr>
              <a:t>budoucí vývoj </a:t>
            </a:r>
            <a:r>
              <a:rPr lang="cs-CZ" altLang="cs-CZ" sz="2400" dirty="0">
                <a:solidFill>
                  <a:schemeClr val="tx1"/>
                </a:solidFill>
                <a:latin typeface="+mn-lt"/>
              </a:rPr>
              <a:t>organizace určující, čeho (cíle) a jak se má </a:t>
            </a:r>
            <a:r>
              <a:rPr lang="cs-CZ" altLang="cs-CZ" sz="2400" dirty="0">
                <a:latin typeface="+mn-lt"/>
              </a:rPr>
              <a:t>dosáhnout (akce).</a:t>
            </a:r>
          </a:p>
          <a:p>
            <a:pPr lvl="1" algn="just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</a:pPr>
            <a:r>
              <a:rPr lang="cs-CZ" altLang="cs-CZ" sz="2400" dirty="0">
                <a:latin typeface="+mn-lt"/>
              </a:rPr>
              <a:t>Výstupem jsou </a:t>
            </a:r>
            <a:r>
              <a:rPr lang="cs-CZ" altLang="cs-CZ" sz="2400" b="1" dirty="0">
                <a:latin typeface="+mn-lt"/>
              </a:rPr>
              <a:t>plány.</a:t>
            </a:r>
          </a:p>
          <a:p>
            <a:pPr lvl="1" algn="just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</a:pPr>
            <a:r>
              <a:rPr lang="cs-CZ" altLang="cs-CZ" sz="2400" dirty="0">
                <a:latin typeface="+mn-lt"/>
              </a:rPr>
              <a:t>Plány přispívají k dosažení záměrů a cílů organizace.</a:t>
            </a:r>
          </a:p>
          <a:p>
            <a:pPr lvl="1" algn="just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</a:pPr>
            <a:r>
              <a:rPr lang="cs-CZ" altLang="cs-CZ" sz="2400" dirty="0">
                <a:latin typeface="+mn-lt"/>
              </a:rPr>
              <a:t>Plánování = </a:t>
            </a:r>
            <a:r>
              <a:rPr lang="cs-CZ" altLang="cs-CZ" sz="2400" b="1" dirty="0">
                <a:latin typeface="+mn-lt"/>
              </a:rPr>
              <a:t>rozhodovací proces </a:t>
            </a:r>
            <a:r>
              <a:rPr lang="cs-CZ" altLang="cs-CZ" sz="2400" dirty="0">
                <a:latin typeface="+mn-lt"/>
              </a:rPr>
              <a:t>o cílech, způsobech a prostředcích k jejich dosažení. ENDS, WAYS, MEANS.</a:t>
            </a:r>
          </a:p>
          <a:p>
            <a:pPr lvl="1" algn="just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</a:pPr>
            <a:r>
              <a:rPr lang="cs-CZ" altLang="cs-CZ" sz="2400" dirty="0">
                <a:latin typeface="+mn-lt"/>
              </a:rPr>
              <a:t>Plánování = dosažení </a:t>
            </a:r>
            <a:r>
              <a:rPr lang="cs-CZ" altLang="cs-CZ" sz="2400" b="1" dirty="0">
                <a:latin typeface="+mn-lt"/>
              </a:rPr>
              <a:t>cílů</a:t>
            </a:r>
            <a:r>
              <a:rPr lang="cs-CZ" altLang="cs-CZ" sz="2400" dirty="0">
                <a:latin typeface="+mn-lt"/>
              </a:rPr>
              <a:t> ve stanoveném </a:t>
            </a:r>
            <a:r>
              <a:rPr lang="cs-CZ" altLang="cs-CZ" sz="2400" b="1" dirty="0">
                <a:latin typeface="+mn-lt"/>
              </a:rPr>
              <a:t>čase</a:t>
            </a:r>
            <a:r>
              <a:rPr lang="cs-CZ" altLang="cs-CZ" sz="2400" dirty="0">
                <a:latin typeface="+mn-lt"/>
              </a:rPr>
              <a:t> a v rámci dostupných </a:t>
            </a:r>
            <a:r>
              <a:rPr lang="cs-CZ" altLang="cs-CZ" sz="2400" b="1" dirty="0">
                <a:latin typeface="+mn-lt"/>
              </a:rPr>
              <a:t>zdrojů.</a:t>
            </a:r>
          </a:p>
          <a:p>
            <a:pPr lvl="1" algn="just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</a:pPr>
            <a:r>
              <a:rPr lang="cs-CZ" altLang="cs-CZ" sz="2400" dirty="0">
                <a:latin typeface="+mn-lt"/>
              </a:rPr>
              <a:t>Plánování zahrnuje krátkodobý, střednědobý a dlouhodobý horizont.</a:t>
            </a:r>
          </a:p>
          <a:p>
            <a:pPr marL="457200" lvl="1" indent="0" algn="just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None/>
            </a:pPr>
            <a:endParaRPr lang="cs-CZ" altLang="cs-CZ" sz="24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457200" y="-27384"/>
            <a:ext cx="8229600" cy="86409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cs-CZ" sz="3200" b="1" dirty="0">
                <a:solidFill>
                  <a:prstClr val="black"/>
                </a:solidFill>
                <a:latin typeface="+mn-lt"/>
              </a:rPr>
              <a:t>PLÁNOVÁNÍ</a:t>
            </a:r>
            <a:r>
              <a:rPr lang="cs-CZ" sz="3200" dirty="0">
                <a:solidFill>
                  <a:prstClr val="black"/>
                </a:solidFill>
                <a:latin typeface="+mn-lt"/>
              </a:rPr>
              <a:t> </a:t>
            </a: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69345" y="-4132"/>
            <a:ext cx="1374655" cy="941609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993" y="10423"/>
            <a:ext cx="1374655" cy="9125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414421"/>
      </p:ext>
    </p:extLst>
  </p:cSld>
  <p:clrMapOvr>
    <a:masterClrMapping/>
  </p:clrMapOvr>
</p:sld>
</file>

<file path=ppt/theme/theme1.xml><?xml version="1.0" encoding="utf-8"?>
<a:theme xmlns:a="http://schemas.openxmlformats.org/drawingml/2006/main" name="1_Motiv systému Office">
  <a:themeElements>
    <a:clrScheme name="Vlastní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2D2DB9"/>
      </a:hlink>
      <a:folHlink>
        <a:srgbClr val="2D2DB9"/>
      </a:folHlink>
    </a:clrScheme>
    <a:fontScheme name="Motiv systému Office">
      <a:majorFont>
        <a:latin typeface="Calibri"/>
        <a:ea typeface="Microsoft YaHei"/>
        <a:cs typeface=""/>
      </a:majorFont>
      <a:minorFont>
        <a:latin typeface="Calibri"/>
        <a:ea typeface="Microsoft YaHei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ts val="125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cs-CZ" sz="20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icrosoft YaHei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ts val="125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cs-CZ" sz="20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icrosoft YaHei" charset="-122"/>
          </a:defRPr>
        </a:defPPr>
      </a:lstStyle>
    </a:lnDef>
  </a:objectDefaults>
  <a:extraClrSchemeLst>
    <a:extraClrScheme>
      <a:clrScheme name="Motiv systému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ystému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systému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ystému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ystému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ystému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ystému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uni-fss-prezentace-16-9-cz-v11.potx" id="{1A432768-ED11-4D80-BB7B-F2DE57BF66BD}" vid="{70834B49-2483-4B2E-9811-25D90AF36237}"/>
    </a:ext>
  </a:extLst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UNI MED">
    <a:dk1>
      <a:srgbClr val="000000"/>
    </a:dk1>
    <a:lt1>
      <a:srgbClr val="FFFFFF"/>
    </a:lt1>
    <a:dk2>
      <a:srgbClr val="0000DC"/>
    </a:dk2>
    <a:lt2>
      <a:srgbClr val="FFC000"/>
    </a:lt2>
    <a:accent1>
      <a:srgbClr val="0000DC"/>
    </a:accent1>
    <a:accent2>
      <a:srgbClr val="F01928"/>
    </a:accent2>
    <a:accent3>
      <a:srgbClr val="00AF3F"/>
    </a:accent3>
    <a:accent4>
      <a:srgbClr val="4BC8FF"/>
    </a:accent4>
    <a:accent5>
      <a:srgbClr val="FF7300"/>
    </a:accent5>
    <a:accent6>
      <a:srgbClr val="B9006E"/>
    </a:accent6>
    <a:hlink>
      <a:srgbClr val="0000DC"/>
    </a:hlink>
    <a:folHlink>
      <a:srgbClr val="5AC8AF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FD7A125D896EAC4FA26D2B0BCC3CEB66" ma:contentTypeVersion="4" ma:contentTypeDescription="Vytvoří nový dokument" ma:contentTypeScope="" ma:versionID="bb932509a100e236ef29c01ee8fd3960">
  <xsd:schema xmlns:xsd="http://www.w3.org/2001/XMLSchema" xmlns:xs="http://www.w3.org/2001/XMLSchema" xmlns:p="http://schemas.microsoft.com/office/2006/metadata/properties" xmlns:ns2="01dbd7a2-e194-4e6f-8707-b42bb697348d" targetNamespace="http://schemas.microsoft.com/office/2006/metadata/properties" ma:root="true" ma:fieldsID="4b5ba23e38abefe3c369bb2b8f4d2e13" ns2:_="">
    <xsd:import namespace="01dbd7a2-e194-4e6f-8707-b42bb697348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1dbd7a2-e194-4e6f-8707-b42bb697348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5A375E5-807E-4A0C-BC61-762F9FE9E78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1dbd7a2-e194-4e6f-8707-b42bb697348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177FA6A-5E36-417D-A5B1-668DCCD698D2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63F13ECD-D356-450F-8563-20695E976E1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2877</Words>
  <Application>Microsoft Office PowerPoint</Application>
  <PresentationFormat>Předvádění na obrazovce (4:3)</PresentationFormat>
  <Paragraphs>418</Paragraphs>
  <Slides>47</Slides>
  <Notes>14</Notes>
  <HiddenSlides>0</HiddenSlides>
  <MMClips>0</MMClips>
  <ScaleCrop>false</ScaleCrop>
  <HeadingPairs>
    <vt:vector size="6" baseType="variant">
      <vt:variant>
        <vt:lpstr>Použitá písma</vt:lpstr>
      </vt:variant>
      <vt:variant>
        <vt:i4>9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47</vt:i4>
      </vt:variant>
    </vt:vector>
  </HeadingPairs>
  <TitlesOfParts>
    <vt:vector size="58" baseType="lpstr">
      <vt:lpstr>Arial</vt:lpstr>
      <vt:lpstr>Arial Unicode MS</vt:lpstr>
      <vt:lpstr>Calibri</vt:lpstr>
      <vt:lpstr>MS Reference Sans Serif</vt:lpstr>
      <vt:lpstr>Symbol</vt:lpstr>
      <vt:lpstr>Tahoma</vt:lpstr>
      <vt:lpstr>Times New Roman</vt:lpstr>
      <vt:lpstr>Wingdings</vt:lpstr>
      <vt:lpstr>Wingdings 2</vt:lpstr>
      <vt:lpstr>1_Motiv systému Office</vt:lpstr>
      <vt:lpstr>Prezentace_MU_CZ</vt:lpstr>
      <vt:lpstr>KRIZOVÝ MANAGEMENT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PROČ PLÁNOVAT?</vt:lpstr>
      <vt:lpstr>Prezentace aplikace PowerPoint</vt:lpstr>
      <vt:lpstr>Prezentace aplikace PowerPoint</vt:lpstr>
      <vt:lpstr>Prezentace aplikace PowerPoint</vt:lpstr>
      <vt:lpstr>ZÁSADY KRIZOVÉHO PLÁNOVÁNÍ</vt:lpstr>
      <vt:lpstr>KRIZOVÉ A HAVARIJNÍ PLÁNOVÁNÍ </vt:lpstr>
      <vt:lpstr>KRIZOVÉ PLÁNOVÁNÍ</vt:lpstr>
      <vt:lpstr>OTÁZKY KRIZOVÉHO PLÁNOVÁNÍ</vt:lpstr>
      <vt:lpstr>AKTÉŘI KRIZOVÉHO PLÁNOVÁNÍ</vt:lpstr>
      <vt:lpstr>Prezentace aplikace PowerPoint</vt:lpstr>
      <vt:lpstr>TYPOVÝ PLÁN (TP)</vt:lpstr>
      <vt:lpstr>KRIZOVÝ PLÁN</vt:lpstr>
      <vt:lpstr>KRIZOVÁ OPATŘENÍ </vt:lpstr>
      <vt:lpstr>OBSAH KRIZOVÉHO PLÁNU Základní část </vt:lpstr>
      <vt:lpstr>OBSAH KRIZOVÉHO PLÁNU Přílohová část </vt:lpstr>
      <vt:lpstr>KRIZOVÝ PLÁN KRAJE </vt:lpstr>
      <vt:lpstr>OPERAČNÍ PLÁN KRAJE</vt:lpstr>
      <vt:lpstr>PLÁN AKCESCHOPNOSTI KRAJE</vt:lpstr>
      <vt:lpstr>PLÁN KRIZOVÉ PŘIPRAVENOSTI</vt:lpstr>
      <vt:lpstr>Prezentace aplikace PowerPoint</vt:lpstr>
      <vt:lpstr>HAVARIJNÍ PLÁNOVÁNÍ (HP)</vt:lpstr>
      <vt:lpstr>HAVARIJNÍ PLÁN KRAJE</vt:lpstr>
      <vt:lpstr>HAVARIJNÍ PLÁN KRAJE</vt:lpstr>
      <vt:lpstr>HAVARIJNÍ PLÁN KRAJE</vt:lpstr>
      <vt:lpstr>HAVARIJNÍ PLÁN KRAJE</vt:lpstr>
      <vt:lpstr>HAVARIJNÍ PLÁN KRAJE</vt:lpstr>
      <vt:lpstr>HAVARIJNÍ PLÁN KRAJE</vt:lpstr>
      <vt:lpstr>HAVARIJNÍ PLÁN KRAJE</vt:lpstr>
      <vt:lpstr>VNĚJŠÍ HAVARIJNÍ PLÁN „JE“</vt:lpstr>
      <vt:lpstr>PODKLADY PRO PLÁNOVÁNÍ</vt:lpstr>
      <vt:lpstr>PODKLADY PRO PLÁNOVÁNÍ</vt:lpstr>
      <vt:lpstr>Prezentace aplikace PowerPoint</vt:lpstr>
      <vt:lpstr>URČOVÁNÍ PRVKŮ KI</vt:lpstr>
      <vt:lpstr>PRŮŘEZOVÁ KRITÉRIA</vt:lpstr>
      <vt:lpstr>PRŮŘEZOVÁ KRITÉRIA (HODNOTY)</vt:lpstr>
      <vt:lpstr>ODVĚTVOVÁ KRITÉRIA </vt:lpstr>
      <vt:lpstr>PLÁN KRIZOVÉ PŘIPRAVENOSTI SUBJEKTU KRITICKÉ INFRASTRUKTURY</vt:lpstr>
      <vt:lpstr>SUBJEKT KI VYRÁBĚJÍCÍ NEBO SKLADUJÍCÍ NEBEZPEČNÉ LÁTKY</vt:lpstr>
      <vt:lpstr>Prezentace aplikace PowerPoint</vt:lpstr>
      <vt:lpstr>ÚKOLY DO PŘÍŠTĚ</vt:lpstr>
    </vt:vector>
  </TitlesOfParts>
  <Company>MZV CR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ocst</dc:creator>
  <cp:lastModifiedBy>josef</cp:lastModifiedBy>
  <cp:revision>177</cp:revision>
  <cp:lastPrinted>2017-11-02T08:16:11Z</cp:lastPrinted>
  <dcterms:created xsi:type="dcterms:W3CDTF">2017-10-14T11:29:47Z</dcterms:created>
  <dcterms:modified xsi:type="dcterms:W3CDTF">2023-03-26T14:21:05Z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0x010100FD7A125D896EAC4FA26D2B0BCC3CEB66</vt:lpwstr>
  </property>
</Properties>
</file>