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2"/>
  </p:notesMasterIdLst>
  <p:sldIdLst>
    <p:sldId id="498" r:id="rId3"/>
    <p:sldId id="487" r:id="rId4"/>
    <p:sldId id="488" r:id="rId5"/>
    <p:sldId id="485" r:id="rId6"/>
    <p:sldId id="261" r:id="rId7"/>
    <p:sldId id="486" r:id="rId8"/>
    <p:sldId id="262" r:id="rId9"/>
    <p:sldId id="324" r:id="rId10"/>
    <p:sldId id="467" r:id="rId11"/>
    <p:sldId id="468" r:id="rId12"/>
    <p:sldId id="469" r:id="rId13"/>
    <p:sldId id="466" r:id="rId14"/>
    <p:sldId id="470" r:id="rId15"/>
    <p:sldId id="471" r:id="rId16"/>
    <p:sldId id="472" r:id="rId17"/>
    <p:sldId id="474" r:id="rId18"/>
    <p:sldId id="473" r:id="rId19"/>
    <p:sldId id="479" r:id="rId20"/>
    <p:sldId id="480" r:id="rId21"/>
    <p:sldId id="481" r:id="rId22"/>
    <p:sldId id="482" r:id="rId23"/>
    <p:sldId id="483" r:id="rId24"/>
    <p:sldId id="345" r:id="rId25"/>
    <p:sldId id="476" r:id="rId26"/>
    <p:sldId id="342" r:id="rId27"/>
    <p:sldId id="344" r:id="rId28"/>
    <p:sldId id="475" r:id="rId29"/>
    <p:sldId id="478" r:id="rId30"/>
    <p:sldId id="493" r:id="rId31"/>
    <p:sldId id="492" r:id="rId32"/>
    <p:sldId id="491" r:id="rId33"/>
    <p:sldId id="490" r:id="rId34"/>
    <p:sldId id="489" r:id="rId35"/>
    <p:sldId id="350" r:id="rId36"/>
    <p:sldId id="477" r:id="rId37"/>
    <p:sldId id="496" r:id="rId38"/>
    <p:sldId id="494" r:id="rId39"/>
    <p:sldId id="495" r:id="rId40"/>
    <p:sldId id="337" r:id="rId4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2166B-DB72-4DB5-988C-F94F11C99257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2465F-7603-462A-9C47-B646DB635F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96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D8DD7-48EE-4FC2-BB26-85900B213AB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3962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94D6-9D85-458F-B1D7-B3A55911D4D4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BE29-CDFB-4DED-A58F-6552E5BDC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545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94D6-9D85-458F-B1D7-B3A55911D4D4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BE29-CDFB-4DED-A58F-6552E5BDC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76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94D6-9D85-458F-B1D7-B3A55911D4D4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BE29-CDFB-4DED-A58F-6552E5BDC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208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4FA37366-E4CC-58FC-AC60-6E86570825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7" y="414338"/>
            <a:ext cx="154516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4"/>
            <a:ext cx="11361600" cy="698497"/>
          </a:xfrm>
        </p:spPr>
        <p:txBody>
          <a:bodyPr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E9FD092-00F5-8476-20B3-33F89616C8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Zápatí prezentace</a:t>
            </a:r>
            <a:endParaRPr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84CCD9A-FB66-4C20-41FC-2788A45B71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C3037-21CB-4E87-957C-EFB0ED0E360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34803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>
            <a:extLst>
              <a:ext uri="{FF2B5EF4-FFF2-40B4-BE49-F238E27FC236}">
                <a16:creationId xmlns:a16="http://schemas.microsoft.com/office/drawing/2014/main" id="{73734A6A-4719-30C8-F5C5-ADCA0B9BA0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6"/>
            <a:ext cx="86783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</p:txBody>
      </p:sp>
      <p:sp>
        <p:nvSpPr>
          <p:cNvPr id="3" name="Zástupný symbol pro zápatí 3">
            <a:extLst>
              <a:ext uri="{FF2B5EF4-FFF2-40B4-BE49-F238E27FC236}">
                <a16:creationId xmlns:a16="http://schemas.microsoft.com/office/drawing/2014/main" id="{964C05ED-8973-D179-2B3C-D79D3497A7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t>Zápatí prezentace</a:t>
            </a:r>
            <a:endParaRPr dirty="0"/>
          </a:p>
        </p:txBody>
      </p:sp>
      <p:sp>
        <p:nvSpPr>
          <p:cNvPr id="4" name="Zástupný symbol pro číslo snímku 4">
            <a:extLst>
              <a:ext uri="{FF2B5EF4-FFF2-40B4-BE49-F238E27FC236}">
                <a16:creationId xmlns:a16="http://schemas.microsoft.com/office/drawing/2014/main" id="{3F2EB265-1AC4-A078-2B7F-4B17EFEB1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6EF6E-4F20-4E36-9EB3-EF2FCA6AC9C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43981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>
            <a:extLst>
              <a:ext uri="{FF2B5EF4-FFF2-40B4-BE49-F238E27FC236}">
                <a16:creationId xmlns:a16="http://schemas.microsoft.com/office/drawing/2014/main" id="{BA814C64-422C-61D2-ED1C-3CE54CB850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6"/>
            <a:ext cx="86783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9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</p:txBody>
      </p:sp>
      <p:sp>
        <p:nvSpPr>
          <p:cNvPr id="3" name="Zástupný symbol pro zápatí 3">
            <a:extLst>
              <a:ext uri="{FF2B5EF4-FFF2-40B4-BE49-F238E27FC236}">
                <a16:creationId xmlns:a16="http://schemas.microsoft.com/office/drawing/2014/main" id="{98D68982-296F-42D3-9B1B-AFDB1C1412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t>Zápatí prezentace</a:t>
            </a:r>
            <a:endParaRPr dirty="0"/>
          </a:p>
        </p:txBody>
      </p:sp>
      <p:sp>
        <p:nvSpPr>
          <p:cNvPr id="4" name="Zástupný symbol pro číslo snímku 4">
            <a:extLst>
              <a:ext uri="{FF2B5EF4-FFF2-40B4-BE49-F238E27FC236}">
                <a16:creationId xmlns:a16="http://schemas.microsoft.com/office/drawing/2014/main" id="{883D9BF7-1C5C-E2BB-1715-D491EF0048C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EA6A8-F186-48BC-85EA-A056497C7781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54499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>
            <a:extLst>
              <a:ext uri="{FF2B5EF4-FFF2-40B4-BE49-F238E27FC236}">
                <a16:creationId xmlns:a16="http://schemas.microsoft.com/office/drawing/2014/main" id="{F9D05A1D-3A63-EE2B-AAC9-057926EF4E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6"/>
            <a:ext cx="86783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29"/>
          </p:nvPr>
        </p:nvSpPr>
        <p:spPr>
          <a:xfrm>
            <a:off x="720001" y="1701505"/>
            <a:ext cx="5219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30"/>
          </p:nvPr>
        </p:nvSpPr>
        <p:spPr>
          <a:xfrm>
            <a:off x="6251281" y="1701505"/>
            <a:ext cx="5219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</p:txBody>
      </p:sp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CF69BCE0-BA57-E540-78CD-865CBDBE323D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Zápatí prezentace</a:t>
            </a:r>
            <a:endParaRPr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FCCDF76D-8C5A-582C-7883-542E15A2DF86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801AB-4A30-4BC1-B6E6-00B88237F5A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15933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>
            <a:extLst>
              <a:ext uri="{FF2B5EF4-FFF2-40B4-BE49-F238E27FC236}">
                <a16:creationId xmlns:a16="http://schemas.microsoft.com/office/drawing/2014/main" id="{6591E510-8A6E-19EC-617E-01E2839BE1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6"/>
            <a:ext cx="86783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ástupný symbol pro text 7"/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8" name="Nadpis 12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21" name="Zástupný symbol pro text 7"/>
          <p:cNvSpPr>
            <a:spLocks noGrp="1"/>
          </p:cNvSpPr>
          <p:nvPr>
            <p:ph type="body" sz="quarter" idx="27"/>
          </p:nvPr>
        </p:nvSpPr>
        <p:spPr>
          <a:xfrm>
            <a:off x="6251279" y="1290515"/>
            <a:ext cx="5220000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29"/>
          </p:nvPr>
        </p:nvSpPr>
        <p:spPr>
          <a:xfrm>
            <a:off x="720001" y="1701505"/>
            <a:ext cx="5219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idx="30"/>
          </p:nvPr>
        </p:nvSpPr>
        <p:spPr>
          <a:xfrm>
            <a:off x="6251281" y="1701505"/>
            <a:ext cx="5219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</p:txBody>
      </p:sp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CC36AAB4-8723-56B7-8BF7-A533E5A7655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Zápatí prezentace</a:t>
            </a:r>
            <a:endParaRPr dirty="0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730B63D6-6BB1-AC16-6D51-E999BAE126EB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108C4-EB1B-45D7-8712-D4715D548B4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62171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8">
            <a:extLst>
              <a:ext uri="{FF2B5EF4-FFF2-40B4-BE49-F238E27FC236}">
                <a16:creationId xmlns:a16="http://schemas.microsoft.com/office/drawing/2014/main" id="{FF1555A8-487B-F960-C3B0-495F4E74A6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6"/>
            <a:ext cx="86783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347737" y="2596847"/>
            <a:ext cx="4125465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729510" y="1665288"/>
            <a:ext cx="6207791" cy="4139998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9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zápatí 2">
            <a:extLst>
              <a:ext uri="{FF2B5EF4-FFF2-40B4-BE49-F238E27FC236}">
                <a16:creationId xmlns:a16="http://schemas.microsoft.com/office/drawing/2014/main" id="{7AD4168E-8B5A-AFA3-CDF8-98C46828B22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Zápatí prezentace</a:t>
            </a:r>
            <a:endParaRPr dirty="0"/>
          </a:p>
        </p:txBody>
      </p:sp>
      <p:sp>
        <p:nvSpPr>
          <p:cNvPr id="5" name="Zástupný symbol pro číslo snímku 3">
            <a:extLst>
              <a:ext uri="{FF2B5EF4-FFF2-40B4-BE49-F238E27FC236}">
                <a16:creationId xmlns:a16="http://schemas.microsoft.com/office/drawing/2014/main" id="{AD18B51C-5EF3-5A57-AB9A-8AD3011EB97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4B953-C382-4543-A5CF-CABA12D76522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66358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>
            <a:extLst>
              <a:ext uri="{FF2B5EF4-FFF2-40B4-BE49-F238E27FC236}">
                <a16:creationId xmlns:a16="http://schemas.microsoft.com/office/drawing/2014/main" id="{41047C76-9481-F34E-AB60-F94CA1032E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6"/>
            <a:ext cx="86783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ástupný symbol pro obsah 12"/>
          <p:cNvSpPr>
            <a:spLocks noGrp="1"/>
          </p:cNvSpPr>
          <p:nvPr>
            <p:ph sz="quarter" idx="22"/>
          </p:nvPr>
        </p:nvSpPr>
        <p:spPr>
          <a:xfrm>
            <a:off x="4440000" y="1692004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2072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8" name="Zástupný symbol pro obsah 12"/>
          <p:cNvSpPr>
            <a:spLocks noGrp="1"/>
          </p:cNvSpPr>
          <p:nvPr>
            <p:ph sz="quarter" idx="23"/>
          </p:nvPr>
        </p:nvSpPr>
        <p:spPr>
          <a:xfrm>
            <a:off x="720000" y="1692004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0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8160002" y="1692004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9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9B478AC-CA26-B2B5-C14F-C2B81965A643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Zápatí prezentace</a:t>
            </a:r>
            <a:endParaRPr dirty="0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C7BE7E17-B362-632C-32CB-100AE6EDFAE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04D87-F3DB-4A15-9361-9F8E4E8133F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9581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>
            <a:extLst>
              <a:ext uri="{FF2B5EF4-FFF2-40B4-BE49-F238E27FC236}">
                <a16:creationId xmlns:a16="http://schemas.microsoft.com/office/drawing/2014/main" id="{BD717D60-541E-6D3B-DC27-28E369AC70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6"/>
            <a:ext cx="86783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sah 2"/>
          <p:cNvSpPr>
            <a:spLocks noGrp="1"/>
          </p:cNvSpPr>
          <p:nvPr>
            <p:ph idx="12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2CD310C5-3F78-8412-FC26-7EF6FF49CBA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Zápatí prezentace</a:t>
            </a:r>
            <a:endParaRPr dirty="0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C370C9EE-FD5E-6F7D-E184-EF13F3B105F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8E0B9-39A1-4CB0-A0DF-5A386278D758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6288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94D6-9D85-458F-B1D7-B3A55911D4D4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BE29-CDFB-4DED-A58F-6552E5BDC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19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>
            <a:extLst>
              <a:ext uri="{FF2B5EF4-FFF2-40B4-BE49-F238E27FC236}">
                <a16:creationId xmlns:a16="http://schemas.microsoft.com/office/drawing/2014/main" id="{F60C98C0-5CF3-EBBD-C377-46645A482B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6"/>
            <a:ext cx="86783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2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D5A03FA-36A7-EC7B-F6F3-BC13DB4F74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Zápatí prezentace</a:t>
            </a:r>
            <a:endParaRPr dirty="0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2F48FEAC-974A-7725-2781-4DDFF681D2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C8281-50F6-4406-953A-C9F8F17A594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62763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>
            <a:extLst>
              <a:ext uri="{FF2B5EF4-FFF2-40B4-BE49-F238E27FC236}">
                <a16:creationId xmlns:a16="http://schemas.microsoft.com/office/drawing/2014/main" id="{B5CC6C96-DFAE-831C-4CDB-82FE4D81CF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6"/>
            <a:ext cx="86783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719998" y="718714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/>
          <p:cNvSpPr>
            <a:spLocks noGrp="1"/>
          </p:cNvSpPr>
          <p:nvPr>
            <p:ph type="body" sz="quarter" idx="20"/>
          </p:nvPr>
        </p:nvSpPr>
        <p:spPr>
          <a:xfrm>
            <a:off x="6251279" y="4500000"/>
            <a:ext cx="5220000" cy="1331998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/>
          <p:cNvSpPr>
            <a:spLocks noGrp="1"/>
          </p:cNvSpPr>
          <p:nvPr>
            <p:ph sz="quarter" idx="25"/>
          </p:nvPr>
        </p:nvSpPr>
        <p:spPr>
          <a:xfrm>
            <a:off x="6251280" y="718714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BCB9A21-8352-7D9D-1E48-E10B1E08ED5C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Zápatí prezentace</a:t>
            </a:r>
            <a:endParaRPr dirty="0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9F56BCBC-D1A6-6272-FB04-DF690910155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87DED-89DC-48E6-B49F-DA916D6E16C3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76312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>
            <a:extLst>
              <a:ext uri="{FF2B5EF4-FFF2-40B4-BE49-F238E27FC236}">
                <a16:creationId xmlns:a16="http://schemas.microsoft.com/office/drawing/2014/main" id="{9A8D32E9-C616-5437-7A45-65C5A06F48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6"/>
            <a:ext cx="86783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5C268C0D-A0AE-E8E3-5FE5-5FAB874A8E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Zápatí prezentace</a:t>
            </a:r>
            <a:endParaRPr dirty="0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ECCEC40A-A349-123E-E3CE-41C96999ED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DDD4E-C4B1-40CD-97C9-0BCA886F654F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11200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>
            <a:extLst>
              <a:ext uri="{FF2B5EF4-FFF2-40B4-BE49-F238E27FC236}">
                <a16:creationId xmlns:a16="http://schemas.microsoft.com/office/drawing/2014/main" id="{DF6EA4A3-A35C-F1CA-6F33-89A9F1F0DD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7" y="414338"/>
            <a:ext cx="154516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Nadpis 6"/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9" cy="1171580"/>
          </a:xfrm>
        </p:spPr>
        <p:txBody>
          <a:bodyPr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4"/>
            <a:ext cx="5246519" cy="698497"/>
          </a:xfrm>
        </p:spPr>
        <p:txBody>
          <a:bodyPr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6096000" y="2"/>
            <a:ext cx="6096000" cy="6857999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3" name="Zástupný symbol pro číslo snímku 3">
            <a:extLst>
              <a:ext uri="{FF2B5EF4-FFF2-40B4-BE49-F238E27FC236}">
                <a16:creationId xmlns:a16="http://schemas.microsoft.com/office/drawing/2014/main" id="{4899A9F6-F25E-F5B6-C179-EE03B995B65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4FBC1-ABA5-42B2-A251-BAE6DE179CA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  <p:sp>
        <p:nvSpPr>
          <p:cNvPr id="4" name="Zástupný symbol pro zápatí 1">
            <a:extLst>
              <a:ext uri="{FF2B5EF4-FFF2-40B4-BE49-F238E27FC236}">
                <a16:creationId xmlns:a16="http://schemas.microsoft.com/office/drawing/2014/main" id="{DD75D32B-8930-C9AA-0A60-40EEC571496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9667" y="6227763"/>
            <a:ext cx="4925484" cy="2524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Zápatí prezentace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2953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5913D5BE-056A-475F-277D-BB07BA789B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7" y="414338"/>
            <a:ext cx="154516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4"/>
            <a:ext cx="11361600" cy="698497"/>
          </a:xfrm>
        </p:spPr>
        <p:txBody>
          <a:bodyPr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F96C413-4590-1200-633E-41358A6445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t>Zápatí prezentace</a:t>
            </a:r>
            <a:endParaRPr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4B99B55-EDDC-2634-710F-7303863329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D0FA300-E14D-4E26-BD1F-A49E221E665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80499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>
            <a:extLst>
              <a:ext uri="{FF2B5EF4-FFF2-40B4-BE49-F238E27FC236}">
                <a16:creationId xmlns:a16="http://schemas.microsoft.com/office/drawing/2014/main" id="{A88BE04B-C625-C8A9-8543-3AE1F5A696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7" y="414338"/>
            <a:ext cx="154516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9" cy="1171580"/>
          </a:xfrm>
        </p:spPr>
        <p:txBody>
          <a:bodyPr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4"/>
            <a:ext cx="5246519" cy="698497"/>
          </a:xfrm>
        </p:spPr>
        <p:txBody>
          <a:bodyPr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10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6096000" y="2"/>
            <a:ext cx="6096000" cy="6857999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3" name="Zástupný symbol pro číslo snímku 3">
            <a:extLst>
              <a:ext uri="{FF2B5EF4-FFF2-40B4-BE49-F238E27FC236}">
                <a16:creationId xmlns:a16="http://schemas.microsoft.com/office/drawing/2014/main" id="{F6CEAF92-8CCB-7CC0-FA86-08751CD9C28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FABABBB-3D29-457D-904B-2C1B3B83068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  <p:sp>
        <p:nvSpPr>
          <p:cNvPr id="4" name="Zástupný symbol pro zápatí 2">
            <a:extLst>
              <a:ext uri="{FF2B5EF4-FFF2-40B4-BE49-F238E27FC236}">
                <a16:creationId xmlns:a16="http://schemas.microsoft.com/office/drawing/2014/main" id="{B95A46FA-8548-5FA5-2610-423298833A4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9667" y="6227763"/>
            <a:ext cx="4925484" cy="2524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t>Zápatí prezentace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11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F5194D75-CDCC-29D6-2627-C608521074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5716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720000" y="6040797"/>
            <a:ext cx="8555976" cy="510831"/>
          </a:xfrm>
        </p:spPr>
        <p:txBody>
          <a:bodyPr spcCol="324000">
            <a:noAutofit/>
          </a:bodyPr>
          <a:lstStyle>
            <a:lvl1pPr marL="0" marR="0" indent="0" algn="l" defTabSz="685800" rtl="0" eaLnBrk="1" fontAlgn="base" latinLnBrk="0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344925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5">
            <a:extLst>
              <a:ext uri="{FF2B5EF4-FFF2-40B4-BE49-F238E27FC236}">
                <a16:creationId xmlns:a16="http://schemas.microsoft.com/office/drawing/2014/main" id="{04C215B7-92F1-6B1E-FD69-0B39D187A8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834" y="2022475"/>
            <a:ext cx="4106333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873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85A3A048-E707-80B4-7A15-516309DC88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1" y="2298700"/>
            <a:ext cx="87249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611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94D6-9D85-458F-B1D7-B3A55911D4D4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BE29-CDFB-4DED-A58F-6552E5BDC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09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94D6-9D85-458F-B1D7-B3A55911D4D4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BE29-CDFB-4DED-A58F-6552E5BDC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290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94D6-9D85-458F-B1D7-B3A55911D4D4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BE29-CDFB-4DED-A58F-6552E5BDC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3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94D6-9D85-458F-B1D7-B3A55911D4D4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BE29-CDFB-4DED-A58F-6552E5BDC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70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94D6-9D85-458F-B1D7-B3A55911D4D4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BE29-CDFB-4DED-A58F-6552E5BDC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69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94D6-9D85-458F-B1D7-B3A55911D4D4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BE29-CDFB-4DED-A58F-6552E5BDC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83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94D6-9D85-458F-B1D7-B3A55911D4D4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BE29-CDFB-4DED-A58F-6552E5BDC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63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794D6-9D85-458F-B1D7-B3A55911D4D4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BBE29-CDFB-4DED-A58F-6552E5BDC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79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>
            <a:extLst>
              <a:ext uri="{FF2B5EF4-FFF2-40B4-BE49-F238E27FC236}">
                <a16:creationId xmlns:a16="http://schemas.microsoft.com/office/drawing/2014/main" id="{621A0910-C8C1-2968-B409-42480E6D00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667" y="6227763"/>
            <a:ext cx="7920567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t>Zápatí prezentace</a:t>
            </a:r>
          </a:p>
        </p:txBody>
      </p:sp>
      <p:sp>
        <p:nvSpPr>
          <p:cNvPr id="64530" name="Rectangle 18">
            <a:extLst>
              <a:ext uri="{FF2B5EF4-FFF2-40B4-BE49-F238E27FC236}">
                <a16:creationId xmlns:a16="http://schemas.microsoft.com/office/drawing/2014/main" id="{B514923C-0815-868D-6C51-69F29D4ACA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867" y="6227763"/>
            <a:ext cx="251884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 smtClean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FD97E60E-CF4A-4747-896D-57CD56C195CE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  <p:sp>
        <p:nvSpPr>
          <p:cNvPr id="3076" name="Zástupný nadpis 1">
            <a:extLst>
              <a:ext uri="{FF2B5EF4-FFF2-40B4-BE49-F238E27FC236}">
                <a16:creationId xmlns:a16="http://schemas.microsoft.com/office/drawing/2014/main" id="{506E6606-4886-6F04-571D-DAF48587AC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720725"/>
            <a:ext cx="1075266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vložíte nadpis</a:t>
            </a:r>
          </a:p>
        </p:txBody>
      </p:sp>
      <p:sp>
        <p:nvSpPr>
          <p:cNvPr id="3077" name="Zástupný symbol pro text 4">
            <a:extLst>
              <a:ext uri="{FF2B5EF4-FFF2-40B4-BE49-F238E27FC236}">
                <a16:creationId xmlns:a16="http://schemas.microsoft.com/office/drawing/2014/main" id="{18F4D5EC-EAC1-E362-362D-41A310B16C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1871663"/>
            <a:ext cx="1075266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32973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rtl="0" fontAlgn="base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algn="l" defTabSz="685800" rtl="0" fontAlgn="base">
        <a:lnSpc>
          <a:spcPct val="114000"/>
        </a:lnSpc>
        <a:spcBef>
          <a:spcPct val="0"/>
        </a:spcBef>
        <a:spcAft>
          <a:spcPct val="0"/>
        </a:spcAft>
        <a:buClr>
          <a:schemeClr val="tx2"/>
        </a:buClr>
        <a:buSzPct val="100000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algn="l" rtl="0" fontAlgn="base">
        <a:lnSpc>
          <a:spcPts val="1350"/>
        </a:lnSpc>
        <a:spcBef>
          <a:spcPct val="0"/>
        </a:spcBef>
        <a:spcAft>
          <a:spcPct val="0"/>
        </a:spcAft>
        <a:buClr>
          <a:schemeClr val="tx2"/>
        </a:buClr>
        <a:buSzPct val="100000"/>
        <a:defRPr sz="1100">
          <a:solidFill>
            <a:schemeClr val="tx1"/>
          </a:solidFill>
          <a:latin typeface="+mn-lt"/>
        </a:defRPr>
      </a:lvl2pPr>
      <a:lvl3pPr marL="685800" algn="l" rtl="0" fontAlgn="base">
        <a:lnSpc>
          <a:spcPts val="1350"/>
        </a:lnSpc>
        <a:spcBef>
          <a:spcPct val="0"/>
        </a:spcBef>
        <a:spcAft>
          <a:spcPct val="0"/>
        </a:spcAft>
        <a:buClr>
          <a:schemeClr val="folHlink"/>
        </a:buClr>
        <a:buSzPct val="80000"/>
        <a:defRPr sz="1100">
          <a:solidFill>
            <a:schemeClr val="tx1"/>
          </a:solidFill>
          <a:latin typeface="+mn-lt"/>
        </a:defRPr>
      </a:lvl3pPr>
      <a:lvl4pPr marL="1028700" algn="l" rtl="0" fontAlgn="base">
        <a:lnSpc>
          <a:spcPts val="1350"/>
        </a:lnSpc>
        <a:spcBef>
          <a:spcPct val="0"/>
        </a:spcBef>
        <a:spcAft>
          <a:spcPct val="0"/>
        </a:spcAft>
        <a:buClr>
          <a:schemeClr val="accent2"/>
        </a:buClr>
        <a:buSzPct val="90000"/>
        <a:defRPr sz="1100">
          <a:solidFill>
            <a:schemeClr val="tx1"/>
          </a:solidFill>
          <a:latin typeface="+mn-lt"/>
        </a:defRPr>
      </a:lvl4pPr>
      <a:lvl5pPr marL="1371600" algn="l" rtl="0" fontAlgn="base">
        <a:lnSpc>
          <a:spcPts val="1350"/>
        </a:lnSpc>
        <a:spcBef>
          <a:spcPct val="0"/>
        </a:spcBef>
        <a:spcAft>
          <a:spcPct val="0"/>
        </a:spcAft>
        <a:buClr>
          <a:schemeClr val="accent1"/>
        </a:buClr>
        <a:defRPr sz="11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istrator\Downloads\rocenka_2022.pdf" TargetMode="External"/><Relationship Id="rId2" Type="http://schemas.openxmlformats.org/officeDocument/2006/relationships/hyperlink" Target="file:///C:\Users\Administrator\Downloads\STC_09_Zasah_slozek_IZS__u__mimoradne__udalosti_s_velkym__poctem_zranenych_osob%20(1)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XNRbzqx6cK4" TargetMode="External"/><Relationship Id="rId4" Type="http://schemas.openxmlformats.org/officeDocument/2006/relationships/hyperlink" Target="https://www.youtube.com/watch?v=elLzCtgIvc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18382061-2403-034A-B56A-3E59A09764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dirty="0">
                <a:solidFill>
                  <a:srgbClr val="0000DC"/>
                </a:solidFill>
                <a:latin typeface="Arial"/>
                <a:ea typeface="Microsoft YaHei" pitchFamily="34" charset="-122"/>
                <a:cs typeface="Arial" panose="020B0604020202020204" pitchFamily="34" charset="0"/>
              </a:rPr>
              <a:t>Josef Procházka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509C9DBA-77EF-0C77-35CD-709BD67083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072349C-3267-4D20-AC47-3164BB830ED7}" type="slidenum">
              <a:rPr lang="cs-CZ" altLang="cs-CZ">
                <a:solidFill>
                  <a:srgbClr val="0000DC"/>
                </a:solidFill>
                <a:latin typeface="Arial"/>
                <a:ea typeface="Microsoft YaHei" pitchFamily="34" charset="-122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altLang="cs-CZ" dirty="0">
              <a:solidFill>
                <a:srgbClr val="0000DC"/>
              </a:solidFill>
              <a:latin typeface="Arial"/>
              <a:ea typeface="Microsoft YaHei" pitchFamily="34" charset="-122"/>
              <a:cs typeface="Arial" panose="020B0604020202020204" pitchFamily="34" charset="0"/>
            </a:endParaRPr>
          </a:p>
        </p:txBody>
      </p:sp>
      <p:sp>
        <p:nvSpPr>
          <p:cNvPr id="22532" name="Nadpis 3">
            <a:extLst>
              <a:ext uri="{FF2B5EF4-FFF2-40B4-BE49-F238E27FC236}">
                <a16:creationId xmlns:a16="http://schemas.microsoft.com/office/drawing/2014/main" id="{3170533D-E512-1CDA-49D0-3953D61E09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2450" y="2900364"/>
            <a:ext cx="8521700" cy="1171575"/>
          </a:xfrm>
        </p:spPr>
        <p:txBody>
          <a:bodyPr/>
          <a:lstStyle/>
          <a:p>
            <a:r>
              <a:rPr lang="cs-CZ" altLang="cs-CZ" dirty="0"/>
              <a:t>KRIZOVÝ MANAGEMENT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288BF1B0-FD6E-D615-379E-48BD42EA2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2450" y="4071938"/>
            <a:ext cx="8521700" cy="6985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INTEGROVANÝ ZÁCHRANNÝ SYSTÉM</a:t>
            </a:r>
            <a:endParaRPr lang="cs-CZ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0DDE85-83D9-4AB5-8C25-44391E710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INTEGROVANÝ ZÁCHRANNÝ SYSTÉM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3123A4-952F-4987-9050-89B227652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Zahájení činnosti IZS v roce 2001.</a:t>
            </a:r>
          </a:p>
          <a:p>
            <a:r>
              <a:rPr lang="cs-CZ" dirty="0"/>
              <a:t>Společný postup různých subjektů při provádění záchranných a likvidačních prací při mimořádných událostech.</a:t>
            </a:r>
          </a:p>
          <a:p>
            <a:r>
              <a:rPr lang="cs-CZ" dirty="0"/>
              <a:t>Nejedná se o organizaci nebo instituce s organizační strukturou nadřízených a podřízených útvarů a managementem. </a:t>
            </a:r>
          </a:p>
          <a:p>
            <a:r>
              <a:rPr lang="cs-CZ" dirty="0"/>
              <a:t>Koordinovaný společný postup zasahujících subjektů při provádění záchranných a likvidačních prací nebo při přípravě na ně.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6412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18FA4D-20C5-41B5-82EC-22B6C06E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SLOŽKY IZS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F74C65-AC60-4846-B8F9-8413B438E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Základní složky IZS </a:t>
            </a:r>
            <a:r>
              <a:rPr lang="cs-CZ" dirty="0"/>
              <a:t>zajišťují nepřetržitou pohotovost pro příjem ohlášení vzniku mimořádné události, její vyhodnocení a neodkladný zásah v místě mimořádné události. </a:t>
            </a:r>
          </a:p>
          <a:p>
            <a:r>
              <a:rPr lang="cs-CZ" dirty="0"/>
              <a:t>Za tímto účelem rozmísťují své síly a prostředky po celém území ČR.</a:t>
            </a:r>
          </a:p>
          <a:p>
            <a:r>
              <a:rPr lang="cs-CZ" b="1" dirty="0"/>
              <a:t>Ostatní složky IZS </a:t>
            </a:r>
            <a:r>
              <a:rPr lang="cs-CZ" dirty="0"/>
              <a:t>poskytují při záchranných a likvidačních pracích plánovanou pomoc na vyžádání. </a:t>
            </a:r>
          </a:p>
          <a:p>
            <a:r>
              <a:rPr lang="cs-CZ" dirty="0"/>
              <a:t>Plánovanou pomocí na vyžádání se rozumí předem písemně dohodnutý způsob poskytnutí pomoci obecnímu úřadu obce s rozšířenou působností, krajskému úřadu, Ministerstvu vnitra nebo základním složkám IZS při provádění záchranných a likvidačních prací.</a:t>
            </a:r>
          </a:p>
        </p:txBody>
      </p:sp>
    </p:spTree>
    <p:extLst>
      <p:ext uri="{BB962C8B-B14F-4D97-AF65-F5344CB8AC3E}">
        <p14:creationId xmlns:p14="http://schemas.microsoft.com/office/powerpoint/2010/main" val="2517060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2A779-2116-4E54-A32C-A8B791200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1325563"/>
          </a:xfrm>
        </p:spPr>
        <p:txBody>
          <a:bodyPr/>
          <a:lstStyle/>
          <a:p>
            <a:r>
              <a:rPr lang="cs-CZ" dirty="0"/>
              <a:t>SLOŽKY IZS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1578D9-CDE0-4123-884C-54B2058C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5" y="1253331"/>
            <a:ext cx="10515600" cy="4351338"/>
          </a:xfrm>
        </p:spPr>
        <p:txBody>
          <a:bodyPr>
            <a:noAutofit/>
          </a:bodyPr>
          <a:lstStyle/>
          <a:p>
            <a:pPr indent="449580" algn="just"/>
            <a:r>
              <a:rPr lang="cs-CZ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HLAVNÍ SLOŽKY</a:t>
            </a:r>
          </a:p>
          <a:p>
            <a:pPr lvl="1" indent="449580"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HASIČSKÝ ZÁCHRANNÝ SBOR ČR</a:t>
            </a:r>
          </a:p>
          <a:p>
            <a:pPr lvl="1" indent="449580"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JEDNOTKY POŽÁRNÍ OCHRANY</a:t>
            </a:r>
          </a:p>
          <a:p>
            <a:pPr lvl="1" indent="449580" algn="just"/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ZÁCHRANNÁ ZDRAVOTNÍCKÁ SLUŽBA</a:t>
            </a:r>
          </a:p>
          <a:p>
            <a:pPr lvl="1" indent="449580"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POLICIE ČR</a:t>
            </a:r>
          </a:p>
          <a:p>
            <a:pPr indent="449580" algn="just"/>
            <a:r>
              <a:rPr lang="cs-CZ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OSTATNÍ SLOŽKY  </a:t>
            </a:r>
            <a:endParaRPr lang="cs-CZ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indent="449580"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VYČLENĚNÉ SÍLY A PROSTŘEDKY OZBROJENÝCH SIL,</a:t>
            </a:r>
          </a:p>
          <a:p>
            <a:pPr lvl="1" indent="449580"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OSTATNÍ OZBROJENÉ BEZPEČNOSTNÍ 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A ZÁCHRANNÉ SBORY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</a:p>
          <a:p>
            <a:pPr lvl="1" indent="449580"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ORGÁNY OCHRANY VEŘEJNÉHO ZDRAVÍ, HAVARIJNÍ, POHOTOVOSTNÍ, ODBORNÉ A JINÉ SLUŽBY (</a:t>
            </a:r>
            <a:r>
              <a:rPr lang="cs-CZ" b="0" i="0" dirty="0">
                <a:solidFill>
                  <a:srgbClr val="292B2C"/>
                </a:solidFill>
                <a:effectLst/>
                <a:latin typeface="-apple-system"/>
              </a:rPr>
              <a:t>Horská služba, Vodní záchranná služba, Letecká záchranná služba, Báňská záchranná služba)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</a:p>
          <a:p>
            <a:pPr lvl="1" indent="449580"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ZAŘÍZENÍ CIVILNÍ OCHRANY, NEZISKOVÉ ORGANIZACE A SDRUŽENÍ OBČANŮ</a:t>
            </a:r>
          </a:p>
          <a:p>
            <a:pPr lvl="1" indent="449580"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ODBORNÁ ZDRAVOTNICKÁ ZAŘÍZENÍ NA ÚROVNI FAKULTNÍCH NEMOCNIC PRO POSKYTOVÁNÍ SPECIALIZOVANÉ PÉČE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8007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1CB5DB-0976-415B-8BB9-1294C75A9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STÁLÉ ORGÁNY PRO KOORDINACI SLOŽEK IZS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8E77C8-0D81-4D9D-B804-DF11BB428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Operační a informační střediska IZS</a:t>
            </a:r>
          </a:p>
          <a:p>
            <a:pPr lvl="1"/>
            <a:r>
              <a:rPr lang="cs-CZ" dirty="0"/>
              <a:t>Operační středisko HZS kraje </a:t>
            </a:r>
          </a:p>
          <a:p>
            <a:pPr lvl="1"/>
            <a:r>
              <a:rPr lang="cs-CZ" dirty="0"/>
              <a:t>Operační a informační středisko GŘ HZS</a:t>
            </a:r>
          </a:p>
        </p:txBody>
      </p:sp>
    </p:spTree>
    <p:extLst>
      <p:ext uri="{BB962C8B-B14F-4D97-AF65-F5344CB8AC3E}">
        <p14:creationId xmlns:p14="http://schemas.microsoft.com/office/powerpoint/2010/main" val="3091607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B266E1-2911-4551-81C1-2742C8B96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ŘÍZENÍ A KOORDINACE SLOŽEK IZS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67D044-FFE5-4CBF-B5D2-E8EC205D0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Při společném zásahu je koordinace zajištěna na následujících úrovních:</a:t>
            </a:r>
          </a:p>
          <a:p>
            <a:r>
              <a:rPr lang="cs-CZ" dirty="0"/>
              <a:t>TAKTICKÁ</a:t>
            </a:r>
          </a:p>
          <a:p>
            <a:pPr lvl="1"/>
            <a:r>
              <a:rPr lang="cs-CZ" dirty="0"/>
              <a:t>velitelem zásahu v místě nasazení složek a v prostoru předpokládaných účinků mimořádné události</a:t>
            </a:r>
          </a:p>
          <a:p>
            <a:r>
              <a:rPr lang="cs-CZ" dirty="0"/>
              <a:t>OPERAČNÍ</a:t>
            </a:r>
          </a:p>
          <a:p>
            <a:pPr lvl="1"/>
            <a:r>
              <a:rPr lang="cs-CZ" dirty="0"/>
              <a:t>operačním a informačním střediskem IZS,</a:t>
            </a:r>
          </a:p>
          <a:p>
            <a:r>
              <a:rPr lang="cs-CZ" dirty="0"/>
              <a:t>STRATEGICKÁ</a:t>
            </a:r>
          </a:p>
          <a:p>
            <a:pPr lvl="1"/>
            <a:r>
              <a:rPr lang="cs-CZ" dirty="0"/>
              <a:t>starostou obce s rozšířenou působností,</a:t>
            </a:r>
          </a:p>
          <a:p>
            <a:pPr lvl="1"/>
            <a:r>
              <a:rPr lang="cs-CZ" dirty="0"/>
              <a:t>hejtmanem kraje a v Praze primátorem hlavního města Prahy</a:t>
            </a:r>
          </a:p>
          <a:p>
            <a:pPr lvl="1"/>
            <a:r>
              <a:rPr lang="cs-CZ" dirty="0"/>
              <a:t>Ministerstvem vnitra a ostatními správními úřady.</a:t>
            </a:r>
          </a:p>
        </p:txBody>
      </p:sp>
    </p:spTree>
    <p:extLst>
      <p:ext uri="{BB962C8B-B14F-4D97-AF65-F5344CB8AC3E}">
        <p14:creationId xmlns:p14="http://schemas.microsoft.com/office/powerpoint/2010/main" val="2178994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3E40B6-6A4E-45C1-9A9C-543B364A4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/>
              <a:t>VELITEL ZÁSAHU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1FD5D7-799E-489B-B678-0AE64C9B1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Autofit/>
          </a:bodyPr>
          <a:lstStyle/>
          <a:p>
            <a:r>
              <a:rPr lang="cs-CZ" sz="2400" dirty="0"/>
              <a:t>Vyhlašuje odpovídající stupeň poplachu podle poplachového plánu IZS</a:t>
            </a:r>
          </a:p>
          <a:p>
            <a:r>
              <a:rPr lang="cs-CZ" sz="2400" dirty="0"/>
              <a:t>Velitelem zásahu je zpravidla příslušník HZS.</a:t>
            </a:r>
          </a:p>
          <a:p>
            <a:r>
              <a:rPr lang="cs-CZ" sz="2400" dirty="0"/>
              <a:t>U mimořádných událostí bezpečnostního charakteru (vnitřní bezpečnost a veřejný pořádek) je velitelem zásahu příslušník Policie ČR.</a:t>
            </a:r>
          </a:p>
          <a:p>
            <a:r>
              <a:rPr lang="cs-CZ" sz="2400" dirty="0"/>
              <a:t>Pokud není ustanoven velitel zásahu, řídí zásah velitel nebo vedoucí zasahujících sil a prostředků složky IZS, která v místě zásahu provádí převažující činnost</a:t>
            </a:r>
          </a:p>
          <a:p>
            <a:r>
              <a:rPr lang="cs-CZ" sz="2400" b="0" i="0" dirty="0">
                <a:solidFill>
                  <a:srgbClr val="292B2C"/>
                </a:solidFill>
                <a:effectLst/>
                <a:latin typeface="-apple-system"/>
              </a:rPr>
              <a:t>Dle zákona o IZS má velitel zásahu pravomoc:</a:t>
            </a:r>
          </a:p>
          <a:p>
            <a:pPr lvl="1"/>
            <a:r>
              <a:rPr lang="cs-CZ" b="0" i="0" dirty="0">
                <a:solidFill>
                  <a:srgbClr val="292B2C"/>
                </a:solidFill>
                <a:effectLst/>
                <a:latin typeface="-apple-system"/>
              </a:rPr>
              <a:t>vyžádat osobní nebo věcnou pomoc na fyzické nebo právnické osobě,</a:t>
            </a:r>
          </a:p>
          <a:p>
            <a:pPr lvl="1"/>
            <a:r>
              <a:rPr lang="cs-CZ" b="0" i="0" dirty="0">
                <a:solidFill>
                  <a:srgbClr val="292B2C"/>
                </a:solidFill>
                <a:effectLst/>
                <a:latin typeface="-apple-system"/>
              </a:rPr>
              <a:t>požádat o odstranění stavby nebo porostu, </a:t>
            </a:r>
          </a:p>
          <a:p>
            <a:pPr lvl="1"/>
            <a:r>
              <a:rPr lang="cs-CZ" b="0" i="0" dirty="0">
                <a:solidFill>
                  <a:srgbClr val="292B2C"/>
                </a:solidFill>
                <a:effectLst/>
                <a:latin typeface="-apple-system"/>
              </a:rPr>
              <a:t>vyhlásit evakuaci, omezit pohyb osob, jejichž přítomnost v místě zásahu není potřebná.</a:t>
            </a:r>
          </a:p>
          <a:p>
            <a:r>
              <a:rPr lang="cs-CZ" sz="2400" b="0" i="0" dirty="0">
                <a:solidFill>
                  <a:srgbClr val="292B2C"/>
                </a:solidFill>
                <a:effectLst/>
                <a:latin typeface="-apple-system"/>
              </a:rPr>
              <a:t>Právnické nebo i fyzické osoby mají nárok na odškodnění a na náhrady za poskytnutou osobní a věcnou pomoc, za omezení vlastnického nebo užívacího práva při provádění záchranných a likvidačních prací.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10048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995A5-910D-4C36-9FBE-469B10C6B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/>
              <a:t>TYPOVÉ ČINNOSTI IZS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077C97-D3EE-42E6-84F2-9EAFA894A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0150"/>
            <a:ext cx="10515600" cy="563959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STČ-01/IZS špinavá bomba </a:t>
            </a:r>
          </a:p>
          <a:p>
            <a:r>
              <a:rPr lang="cs-CZ" dirty="0"/>
              <a:t>STČ-02/IZS demonstrování úmyslu sebevraždy </a:t>
            </a:r>
          </a:p>
          <a:p>
            <a:r>
              <a:rPr lang="cs-CZ" dirty="0"/>
              <a:t>STČ-03/IZS hrozba použití nástražného výbušného systému, nebo nález podezřelého předmětu, munice, výbušnin nebo výbušných předmětů </a:t>
            </a:r>
          </a:p>
          <a:p>
            <a:r>
              <a:rPr lang="cs-CZ" dirty="0"/>
              <a:t>STČ-04/IZS letecká nehoda </a:t>
            </a:r>
          </a:p>
          <a:p>
            <a:r>
              <a:rPr lang="cs-CZ" dirty="0"/>
              <a:t>STČ-05/IZS nález předmětu s podezřením na přítomnost B-agens nebo toxinů </a:t>
            </a:r>
          </a:p>
          <a:p>
            <a:r>
              <a:rPr lang="cs-CZ" dirty="0"/>
              <a:t>STČ-06/IZS opatření k zajištění veřejného pořádku při shromážděních a </a:t>
            </a:r>
            <a:r>
              <a:rPr lang="cs-CZ" dirty="0" err="1"/>
              <a:t>technopárty</a:t>
            </a:r>
            <a:r>
              <a:rPr lang="cs-CZ" dirty="0"/>
              <a:t> </a:t>
            </a:r>
          </a:p>
          <a:p>
            <a:r>
              <a:rPr lang="cs-CZ" dirty="0"/>
              <a:t>STČ-07/IZS záchrana pohřešovaných osob - pátrací akce v terénu </a:t>
            </a:r>
          </a:p>
          <a:p>
            <a:r>
              <a:rPr lang="cs-CZ" dirty="0"/>
              <a:t>STČ 08/IZS dopravní nehoda </a:t>
            </a:r>
          </a:p>
          <a:p>
            <a:r>
              <a:rPr lang="cs-CZ" dirty="0"/>
              <a:t>STČ 09/IZS zásah složek IZS u mimořádné události s velkým počtem zraněných osob </a:t>
            </a:r>
          </a:p>
        </p:txBody>
      </p:sp>
    </p:spTree>
    <p:extLst>
      <p:ext uri="{BB962C8B-B14F-4D97-AF65-F5344CB8AC3E}">
        <p14:creationId xmlns:p14="http://schemas.microsoft.com/office/powerpoint/2010/main" val="1090721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995A5-910D-4C36-9FBE-469B10C6B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/>
              <a:t>TYPOVÉ ČINNOSTI IZS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077C97-D3EE-42E6-84F2-9EAFA894A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0150"/>
            <a:ext cx="10515600" cy="5639595"/>
          </a:xfrm>
        </p:spPr>
        <p:txBody>
          <a:bodyPr>
            <a:normAutofit/>
          </a:bodyPr>
          <a:lstStyle/>
          <a:p>
            <a:r>
              <a:rPr lang="cs-CZ" dirty="0"/>
              <a:t>STČ 10/IZS při nebezpečné poruše plynulosti provozu na dálnici </a:t>
            </a:r>
          </a:p>
          <a:p>
            <a:r>
              <a:rPr lang="cs-CZ" dirty="0"/>
              <a:t>STČ 11/IZS chřipka ptáků </a:t>
            </a:r>
          </a:p>
          <a:p>
            <a:r>
              <a:rPr lang="cs-CZ" dirty="0"/>
              <a:t>STČ 12/IZS poskytování psychosociální pomoci </a:t>
            </a:r>
          </a:p>
          <a:p>
            <a:r>
              <a:rPr lang="cs-CZ" dirty="0"/>
              <a:t>STČ 13/IZS reakce na chemický útok v metru </a:t>
            </a:r>
          </a:p>
          <a:p>
            <a:r>
              <a:rPr lang="cs-CZ" dirty="0"/>
              <a:t>STČ 14/IZS amok – útok aktivního střelce </a:t>
            </a:r>
          </a:p>
          <a:p>
            <a:r>
              <a:rPr lang="cs-CZ" dirty="0"/>
              <a:t>STČ 15/IZS mimořádnosti v provozu železniční osobní dopravy </a:t>
            </a:r>
          </a:p>
          <a:p>
            <a:r>
              <a:rPr lang="cs-CZ" dirty="0"/>
              <a:t>STČ 16A/IZS mimořádná událost s podezřením na výskyt vysoce nakažlivé nemoci ve zdravotnickém zařízení nebo ostatních prostorech </a:t>
            </a:r>
          </a:p>
          <a:p>
            <a:r>
              <a:rPr lang="cs-CZ" dirty="0"/>
              <a:t>STČ 16B/IZS mimořádná událost s podezřením na výskyt vysoce nakažlivé nemoci na palubě letadla s přistáním na letišti Praha/Ruzyně</a:t>
            </a:r>
          </a:p>
        </p:txBody>
      </p:sp>
    </p:spTree>
    <p:extLst>
      <p:ext uri="{BB962C8B-B14F-4D97-AF65-F5344CB8AC3E}">
        <p14:creationId xmlns:p14="http://schemas.microsoft.com/office/powerpoint/2010/main" val="1804177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9EA2DD-BB2E-4C54-96D3-D1681B64E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STUPNĚ POPLACHU IZS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8D7492-DF26-4069-9EC0-C17FB2FA6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cs-CZ" sz="2400" b="0" i="0" dirty="0">
                <a:solidFill>
                  <a:srgbClr val="444444"/>
                </a:solidFill>
                <a:effectLst/>
                <a:latin typeface="Open Sans"/>
              </a:rPr>
              <a:t>IZS vyhlašuje čtyři stupně poplachu (čtvrtý nejvyšší stupeň  je označen jako zvláštní).</a:t>
            </a:r>
          </a:p>
          <a:p>
            <a:pPr algn="l" fontAlgn="base"/>
            <a:r>
              <a:rPr lang="cs-CZ" sz="2400" b="0" i="0" dirty="0">
                <a:solidFill>
                  <a:srgbClr val="444444"/>
                </a:solidFill>
                <a:effectLst/>
                <a:latin typeface="Open Sans"/>
              </a:rPr>
              <a:t>Podmínky stanoveny v</a:t>
            </a:r>
            <a:r>
              <a:rPr lang="cs-CZ" sz="2400" dirty="0"/>
              <a:t>yhláškou Ministerstva vnitra č. 328/2001 Sb. </a:t>
            </a:r>
            <a:endParaRPr lang="cs-CZ" sz="2400" b="0" i="0" dirty="0">
              <a:solidFill>
                <a:srgbClr val="444444"/>
              </a:solidFill>
              <a:effectLst/>
              <a:latin typeface="Open Sans"/>
            </a:endParaRPr>
          </a:p>
          <a:p>
            <a:pPr algn="l" fontAlgn="base"/>
            <a:r>
              <a:rPr lang="cs-CZ" sz="2400" b="0" i="0" dirty="0">
                <a:solidFill>
                  <a:srgbClr val="444444"/>
                </a:solidFill>
                <a:effectLst/>
                <a:latin typeface="Open Sans"/>
              </a:rPr>
              <a:t>Stupeň poplachu vyhlašuje:</a:t>
            </a:r>
          </a:p>
          <a:p>
            <a:pPr lvl="1" fontAlgn="base"/>
            <a:r>
              <a:rPr lang="cs-CZ" b="0" i="0" dirty="0">
                <a:solidFill>
                  <a:srgbClr val="444444"/>
                </a:solidFill>
                <a:effectLst/>
                <a:latin typeface="Open Sans"/>
              </a:rPr>
              <a:t>pro jedno místo zásahu velitel zásahu </a:t>
            </a:r>
          </a:p>
          <a:p>
            <a:pPr lvl="1" fontAlgn="base"/>
            <a:r>
              <a:rPr lang="cs-CZ" b="0" i="0" dirty="0">
                <a:solidFill>
                  <a:srgbClr val="444444"/>
                </a:solidFill>
                <a:effectLst/>
                <a:latin typeface="Open Sans"/>
              </a:rPr>
              <a:t>nebo operační a informační středisko při prvotním povolávání složek na místo zásahu. </a:t>
            </a:r>
          </a:p>
          <a:p>
            <a:pPr algn="l" fontAlgn="base"/>
            <a:r>
              <a:rPr lang="cs-CZ" sz="2400" b="0" i="0" dirty="0">
                <a:solidFill>
                  <a:srgbClr val="444444"/>
                </a:solidFill>
                <a:effectLst/>
                <a:latin typeface="Open Sans"/>
              </a:rPr>
              <a:t>Operační a informační středisko může vyhlásit stupeň poplachu </a:t>
            </a:r>
            <a:r>
              <a:rPr lang="cs-CZ" sz="2400" b="1" i="0" u="sng" dirty="0">
                <a:solidFill>
                  <a:srgbClr val="444444"/>
                </a:solidFill>
                <a:effectLst/>
                <a:latin typeface="Open Sans"/>
              </a:rPr>
              <a:t>pro určité území </a:t>
            </a:r>
            <a:r>
              <a:rPr lang="cs-CZ" sz="2400" b="0" i="0" dirty="0">
                <a:solidFill>
                  <a:srgbClr val="444444"/>
                </a:solidFill>
                <a:effectLst/>
                <a:latin typeface="Open Sans"/>
              </a:rPr>
              <a:t>postižené mimořádnou událostí, pokud je na něm </a:t>
            </a:r>
            <a:r>
              <a:rPr lang="cs-CZ" sz="2400" b="1" i="0" u="sng" dirty="0">
                <a:solidFill>
                  <a:srgbClr val="444444"/>
                </a:solidFill>
                <a:effectLst/>
                <a:latin typeface="Open Sans"/>
              </a:rPr>
              <a:t>více jak jedno místo zásahu.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8830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72D952-11D8-4909-B785-87876BED5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PRVNÍ STUPEŇ POPLACHU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3E9E0F-A04B-40CD-9EE4-56E6D88EE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/>
            <a:r>
              <a:rPr lang="cs-CZ" b="0" i="0" dirty="0">
                <a:solidFill>
                  <a:srgbClr val="444444"/>
                </a:solidFill>
                <a:effectLst/>
                <a:latin typeface="Open Sans"/>
              </a:rPr>
              <a:t>Mimořádná událost ohrožuje </a:t>
            </a:r>
            <a:r>
              <a:rPr lang="cs-CZ" b="1" i="0" u="sng" dirty="0">
                <a:solidFill>
                  <a:srgbClr val="444444"/>
                </a:solidFill>
                <a:effectLst/>
                <a:latin typeface="Open Sans"/>
              </a:rPr>
              <a:t>jednotlivé osoby</a:t>
            </a:r>
            <a:r>
              <a:rPr lang="cs-CZ" b="0" i="0" dirty="0">
                <a:solidFill>
                  <a:srgbClr val="444444"/>
                </a:solidFill>
                <a:effectLst/>
                <a:latin typeface="Open Sans"/>
              </a:rPr>
              <a:t>, jednotlivý objekt nebo jeho část, s výjimkou objektu, kde jsou složité podmínky pro zásah, jednotlivé dopravní prostředky osobní nebo nákladní dopravy nebo plochy </a:t>
            </a:r>
            <a:r>
              <a:rPr lang="cs-CZ" b="1" i="0" u="sng" dirty="0">
                <a:solidFill>
                  <a:srgbClr val="444444"/>
                </a:solidFill>
                <a:effectLst/>
                <a:latin typeface="Open Sans"/>
              </a:rPr>
              <a:t>území do 500 m</a:t>
            </a:r>
            <a:r>
              <a:rPr lang="cs-CZ" b="1" i="0" u="sng" baseline="30000" dirty="0">
                <a:solidFill>
                  <a:srgbClr val="444444"/>
                </a:solidFill>
                <a:effectLst/>
                <a:latin typeface="inherit"/>
              </a:rPr>
              <a:t>2</a:t>
            </a:r>
            <a:r>
              <a:rPr lang="cs-CZ" b="0" i="0" dirty="0">
                <a:solidFill>
                  <a:srgbClr val="444444"/>
                </a:solidFill>
                <a:effectLst/>
                <a:latin typeface="Open Sans"/>
              </a:rPr>
              <a:t>, nebo</a:t>
            </a:r>
          </a:p>
          <a:p>
            <a:pPr algn="l" fontAlgn="base"/>
            <a:r>
              <a:rPr lang="cs-CZ" b="0" i="0" dirty="0">
                <a:solidFill>
                  <a:srgbClr val="444444"/>
                </a:solidFill>
                <a:effectLst/>
                <a:latin typeface="Open Sans"/>
              </a:rPr>
              <a:t>Záchranné a likvidační práce provádí základní složky, které není nutno při společném zásahu nepřetržitě koordinovat.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222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0" lang="en-US" altLang="cs-CZ" sz="2800" b="0" i="0" u="none" strike="noStrike" cap="none" normalizeH="0" baseline="0">
                <a:ln>
                  <a:noFill/>
                </a:ln>
                <a:effectLst/>
              </a:rPr>
              <a:t>Řád k hašení ohně pro města zemská, městečka a dědiny markrabství moravského</a:t>
            </a:r>
            <a:endParaRPr lang="en-US" sz="280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5673F80-9C7B-42E1-825A-F5C3937AD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431" y="2438400"/>
            <a:ext cx="6586489" cy="37854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Vydán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za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vlády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Marie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Terezie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, 21.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srpna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1751.  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Stanovil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,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jak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vyhlašovat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požární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poplach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 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Určoval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,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kdo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je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povinen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hasit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a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kdo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odpovídá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za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řízení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likvidace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požáru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cs-CZ" sz="2400" dirty="0" err="1">
                <a:latin typeface="+mn-lt"/>
              </a:rPr>
              <a:t>O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bsahoval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tresty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a 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pokuty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za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porušení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těchto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pokynů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 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Obsahoval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také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nařízení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na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budování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cihlových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komínů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</a:t>
            </a:r>
          </a:p>
        </p:txBody>
      </p:sp>
      <p:pic>
        <p:nvPicPr>
          <p:cNvPr id="1028" name="Picture 4" descr="Zobrazit zdrojový obrázek">
            <a:extLst>
              <a:ext uri="{FF2B5EF4-FFF2-40B4-BE49-F238E27FC236}">
                <a16:creationId xmlns:a16="http://schemas.microsoft.com/office/drawing/2014/main" id="{962D92E5-8982-4DFA-8843-3ADB7B8B3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4" r="14114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269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72D952-11D8-4909-B785-87876BED5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DRUHÝ STUPEŇ POPLACHU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3E9E0F-A04B-40CD-9EE4-56E6D88EE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/>
            <a:r>
              <a:rPr lang="cs-CZ" b="0" i="0" dirty="0">
                <a:solidFill>
                  <a:srgbClr val="444444"/>
                </a:solidFill>
                <a:effectLst/>
                <a:latin typeface="Open Sans"/>
              </a:rPr>
              <a:t>Mimořádná událost ohrožuje </a:t>
            </a:r>
            <a:r>
              <a:rPr lang="cs-CZ" b="1" i="0" u="sng" dirty="0">
                <a:solidFill>
                  <a:srgbClr val="444444"/>
                </a:solidFill>
                <a:effectLst/>
                <a:latin typeface="Open Sans"/>
              </a:rPr>
              <a:t>nejvýše 100 osob</a:t>
            </a:r>
            <a:r>
              <a:rPr lang="cs-CZ" b="0" i="0" dirty="0">
                <a:solidFill>
                  <a:srgbClr val="444444"/>
                </a:solidFill>
                <a:effectLst/>
                <a:latin typeface="Open Sans"/>
              </a:rPr>
              <a:t>, více jak jeden objekt se složitými podmínkami pro zásah, jednotlivé prostředky hromadné dopravy osob, cenný chov zvířat nebo plochy </a:t>
            </a:r>
            <a:r>
              <a:rPr lang="cs-CZ" b="1" i="0" u="sng" dirty="0">
                <a:solidFill>
                  <a:srgbClr val="444444"/>
                </a:solidFill>
                <a:effectLst/>
                <a:latin typeface="Open Sans"/>
              </a:rPr>
              <a:t>území do 10 000 m</a:t>
            </a:r>
            <a:r>
              <a:rPr lang="cs-CZ" b="1" i="0" u="sng" baseline="30000" dirty="0">
                <a:solidFill>
                  <a:srgbClr val="444444"/>
                </a:solidFill>
                <a:effectLst/>
                <a:latin typeface="inherit"/>
              </a:rPr>
              <a:t>2</a:t>
            </a:r>
            <a:r>
              <a:rPr lang="cs-CZ" b="0" i="0" dirty="0">
                <a:solidFill>
                  <a:srgbClr val="444444"/>
                </a:solidFill>
                <a:effectLst/>
                <a:latin typeface="Open Sans"/>
              </a:rPr>
              <a:t>,</a:t>
            </a:r>
          </a:p>
          <a:p>
            <a:pPr algn="l" fontAlgn="base"/>
            <a:r>
              <a:rPr lang="cs-CZ" b="0" i="0" dirty="0">
                <a:solidFill>
                  <a:srgbClr val="444444"/>
                </a:solidFill>
                <a:effectLst/>
                <a:latin typeface="Open Sans"/>
              </a:rPr>
              <a:t>Záchranné a likvidační práce provádí základní a ostatní složky z kraje, kde mimořádná událost probíhá, </a:t>
            </a:r>
          </a:p>
          <a:p>
            <a:pPr algn="l" fontAlgn="base"/>
            <a:r>
              <a:rPr lang="cs-CZ" b="0" i="0" dirty="0">
                <a:solidFill>
                  <a:srgbClr val="444444"/>
                </a:solidFill>
                <a:effectLst/>
                <a:latin typeface="Open Sans"/>
              </a:rPr>
              <a:t>Je nutné nepřetržitě koordinovat složky velitelem zásahu při společném zásahu.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4889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72D952-11D8-4909-B785-87876BED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36511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/>
              <a:t>TŘETÍ STUPEŇ POPLACHU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3E9E0F-A04B-40CD-9EE4-56E6D88EE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074"/>
            <a:ext cx="10515600" cy="5495925"/>
          </a:xfrm>
        </p:spPr>
        <p:txBody>
          <a:bodyPr>
            <a:normAutofit fontScale="92500" lnSpcReduction="20000"/>
          </a:bodyPr>
          <a:lstStyle/>
          <a:p>
            <a:pPr algn="l" fontAlgn="base"/>
            <a:r>
              <a:rPr lang="cs-CZ" b="0" i="0" dirty="0">
                <a:solidFill>
                  <a:srgbClr val="444444"/>
                </a:solidFill>
                <a:effectLst/>
                <a:latin typeface="Open Sans"/>
              </a:rPr>
              <a:t>Mimořádná událost </a:t>
            </a:r>
            <a:r>
              <a:rPr lang="cs-CZ" b="1" i="0" u="sng" dirty="0">
                <a:solidFill>
                  <a:srgbClr val="444444"/>
                </a:solidFill>
                <a:effectLst/>
                <a:latin typeface="Open Sans"/>
              </a:rPr>
              <a:t>ohrožuje více jak 100 a nejvýše 1000 osob</a:t>
            </a:r>
            <a:r>
              <a:rPr lang="cs-CZ" b="0" i="0" dirty="0">
                <a:solidFill>
                  <a:srgbClr val="444444"/>
                </a:solidFill>
                <a:effectLst/>
                <a:latin typeface="Open Sans"/>
              </a:rPr>
              <a:t>, část obce nebo areálu podniku, soupravy železniční přepravy, několik chovů hospodářských zvířat, plochy </a:t>
            </a:r>
            <a:r>
              <a:rPr lang="cs-CZ" b="1" i="0" u="sng" dirty="0">
                <a:solidFill>
                  <a:srgbClr val="444444"/>
                </a:solidFill>
                <a:effectLst/>
                <a:latin typeface="Open Sans"/>
              </a:rPr>
              <a:t>území do 1 km</a:t>
            </a:r>
            <a:r>
              <a:rPr lang="cs-CZ" b="1" i="0" u="sng" baseline="30000" dirty="0">
                <a:solidFill>
                  <a:srgbClr val="444444"/>
                </a:solidFill>
                <a:effectLst/>
                <a:latin typeface="inherit"/>
              </a:rPr>
              <a:t>2</a:t>
            </a:r>
            <a:r>
              <a:rPr lang="cs-CZ" b="0" i="0" dirty="0">
                <a:solidFill>
                  <a:srgbClr val="444444"/>
                </a:solidFill>
                <a:effectLst/>
                <a:latin typeface="Open Sans"/>
              </a:rPr>
              <a:t>, povodí řek, produktovody, </a:t>
            </a:r>
          </a:p>
          <a:p>
            <a:pPr algn="l" fontAlgn="base"/>
            <a:r>
              <a:rPr lang="cs-CZ" dirty="0">
                <a:solidFill>
                  <a:srgbClr val="444444"/>
                </a:solidFill>
                <a:latin typeface="Open Sans"/>
              </a:rPr>
              <a:t>J</a:t>
            </a:r>
            <a:r>
              <a:rPr lang="cs-CZ" b="0" i="0" dirty="0">
                <a:solidFill>
                  <a:srgbClr val="444444"/>
                </a:solidFill>
                <a:effectLst/>
                <a:latin typeface="Open Sans"/>
              </a:rPr>
              <a:t>de o hromadnou havárii v silniční dopravě nebo o havárii v letecké dopravě, nebo</a:t>
            </a:r>
          </a:p>
          <a:p>
            <a:pPr algn="l" fontAlgn="base"/>
            <a:r>
              <a:rPr lang="cs-CZ" b="0" i="0" dirty="0">
                <a:solidFill>
                  <a:srgbClr val="444444"/>
                </a:solidFill>
                <a:effectLst/>
                <a:latin typeface="Open Sans"/>
              </a:rPr>
              <a:t>Záchranné a likvidační práce provádí základní a ostatní složky nebo se využívají síly a prostředky </a:t>
            </a:r>
            <a:r>
              <a:rPr lang="cs-CZ" b="1" i="0" u="sng" dirty="0">
                <a:solidFill>
                  <a:srgbClr val="444444"/>
                </a:solidFill>
                <a:effectLst/>
                <a:latin typeface="Open Sans"/>
              </a:rPr>
              <a:t>z jiných krajů</a:t>
            </a:r>
            <a:r>
              <a:rPr lang="cs-CZ" b="0" i="0" dirty="0">
                <a:solidFill>
                  <a:srgbClr val="444444"/>
                </a:solidFill>
                <a:effectLst/>
                <a:latin typeface="Open Sans"/>
              </a:rPr>
              <a:t>,</a:t>
            </a:r>
          </a:p>
          <a:p>
            <a:pPr algn="l" fontAlgn="base"/>
            <a:r>
              <a:rPr lang="cs-CZ" b="0" i="0" dirty="0">
                <a:solidFill>
                  <a:srgbClr val="444444"/>
                </a:solidFill>
                <a:effectLst/>
                <a:latin typeface="Open Sans"/>
              </a:rPr>
              <a:t>Složky je nutné při společném zásahu v místě zásahu koordinovat velitelem zásahu za pomoci štábu velitele zásahu a místo zásahu rozdělit na sektory a úseky.</a:t>
            </a:r>
          </a:p>
          <a:p>
            <a:pPr algn="l" fontAlgn="base"/>
            <a:r>
              <a:rPr lang="cs-CZ" b="0" i="0" dirty="0">
                <a:solidFill>
                  <a:srgbClr val="444444"/>
                </a:solidFill>
                <a:effectLst/>
                <a:latin typeface="Open Sans"/>
              </a:rPr>
              <a:t>Na základě rozhodnutí řídícího důstojníka HZS kraje oznamuje operační a informační středisko kraje vyhlášení třetího stupně poplachu poplachového plánu kraje hejtmanovi. </a:t>
            </a:r>
          </a:p>
          <a:p>
            <a:pPr algn="l" fontAlgn="base"/>
            <a:r>
              <a:rPr lang="cs-CZ" b="0" i="0" dirty="0">
                <a:solidFill>
                  <a:srgbClr val="444444"/>
                </a:solidFill>
                <a:effectLst/>
                <a:latin typeface="Open Sans"/>
              </a:rPr>
              <a:t>Obdobně se oznamuje vyhlášení třetího stupně poplachu poplachového plánu kraje starostovi obce s rozšířenou působností.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9728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72D952-11D8-4909-B785-87876BED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/>
              <a:t>ZVLÁŠTNÍ STUPEŇ POPLACHU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3E9E0F-A04B-40CD-9EE4-56E6D88EE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825"/>
            <a:ext cx="10515600" cy="5486400"/>
          </a:xfrm>
        </p:spPr>
        <p:txBody>
          <a:bodyPr>
            <a:normAutofit fontScale="70000" lnSpcReduction="20000"/>
          </a:bodyPr>
          <a:lstStyle/>
          <a:p>
            <a:pPr algn="l" fontAlgn="base"/>
            <a:r>
              <a:rPr lang="cs-CZ" sz="3400" b="0" i="0" dirty="0">
                <a:solidFill>
                  <a:srgbClr val="444444"/>
                </a:solidFill>
                <a:effectLst/>
                <a:latin typeface="Open Sans"/>
              </a:rPr>
              <a:t>Mimořádná událost </a:t>
            </a:r>
            <a:r>
              <a:rPr lang="cs-CZ" sz="3400" b="1" i="0" u="sng" dirty="0">
                <a:solidFill>
                  <a:srgbClr val="444444"/>
                </a:solidFill>
                <a:effectLst/>
                <a:latin typeface="Open Sans"/>
              </a:rPr>
              <a:t>ohrožuje více jak 1000 osob</a:t>
            </a:r>
            <a:r>
              <a:rPr lang="cs-CZ" sz="3400" b="0" i="0" dirty="0">
                <a:solidFill>
                  <a:srgbClr val="444444"/>
                </a:solidFill>
                <a:effectLst/>
                <a:latin typeface="Open Sans"/>
              </a:rPr>
              <a:t>, celé obce nebo plochy </a:t>
            </a:r>
            <a:r>
              <a:rPr lang="cs-CZ" sz="3400" b="1" i="0" u="sng" dirty="0">
                <a:solidFill>
                  <a:srgbClr val="444444"/>
                </a:solidFill>
                <a:effectLst/>
                <a:latin typeface="Open Sans"/>
              </a:rPr>
              <a:t>území nad 1 km</a:t>
            </a:r>
            <a:r>
              <a:rPr lang="cs-CZ" sz="3400" b="1" i="0" u="sng" baseline="30000" dirty="0">
                <a:solidFill>
                  <a:srgbClr val="444444"/>
                </a:solidFill>
                <a:effectLst/>
                <a:latin typeface="inherit"/>
              </a:rPr>
              <a:t>2</a:t>
            </a:r>
            <a:r>
              <a:rPr lang="cs-CZ" sz="3400" b="0" i="0" dirty="0">
                <a:solidFill>
                  <a:srgbClr val="444444"/>
                </a:solidFill>
                <a:effectLst/>
                <a:latin typeface="Open Sans"/>
              </a:rPr>
              <a:t>,</a:t>
            </a:r>
          </a:p>
          <a:p>
            <a:pPr algn="l" fontAlgn="base"/>
            <a:r>
              <a:rPr lang="cs-CZ" sz="3400" b="0" i="0" dirty="0">
                <a:solidFill>
                  <a:srgbClr val="444444"/>
                </a:solidFill>
                <a:effectLst/>
                <a:latin typeface="Open Sans"/>
              </a:rPr>
              <a:t>Záchranné a likvidační práce provádí základní a ostatní složky včetně využití sil a prostředků </a:t>
            </a:r>
            <a:r>
              <a:rPr lang="cs-CZ" sz="3400" b="1" i="0" u="sng" dirty="0">
                <a:solidFill>
                  <a:srgbClr val="444444"/>
                </a:solidFill>
                <a:effectLst/>
                <a:latin typeface="Open Sans"/>
              </a:rPr>
              <a:t>z jiných krajů</a:t>
            </a:r>
            <a:r>
              <a:rPr lang="cs-CZ" sz="3400" b="0" i="0" dirty="0">
                <a:solidFill>
                  <a:srgbClr val="444444"/>
                </a:solidFill>
                <a:effectLst/>
                <a:latin typeface="Open Sans"/>
              </a:rPr>
              <a:t>, popřípadě je nutno použít </a:t>
            </a:r>
            <a:r>
              <a:rPr lang="cs-CZ" sz="3400" b="1" i="0" u="sng" dirty="0">
                <a:solidFill>
                  <a:srgbClr val="444444"/>
                </a:solidFill>
                <a:effectLst/>
                <a:latin typeface="Open Sans"/>
              </a:rPr>
              <a:t>zahraniční </a:t>
            </a:r>
            <a:r>
              <a:rPr lang="cs-CZ" sz="3400" b="0" i="0" dirty="0">
                <a:solidFill>
                  <a:srgbClr val="444444"/>
                </a:solidFill>
                <a:effectLst/>
                <a:latin typeface="Open Sans"/>
              </a:rPr>
              <a:t>pomoci,</a:t>
            </a:r>
          </a:p>
          <a:p>
            <a:pPr algn="l" fontAlgn="base"/>
            <a:r>
              <a:rPr lang="cs-CZ" sz="3400" b="0" i="0" dirty="0">
                <a:solidFill>
                  <a:srgbClr val="444444"/>
                </a:solidFill>
                <a:effectLst/>
                <a:latin typeface="Open Sans"/>
              </a:rPr>
              <a:t>Složky je nutné při společném zásahu v místě zásahu koordinovat velitelem zásahu za pomoci štábu velitele zásahu a místo zásahu rozdělit na sektory a úseky,</a:t>
            </a:r>
          </a:p>
          <a:p>
            <a:pPr algn="l" fontAlgn="base"/>
            <a:r>
              <a:rPr lang="cs-CZ" sz="3400" b="0" i="0" dirty="0">
                <a:solidFill>
                  <a:srgbClr val="444444"/>
                </a:solidFill>
                <a:effectLst/>
                <a:latin typeface="Open Sans"/>
              </a:rPr>
              <a:t>Společný zásah složek vyžaduje koordinaci na strategické úrovni.</a:t>
            </a:r>
          </a:p>
          <a:p>
            <a:pPr algn="l" fontAlgn="base"/>
            <a:r>
              <a:rPr lang="cs-CZ" sz="3400" b="0" i="0" dirty="0">
                <a:solidFill>
                  <a:srgbClr val="444444"/>
                </a:solidFill>
                <a:effectLst/>
                <a:latin typeface="Open Sans"/>
              </a:rPr>
              <a:t>Vyhlášení zvláštního stupně poplachu poplachového plánu kraje oznamuje operační a informační středisko kraje hejtmanovi a velitel zásahu starostovi obce s rozšířenou působností.</a:t>
            </a:r>
          </a:p>
          <a:p>
            <a:pPr algn="l" fontAlgn="base"/>
            <a:r>
              <a:rPr lang="cs-CZ" sz="3400" b="1" i="0" u="sng" dirty="0">
                <a:solidFill>
                  <a:srgbClr val="444444"/>
                </a:solidFill>
                <a:effectLst/>
                <a:latin typeface="Open Sans"/>
              </a:rPr>
              <a:t>Operační a informační středisko kraje povolává a nasazuje síly a prostředky </a:t>
            </a:r>
            <a:r>
              <a:rPr lang="cs-CZ" sz="3400" b="0" i="0" dirty="0">
                <a:solidFill>
                  <a:srgbClr val="444444"/>
                </a:solidFill>
                <a:effectLst/>
                <a:latin typeface="Open Sans"/>
              </a:rPr>
              <a:t>z kraje, koordinuje pomoc se sousedními kraji a informuje o vyhlášení zvláštního stupně poplachu poplachového plánu kraje generální ředitelství HZS. </a:t>
            </a:r>
          </a:p>
          <a:p>
            <a:pPr algn="l" fontAlgn="base"/>
            <a:r>
              <a:rPr lang="cs-CZ" sz="3400" b="0" i="0" dirty="0">
                <a:solidFill>
                  <a:srgbClr val="444444"/>
                </a:solidFill>
                <a:effectLst/>
                <a:latin typeface="Open Sans"/>
              </a:rPr>
              <a:t>Obdobným způsobem koordinuje pomoc operační a informační středisko generálního ředitelství.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402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3565" y="2766218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POLICIE ČR</a:t>
            </a:r>
          </a:p>
        </p:txBody>
      </p:sp>
    </p:spTree>
    <p:extLst>
      <p:ext uri="{BB962C8B-B14F-4D97-AF65-F5344CB8AC3E}">
        <p14:creationId xmlns:p14="http://schemas.microsoft.com/office/powerpoint/2010/main" val="826026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912588-C555-426E-9BD3-6C8E715BD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POSLÁNÍ POLICIE ČR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DBD15D-7770-4AD2-A8AF-471E1EC7C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292B2C"/>
                </a:solidFill>
                <a:effectLst/>
                <a:latin typeface="-apple-system"/>
              </a:rPr>
              <a:t>Chránit bezpečnost občanů a majetek, veřejný pořádek,</a:t>
            </a:r>
          </a:p>
          <a:p>
            <a:r>
              <a:rPr lang="cs-CZ" dirty="0">
                <a:solidFill>
                  <a:srgbClr val="292B2C"/>
                </a:solidFill>
                <a:latin typeface="-apple-system"/>
              </a:rPr>
              <a:t>V</a:t>
            </a:r>
            <a:r>
              <a:rPr lang="cs-CZ" b="0" i="0" dirty="0">
                <a:solidFill>
                  <a:srgbClr val="292B2C"/>
                </a:solidFill>
                <a:effectLst/>
                <a:latin typeface="-apple-system"/>
              </a:rPr>
              <a:t>ést boj s terorismem, </a:t>
            </a:r>
          </a:p>
          <a:p>
            <a:r>
              <a:rPr lang="cs-CZ" dirty="0">
                <a:solidFill>
                  <a:srgbClr val="292B2C"/>
                </a:solidFill>
                <a:latin typeface="-apple-system"/>
              </a:rPr>
              <a:t>O</a:t>
            </a:r>
            <a:r>
              <a:rPr lang="cs-CZ" b="0" i="0" dirty="0">
                <a:solidFill>
                  <a:srgbClr val="292B2C"/>
                </a:solidFill>
                <a:effectLst/>
                <a:latin typeface="-apple-system"/>
              </a:rPr>
              <a:t>dhalovat a vyšetřovat trestnou činnost.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1964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9AD12B-D159-4EB4-83CA-E58F4CB1A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KRAJSKÉ ŘEDITELSTVÍ POLICIE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74CEF0-6C82-42C5-A372-0E331B971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 rámci všech krajských ředitelství působí:</a:t>
            </a:r>
          </a:p>
          <a:p>
            <a:pPr lvl="1"/>
            <a:r>
              <a:rPr lang="cs-CZ" dirty="0"/>
              <a:t>kriminální policie a vyšetřování,</a:t>
            </a:r>
          </a:p>
          <a:p>
            <a:pPr lvl="1"/>
            <a:r>
              <a:rPr lang="cs-CZ" dirty="0"/>
              <a:t>služba pořádkové, dopravní a cizinecké policie</a:t>
            </a:r>
          </a:p>
          <a:p>
            <a:pPr lvl="1"/>
            <a:r>
              <a:rPr lang="cs-CZ" dirty="0"/>
              <a:t>služba policie pro zbraně a bezpečnostní materiál. </a:t>
            </a:r>
          </a:p>
          <a:p>
            <a:r>
              <a:rPr lang="cs-CZ" dirty="0"/>
              <a:t>Každé krajské ředitelství policie má personální odbor, odbor vnitřní kontroly a integrované operační středisko.</a:t>
            </a:r>
          </a:p>
        </p:txBody>
      </p:sp>
    </p:spTree>
    <p:extLst>
      <p:ext uri="{BB962C8B-B14F-4D97-AF65-F5344CB8AC3E}">
        <p14:creationId xmlns:p14="http://schemas.microsoft.com/office/powerpoint/2010/main" val="612922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HASIČSKÝ ZÁCHRANÝ SBOR</a:t>
            </a:r>
          </a:p>
        </p:txBody>
      </p:sp>
    </p:spTree>
    <p:extLst>
      <p:ext uri="{BB962C8B-B14F-4D97-AF65-F5344CB8AC3E}">
        <p14:creationId xmlns:p14="http://schemas.microsoft.com/office/powerpoint/2010/main" val="1422071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912588-C555-426E-9BD3-6C8E715BD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POSLÁNÍ HZS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DBD15D-7770-4AD2-A8AF-471E1EC7C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292B2C"/>
                </a:solidFill>
                <a:effectLst/>
                <a:latin typeface="-apple-system"/>
              </a:rPr>
              <a:t>Chránit životy, zdraví a majetek obyvatel před požáry</a:t>
            </a:r>
          </a:p>
          <a:p>
            <a:r>
              <a:rPr lang="cs-CZ" dirty="0">
                <a:solidFill>
                  <a:srgbClr val="292B2C"/>
                </a:solidFill>
                <a:latin typeface="-apple-system"/>
              </a:rPr>
              <a:t>P</a:t>
            </a:r>
            <a:r>
              <a:rPr lang="cs-CZ" b="0" i="0" dirty="0">
                <a:solidFill>
                  <a:srgbClr val="292B2C"/>
                </a:solidFill>
                <a:effectLst/>
                <a:latin typeface="-apple-system"/>
              </a:rPr>
              <a:t>oskytovat účinnou pomoc při mimořádných událostech.</a:t>
            </a:r>
          </a:p>
          <a:p>
            <a:r>
              <a:rPr lang="cs-CZ" dirty="0">
                <a:solidFill>
                  <a:srgbClr val="292B2C"/>
                </a:solidFill>
                <a:latin typeface="-apple-system"/>
              </a:rPr>
              <a:t>Podíl na plánování:</a:t>
            </a:r>
          </a:p>
          <a:p>
            <a:pPr lvl="1"/>
            <a:r>
              <a:rPr lang="cs-CZ" b="0" i="0" dirty="0">
                <a:solidFill>
                  <a:srgbClr val="4F4F4F"/>
                </a:solidFill>
                <a:effectLst/>
                <a:latin typeface="Arial CE" panose="020B0604020202020204" pitchFamily="34" charset="0"/>
              </a:rPr>
              <a:t>požární poplachový plán kraje,</a:t>
            </a:r>
          </a:p>
          <a:p>
            <a:pPr lvl="1"/>
            <a:r>
              <a:rPr lang="cs-CZ" b="0" i="0" dirty="0">
                <a:solidFill>
                  <a:srgbClr val="4F4F4F"/>
                </a:solidFill>
                <a:effectLst/>
                <a:latin typeface="Arial CE" panose="020B0604020202020204" pitchFamily="34" charset="0"/>
              </a:rPr>
              <a:t>poplachový plán IZS kraje</a:t>
            </a:r>
          </a:p>
          <a:p>
            <a:pPr lvl="1"/>
            <a:r>
              <a:rPr lang="cs-CZ" dirty="0">
                <a:solidFill>
                  <a:srgbClr val="4F4F4F"/>
                </a:solidFill>
                <a:latin typeface="Arial CE" panose="020B0604020202020204" pitchFamily="34" charset="0"/>
              </a:rPr>
              <a:t>h</a:t>
            </a:r>
            <a:r>
              <a:rPr lang="cs-CZ" b="0" i="0" dirty="0">
                <a:solidFill>
                  <a:srgbClr val="4F4F4F"/>
                </a:solidFill>
                <a:effectLst/>
                <a:latin typeface="Arial CE" panose="020B0604020202020204" pitchFamily="34" charset="0"/>
              </a:rPr>
              <a:t>avarijní plán,</a:t>
            </a:r>
          </a:p>
          <a:p>
            <a:pPr lvl="1"/>
            <a:r>
              <a:rPr lang="cs-CZ" b="0" i="0" dirty="0">
                <a:solidFill>
                  <a:srgbClr val="4F4F4F"/>
                </a:solidFill>
                <a:effectLst/>
                <a:latin typeface="Arial CE" panose="020B0604020202020204" pitchFamily="34" charset="0"/>
              </a:rPr>
              <a:t>vnější havarijní plán</a:t>
            </a:r>
          </a:p>
          <a:p>
            <a:pPr lvl="1"/>
            <a:r>
              <a:rPr lang="cs-CZ" b="0" i="0" dirty="0">
                <a:solidFill>
                  <a:srgbClr val="4F4F4F"/>
                </a:solidFill>
                <a:effectLst/>
                <a:latin typeface="Arial CE" panose="020B0604020202020204" pitchFamily="34" charset="0"/>
              </a:rPr>
              <a:t>krizový plán kraje, </a:t>
            </a:r>
            <a:r>
              <a:rPr lang="cs-CZ" b="0" i="0" dirty="0">
                <a:solidFill>
                  <a:srgbClr val="292B2C"/>
                </a:solidFill>
                <a:effectLst/>
                <a:latin typeface="-apple-system"/>
              </a:rPr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906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568AAF-E192-48F1-BE16-4B81FE65A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POPLACHOVÝ PLÁN IZS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8A49A6-2433-495D-B69F-2241EAC93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0" i="0" dirty="0">
                <a:solidFill>
                  <a:srgbClr val="292B2C"/>
                </a:solidFill>
                <a:effectLst/>
                <a:latin typeface="-apple-system"/>
              </a:rPr>
              <a:t>Zpracovává HZS kraje</a:t>
            </a:r>
          </a:p>
          <a:p>
            <a:r>
              <a:rPr lang="cs-CZ" dirty="0">
                <a:solidFill>
                  <a:srgbClr val="292B2C"/>
                </a:solidFill>
                <a:latin typeface="-apple-system"/>
              </a:rPr>
              <a:t>Obsahuje </a:t>
            </a:r>
            <a:r>
              <a:rPr lang="cs-CZ" b="0" i="0" dirty="0">
                <a:solidFill>
                  <a:srgbClr val="292B2C"/>
                </a:solidFill>
                <a:effectLst/>
                <a:latin typeface="-apple-system"/>
              </a:rPr>
              <a:t>síly a prostředky základních a ostatních složek IZS</a:t>
            </a:r>
          </a:p>
          <a:p>
            <a:r>
              <a:rPr lang="cs-CZ" dirty="0">
                <a:solidFill>
                  <a:srgbClr val="292B2C"/>
                </a:solidFill>
                <a:latin typeface="-apple-system"/>
              </a:rPr>
              <a:t>Stanovuje z</a:t>
            </a:r>
            <a:r>
              <a:rPr lang="cs-CZ" b="0" i="0" dirty="0">
                <a:solidFill>
                  <a:srgbClr val="292B2C"/>
                </a:solidFill>
                <a:effectLst/>
                <a:latin typeface="-apple-system"/>
              </a:rPr>
              <a:t>působ jejich vyrozumění a dobu uvedení složky do akceschopnosti. </a:t>
            </a:r>
          </a:p>
          <a:p>
            <a:r>
              <a:rPr lang="cs-CZ" b="0" i="0" dirty="0">
                <a:solidFill>
                  <a:srgbClr val="292B2C"/>
                </a:solidFill>
                <a:effectLst/>
                <a:latin typeface="-apple-system"/>
              </a:rPr>
              <a:t>HZS kraje uzavírá s ostatními složkami IZS dohodu o poskytnutí pomoci na vyžádání, která je základem pro jejich začlenění do Poplachového plánu IZS. </a:t>
            </a:r>
          </a:p>
          <a:p>
            <a:r>
              <a:rPr lang="cs-CZ" b="0" i="0" dirty="0">
                <a:solidFill>
                  <a:srgbClr val="292B2C"/>
                </a:solidFill>
                <a:effectLst/>
                <a:latin typeface="-apple-system"/>
              </a:rPr>
              <a:t>Příklad: HZS kraje Vysočina má uzavřeny dohody se záchrannými útvary Armády ČR, oblastními spolky Českého červeného kříže, středisky Správy a údržby dálnice, Jadernou elektrárnou Dukovany, Povodími Moravy, Vltavy a Labe, Jihomoravskou energetikou, Českým rozhlasem a dalšími organizacemi.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0847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8DAEDE8-01F1-4061-8853-73D6590BC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506983"/>
            <a:ext cx="10905066" cy="384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93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POŽÁRNÍ ŘÁDY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5673F80-9C7B-42E1-825A-F5C3937AD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431" y="2438400"/>
            <a:ext cx="6586489" cy="37854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eaLnBrk="1" fontAlgn="base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Podrobnější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určení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povinností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obyvatelstva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při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požárech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,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především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povinnosti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cechů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</a:t>
            </a:r>
          </a:p>
          <a:p>
            <a:pPr marR="0" lvl="0" eaLnBrk="1" fontAlgn="base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cs-CZ" altLang="cs-CZ" sz="2400" dirty="0">
                <a:latin typeface="+mn-lt"/>
              </a:rPr>
              <a:t>Z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důraznění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odpovědnosti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obcí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za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zajišťování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požární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bezpečnosti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přinesly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požární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řády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vydané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Josefem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II. v 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letech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1785 a 1787.</a:t>
            </a:r>
          </a:p>
          <a:p>
            <a:pPr marL="0" marR="0" lvl="0" indent="-228600" eaLnBrk="1" fontAlgn="base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cs-CZ" sz="2400" dirty="0">
              <a:latin typeface="+mn-lt"/>
            </a:endParaRP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cs-CZ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cs-CZ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pic>
        <p:nvPicPr>
          <p:cNvPr id="3074" name="Picture 2" descr="Zobrazit zdrojový obrázek">
            <a:extLst>
              <a:ext uri="{FF2B5EF4-FFF2-40B4-BE49-F238E27FC236}">
                <a16:creationId xmlns:a16="http://schemas.microsoft.com/office/drawing/2014/main" id="{FDA2AF9F-8ABC-45BD-9EE1-7DA18796F9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8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069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4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F974695-B68D-48B8-89CB-8875DB403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16255"/>
            <a:ext cx="10905066" cy="482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41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5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92747F3-EB50-44C8-88DA-4BBC1EABA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61728"/>
            <a:ext cx="10905066" cy="493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167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C449BEE-6F71-41F6-A5BA-5C776DE39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05637"/>
            <a:ext cx="11277600" cy="504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71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4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BF6394B-93DF-435F-BDE7-F9C9D63C3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16255"/>
            <a:ext cx="10905066" cy="482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74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C128FA-5EA8-4D07-B68A-204478657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ZDRAVOTNICKÁ ZÁCHRANNÁ SLUŽBA</a:t>
            </a:r>
          </a:p>
        </p:txBody>
      </p:sp>
    </p:spTree>
    <p:extLst>
      <p:ext uri="{BB962C8B-B14F-4D97-AF65-F5344CB8AC3E}">
        <p14:creationId xmlns:p14="http://schemas.microsoft.com/office/powerpoint/2010/main" val="29304198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90D391-050F-4DE1-B7FE-2E269DC6F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POSLÁNÍ ZZS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B1A233-F295-410A-8E31-BDA3CC78E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292B2C"/>
                </a:solidFill>
                <a:effectLst/>
                <a:latin typeface="-apple-system"/>
              </a:rPr>
              <a:t>Poskytuje neodkladnou přednemocniční péči při akutním nebezpečí, během transportu až do předání pacienta.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PT Sans"/>
              </a:rPr>
              <a:t>V rámci posilování </a:t>
            </a:r>
            <a:r>
              <a:rPr lang="cs-CZ" b="1" i="0" dirty="0">
                <a:solidFill>
                  <a:srgbClr val="000000"/>
                </a:solidFill>
                <a:effectLst/>
                <a:latin typeface="PT Sans"/>
              </a:rPr>
              <a:t>krizové připravenosti </a:t>
            </a:r>
            <a:r>
              <a:rPr lang="cs-CZ" b="0" i="0" dirty="0">
                <a:solidFill>
                  <a:srgbClr val="000000"/>
                </a:solidFill>
                <a:effectLst/>
                <a:latin typeface="PT Sans"/>
              </a:rPr>
              <a:t>se zaměřuje na:</a:t>
            </a:r>
          </a:p>
          <a:p>
            <a:pPr lvl="1"/>
            <a:r>
              <a:rPr lang="cs-CZ" b="0" i="0" dirty="0">
                <a:solidFill>
                  <a:srgbClr val="000000"/>
                </a:solidFill>
                <a:effectLst/>
                <a:latin typeface="PT Sans"/>
              </a:rPr>
              <a:t>řešení mimořádných událostí a krizových stavů, jakými jsou dopravní nehody s velkým počtem osob postižených na zdraví,</a:t>
            </a:r>
          </a:p>
          <a:p>
            <a:pPr lvl="1"/>
            <a:r>
              <a:rPr lang="cs-CZ" b="0" i="0" dirty="0">
                <a:solidFill>
                  <a:srgbClr val="000000"/>
                </a:solidFill>
                <a:effectLst/>
                <a:latin typeface="PT Sans"/>
              </a:rPr>
              <a:t>havárie letadel,</a:t>
            </a:r>
          </a:p>
          <a:p>
            <a:pPr lvl="1"/>
            <a:r>
              <a:rPr lang="cs-CZ" b="0" i="0" dirty="0">
                <a:solidFill>
                  <a:srgbClr val="000000"/>
                </a:solidFill>
                <a:effectLst/>
                <a:latin typeface="PT Sans"/>
              </a:rPr>
              <a:t>úniky chemických nebo radioaktivních látek,</a:t>
            </a:r>
          </a:p>
          <a:p>
            <a:pPr lvl="1"/>
            <a:r>
              <a:rPr lang="cs-CZ" b="0" i="0" dirty="0">
                <a:solidFill>
                  <a:srgbClr val="000000"/>
                </a:solidFill>
                <a:effectLst/>
                <a:latin typeface="PT Sans"/>
              </a:rPr>
              <a:t>povodně,</a:t>
            </a:r>
          </a:p>
          <a:p>
            <a:pPr lvl="1"/>
            <a:r>
              <a:rPr lang="cs-CZ" b="0" i="0" dirty="0">
                <a:solidFill>
                  <a:srgbClr val="000000"/>
                </a:solidFill>
                <a:effectLst/>
                <a:latin typeface="PT Sans"/>
              </a:rPr>
              <a:t>situace s rozšířením vysoce nakažlivých nemocí.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45105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8E0C64-B3AB-4584-92C0-791DBF1A9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PLATNÁ PRÁVNÍ ÚPRAVA ZZS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A38401-111F-464C-A5BF-BAB73FF1B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666666"/>
                </a:solidFill>
                <a:effectLst/>
                <a:latin typeface="Open Sans"/>
              </a:rPr>
              <a:t>Zákon č. 374/2011 Sb., o zdravotnické záchranné službě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666666"/>
                </a:solidFill>
                <a:effectLst/>
                <a:latin typeface="Open Sans"/>
              </a:rPr>
              <a:t>Zákon č. 372/2011 Sb., o zdravotních službách a podmínkách jejich poskytování (zákon o zdravotních službách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666666"/>
                </a:solidFill>
                <a:effectLst/>
                <a:latin typeface="Open Sans"/>
              </a:rPr>
              <a:t>Vyhláška č. 92/2012 Sb., o požadavcích na minimální technické a věcné vybavení zdravotnických zařízení a kontaktních pracovišť domácí péče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666666"/>
                </a:solidFill>
                <a:effectLst/>
                <a:latin typeface="Open Sans"/>
              </a:rPr>
              <a:t>Vyhláška č. 98/2012 Sb., o zdravotnické dokumentaci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666666"/>
                </a:solidFill>
                <a:effectLst/>
                <a:latin typeface="Open Sans"/>
              </a:rPr>
              <a:t>Vyhláška č. 99/2012 Sb., o požadavcích na minimální personální zabezpečení zdravotních služeb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666666"/>
                </a:solidFill>
                <a:effectLst/>
                <a:latin typeface="Open Sans"/>
              </a:rPr>
              <a:t>Vyhláška č. č. 296/2012 Sb., o požadavcích na vybavení poskytovatele zdravotnické dopravní služby, poskytovatele zdravotnické záchranné služby a poskytovatele přepravy pacientů neodkladné péče dopravními prostředky a o požadavcích na tyto dopravní prostředky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666666"/>
                </a:solidFill>
                <a:effectLst/>
                <a:latin typeface="Open Sans"/>
              </a:rPr>
              <a:t>Zákon č. 95/2004 Sb., o podmínkách získávání a uznávání odborné způsobilosti a specializované způsobilosti k výkonu zdravotnického povolání lékaře, zubního lékaře a farmaceuta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21052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66A8BD-C0D4-4693-9CF1-F68B5F01D1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F89705C-7CE4-4A9C-8AC6-D7AA39FB47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857024C-B0BF-4237-B071-2823F1283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275590"/>
            <a:ext cx="11765280" cy="627888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C898CC09-2084-4E5F-99F1-388EFA88D25F}"/>
              </a:ext>
            </a:extLst>
          </p:cNvPr>
          <p:cNvSpPr/>
          <p:nvPr/>
        </p:nvSpPr>
        <p:spPr>
          <a:xfrm>
            <a:off x="7307580" y="3952558"/>
            <a:ext cx="3884295" cy="139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V roce 2018 bylo ZZS ošetřeno přes milion občanů ČR (každý desátý občan)!</a:t>
            </a:r>
          </a:p>
        </p:txBody>
      </p:sp>
    </p:spTree>
    <p:extLst>
      <p:ext uri="{BB962C8B-B14F-4D97-AF65-F5344CB8AC3E}">
        <p14:creationId xmlns:p14="http://schemas.microsoft.com/office/powerpoint/2010/main" val="19777401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C1C53FC-67C4-4B22-A6ED-AF92368F6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88898"/>
            <a:ext cx="11277600" cy="468020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22F2D01-D4FF-43F3-84CA-757FDAFA8D85}"/>
              </a:ext>
            </a:extLst>
          </p:cNvPr>
          <p:cNvSpPr txBox="1"/>
          <p:nvPr/>
        </p:nvSpPr>
        <p:spPr>
          <a:xfrm>
            <a:off x="598040" y="396186"/>
            <a:ext cx="411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ZZS Hl. M. PRAHY 2020</a:t>
            </a:r>
          </a:p>
        </p:txBody>
      </p:sp>
    </p:spTree>
    <p:extLst>
      <p:ext uri="{BB962C8B-B14F-4D97-AF65-F5344CB8AC3E}">
        <p14:creationId xmlns:p14="http://schemas.microsoft.com/office/powerpoint/2010/main" val="34315028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IZS JE KOORDINAČNÍ MECHANISMUS ŘEŠENÍ MIMOŘÁDNÉ UDÁLOSTI</a:t>
            </a:r>
          </a:p>
          <a:p>
            <a:r>
              <a:rPr lang="cs-CZ" dirty="0"/>
              <a:t>ČTYŘI ÚROVNĚ POPLACHU IZS</a:t>
            </a:r>
          </a:p>
          <a:p>
            <a:r>
              <a:rPr lang="cs-CZ" dirty="0"/>
              <a:t>TAKTICKÁ, OPERAČNÍ A STRATEGICKÁ ÚROVEŇ ŘÍZENÍ IZS</a:t>
            </a:r>
          </a:p>
          <a:p>
            <a:r>
              <a:rPr lang="cs-CZ" dirty="0"/>
              <a:t>ROLE VELITELE ZÁSAHU</a:t>
            </a:r>
          </a:p>
          <a:p>
            <a:r>
              <a:rPr lang="cs-CZ" dirty="0"/>
              <a:t>TYPOVÉ ČINNOSTI IZS</a:t>
            </a:r>
          </a:p>
          <a:p>
            <a:r>
              <a:rPr lang="cs-CZ" dirty="0"/>
              <a:t>ROLE JEDNOTLIVÝCH SLOŽEK (HLAVNÍ A OSTATNÍ) </a:t>
            </a:r>
          </a:p>
        </p:txBody>
      </p:sp>
    </p:spTree>
    <p:extLst>
      <p:ext uri="{BB962C8B-B14F-4D97-AF65-F5344CB8AC3E}">
        <p14:creationId xmlns:p14="http://schemas.microsoft.com/office/powerpoint/2010/main" val="16016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cs-CZ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Řád policie požárové a řád hasící</a:t>
            </a:r>
            <a:endParaRPr lang="en-US" sz="5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5673F80-9C7B-42E1-825A-F5C3937AD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900" y="510025"/>
            <a:ext cx="4771607" cy="58379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Vydán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v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roce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1873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cs-CZ" sz="2400" dirty="0">
              <a:solidFill>
                <a:schemeClr val="tx1">
                  <a:alpha val="80000"/>
                </a:schemeClr>
              </a:solidFill>
              <a:latin typeface="+mn-lt"/>
            </a:endParaRP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cs-CZ" sz="2400" dirty="0" err="1">
                <a:solidFill>
                  <a:schemeClr val="tx1">
                    <a:alpha val="80000"/>
                  </a:schemeClr>
                </a:solidFill>
                <a:latin typeface="+mn-lt"/>
              </a:rPr>
              <a:t>S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tanovil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,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že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v 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každé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obci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,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která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má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více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než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50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domů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,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musí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být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zřízen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hasičský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dobrovolný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sbor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,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zakoupena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hasičská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stříkačka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a 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ustanoven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ponocný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. 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cs-CZ" sz="2400" b="0" i="0" u="none" strike="noStrike" cap="none" normalizeH="0" baseline="0" dirty="0">
              <a:ln>
                <a:noFill/>
              </a:ln>
              <a:solidFill>
                <a:schemeClr val="tx1">
                  <a:alpha val="80000"/>
                </a:schemeClr>
              </a:solidFill>
              <a:effectLst/>
              <a:latin typeface="+mn-lt"/>
            </a:endParaRP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Hasičský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sbor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měl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založit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starosta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dané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obce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a z 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obecní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pokladny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mělo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být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také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pořízeno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nejnutnější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hasící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vybavení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. 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cs-CZ" sz="2400" dirty="0">
              <a:solidFill>
                <a:schemeClr val="tx1">
                  <a:alpha val="80000"/>
                </a:schemeClr>
              </a:solidFill>
              <a:latin typeface="+mn-lt"/>
            </a:endParaRP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Hlavní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zásady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tohoto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„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Řádu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“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platily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až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do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roku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1941.</a:t>
            </a:r>
          </a:p>
        </p:txBody>
      </p:sp>
      <p:sp>
        <p:nvSpPr>
          <p:cNvPr id="18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253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OBJASNIT ČINNOST IZS</a:t>
            </a:r>
          </a:p>
          <a:p>
            <a:pPr lvl="1"/>
            <a:r>
              <a:rPr lang="cs-CZ" dirty="0"/>
              <a:t>TYPOVÉ ČINNOSTI </a:t>
            </a:r>
          </a:p>
          <a:p>
            <a:pPr lvl="1"/>
            <a:r>
              <a:rPr lang="cs-CZ" dirty="0"/>
              <a:t>STUPNĚ POPLACHŮ</a:t>
            </a:r>
          </a:p>
          <a:p>
            <a:pPr lvl="1"/>
            <a:r>
              <a:rPr lang="cs-CZ" dirty="0"/>
              <a:t>ORGANIZACE ZÁSAHU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OBJASNIT HLAVNÍ SLOŽKY IZS (ÚKOLY A SCHOPNOSTI)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9300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2959" y="1988840"/>
            <a:ext cx="10146082" cy="4536504"/>
          </a:xfrm>
        </p:spPr>
        <p:txBody>
          <a:bodyPr>
            <a:normAutofit/>
          </a:bodyPr>
          <a:lstStyle/>
          <a:p>
            <a:pPr marL="609600" indent="-609600" algn="l">
              <a:lnSpc>
                <a:spcPct val="150000"/>
              </a:lnSpc>
              <a:spcBef>
                <a:spcPts val="0"/>
              </a:spcBef>
              <a:buFontTx/>
              <a:buAutoNum type="arabicPeriod"/>
            </a:pPr>
            <a:r>
              <a:rPr lang="cs-CZ" i="1" dirty="0">
                <a:latin typeface="+mn-lt"/>
              </a:rPr>
              <a:t>Jak je možné charakterizovat integrovaný záchranný systém (IZS)? </a:t>
            </a:r>
          </a:p>
          <a:p>
            <a:pPr marL="609600" indent="-609600" algn="l">
              <a:lnSpc>
                <a:spcPct val="150000"/>
              </a:lnSpc>
              <a:spcBef>
                <a:spcPts val="0"/>
              </a:spcBef>
              <a:buFontTx/>
              <a:buAutoNum type="arabicPeriod"/>
            </a:pPr>
            <a:r>
              <a:rPr lang="cs-CZ" i="1" dirty="0"/>
              <a:t>Podle jakých pravidel se řídí činnost IZS?</a:t>
            </a:r>
          </a:p>
          <a:p>
            <a:pPr marL="609600" indent="-609600" algn="l">
              <a:lnSpc>
                <a:spcPct val="150000"/>
              </a:lnSpc>
              <a:spcBef>
                <a:spcPts val="0"/>
              </a:spcBef>
              <a:buFontTx/>
              <a:buAutoNum type="arabicPeriod"/>
            </a:pPr>
            <a:r>
              <a:rPr lang="cs-CZ" i="1" dirty="0"/>
              <a:t>Jaké jsou hlavní a ostatní složky IZS?</a:t>
            </a:r>
          </a:p>
          <a:p>
            <a:pPr marL="609600" indent="-609600" algn="l">
              <a:lnSpc>
                <a:spcPct val="150000"/>
              </a:lnSpc>
              <a:spcBef>
                <a:spcPts val="0"/>
              </a:spcBef>
              <a:buFontTx/>
              <a:buAutoNum type="arabicPeriod"/>
            </a:pPr>
            <a:r>
              <a:rPr lang="cs-CZ" i="1" dirty="0"/>
              <a:t>Jaké jsou úrovně poplachu IZS? Podle jakých kritérií se odlišují?</a:t>
            </a:r>
          </a:p>
          <a:p>
            <a:pPr marL="609600" indent="-609600" algn="l">
              <a:lnSpc>
                <a:spcPct val="150000"/>
              </a:lnSpc>
              <a:spcBef>
                <a:spcPts val="0"/>
              </a:spcBef>
              <a:buFontTx/>
              <a:buAutoNum type="arabicPeriod"/>
            </a:pPr>
            <a:r>
              <a:rPr lang="cs-CZ" i="1" dirty="0"/>
              <a:t>Co to jsou typové činnosti IZS?</a:t>
            </a:r>
          </a:p>
          <a:p>
            <a:pPr marL="609600" indent="-609600" algn="l">
              <a:lnSpc>
                <a:spcPct val="150000"/>
              </a:lnSpc>
              <a:spcBef>
                <a:spcPts val="0"/>
              </a:spcBef>
              <a:buFontTx/>
              <a:buAutoNum type="arabicPeriod"/>
            </a:pPr>
            <a:r>
              <a:rPr lang="cs-CZ" i="1" dirty="0"/>
              <a:t>Podle jakých zásad se určuje velitel zásahu a jaké jsou jeho pravomoci?  </a:t>
            </a:r>
            <a:endParaRPr lang="cs-CZ" i="1" dirty="0">
              <a:latin typeface="+mn-lt"/>
            </a:endParaRPr>
          </a:p>
          <a:p>
            <a:pPr marL="609600" indent="-609600" algn="l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endParaRPr lang="cs-CZ" dirty="0">
              <a:latin typeface="+mn-lt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919536" y="33265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b="1" dirty="0">
                <a:solidFill>
                  <a:prstClr val="black"/>
                </a:solidFill>
                <a:latin typeface="+mn-lt"/>
              </a:rPr>
              <a:t>UČEBNÍ OTÁZKY</a:t>
            </a:r>
          </a:p>
        </p:txBody>
      </p:sp>
    </p:spTree>
    <p:extLst>
      <p:ext uri="{BB962C8B-B14F-4D97-AF65-F5344CB8AC3E}">
        <p14:creationId xmlns:p14="http://schemas.microsoft.com/office/powerpoint/2010/main" val="1572969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5325" y="1595438"/>
            <a:ext cx="10515600" cy="4351338"/>
          </a:xfrm>
        </p:spPr>
        <p:txBody>
          <a:bodyPr>
            <a:noAutofit/>
          </a:bodyPr>
          <a:lstStyle/>
          <a:p>
            <a:pPr indent="449580" algn="just"/>
            <a:r>
              <a:rPr lang="cs-CZ" sz="2400" dirty="0"/>
              <a:t>MODUL E: VNITŘNÍ BEZPEČNOST A VEŘEJNÝ POŘÁDEK A VYBRANÉ KAPITOLY KRIZOVÉHO ŘÍZENÍ. Strany 18-24: mimořádné události, IZS a postavení a činnost Policie ČR v něm</a:t>
            </a:r>
          </a:p>
          <a:p>
            <a:pPr indent="449580" algn="just"/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Zákon č.239/2000 Sb. o integrovaném záchranném systému </a:t>
            </a:r>
          </a:p>
          <a:p>
            <a:pPr indent="449580" algn="just"/>
            <a:r>
              <a:rPr lang="cs-CZ" sz="2400" dirty="0"/>
              <a:t>Vyhláška Ministerstva vnitra č. 328/2001 Sb., o některých podrobnostech zabezpečení IZS (koordinace činnosti složek IZS). </a:t>
            </a:r>
          </a:p>
          <a:p>
            <a:pPr indent="449580" algn="just"/>
            <a:r>
              <a:rPr lang="cs-CZ" sz="2400" dirty="0"/>
              <a:t>Katalog typových činností IZS. GŘ HZS. Dostupné z: </a:t>
            </a:r>
            <a:r>
              <a:rPr lang="cs-CZ" sz="2400" dirty="0">
                <a:hlinkClick r:id="rId2"/>
              </a:rPr>
              <a:t>STC_09_Zasah_slozek_IZS__u__mimoradne__udalosti_s_velkym__poctem_zranenych_osob (1).pdf</a:t>
            </a:r>
            <a:endParaRPr lang="cs-CZ" sz="2400" dirty="0"/>
          </a:p>
          <a:p>
            <a:pPr indent="449580" algn="just"/>
            <a:r>
              <a:rPr lang="cs-CZ" sz="2400" dirty="0"/>
              <a:t>Statistické ročenky HZS. Dostupné z: </a:t>
            </a:r>
            <a:r>
              <a:rPr lang="cs-CZ" sz="1100" dirty="0">
                <a:hlinkClick r:id="rId3"/>
              </a:rPr>
              <a:t>rocenka_2022.pdf</a:t>
            </a:r>
            <a:endParaRPr lang="cs-CZ" sz="2400" dirty="0"/>
          </a:p>
          <a:p>
            <a:pPr indent="449580" algn="just"/>
            <a:r>
              <a:rPr lang="cs-CZ" sz="2400" dirty="0"/>
              <a:t>Cvičení IZS: Protiteroristický zásah. Dostupné z: </a:t>
            </a:r>
            <a:r>
              <a:rPr lang="cs-CZ" sz="1000" dirty="0">
                <a:hlinkClick r:id="rId4"/>
              </a:rPr>
              <a:t>NEJVĚTŠÍ PROTITERORISTICKÉ CVIČENÍ V HISTORII ČR – YouTube</a:t>
            </a:r>
            <a:endParaRPr lang="cs-CZ" sz="1000" dirty="0"/>
          </a:p>
          <a:p>
            <a:pPr indent="449580" algn="just"/>
            <a:r>
              <a:rPr lang="cs-CZ" sz="2400" dirty="0"/>
              <a:t>Cvičení IZS: Nehoda vlaku. Dostupné z: </a:t>
            </a:r>
            <a:r>
              <a:rPr lang="cs-CZ" sz="2400" dirty="0">
                <a:hlinkClick r:id="rId5"/>
              </a:rPr>
              <a:t>Vlak 2017 - cvičení IZS - YouTube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38173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313" y="2766218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ÚVOD</a:t>
            </a:r>
          </a:p>
        </p:txBody>
      </p:sp>
    </p:spTree>
    <p:extLst>
      <p:ext uri="{BB962C8B-B14F-4D97-AF65-F5344CB8AC3E}">
        <p14:creationId xmlns:p14="http://schemas.microsoft.com/office/powerpoint/2010/main" val="2545875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3C2891-D76F-46FE-A198-F9151157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MIMOŘÁDNÁ UDÁLOST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F7FAD2-3681-42FB-A794-82E4AEB8A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Zákon č. 239/2000 Sb., o integrovaném záchranném systému</a:t>
            </a:r>
          </a:p>
          <a:p>
            <a:r>
              <a:rPr lang="cs-CZ" dirty="0"/>
              <a:t>Škodlivé působení sil a jevů vyvolaných činností člověka, přírodními vlivy, a také havárie ohrožující život, zdraví, majetek nebo životní prostředí a vyžadující provedení záchranných a likvidačních prací.</a:t>
            </a:r>
          </a:p>
          <a:p>
            <a:r>
              <a:rPr lang="cs-CZ" dirty="0"/>
              <a:t>Záchranné práce: činnost k odvrácení nebo omezení bezprostředního působení rizik vzniklých mimořádnou událostí, zejména ve vztahu k ohrožení života, zdraví, majetku nebo životního prostředí, a vedoucí k přerušení jejich příčin.</a:t>
            </a:r>
          </a:p>
          <a:p>
            <a:r>
              <a:rPr lang="cs-CZ" dirty="0"/>
              <a:t>Likvidační práce: činnosti k odstranění následků způsobených mimořádnou událostí.</a:t>
            </a:r>
          </a:p>
        </p:txBody>
      </p:sp>
    </p:spTree>
    <p:extLst>
      <p:ext uri="{BB962C8B-B14F-4D97-AF65-F5344CB8AC3E}">
        <p14:creationId xmlns:p14="http://schemas.microsoft.com/office/powerpoint/2010/main" val="39248862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cz-v11.potx" id="{1A432768-ED11-4D80-BB7B-F2DE57BF66BD}" vid="{70834B49-2483-4B2E-9811-25D90AF36237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UNI MED">
    <a:dk1>
      <a:srgbClr val="000000"/>
    </a:dk1>
    <a:lt1>
      <a:srgbClr val="FFFFFF"/>
    </a:lt1>
    <a:dk2>
      <a:srgbClr val="0000DC"/>
    </a:dk2>
    <a:lt2>
      <a:srgbClr val="FFC000"/>
    </a:lt2>
    <a:accent1>
      <a:srgbClr val="0000DC"/>
    </a:accent1>
    <a:accent2>
      <a:srgbClr val="F01928"/>
    </a:accent2>
    <a:accent3>
      <a:srgbClr val="00AF3F"/>
    </a:accent3>
    <a:accent4>
      <a:srgbClr val="4BC8FF"/>
    </a:accent4>
    <a:accent5>
      <a:srgbClr val="FF7300"/>
    </a:accent5>
    <a:accent6>
      <a:srgbClr val="B9006E"/>
    </a:accent6>
    <a:hlink>
      <a:srgbClr val="0000DC"/>
    </a:hlink>
    <a:folHlink>
      <a:srgbClr val="5AC8A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2078</Words>
  <Application>Microsoft Office PowerPoint</Application>
  <PresentationFormat>Širokoúhlá obrazovka</PresentationFormat>
  <Paragraphs>197</Paragraphs>
  <Slides>39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39</vt:i4>
      </vt:variant>
    </vt:vector>
  </HeadingPairs>
  <TitlesOfParts>
    <vt:vector size="52" baseType="lpstr">
      <vt:lpstr>-apple-system</vt:lpstr>
      <vt:lpstr>Arial</vt:lpstr>
      <vt:lpstr>Arial CE</vt:lpstr>
      <vt:lpstr>Calibri</vt:lpstr>
      <vt:lpstr>Calibri Light</vt:lpstr>
      <vt:lpstr>inherit</vt:lpstr>
      <vt:lpstr>Open Sans</vt:lpstr>
      <vt:lpstr>PT Sans</vt:lpstr>
      <vt:lpstr>Tahoma</vt:lpstr>
      <vt:lpstr>Times New Roman</vt:lpstr>
      <vt:lpstr>Wingdings</vt:lpstr>
      <vt:lpstr>Motiv Office</vt:lpstr>
      <vt:lpstr>Prezentace_MU_CZ</vt:lpstr>
      <vt:lpstr>KRIZOVÝ MANAGEMENT</vt:lpstr>
      <vt:lpstr>Řád k hašení ohně pro města zemská, městečka a dědiny markrabství moravského</vt:lpstr>
      <vt:lpstr>POŽÁRNÍ ŘÁDY</vt:lpstr>
      <vt:lpstr>Řád policie požárové a řád hasící</vt:lpstr>
      <vt:lpstr>CÍLE</vt:lpstr>
      <vt:lpstr>Prezentace aplikace PowerPoint</vt:lpstr>
      <vt:lpstr>LITERATURA</vt:lpstr>
      <vt:lpstr>ÚVOD</vt:lpstr>
      <vt:lpstr>MIMOŘÁDNÁ UDÁLOST</vt:lpstr>
      <vt:lpstr>INTEGROVANÝ ZÁCHRANNÝ SYSTÉM </vt:lpstr>
      <vt:lpstr>SLOŽKY IZS</vt:lpstr>
      <vt:lpstr>SLOŽKY IZS</vt:lpstr>
      <vt:lpstr>STÁLÉ ORGÁNY PRO KOORDINACI SLOŽEK IZS</vt:lpstr>
      <vt:lpstr>ŘÍZENÍ A KOORDINACE SLOŽEK IZS</vt:lpstr>
      <vt:lpstr>VELITEL ZÁSAHU</vt:lpstr>
      <vt:lpstr>TYPOVÉ ČINNOSTI IZS</vt:lpstr>
      <vt:lpstr>TYPOVÉ ČINNOSTI IZS</vt:lpstr>
      <vt:lpstr>STUPNĚ POPLACHU IZS</vt:lpstr>
      <vt:lpstr>PRVNÍ STUPEŇ POPLACHU </vt:lpstr>
      <vt:lpstr>DRUHÝ STUPEŇ POPLACHU </vt:lpstr>
      <vt:lpstr>TŘETÍ STUPEŇ POPLACHU </vt:lpstr>
      <vt:lpstr>ZVLÁŠTNÍ STUPEŇ POPLACHU</vt:lpstr>
      <vt:lpstr>POLICIE ČR</vt:lpstr>
      <vt:lpstr>POSLÁNÍ POLICIE ČR </vt:lpstr>
      <vt:lpstr>KRAJSKÉ ŘEDITELSTVÍ POLICIE ČR</vt:lpstr>
      <vt:lpstr>HASIČSKÝ ZÁCHRANÝ SBOR</vt:lpstr>
      <vt:lpstr>POSLÁNÍ HZS </vt:lpstr>
      <vt:lpstr>POPLACHOVÝ PLÁN IZS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ZDRAVOTNICKÁ ZÁCHRANNÁ SLUŽBA</vt:lpstr>
      <vt:lpstr>POSLÁNÍ ZZS</vt:lpstr>
      <vt:lpstr>PLATNÁ PRÁVNÍ ÚPRAVA ZZS</vt:lpstr>
      <vt:lpstr>Prezentace aplikace PowerPoint</vt:lpstr>
      <vt:lpstr>Prezentace aplikace PowerPoint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FÁZE ŘÍZENÍ ZA KRIZOVÉ SITUACE</dc:title>
  <dc:creator>Procházka Josef</dc:creator>
  <cp:lastModifiedBy>josef</cp:lastModifiedBy>
  <cp:revision>45</cp:revision>
  <dcterms:created xsi:type="dcterms:W3CDTF">2021-04-13T13:01:15Z</dcterms:created>
  <dcterms:modified xsi:type="dcterms:W3CDTF">2023-04-10T17:57:25Z</dcterms:modified>
</cp:coreProperties>
</file>