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82" r:id="rId3"/>
    <p:sldId id="261" r:id="rId4"/>
    <p:sldId id="262" r:id="rId5"/>
    <p:sldId id="324" r:id="rId6"/>
    <p:sldId id="264" r:id="rId7"/>
    <p:sldId id="345" r:id="rId8"/>
    <p:sldId id="338" r:id="rId9"/>
    <p:sldId id="339" r:id="rId10"/>
    <p:sldId id="341" r:id="rId11"/>
    <p:sldId id="340" r:id="rId12"/>
    <p:sldId id="342" r:id="rId13"/>
    <p:sldId id="344" r:id="rId14"/>
    <p:sldId id="346" r:id="rId15"/>
    <p:sldId id="320" r:id="rId16"/>
    <p:sldId id="343" r:id="rId17"/>
    <p:sldId id="350" r:id="rId18"/>
    <p:sldId id="347" r:id="rId19"/>
    <p:sldId id="348" r:id="rId20"/>
    <p:sldId id="349" r:id="rId21"/>
    <p:sldId id="337" r:id="rId22"/>
    <p:sldId id="465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>
        <p:scale>
          <a:sx n="63" d="100"/>
          <a:sy n="63" d="100"/>
        </p:scale>
        <p:origin x="80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C0FD44-2C87-47C3-A1D6-F3AD4B374CD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58B9D90-670D-4574-AEED-096B6C1EE370}">
      <dgm:prSet phldrT="[Text]" custT="1"/>
      <dgm:spPr/>
      <dgm:t>
        <a:bodyPr/>
        <a:lstStyle/>
        <a:p>
          <a:r>
            <a:rPr lang="cs-CZ" sz="1800" dirty="0"/>
            <a:t>Identifikace problémů</a:t>
          </a:r>
        </a:p>
      </dgm:t>
    </dgm:pt>
    <dgm:pt modelId="{C712FC73-B5ED-4F46-9663-1FA3F024F836}" type="parTrans" cxnId="{355A7D67-593E-428C-8C22-ACDA8B97C473}">
      <dgm:prSet/>
      <dgm:spPr/>
      <dgm:t>
        <a:bodyPr/>
        <a:lstStyle/>
        <a:p>
          <a:endParaRPr lang="cs-CZ"/>
        </a:p>
      </dgm:t>
    </dgm:pt>
    <dgm:pt modelId="{316B673A-18AE-4259-8BE2-788D074DC523}" type="sibTrans" cxnId="{355A7D67-593E-428C-8C22-ACDA8B97C473}">
      <dgm:prSet/>
      <dgm:spPr/>
      <dgm:t>
        <a:bodyPr/>
        <a:lstStyle/>
        <a:p>
          <a:endParaRPr lang="cs-CZ"/>
        </a:p>
      </dgm:t>
    </dgm:pt>
    <dgm:pt modelId="{1643E611-1F7C-4F95-B8BC-8F669063E1BE}">
      <dgm:prSet phldrT="[Text]" custT="1"/>
      <dgm:spPr/>
      <dgm:t>
        <a:bodyPr/>
        <a:lstStyle/>
        <a:p>
          <a:r>
            <a:rPr lang="cs-CZ" sz="1800" dirty="0"/>
            <a:t>Analýza a formulace problému </a:t>
          </a:r>
        </a:p>
      </dgm:t>
    </dgm:pt>
    <dgm:pt modelId="{08C76326-4403-4C58-8EC4-E8989B2DC5E7}" type="parTrans" cxnId="{97934C6E-5BFF-4A1C-BF34-AB4FBB5D94A0}">
      <dgm:prSet/>
      <dgm:spPr/>
      <dgm:t>
        <a:bodyPr/>
        <a:lstStyle/>
        <a:p>
          <a:endParaRPr lang="cs-CZ"/>
        </a:p>
      </dgm:t>
    </dgm:pt>
    <dgm:pt modelId="{7A77029A-6F9B-41CB-A156-59873B25D465}" type="sibTrans" cxnId="{97934C6E-5BFF-4A1C-BF34-AB4FBB5D94A0}">
      <dgm:prSet/>
      <dgm:spPr/>
      <dgm:t>
        <a:bodyPr/>
        <a:lstStyle/>
        <a:p>
          <a:endParaRPr lang="cs-CZ"/>
        </a:p>
      </dgm:t>
    </dgm:pt>
    <dgm:pt modelId="{C74C5DBB-6EE7-459F-8E3F-9DA6FC6510CC}">
      <dgm:prSet phldrT="[Text]" custT="1"/>
      <dgm:spPr/>
      <dgm:t>
        <a:bodyPr/>
        <a:lstStyle/>
        <a:p>
          <a:r>
            <a:rPr lang="cs-CZ" sz="1800" dirty="0"/>
            <a:t>Tvorba variant</a:t>
          </a:r>
        </a:p>
      </dgm:t>
    </dgm:pt>
    <dgm:pt modelId="{A6880E96-24F3-47C5-A7A7-BF51E14FDE6C}" type="parTrans" cxnId="{42DA2D13-94C3-4A31-988F-FEA07627DFA0}">
      <dgm:prSet/>
      <dgm:spPr/>
      <dgm:t>
        <a:bodyPr/>
        <a:lstStyle/>
        <a:p>
          <a:endParaRPr lang="cs-CZ"/>
        </a:p>
      </dgm:t>
    </dgm:pt>
    <dgm:pt modelId="{82339D34-AA15-45DD-8D0D-1754CD62F451}" type="sibTrans" cxnId="{42DA2D13-94C3-4A31-988F-FEA07627DFA0}">
      <dgm:prSet/>
      <dgm:spPr/>
      <dgm:t>
        <a:bodyPr/>
        <a:lstStyle/>
        <a:p>
          <a:endParaRPr lang="cs-CZ"/>
        </a:p>
      </dgm:t>
    </dgm:pt>
    <dgm:pt modelId="{21357BAB-4AFB-47EF-93E8-17A51A72A6FF}">
      <dgm:prSet phldrT="[Text]" custT="1"/>
      <dgm:spPr/>
      <dgm:t>
        <a:bodyPr/>
        <a:lstStyle/>
        <a:p>
          <a:r>
            <a:rPr lang="cs-CZ" sz="1800" dirty="0"/>
            <a:t>Stanovení důsledků variant</a:t>
          </a:r>
        </a:p>
      </dgm:t>
    </dgm:pt>
    <dgm:pt modelId="{3F1C58D7-3313-448E-850A-974482367065}" type="parTrans" cxnId="{D6B80149-7DE7-4082-A132-5E37D8C797C3}">
      <dgm:prSet/>
      <dgm:spPr/>
      <dgm:t>
        <a:bodyPr/>
        <a:lstStyle/>
        <a:p>
          <a:endParaRPr lang="cs-CZ"/>
        </a:p>
      </dgm:t>
    </dgm:pt>
    <dgm:pt modelId="{EFB1FD44-2F95-46E4-B195-6A54447E5137}" type="sibTrans" cxnId="{D6B80149-7DE7-4082-A132-5E37D8C797C3}">
      <dgm:prSet/>
      <dgm:spPr/>
      <dgm:t>
        <a:bodyPr/>
        <a:lstStyle/>
        <a:p>
          <a:endParaRPr lang="cs-CZ"/>
        </a:p>
      </dgm:t>
    </dgm:pt>
    <dgm:pt modelId="{3E7004A1-09BE-4521-B9EE-255DD45C8885}">
      <dgm:prSet phldrT="[Text]" custT="1"/>
      <dgm:spPr/>
      <dgm:t>
        <a:bodyPr/>
        <a:lstStyle/>
        <a:p>
          <a:r>
            <a:rPr lang="cs-CZ" sz="1800" dirty="0"/>
            <a:t>Hodnocení důsledků a výběr  varianty</a:t>
          </a:r>
        </a:p>
      </dgm:t>
    </dgm:pt>
    <dgm:pt modelId="{93FC635B-DCC9-4223-9039-2925E22F1383}" type="parTrans" cxnId="{F2D8D810-5BD7-4130-BB1E-CED993EE5864}">
      <dgm:prSet/>
      <dgm:spPr/>
      <dgm:t>
        <a:bodyPr/>
        <a:lstStyle/>
        <a:p>
          <a:endParaRPr lang="cs-CZ"/>
        </a:p>
      </dgm:t>
    </dgm:pt>
    <dgm:pt modelId="{30D496A1-85B0-46A0-9E80-3C9C1A6470A7}" type="sibTrans" cxnId="{F2D8D810-5BD7-4130-BB1E-CED993EE5864}">
      <dgm:prSet/>
      <dgm:spPr/>
      <dgm:t>
        <a:bodyPr/>
        <a:lstStyle/>
        <a:p>
          <a:endParaRPr lang="cs-CZ"/>
        </a:p>
      </dgm:t>
    </dgm:pt>
    <dgm:pt modelId="{B33FCC90-0A1B-460D-BC66-8A77E39F09AE}">
      <dgm:prSet custT="1"/>
      <dgm:spPr/>
      <dgm:t>
        <a:bodyPr/>
        <a:lstStyle/>
        <a:p>
          <a:r>
            <a:rPr lang="cs-CZ" sz="1800" dirty="0"/>
            <a:t>Stanovení kritérií hodnocení</a:t>
          </a:r>
        </a:p>
      </dgm:t>
    </dgm:pt>
    <dgm:pt modelId="{A82C8DC1-7BDD-4904-8E03-3EE3C07DDB08}" type="parTrans" cxnId="{B095BCE6-ADCB-4960-BDD7-37ED958C19D3}">
      <dgm:prSet/>
      <dgm:spPr/>
      <dgm:t>
        <a:bodyPr/>
        <a:lstStyle/>
        <a:p>
          <a:endParaRPr lang="cs-CZ"/>
        </a:p>
      </dgm:t>
    </dgm:pt>
    <dgm:pt modelId="{3923F734-F53B-42A6-8E3C-5FACE562A1C9}" type="sibTrans" cxnId="{B095BCE6-ADCB-4960-BDD7-37ED958C19D3}">
      <dgm:prSet/>
      <dgm:spPr/>
      <dgm:t>
        <a:bodyPr/>
        <a:lstStyle/>
        <a:p>
          <a:endParaRPr lang="cs-CZ"/>
        </a:p>
      </dgm:t>
    </dgm:pt>
    <dgm:pt modelId="{88637657-794D-4CF7-BF23-664A7C296F09}">
      <dgm:prSet custT="1"/>
      <dgm:spPr/>
      <dgm:t>
        <a:bodyPr/>
        <a:lstStyle/>
        <a:p>
          <a:r>
            <a:rPr lang="cs-CZ" sz="1800" dirty="0"/>
            <a:t>Kontrola výsledků a monitorování okolí</a:t>
          </a:r>
        </a:p>
      </dgm:t>
    </dgm:pt>
    <dgm:pt modelId="{920F4299-4163-4C6E-BF44-5E563014959D}" type="parTrans" cxnId="{C5D5E51D-5844-47A0-A008-2EEB04956D42}">
      <dgm:prSet/>
      <dgm:spPr/>
      <dgm:t>
        <a:bodyPr/>
        <a:lstStyle/>
        <a:p>
          <a:endParaRPr lang="cs-CZ"/>
        </a:p>
      </dgm:t>
    </dgm:pt>
    <dgm:pt modelId="{9FA167FC-9027-401B-8796-04A5682E5865}" type="sibTrans" cxnId="{C5D5E51D-5844-47A0-A008-2EEB04956D42}">
      <dgm:prSet/>
      <dgm:spPr/>
      <dgm:t>
        <a:bodyPr/>
        <a:lstStyle/>
        <a:p>
          <a:endParaRPr lang="cs-CZ"/>
        </a:p>
      </dgm:t>
    </dgm:pt>
    <dgm:pt modelId="{8791181B-2E44-40F0-AAFD-9E67D454ADAC}">
      <dgm:prSet custT="1"/>
      <dgm:spPr/>
      <dgm:t>
        <a:bodyPr/>
        <a:lstStyle/>
        <a:p>
          <a:r>
            <a:rPr lang="cs-CZ" sz="1800" dirty="0"/>
            <a:t>Realizace zvolené varianty</a:t>
          </a:r>
        </a:p>
      </dgm:t>
    </dgm:pt>
    <dgm:pt modelId="{508AC7DB-C50E-4EAE-B38B-83682EAD6512}" type="parTrans" cxnId="{33D80790-6A9E-4E98-96F9-FE81CD296110}">
      <dgm:prSet/>
      <dgm:spPr/>
      <dgm:t>
        <a:bodyPr/>
        <a:lstStyle/>
        <a:p>
          <a:endParaRPr lang="cs-CZ"/>
        </a:p>
      </dgm:t>
    </dgm:pt>
    <dgm:pt modelId="{BAA8E0CD-AE93-4FE4-BE28-C960938EDC58}" type="sibTrans" cxnId="{33D80790-6A9E-4E98-96F9-FE81CD296110}">
      <dgm:prSet/>
      <dgm:spPr/>
      <dgm:t>
        <a:bodyPr/>
        <a:lstStyle/>
        <a:p>
          <a:endParaRPr lang="cs-CZ"/>
        </a:p>
      </dgm:t>
    </dgm:pt>
    <dgm:pt modelId="{7A3E4809-E3A7-4078-BB5E-E175B6CA4BBA}" type="pres">
      <dgm:prSet presAssocID="{95C0FD44-2C87-47C3-A1D6-F3AD4B374CD4}" presName="cycle" presStyleCnt="0">
        <dgm:presLayoutVars>
          <dgm:dir/>
          <dgm:resizeHandles val="exact"/>
        </dgm:presLayoutVars>
      </dgm:prSet>
      <dgm:spPr/>
    </dgm:pt>
    <dgm:pt modelId="{05F81E78-7E31-491B-B3CB-00DE4767A4E8}" type="pres">
      <dgm:prSet presAssocID="{B58B9D90-670D-4574-AEED-096B6C1EE370}" presName="node" presStyleLbl="node1" presStyleIdx="0" presStyleCnt="8" custScaleX="138561" custScaleY="121373">
        <dgm:presLayoutVars>
          <dgm:bulletEnabled val="1"/>
        </dgm:presLayoutVars>
      </dgm:prSet>
      <dgm:spPr/>
    </dgm:pt>
    <dgm:pt modelId="{DF36BDF7-699B-4FC2-A361-686127753A77}" type="pres">
      <dgm:prSet presAssocID="{316B673A-18AE-4259-8BE2-788D074DC523}" presName="sibTrans" presStyleLbl="sibTrans2D1" presStyleIdx="0" presStyleCnt="8"/>
      <dgm:spPr/>
    </dgm:pt>
    <dgm:pt modelId="{1013267C-2154-4E93-B288-8BE1B8725CAB}" type="pres">
      <dgm:prSet presAssocID="{316B673A-18AE-4259-8BE2-788D074DC523}" presName="connectorText" presStyleLbl="sibTrans2D1" presStyleIdx="0" presStyleCnt="8"/>
      <dgm:spPr/>
    </dgm:pt>
    <dgm:pt modelId="{E20E1868-9F1A-498A-BB20-7F19EC7EA8A9}" type="pres">
      <dgm:prSet presAssocID="{1643E611-1F7C-4F95-B8BC-8F669063E1BE}" presName="node" presStyleLbl="node1" presStyleIdx="1" presStyleCnt="8" custScaleX="119378" custScaleY="117134">
        <dgm:presLayoutVars>
          <dgm:bulletEnabled val="1"/>
        </dgm:presLayoutVars>
      </dgm:prSet>
      <dgm:spPr/>
    </dgm:pt>
    <dgm:pt modelId="{995594EE-6B62-466F-9B7B-2EA51D8D0C2C}" type="pres">
      <dgm:prSet presAssocID="{7A77029A-6F9B-41CB-A156-59873B25D465}" presName="sibTrans" presStyleLbl="sibTrans2D1" presStyleIdx="1" presStyleCnt="8"/>
      <dgm:spPr/>
    </dgm:pt>
    <dgm:pt modelId="{2413C8BF-F29C-49BF-BC8C-38F1BDE79429}" type="pres">
      <dgm:prSet presAssocID="{7A77029A-6F9B-41CB-A156-59873B25D465}" presName="connectorText" presStyleLbl="sibTrans2D1" presStyleIdx="1" presStyleCnt="8"/>
      <dgm:spPr/>
    </dgm:pt>
    <dgm:pt modelId="{8CFE2013-BB19-48E1-AE0B-788E81152BD2}" type="pres">
      <dgm:prSet presAssocID="{B33FCC90-0A1B-460D-BC66-8A77E39F09AE}" presName="node" presStyleLbl="node1" presStyleIdx="2" presStyleCnt="8" custScaleX="139394" custScaleY="137071">
        <dgm:presLayoutVars>
          <dgm:bulletEnabled val="1"/>
        </dgm:presLayoutVars>
      </dgm:prSet>
      <dgm:spPr/>
    </dgm:pt>
    <dgm:pt modelId="{E390C6AE-B049-4C7B-AC2E-A7216695B901}" type="pres">
      <dgm:prSet presAssocID="{3923F734-F53B-42A6-8E3C-5FACE562A1C9}" presName="sibTrans" presStyleLbl="sibTrans2D1" presStyleIdx="2" presStyleCnt="8"/>
      <dgm:spPr/>
    </dgm:pt>
    <dgm:pt modelId="{F8AB3290-6528-49D9-B84F-126FE0D1F2FE}" type="pres">
      <dgm:prSet presAssocID="{3923F734-F53B-42A6-8E3C-5FACE562A1C9}" presName="connectorText" presStyleLbl="sibTrans2D1" presStyleIdx="2" presStyleCnt="8"/>
      <dgm:spPr/>
    </dgm:pt>
    <dgm:pt modelId="{04E733DF-90E6-4D87-A0DD-17EE8C0814DA}" type="pres">
      <dgm:prSet presAssocID="{C74C5DBB-6EE7-459F-8E3F-9DA6FC6510CC}" presName="node" presStyleLbl="node1" presStyleIdx="3" presStyleCnt="8" custScaleX="114844" custScaleY="118585">
        <dgm:presLayoutVars>
          <dgm:bulletEnabled val="1"/>
        </dgm:presLayoutVars>
      </dgm:prSet>
      <dgm:spPr/>
    </dgm:pt>
    <dgm:pt modelId="{4212E6A5-4B62-4B3E-9229-1A2A9DBF11B5}" type="pres">
      <dgm:prSet presAssocID="{82339D34-AA15-45DD-8D0D-1754CD62F451}" presName="sibTrans" presStyleLbl="sibTrans2D1" presStyleIdx="3" presStyleCnt="8"/>
      <dgm:spPr/>
    </dgm:pt>
    <dgm:pt modelId="{7FC39915-12FF-47A0-A169-4DBE06FFED3B}" type="pres">
      <dgm:prSet presAssocID="{82339D34-AA15-45DD-8D0D-1754CD62F451}" presName="connectorText" presStyleLbl="sibTrans2D1" presStyleIdx="3" presStyleCnt="8"/>
      <dgm:spPr/>
    </dgm:pt>
    <dgm:pt modelId="{0934193C-E218-4612-AE11-5D70DC58DF45}" type="pres">
      <dgm:prSet presAssocID="{21357BAB-4AFB-47EF-93E8-17A51A72A6FF}" presName="node" presStyleLbl="node1" presStyleIdx="4" presStyleCnt="8" custScaleX="128786" custScaleY="120188" custRadScaleRad="89461" custRadScaleInc="-2610">
        <dgm:presLayoutVars>
          <dgm:bulletEnabled val="1"/>
        </dgm:presLayoutVars>
      </dgm:prSet>
      <dgm:spPr/>
    </dgm:pt>
    <dgm:pt modelId="{48A351E8-383D-4ECD-AE32-C1E361A32033}" type="pres">
      <dgm:prSet presAssocID="{EFB1FD44-2F95-46E4-B195-6A54447E5137}" presName="sibTrans" presStyleLbl="sibTrans2D1" presStyleIdx="4" presStyleCnt="8"/>
      <dgm:spPr/>
    </dgm:pt>
    <dgm:pt modelId="{D439BFBF-4F48-4841-9382-9863BE0BA700}" type="pres">
      <dgm:prSet presAssocID="{EFB1FD44-2F95-46E4-B195-6A54447E5137}" presName="connectorText" presStyleLbl="sibTrans2D1" presStyleIdx="4" presStyleCnt="8"/>
      <dgm:spPr/>
    </dgm:pt>
    <dgm:pt modelId="{718FD951-A0B0-420B-81D8-9976CFEF4335}" type="pres">
      <dgm:prSet presAssocID="{3E7004A1-09BE-4521-B9EE-255DD45C8885}" presName="node" presStyleLbl="node1" presStyleIdx="5" presStyleCnt="8" custScaleX="139131" custScaleY="116542">
        <dgm:presLayoutVars>
          <dgm:bulletEnabled val="1"/>
        </dgm:presLayoutVars>
      </dgm:prSet>
      <dgm:spPr/>
    </dgm:pt>
    <dgm:pt modelId="{4D4AE0A5-AB24-45CA-AF90-B3D8986A807C}" type="pres">
      <dgm:prSet presAssocID="{30D496A1-85B0-46A0-9E80-3C9C1A6470A7}" presName="sibTrans" presStyleLbl="sibTrans2D1" presStyleIdx="5" presStyleCnt="8"/>
      <dgm:spPr/>
    </dgm:pt>
    <dgm:pt modelId="{1606A7F8-1D89-4D8A-85E5-F22A9A576445}" type="pres">
      <dgm:prSet presAssocID="{30D496A1-85B0-46A0-9E80-3C9C1A6470A7}" presName="connectorText" presStyleLbl="sibTrans2D1" presStyleIdx="5" presStyleCnt="8"/>
      <dgm:spPr/>
    </dgm:pt>
    <dgm:pt modelId="{28123653-0291-4BF0-80CD-FA53510B20E3}" type="pres">
      <dgm:prSet presAssocID="{8791181B-2E44-40F0-AAFD-9E67D454ADAC}" presName="node" presStyleLbl="node1" presStyleIdx="6" presStyleCnt="8" custScaleX="134402" custScaleY="124642">
        <dgm:presLayoutVars>
          <dgm:bulletEnabled val="1"/>
        </dgm:presLayoutVars>
      </dgm:prSet>
      <dgm:spPr/>
    </dgm:pt>
    <dgm:pt modelId="{37FF8BF3-ADB2-48A8-8EC0-45A9B58D84B6}" type="pres">
      <dgm:prSet presAssocID="{BAA8E0CD-AE93-4FE4-BE28-C960938EDC58}" presName="sibTrans" presStyleLbl="sibTrans2D1" presStyleIdx="6" presStyleCnt="8"/>
      <dgm:spPr/>
    </dgm:pt>
    <dgm:pt modelId="{67BE37A6-BE14-41EA-8A81-1A605E61B13C}" type="pres">
      <dgm:prSet presAssocID="{BAA8E0CD-AE93-4FE4-BE28-C960938EDC58}" presName="connectorText" presStyleLbl="sibTrans2D1" presStyleIdx="6" presStyleCnt="8"/>
      <dgm:spPr/>
    </dgm:pt>
    <dgm:pt modelId="{F5B7F00E-8705-4286-A605-9F1F699FBDAF}" type="pres">
      <dgm:prSet presAssocID="{88637657-794D-4CF7-BF23-664A7C296F09}" presName="node" presStyleLbl="node1" presStyleIdx="7" presStyleCnt="8" custScaleX="137820" custScaleY="135877">
        <dgm:presLayoutVars>
          <dgm:bulletEnabled val="1"/>
        </dgm:presLayoutVars>
      </dgm:prSet>
      <dgm:spPr/>
    </dgm:pt>
    <dgm:pt modelId="{EC223B0D-ED8B-41D4-9F46-ACFB52906083}" type="pres">
      <dgm:prSet presAssocID="{9FA167FC-9027-401B-8796-04A5682E5865}" presName="sibTrans" presStyleLbl="sibTrans2D1" presStyleIdx="7" presStyleCnt="8"/>
      <dgm:spPr/>
    </dgm:pt>
    <dgm:pt modelId="{A79B86B9-9780-494C-9F9F-6EA521AE879D}" type="pres">
      <dgm:prSet presAssocID="{9FA167FC-9027-401B-8796-04A5682E5865}" presName="connectorText" presStyleLbl="sibTrans2D1" presStyleIdx="7" presStyleCnt="8"/>
      <dgm:spPr/>
    </dgm:pt>
  </dgm:ptLst>
  <dgm:cxnLst>
    <dgm:cxn modelId="{7F374A01-75DC-4B52-AFF0-24569F06AA93}" type="presOf" srcId="{316B673A-18AE-4259-8BE2-788D074DC523}" destId="{DF36BDF7-699B-4FC2-A361-686127753A77}" srcOrd="0" destOrd="0" presId="urn:microsoft.com/office/officeart/2005/8/layout/cycle2"/>
    <dgm:cxn modelId="{F2D8D810-5BD7-4130-BB1E-CED993EE5864}" srcId="{95C0FD44-2C87-47C3-A1D6-F3AD4B374CD4}" destId="{3E7004A1-09BE-4521-B9EE-255DD45C8885}" srcOrd="5" destOrd="0" parTransId="{93FC635B-DCC9-4223-9039-2925E22F1383}" sibTransId="{30D496A1-85B0-46A0-9E80-3C9C1A6470A7}"/>
    <dgm:cxn modelId="{42DA2D13-94C3-4A31-988F-FEA07627DFA0}" srcId="{95C0FD44-2C87-47C3-A1D6-F3AD4B374CD4}" destId="{C74C5DBB-6EE7-459F-8E3F-9DA6FC6510CC}" srcOrd="3" destOrd="0" parTransId="{A6880E96-24F3-47C5-A7A7-BF51E14FDE6C}" sibTransId="{82339D34-AA15-45DD-8D0D-1754CD62F451}"/>
    <dgm:cxn modelId="{C5D5E51D-5844-47A0-A008-2EEB04956D42}" srcId="{95C0FD44-2C87-47C3-A1D6-F3AD4B374CD4}" destId="{88637657-794D-4CF7-BF23-664A7C296F09}" srcOrd="7" destOrd="0" parTransId="{920F4299-4163-4C6E-BF44-5E563014959D}" sibTransId="{9FA167FC-9027-401B-8796-04A5682E5865}"/>
    <dgm:cxn modelId="{5481122E-66E5-41BB-9602-475507A779C5}" type="presOf" srcId="{3E7004A1-09BE-4521-B9EE-255DD45C8885}" destId="{718FD951-A0B0-420B-81D8-9976CFEF4335}" srcOrd="0" destOrd="0" presId="urn:microsoft.com/office/officeart/2005/8/layout/cycle2"/>
    <dgm:cxn modelId="{D6620963-8F4F-4AC1-8337-FFCDD96EDBC3}" type="presOf" srcId="{3923F734-F53B-42A6-8E3C-5FACE562A1C9}" destId="{F8AB3290-6528-49D9-B84F-126FE0D1F2FE}" srcOrd="1" destOrd="0" presId="urn:microsoft.com/office/officeart/2005/8/layout/cycle2"/>
    <dgm:cxn modelId="{355A7D67-593E-428C-8C22-ACDA8B97C473}" srcId="{95C0FD44-2C87-47C3-A1D6-F3AD4B374CD4}" destId="{B58B9D90-670D-4574-AEED-096B6C1EE370}" srcOrd="0" destOrd="0" parTransId="{C712FC73-B5ED-4F46-9663-1FA3F024F836}" sibTransId="{316B673A-18AE-4259-8BE2-788D074DC523}"/>
    <dgm:cxn modelId="{D6B80149-7DE7-4082-A132-5E37D8C797C3}" srcId="{95C0FD44-2C87-47C3-A1D6-F3AD4B374CD4}" destId="{21357BAB-4AFB-47EF-93E8-17A51A72A6FF}" srcOrd="4" destOrd="0" parTransId="{3F1C58D7-3313-448E-850A-974482367065}" sibTransId="{EFB1FD44-2F95-46E4-B195-6A54447E5137}"/>
    <dgm:cxn modelId="{4B6B0669-4222-46A8-9A24-12A9CD2B5AD9}" type="presOf" srcId="{88637657-794D-4CF7-BF23-664A7C296F09}" destId="{F5B7F00E-8705-4286-A605-9F1F699FBDAF}" srcOrd="0" destOrd="0" presId="urn:microsoft.com/office/officeart/2005/8/layout/cycle2"/>
    <dgm:cxn modelId="{F107704A-A025-4813-B0E1-6CA01BE2AB2D}" type="presOf" srcId="{1643E611-1F7C-4F95-B8BC-8F669063E1BE}" destId="{E20E1868-9F1A-498A-BB20-7F19EC7EA8A9}" srcOrd="0" destOrd="0" presId="urn:microsoft.com/office/officeart/2005/8/layout/cycle2"/>
    <dgm:cxn modelId="{2E9EBD6B-11FC-430C-B1BD-479155DEF08A}" type="presOf" srcId="{B33FCC90-0A1B-460D-BC66-8A77E39F09AE}" destId="{8CFE2013-BB19-48E1-AE0B-788E81152BD2}" srcOrd="0" destOrd="0" presId="urn:microsoft.com/office/officeart/2005/8/layout/cycle2"/>
    <dgm:cxn modelId="{97934C6E-5BFF-4A1C-BF34-AB4FBB5D94A0}" srcId="{95C0FD44-2C87-47C3-A1D6-F3AD4B374CD4}" destId="{1643E611-1F7C-4F95-B8BC-8F669063E1BE}" srcOrd="1" destOrd="0" parTransId="{08C76326-4403-4C58-8EC4-E8989B2DC5E7}" sibTransId="{7A77029A-6F9B-41CB-A156-59873B25D465}"/>
    <dgm:cxn modelId="{774A116F-72BC-4CE2-A98D-4BA548B22960}" type="presOf" srcId="{BAA8E0CD-AE93-4FE4-BE28-C960938EDC58}" destId="{37FF8BF3-ADB2-48A8-8EC0-45A9B58D84B6}" srcOrd="0" destOrd="0" presId="urn:microsoft.com/office/officeart/2005/8/layout/cycle2"/>
    <dgm:cxn modelId="{16387F57-2717-4BB1-A5BA-AF2BCB2ACDF4}" type="presOf" srcId="{B58B9D90-670D-4574-AEED-096B6C1EE370}" destId="{05F81E78-7E31-491B-B3CB-00DE4767A4E8}" srcOrd="0" destOrd="0" presId="urn:microsoft.com/office/officeart/2005/8/layout/cycle2"/>
    <dgm:cxn modelId="{E724D258-1856-40DF-BD50-5217DC89FD2A}" type="presOf" srcId="{95C0FD44-2C87-47C3-A1D6-F3AD4B374CD4}" destId="{7A3E4809-E3A7-4078-BB5E-E175B6CA4BBA}" srcOrd="0" destOrd="0" presId="urn:microsoft.com/office/officeart/2005/8/layout/cycle2"/>
    <dgm:cxn modelId="{77D0F17D-8966-4641-98C3-404D8B542689}" type="presOf" srcId="{3923F734-F53B-42A6-8E3C-5FACE562A1C9}" destId="{E390C6AE-B049-4C7B-AC2E-A7216695B901}" srcOrd="0" destOrd="0" presId="urn:microsoft.com/office/officeart/2005/8/layout/cycle2"/>
    <dgm:cxn modelId="{33D80790-6A9E-4E98-96F9-FE81CD296110}" srcId="{95C0FD44-2C87-47C3-A1D6-F3AD4B374CD4}" destId="{8791181B-2E44-40F0-AAFD-9E67D454ADAC}" srcOrd="6" destOrd="0" parTransId="{508AC7DB-C50E-4EAE-B38B-83682EAD6512}" sibTransId="{BAA8E0CD-AE93-4FE4-BE28-C960938EDC58}"/>
    <dgm:cxn modelId="{C4333F93-B9B5-4730-BC7E-0F947FA36EDA}" type="presOf" srcId="{9FA167FC-9027-401B-8796-04A5682E5865}" destId="{A79B86B9-9780-494C-9F9F-6EA521AE879D}" srcOrd="1" destOrd="0" presId="urn:microsoft.com/office/officeart/2005/8/layout/cycle2"/>
    <dgm:cxn modelId="{8D48EAA0-08D3-4E5F-B9ED-65418276157E}" type="presOf" srcId="{7A77029A-6F9B-41CB-A156-59873B25D465}" destId="{2413C8BF-F29C-49BF-BC8C-38F1BDE79429}" srcOrd="1" destOrd="0" presId="urn:microsoft.com/office/officeart/2005/8/layout/cycle2"/>
    <dgm:cxn modelId="{436C64A5-0FDD-4AFF-B132-A4B0E175BA34}" type="presOf" srcId="{316B673A-18AE-4259-8BE2-788D074DC523}" destId="{1013267C-2154-4E93-B288-8BE1B8725CAB}" srcOrd="1" destOrd="0" presId="urn:microsoft.com/office/officeart/2005/8/layout/cycle2"/>
    <dgm:cxn modelId="{923A67A5-BF0F-4AB0-9BB8-C96C086A33B1}" type="presOf" srcId="{8791181B-2E44-40F0-AAFD-9E67D454ADAC}" destId="{28123653-0291-4BF0-80CD-FA53510B20E3}" srcOrd="0" destOrd="0" presId="urn:microsoft.com/office/officeart/2005/8/layout/cycle2"/>
    <dgm:cxn modelId="{0BB1B4A9-7BC7-46F9-A976-EAC1D9755234}" type="presOf" srcId="{30D496A1-85B0-46A0-9E80-3C9C1A6470A7}" destId="{4D4AE0A5-AB24-45CA-AF90-B3D8986A807C}" srcOrd="0" destOrd="0" presId="urn:microsoft.com/office/officeart/2005/8/layout/cycle2"/>
    <dgm:cxn modelId="{E457C9AC-BCBE-40B7-A198-4446709BB746}" type="presOf" srcId="{21357BAB-4AFB-47EF-93E8-17A51A72A6FF}" destId="{0934193C-E218-4612-AE11-5D70DC58DF45}" srcOrd="0" destOrd="0" presId="urn:microsoft.com/office/officeart/2005/8/layout/cycle2"/>
    <dgm:cxn modelId="{C3D025B1-2D94-4C04-AEE3-FDD3999CB0F6}" type="presOf" srcId="{7A77029A-6F9B-41CB-A156-59873B25D465}" destId="{995594EE-6B62-466F-9B7B-2EA51D8D0C2C}" srcOrd="0" destOrd="0" presId="urn:microsoft.com/office/officeart/2005/8/layout/cycle2"/>
    <dgm:cxn modelId="{C1D70AB2-5876-4A16-98F0-B15B04A86026}" type="presOf" srcId="{30D496A1-85B0-46A0-9E80-3C9C1A6470A7}" destId="{1606A7F8-1D89-4D8A-85E5-F22A9A576445}" srcOrd="1" destOrd="0" presId="urn:microsoft.com/office/officeart/2005/8/layout/cycle2"/>
    <dgm:cxn modelId="{E2F141C2-3886-4031-B4B0-3F81CC4C0A26}" type="presOf" srcId="{9FA167FC-9027-401B-8796-04A5682E5865}" destId="{EC223B0D-ED8B-41D4-9F46-ACFB52906083}" srcOrd="0" destOrd="0" presId="urn:microsoft.com/office/officeart/2005/8/layout/cycle2"/>
    <dgm:cxn modelId="{E1828DC4-9668-4048-B45E-D8289C169F0D}" type="presOf" srcId="{BAA8E0CD-AE93-4FE4-BE28-C960938EDC58}" destId="{67BE37A6-BE14-41EA-8A81-1A605E61B13C}" srcOrd="1" destOrd="0" presId="urn:microsoft.com/office/officeart/2005/8/layout/cycle2"/>
    <dgm:cxn modelId="{139249D8-2A64-4408-A769-7D5921206939}" type="presOf" srcId="{82339D34-AA15-45DD-8D0D-1754CD62F451}" destId="{4212E6A5-4B62-4B3E-9229-1A2A9DBF11B5}" srcOrd="0" destOrd="0" presId="urn:microsoft.com/office/officeart/2005/8/layout/cycle2"/>
    <dgm:cxn modelId="{B095BCE6-ADCB-4960-BDD7-37ED958C19D3}" srcId="{95C0FD44-2C87-47C3-A1D6-F3AD4B374CD4}" destId="{B33FCC90-0A1B-460D-BC66-8A77E39F09AE}" srcOrd="2" destOrd="0" parTransId="{A82C8DC1-7BDD-4904-8E03-3EE3C07DDB08}" sibTransId="{3923F734-F53B-42A6-8E3C-5FACE562A1C9}"/>
    <dgm:cxn modelId="{E3883CF2-5EA3-4772-89DF-A0C46A3BC171}" type="presOf" srcId="{82339D34-AA15-45DD-8D0D-1754CD62F451}" destId="{7FC39915-12FF-47A0-A169-4DBE06FFED3B}" srcOrd="1" destOrd="0" presId="urn:microsoft.com/office/officeart/2005/8/layout/cycle2"/>
    <dgm:cxn modelId="{718FA0F6-750A-4269-B441-3EFC86A14BBC}" type="presOf" srcId="{C74C5DBB-6EE7-459F-8E3F-9DA6FC6510CC}" destId="{04E733DF-90E6-4D87-A0DD-17EE8C0814DA}" srcOrd="0" destOrd="0" presId="urn:microsoft.com/office/officeart/2005/8/layout/cycle2"/>
    <dgm:cxn modelId="{68F216FA-6C35-464B-8E29-147B04BCA8DB}" type="presOf" srcId="{EFB1FD44-2F95-46E4-B195-6A54447E5137}" destId="{48A351E8-383D-4ECD-AE32-C1E361A32033}" srcOrd="0" destOrd="0" presId="urn:microsoft.com/office/officeart/2005/8/layout/cycle2"/>
    <dgm:cxn modelId="{4BFC97FC-B5C0-4A93-A9B8-6B3BE6AE8E2D}" type="presOf" srcId="{EFB1FD44-2F95-46E4-B195-6A54447E5137}" destId="{D439BFBF-4F48-4841-9382-9863BE0BA700}" srcOrd="1" destOrd="0" presId="urn:microsoft.com/office/officeart/2005/8/layout/cycle2"/>
    <dgm:cxn modelId="{C888280A-4997-48CC-82A6-6F80A4C8360D}" type="presParOf" srcId="{7A3E4809-E3A7-4078-BB5E-E175B6CA4BBA}" destId="{05F81E78-7E31-491B-B3CB-00DE4767A4E8}" srcOrd="0" destOrd="0" presId="urn:microsoft.com/office/officeart/2005/8/layout/cycle2"/>
    <dgm:cxn modelId="{8AADB072-E274-4713-963D-88D4C811014D}" type="presParOf" srcId="{7A3E4809-E3A7-4078-BB5E-E175B6CA4BBA}" destId="{DF36BDF7-699B-4FC2-A361-686127753A77}" srcOrd="1" destOrd="0" presId="urn:microsoft.com/office/officeart/2005/8/layout/cycle2"/>
    <dgm:cxn modelId="{4F4AC2AB-9689-4A79-BF2E-58B3370A24C4}" type="presParOf" srcId="{DF36BDF7-699B-4FC2-A361-686127753A77}" destId="{1013267C-2154-4E93-B288-8BE1B8725CAB}" srcOrd="0" destOrd="0" presId="urn:microsoft.com/office/officeart/2005/8/layout/cycle2"/>
    <dgm:cxn modelId="{471AC99D-1050-49ED-8DEF-DFCE05891438}" type="presParOf" srcId="{7A3E4809-E3A7-4078-BB5E-E175B6CA4BBA}" destId="{E20E1868-9F1A-498A-BB20-7F19EC7EA8A9}" srcOrd="2" destOrd="0" presId="urn:microsoft.com/office/officeart/2005/8/layout/cycle2"/>
    <dgm:cxn modelId="{92DFDC14-5CFD-4BB4-9E04-183766FE0D56}" type="presParOf" srcId="{7A3E4809-E3A7-4078-BB5E-E175B6CA4BBA}" destId="{995594EE-6B62-466F-9B7B-2EA51D8D0C2C}" srcOrd="3" destOrd="0" presId="urn:microsoft.com/office/officeart/2005/8/layout/cycle2"/>
    <dgm:cxn modelId="{4EFCDFA7-BACA-46E9-8E95-7D1D21D15487}" type="presParOf" srcId="{995594EE-6B62-466F-9B7B-2EA51D8D0C2C}" destId="{2413C8BF-F29C-49BF-BC8C-38F1BDE79429}" srcOrd="0" destOrd="0" presId="urn:microsoft.com/office/officeart/2005/8/layout/cycle2"/>
    <dgm:cxn modelId="{F6831597-C8B9-4B3D-8BC9-5F9899407D4B}" type="presParOf" srcId="{7A3E4809-E3A7-4078-BB5E-E175B6CA4BBA}" destId="{8CFE2013-BB19-48E1-AE0B-788E81152BD2}" srcOrd="4" destOrd="0" presId="urn:microsoft.com/office/officeart/2005/8/layout/cycle2"/>
    <dgm:cxn modelId="{7BFC0E72-756D-48EF-9D26-ADA24366CBB4}" type="presParOf" srcId="{7A3E4809-E3A7-4078-BB5E-E175B6CA4BBA}" destId="{E390C6AE-B049-4C7B-AC2E-A7216695B901}" srcOrd="5" destOrd="0" presId="urn:microsoft.com/office/officeart/2005/8/layout/cycle2"/>
    <dgm:cxn modelId="{CBCAC601-4776-409E-8DC0-87ABBAD9BDC2}" type="presParOf" srcId="{E390C6AE-B049-4C7B-AC2E-A7216695B901}" destId="{F8AB3290-6528-49D9-B84F-126FE0D1F2FE}" srcOrd="0" destOrd="0" presId="urn:microsoft.com/office/officeart/2005/8/layout/cycle2"/>
    <dgm:cxn modelId="{D760F8DF-66E6-4C86-B65C-9451FC61E3DC}" type="presParOf" srcId="{7A3E4809-E3A7-4078-BB5E-E175B6CA4BBA}" destId="{04E733DF-90E6-4D87-A0DD-17EE8C0814DA}" srcOrd="6" destOrd="0" presId="urn:microsoft.com/office/officeart/2005/8/layout/cycle2"/>
    <dgm:cxn modelId="{47DB818D-E7B3-4B48-BB45-BFAB4FBAA258}" type="presParOf" srcId="{7A3E4809-E3A7-4078-BB5E-E175B6CA4BBA}" destId="{4212E6A5-4B62-4B3E-9229-1A2A9DBF11B5}" srcOrd="7" destOrd="0" presId="urn:microsoft.com/office/officeart/2005/8/layout/cycle2"/>
    <dgm:cxn modelId="{05A11559-82F8-4BEE-8000-9390E3BD6986}" type="presParOf" srcId="{4212E6A5-4B62-4B3E-9229-1A2A9DBF11B5}" destId="{7FC39915-12FF-47A0-A169-4DBE06FFED3B}" srcOrd="0" destOrd="0" presId="urn:microsoft.com/office/officeart/2005/8/layout/cycle2"/>
    <dgm:cxn modelId="{FFFE634A-394A-4180-B920-B30F4DF5C652}" type="presParOf" srcId="{7A3E4809-E3A7-4078-BB5E-E175B6CA4BBA}" destId="{0934193C-E218-4612-AE11-5D70DC58DF45}" srcOrd="8" destOrd="0" presId="urn:microsoft.com/office/officeart/2005/8/layout/cycle2"/>
    <dgm:cxn modelId="{D18B7CFC-B5B4-4A32-BB16-768301AE4DF8}" type="presParOf" srcId="{7A3E4809-E3A7-4078-BB5E-E175B6CA4BBA}" destId="{48A351E8-383D-4ECD-AE32-C1E361A32033}" srcOrd="9" destOrd="0" presId="urn:microsoft.com/office/officeart/2005/8/layout/cycle2"/>
    <dgm:cxn modelId="{E3229295-26D8-49B2-A462-FA09A02209F3}" type="presParOf" srcId="{48A351E8-383D-4ECD-AE32-C1E361A32033}" destId="{D439BFBF-4F48-4841-9382-9863BE0BA700}" srcOrd="0" destOrd="0" presId="urn:microsoft.com/office/officeart/2005/8/layout/cycle2"/>
    <dgm:cxn modelId="{828E58DE-8067-409D-A889-20FE6E84B679}" type="presParOf" srcId="{7A3E4809-E3A7-4078-BB5E-E175B6CA4BBA}" destId="{718FD951-A0B0-420B-81D8-9976CFEF4335}" srcOrd="10" destOrd="0" presId="urn:microsoft.com/office/officeart/2005/8/layout/cycle2"/>
    <dgm:cxn modelId="{F340A23C-A714-4102-85A6-F2177DF30F89}" type="presParOf" srcId="{7A3E4809-E3A7-4078-BB5E-E175B6CA4BBA}" destId="{4D4AE0A5-AB24-45CA-AF90-B3D8986A807C}" srcOrd="11" destOrd="0" presId="urn:microsoft.com/office/officeart/2005/8/layout/cycle2"/>
    <dgm:cxn modelId="{9599F34C-2ABC-4601-B5BB-3759E4445056}" type="presParOf" srcId="{4D4AE0A5-AB24-45CA-AF90-B3D8986A807C}" destId="{1606A7F8-1D89-4D8A-85E5-F22A9A576445}" srcOrd="0" destOrd="0" presId="urn:microsoft.com/office/officeart/2005/8/layout/cycle2"/>
    <dgm:cxn modelId="{DE4932DF-4465-4659-A148-ABE3BC1ABEEE}" type="presParOf" srcId="{7A3E4809-E3A7-4078-BB5E-E175B6CA4BBA}" destId="{28123653-0291-4BF0-80CD-FA53510B20E3}" srcOrd="12" destOrd="0" presId="urn:microsoft.com/office/officeart/2005/8/layout/cycle2"/>
    <dgm:cxn modelId="{878CFC25-A943-4278-9E50-4ED09C342BAF}" type="presParOf" srcId="{7A3E4809-E3A7-4078-BB5E-E175B6CA4BBA}" destId="{37FF8BF3-ADB2-48A8-8EC0-45A9B58D84B6}" srcOrd="13" destOrd="0" presId="urn:microsoft.com/office/officeart/2005/8/layout/cycle2"/>
    <dgm:cxn modelId="{848FEE2F-13CE-42FF-8C14-2D891DEA0112}" type="presParOf" srcId="{37FF8BF3-ADB2-48A8-8EC0-45A9B58D84B6}" destId="{67BE37A6-BE14-41EA-8A81-1A605E61B13C}" srcOrd="0" destOrd="0" presId="urn:microsoft.com/office/officeart/2005/8/layout/cycle2"/>
    <dgm:cxn modelId="{C9C04193-A99C-4840-8510-EF8D7E7C918B}" type="presParOf" srcId="{7A3E4809-E3A7-4078-BB5E-E175B6CA4BBA}" destId="{F5B7F00E-8705-4286-A605-9F1F699FBDAF}" srcOrd="14" destOrd="0" presId="urn:microsoft.com/office/officeart/2005/8/layout/cycle2"/>
    <dgm:cxn modelId="{69DEE264-435E-4F22-97DF-4CFDECEF14A0}" type="presParOf" srcId="{7A3E4809-E3A7-4078-BB5E-E175B6CA4BBA}" destId="{EC223B0D-ED8B-41D4-9F46-ACFB52906083}" srcOrd="15" destOrd="0" presId="urn:microsoft.com/office/officeart/2005/8/layout/cycle2"/>
    <dgm:cxn modelId="{3FB07E2A-033F-4016-8DF3-2A0C5CA8FC68}" type="presParOf" srcId="{EC223B0D-ED8B-41D4-9F46-ACFB52906083}" destId="{A79B86B9-9780-494C-9F9F-6EA521AE879D}" srcOrd="0" destOrd="0" presId="urn:microsoft.com/office/officeart/2005/8/layout/cycle2"/>
  </dgm:cxnLst>
  <dgm:bg>
    <a:solidFill>
      <a:schemeClr val="accent4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F81E78-7E31-491B-B3CB-00DE4767A4E8}">
      <dsp:nvSpPr>
        <dsp:cNvPr id="0" name=""/>
        <dsp:cNvSpPr/>
      </dsp:nvSpPr>
      <dsp:spPr>
        <a:xfrm>
          <a:off x="3589515" y="-144666"/>
          <a:ext cx="1930198" cy="16907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Identifikace problémů</a:t>
          </a:r>
        </a:p>
      </dsp:txBody>
      <dsp:txXfrm>
        <a:off x="3872186" y="102941"/>
        <a:ext cx="1364856" cy="1195549"/>
      </dsp:txXfrm>
    </dsp:sp>
    <dsp:sp modelId="{DF36BDF7-699B-4FC2-A361-686127753A77}">
      <dsp:nvSpPr>
        <dsp:cNvPr id="0" name=""/>
        <dsp:cNvSpPr/>
      </dsp:nvSpPr>
      <dsp:spPr>
        <a:xfrm rot="1350000">
          <a:off x="5485269" y="886014"/>
          <a:ext cx="168434" cy="470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kern="1200"/>
        </a:p>
      </dsp:txBody>
      <dsp:txXfrm>
        <a:off x="5487192" y="970376"/>
        <a:ext cx="117904" cy="282088"/>
      </dsp:txXfrm>
    </dsp:sp>
    <dsp:sp modelId="{E20E1868-9F1A-498A-BB20-7F19EC7EA8A9}">
      <dsp:nvSpPr>
        <dsp:cNvPr id="0" name=""/>
        <dsp:cNvSpPr/>
      </dsp:nvSpPr>
      <dsp:spPr>
        <a:xfrm>
          <a:off x="5655235" y="685163"/>
          <a:ext cx="1662972" cy="16317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Analýza a formulace problému </a:t>
          </a:r>
        </a:p>
      </dsp:txBody>
      <dsp:txXfrm>
        <a:off x="5898772" y="924122"/>
        <a:ext cx="1175898" cy="1153795"/>
      </dsp:txXfrm>
    </dsp:sp>
    <dsp:sp modelId="{995594EE-6B62-466F-9B7B-2EA51D8D0C2C}">
      <dsp:nvSpPr>
        <dsp:cNvPr id="0" name=""/>
        <dsp:cNvSpPr/>
      </dsp:nvSpPr>
      <dsp:spPr>
        <a:xfrm rot="4050000">
          <a:off x="6774688" y="2163431"/>
          <a:ext cx="167568" cy="470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kern="1200"/>
        </a:p>
      </dsp:txBody>
      <dsp:txXfrm>
        <a:off x="6790204" y="2234239"/>
        <a:ext cx="117298" cy="282088"/>
      </dsp:txXfrm>
    </dsp:sp>
    <dsp:sp modelId="{8CFE2013-BB19-48E1-AE0B-788E81152BD2}">
      <dsp:nvSpPr>
        <dsp:cNvPr id="0" name=""/>
        <dsp:cNvSpPr/>
      </dsp:nvSpPr>
      <dsp:spPr>
        <a:xfrm>
          <a:off x="6316125" y="2478405"/>
          <a:ext cx="1941801" cy="19094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Stanovení kritérií hodnocení</a:t>
          </a:r>
        </a:p>
      </dsp:txBody>
      <dsp:txXfrm>
        <a:off x="6600495" y="2758036"/>
        <a:ext cx="1373061" cy="1350179"/>
      </dsp:txXfrm>
    </dsp:sp>
    <dsp:sp modelId="{E390C6AE-B049-4C7B-AC2E-A7216695B901}">
      <dsp:nvSpPr>
        <dsp:cNvPr id="0" name=""/>
        <dsp:cNvSpPr/>
      </dsp:nvSpPr>
      <dsp:spPr>
        <a:xfrm rot="6750000">
          <a:off x="6780074" y="4222164"/>
          <a:ext cx="165503" cy="470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kern="1200"/>
        </a:p>
      </dsp:txBody>
      <dsp:txXfrm rot="10800000">
        <a:off x="6814400" y="4293258"/>
        <a:ext cx="115852" cy="282088"/>
      </dsp:txXfrm>
    </dsp:sp>
    <dsp:sp modelId="{04E733DF-90E6-4D87-A0DD-17EE8C0814DA}">
      <dsp:nvSpPr>
        <dsp:cNvPr id="0" name=""/>
        <dsp:cNvSpPr/>
      </dsp:nvSpPr>
      <dsp:spPr>
        <a:xfrm>
          <a:off x="5686815" y="4539270"/>
          <a:ext cx="1599812" cy="16519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Tvorba variant</a:t>
          </a:r>
        </a:p>
      </dsp:txBody>
      <dsp:txXfrm>
        <a:off x="5921102" y="4781189"/>
        <a:ext cx="1131238" cy="1168088"/>
      </dsp:txXfrm>
    </dsp:sp>
    <dsp:sp modelId="{4212E6A5-4B62-4B3E-9229-1A2A9DBF11B5}">
      <dsp:nvSpPr>
        <dsp:cNvPr id="0" name=""/>
        <dsp:cNvSpPr/>
      </dsp:nvSpPr>
      <dsp:spPr>
        <a:xfrm rot="9897958">
          <a:off x="5506869" y="5373370"/>
          <a:ext cx="148655" cy="470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kern="1200"/>
        </a:p>
      </dsp:txBody>
      <dsp:txXfrm rot="10800000">
        <a:off x="5550702" y="5461616"/>
        <a:ext cx="104059" cy="282088"/>
      </dsp:txXfrm>
    </dsp:sp>
    <dsp:sp modelId="{0934193C-E218-4612-AE11-5D70DC58DF45}">
      <dsp:nvSpPr>
        <dsp:cNvPr id="0" name=""/>
        <dsp:cNvSpPr/>
      </dsp:nvSpPr>
      <dsp:spPr>
        <a:xfrm>
          <a:off x="3682654" y="5040313"/>
          <a:ext cx="1794029" cy="16742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Stanovení důsledků variant</a:t>
          </a:r>
        </a:p>
      </dsp:txBody>
      <dsp:txXfrm>
        <a:off x="3945383" y="5285502"/>
        <a:ext cx="1268571" cy="1183878"/>
      </dsp:txXfrm>
    </dsp:sp>
    <dsp:sp modelId="{48A351E8-383D-4ECD-AE32-C1E361A32033}">
      <dsp:nvSpPr>
        <dsp:cNvPr id="0" name=""/>
        <dsp:cNvSpPr/>
      </dsp:nvSpPr>
      <dsp:spPr>
        <a:xfrm rot="11679956">
          <a:off x="3588100" y="5394943"/>
          <a:ext cx="92307" cy="470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kern="1200"/>
        </a:p>
      </dsp:txBody>
      <dsp:txXfrm rot="10800000">
        <a:off x="3615341" y="5492479"/>
        <a:ext cx="64615" cy="282088"/>
      </dsp:txXfrm>
    </dsp:sp>
    <dsp:sp modelId="{718FD951-A0B0-420B-81D8-9976CFEF4335}">
      <dsp:nvSpPr>
        <dsp:cNvPr id="0" name=""/>
        <dsp:cNvSpPr/>
      </dsp:nvSpPr>
      <dsp:spPr>
        <a:xfrm>
          <a:off x="1653438" y="4553500"/>
          <a:ext cx="1938138" cy="16234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Hodnocení důsledků a výběr  varianty</a:t>
          </a:r>
        </a:p>
      </dsp:txBody>
      <dsp:txXfrm>
        <a:off x="1937272" y="4791251"/>
        <a:ext cx="1370470" cy="1147964"/>
      </dsp:txXfrm>
    </dsp:sp>
    <dsp:sp modelId="{4D4AE0A5-AB24-45CA-AF90-B3D8986A807C}">
      <dsp:nvSpPr>
        <dsp:cNvPr id="0" name=""/>
        <dsp:cNvSpPr/>
      </dsp:nvSpPr>
      <dsp:spPr>
        <a:xfrm rot="14850000">
          <a:off x="2131804" y="4191193"/>
          <a:ext cx="203541" cy="470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kern="1200"/>
        </a:p>
      </dsp:txBody>
      <dsp:txXfrm rot="10800000">
        <a:off x="2174019" y="4313430"/>
        <a:ext cx="142479" cy="282088"/>
      </dsp:txXfrm>
    </dsp:sp>
    <dsp:sp modelId="{28123653-0291-4BF0-80CD-FA53510B20E3}">
      <dsp:nvSpPr>
        <dsp:cNvPr id="0" name=""/>
        <dsp:cNvSpPr/>
      </dsp:nvSpPr>
      <dsp:spPr>
        <a:xfrm>
          <a:off x="886072" y="2564975"/>
          <a:ext cx="1872261" cy="17363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Realizace zvolené varianty</a:t>
          </a:r>
        </a:p>
      </dsp:txBody>
      <dsp:txXfrm>
        <a:off x="1160258" y="2819251"/>
        <a:ext cx="1323889" cy="1227750"/>
      </dsp:txXfrm>
    </dsp:sp>
    <dsp:sp modelId="{37FF8BF3-ADB2-48A8-8EC0-45A9B58D84B6}">
      <dsp:nvSpPr>
        <dsp:cNvPr id="0" name=""/>
        <dsp:cNvSpPr/>
      </dsp:nvSpPr>
      <dsp:spPr>
        <a:xfrm rot="17550000">
          <a:off x="2136787" y="2268555"/>
          <a:ext cx="140852" cy="470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kern="1200"/>
        </a:p>
      </dsp:txBody>
      <dsp:txXfrm>
        <a:off x="2149830" y="2382105"/>
        <a:ext cx="98596" cy="282088"/>
      </dsp:txXfrm>
    </dsp:sp>
    <dsp:sp modelId="{F5B7F00E-8705-4286-A605-9F1F699FBDAF}">
      <dsp:nvSpPr>
        <dsp:cNvPr id="0" name=""/>
        <dsp:cNvSpPr/>
      </dsp:nvSpPr>
      <dsp:spPr>
        <a:xfrm>
          <a:off x="1662570" y="554615"/>
          <a:ext cx="1919875" cy="18928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Kontrola výsledků a monitorování okolí</a:t>
          </a:r>
        </a:p>
      </dsp:txBody>
      <dsp:txXfrm>
        <a:off x="1943729" y="831810"/>
        <a:ext cx="1357557" cy="1338419"/>
      </dsp:txXfrm>
    </dsp:sp>
    <dsp:sp modelId="{EC223B0D-ED8B-41D4-9F46-ACFB52906083}">
      <dsp:nvSpPr>
        <dsp:cNvPr id="0" name=""/>
        <dsp:cNvSpPr/>
      </dsp:nvSpPr>
      <dsp:spPr>
        <a:xfrm rot="20250000">
          <a:off x="3542116" y="864283"/>
          <a:ext cx="100181" cy="470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kern="1200"/>
        </a:p>
      </dsp:txBody>
      <dsp:txXfrm>
        <a:off x="3543260" y="964064"/>
        <a:ext cx="70127" cy="2820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22166B-DB72-4DB5-988C-F94F11C99257}" type="datetimeFigureOut">
              <a:rPr lang="cs-CZ" smtClean="0"/>
              <a:t>16.04.2023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52465F-7603-462A-9C47-B646DB635F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8962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94D6-9D85-458F-B1D7-B3A55911D4D4}" type="datetimeFigureOut">
              <a:rPr lang="cs-CZ" smtClean="0"/>
              <a:t>16.04.2023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BBE29-CDFB-4DED-A58F-6552E5BDC2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5455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94D6-9D85-458F-B1D7-B3A55911D4D4}" type="datetimeFigureOut">
              <a:rPr lang="cs-CZ" smtClean="0"/>
              <a:t>16.04.2023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BBE29-CDFB-4DED-A58F-6552E5BDC2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176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94D6-9D85-458F-B1D7-B3A55911D4D4}" type="datetimeFigureOut">
              <a:rPr lang="cs-CZ" smtClean="0"/>
              <a:t>16.04.2023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BBE29-CDFB-4DED-A58F-6552E5BDC2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2080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94D6-9D85-458F-B1D7-B3A55911D4D4}" type="datetimeFigureOut">
              <a:rPr lang="cs-CZ" smtClean="0"/>
              <a:t>16.04.2023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BBE29-CDFB-4DED-A58F-6552E5BDC2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19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94D6-9D85-458F-B1D7-B3A55911D4D4}" type="datetimeFigureOut">
              <a:rPr lang="cs-CZ" smtClean="0"/>
              <a:t>16.04.2023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BBE29-CDFB-4DED-A58F-6552E5BDC2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509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94D6-9D85-458F-B1D7-B3A55911D4D4}" type="datetimeFigureOut">
              <a:rPr lang="cs-CZ" smtClean="0"/>
              <a:t>16.04.2023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BBE29-CDFB-4DED-A58F-6552E5BDC2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4290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94D6-9D85-458F-B1D7-B3A55911D4D4}" type="datetimeFigureOut">
              <a:rPr lang="cs-CZ" smtClean="0"/>
              <a:t>16.04.2023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BBE29-CDFB-4DED-A58F-6552E5BDC2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039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94D6-9D85-458F-B1D7-B3A55911D4D4}" type="datetimeFigureOut">
              <a:rPr lang="cs-CZ" smtClean="0"/>
              <a:t>16.04.2023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BBE29-CDFB-4DED-A58F-6552E5BDC2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8704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94D6-9D85-458F-B1D7-B3A55911D4D4}" type="datetimeFigureOut">
              <a:rPr lang="cs-CZ" smtClean="0"/>
              <a:t>16.04.2023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BBE29-CDFB-4DED-A58F-6552E5BDC2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6694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94D6-9D85-458F-B1D7-B3A55911D4D4}" type="datetimeFigureOut">
              <a:rPr lang="cs-CZ" smtClean="0"/>
              <a:t>16.04.2023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BBE29-CDFB-4DED-A58F-6552E5BDC2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833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94D6-9D85-458F-B1D7-B3A55911D4D4}" type="datetimeFigureOut">
              <a:rPr lang="cs-CZ" smtClean="0"/>
              <a:t>16.04.2023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BBE29-CDFB-4DED-A58F-6552E5BDC2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635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794D6-9D85-458F-B1D7-B3A55911D4D4}" type="datetimeFigureOut">
              <a:rPr lang="cs-CZ" smtClean="0"/>
              <a:t>16.04.2023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BBE29-CDFB-4DED-A58F-6552E5BDC2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3798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zsmsk.cz/sklad/kraoo/publikace/004termin_krizsit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906588"/>
            <a:ext cx="9144000" cy="2387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FÁZE ŘÍZENÍ ZA KRIZOVÉ SITUACE</a:t>
            </a:r>
            <a:endParaRPr lang="cs-CZ" sz="4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6283325"/>
            <a:ext cx="9144000" cy="1655762"/>
          </a:xfrm>
        </p:spPr>
        <p:txBody>
          <a:bodyPr/>
          <a:lstStyle/>
          <a:p>
            <a:r>
              <a:rPr lang="cs-CZ" dirty="0"/>
              <a:t>Procházka J.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422400" y="74614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FAKULTA SOCIÁLNÍCH STUDIÍ MASARYKOVI UNIVERZITY V BRNĚ</a:t>
            </a:r>
          </a:p>
          <a:p>
            <a:r>
              <a:rPr lang="cs-CZ" dirty="0"/>
              <a:t>KATEDRA POLITOLOGIE</a:t>
            </a:r>
          </a:p>
        </p:txBody>
      </p:sp>
    </p:spTree>
    <p:extLst>
      <p:ext uri="{BB962C8B-B14F-4D97-AF65-F5344CB8AC3E}">
        <p14:creationId xmlns:p14="http://schemas.microsoft.com/office/powerpoint/2010/main" val="10804730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9AD12B-D159-4EB4-83CA-E58F4CB1A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 ESKALACE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74CEF0-6C82-42C5-A372-0E331B971D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Pokračující fáze krize (identická s časovým úsekem t1-t2), není dosaženo stability a míra ohrožení narůstá. </a:t>
            </a:r>
          </a:p>
          <a:p>
            <a:r>
              <a:rPr lang="cs-CZ" dirty="0"/>
              <a:t>Mimořádná událost – jako zdroj krize – vyvolá další mimořádné události v jiných prostředích (méně stabilních)</a:t>
            </a:r>
          </a:p>
          <a:p>
            <a:r>
              <a:rPr lang="cs-CZ" dirty="0"/>
              <a:t>Dochází k prudkému, stupňovitému nárůstu nestability. </a:t>
            </a:r>
          </a:p>
          <a:p>
            <a:r>
              <a:rPr lang="cs-CZ" dirty="0"/>
              <a:t>Dopady mimořádných událostí sílí, zvyšuje se jejich četnost a závažnost.</a:t>
            </a:r>
          </a:p>
          <a:p>
            <a:r>
              <a:rPr lang="cs-CZ" dirty="0"/>
              <a:t>OPATŘENÍ: posilování připravenosti – intenzivní výcvik, mobilizace záloh a materiálních rezerv, pohotovost systému – prověřování funkčnosti, diplomacie, důvěryhodné odstrašení např. přesouvání sil k hranicím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7203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7E264B-49EC-4E5D-B8D3-3BF220471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 KULMINACE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691EE4-C896-456C-A10B-5F2203EC0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Navazuje na předchozí fázi krize (je identická s časovým úsekem t2-t3). </a:t>
            </a:r>
          </a:p>
          <a:p>
            <a:r>
              <a:rPr lang="cs-CZ" dirty="0"/>
              <a:t>Krize dosahuje svého vrcholu (úrovně kritického bodu), přičemž ve sledovaném prostředí dochází ke zpomalení až zastavení růstu intenzity ohrožení. </a:t>
            </a:r>
          </a:p>
          <a:p>
            <a:r>
              <a:rPr lang="cs-CZ" dirty="0"/>
              <a:t>Délka fáze kulminace může být relativně velmi krátká. </a:t>
            </a:r>
          </a:p>
          <a:p>
            <a:r>
              <a:rPr lang="cs-CZ" dirty="0"/>
              <a:t>V extrémním případě může být tato délka z časového hlediska zanedbatelná, může se jednat jen o okamžik vyvrcholení krize, např. o přechod průlomové vlny po protržení hráze</a:t>
            </a:r>
          </a:p>
          <a:p>
            <a:r>
              <a:rPr lang="cs-CZ" dirty="0"/>
              <a:t>Fáze kulminace může být i při dočasném zamezení rozrůstání krize mezistupněm pro její další eskalaci.</a:t>
            </a:r>
          </a:p>
          <a:p>
            <a:r>
              <a:rPr lang="cs-CZ" dirty="0"/>
              <a:t>OPATŘENÍ: probíhá krizové řízení, činnost dle krizových plánů, realizace krizových opatření, nasazení sil a prostředků, krizová komunikace, hodnocení zkušeností</a:t>
            </a:r>
          </a:p>
        </p:txBody>
      </p:sp>
    </p:spTree>
    <p:extLst>
      <p:ext uri="{BB962C8B-B14F-4D97-AF65-F5344CB8AC3E}">
        <p14:creationId xmlns:p14="http://schemas.microsoft.com/office/powerpoint/2010/main" val="2111155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9AD12B-D159-4EB4-83CA-E58F4CB1A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 KONSOLIDACE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74CEF0-6C82-42C5-A372-0E331B971D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Fáze konsolidace nastává po zastavení působení ohrožení (identická s časovým úsekem t3 – t4).</a:t>
            </a:r>
          </a:p>
          <a:p>
            <a:r>
              <a:rPr lang="cs-CZ" dirty="0"/>
              <a:t>Pro fázi je charakteristické zapojení do činností k dosažení relativně trvalé stability prostředí s novými hranicemi stability.</a:t>
            </a:r>
          </a:p>
          <a:p>
            <a:r>
              <a:rPr lang="cs-CZ" dirty="0"/>
              <a:t>Jedná se o aktivity směřující k návratu do běžné života, odstraňování škod, obnova základních funkcí a služeb, infrastruktury. </a:t>
            </a:r>
          </a:p>
          <a:p>
            <a:r>
              <a:rPr lang="cs-CZ" dirty="0"/>
              <a:t>OPATŘENÍ: adaptace systému na základě zkušeností, řešení zjištěných následků, zvyšování připravenosti</a:t>
            </a:r>
          </a:p>
        </p:txBody>
      </p:sp>
    </p:spTree>
    <p:extLst>
      <p:ext uri="{BB962C8B-B14F-4D97-AF65-F5344CB8AC3E}">
        <p14:creationId xmlns:p14="http://schemas.microsoft.com/office/powerpoint/2010/main" val="6129220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VYMEZIT KRIZOVÉ ŘÍZENÍ JAKO ROZHODOVACÍ PROCES </a:t>
            </a:r>
          </a:p>
        </p:txBody>
      </p:sp>
    </p:spTree>
    <p:extLst>
      <p:ext uri="{BB962C8B-B14F-4D97-AF65-F5344CB8AC3E}">
        <p14:creationId xmlns:p14="http://schemas.microsoft.com/office/powerpoint/2010/main" val="14220713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C7ECFB-AE85-43D4-81B1-9CB228B8F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ROZHODOVÁNÍ JE OVLIVNĚNO: NEÚPLNOU INFORMACÍ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D21F79-BA5D-45E6-A053-2FB67A726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Dokonalá znalost podmínek prostředí (PMESII-PT). </a:t>
            </a:r>
          </a:p>
          <a:p>
            <a:r>
              <a:rPr lang="cs-CZ" dirty="0"/>
              <a:t>Vlastnosti aktiva: hodnota, zranitelnost, kritičnost a citlivost, komplex možných hrozeb (jejich závažnost).</a:t>
            </a:r>
          </a:p>
          <a:p>
            <a:r>
              <a:rPr lang="cs-CZ" b="1" u="sng" dirty="0"/>
              <a:t>Informace o možném průběhu nežádoucí události</a:t>
            </a:r>
            <a:r>
              <a:rPr lang="cs-CZ" dirty="0"/>
              <a:t>, optimálně za různých podmínek prostředí, v němž se aktivum vyskytuje (scénáře).</a:t>
            </a:r>
          </a:p>
          <a:p>
            <a:r>
              <a:rPr lang="cs-CZ" dirty="0"/>
              <a:t>Zpravidla nemáme k dispozici komplexní informace (situační uvědomění v reálném čase, vlastní i cizí).</a:t>
            </a:r>
          </a:p>
          <a:p>
            <a:r>
              <a:rPr lang="cs-CZ" dirty="0"/>
              <a:t>Problematické je předem odhadnout vliv a hlavně význam jednotlivých faktorů, které na aktivum působí. Působení hrozby na aktivum.</a:t>
            </a:r>
          </a:p>
        </p:txBody>
      </p:sp>
    </p:spTree>
    <p:extLst>
      <p:ext uri="{BB962C8B-B14F-4D97-AF65-F5344CB8AC3E}">
        <p14:creationId xmlns:p14="http://schemas.microsoft.com/office/powerpoint/2010/main" val="1465948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KRIZOVÉ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Souhrn řídících činností orgánů krizového řízení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Zahrnuje: </a:t>
            </a:r>
          </a:p>
          <a:p>
            <a:r>
              <a:rPr lang="cs-CZ" dirty="0"/>
              <a:t>analýzu a vyhodnocení bezpečnostních rizik</a:t>
            </a:r>
          </a:p>
          <a:p>
            <a:r>
              <a:rPr lang="cs-CZ" dirty="0"/>
              <a:t>plánování, organizování, realizaci a kontrolu činností </a:t>
            </a:r>
          </a:p>
          <a:p>
            <a:r>
              <a:rPr lang="cs-CZ" dirty="0"/>
              <a:t>přípravu na krizové situace a jejich řešení</a:t>
            </a:r>
          </a:p>
          <a:p>
            <a:r>
              <a:rPr lang="cs-CZ" dirty="0"/>
              <a:t>ochranu kritické infrastruktury </a:t>
            </a:r>
          </a:p>
          <a:p>
            <a:endParaRPr lang="cs-CZ" dirty="0"/>
          </a:p>
          <a:p>
            <a:r>
              <a:rPr lang="cs-CZ" dirty="0"/>
              <a:t>Zdroj: </a:t>
            </a:r>
            <a:r>
              <a:rPr lang="cs-CZ" b="1" dirty="0"/>
              <a:t>zákon č. 240/2000 Sb., o krizovém řízení</a:t>
            </a:r>
            <a:r>
              <a:rPr lang="cs-CZ" dirty="0"/>
              <a:t> </a:t>
            </a:r>
          </a:p>
          <a:p>
            <a:endParaRPr lang="cs-CZ" dirty="0"/>
          </a:p>
        </p:txBody>
      </p:sp>
      <p:graphicFrame>
        <p:nvGraphicFramePr>
          <p:cNvPr id="4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282439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9468013" y="2951946"/>
            <a:ext cx="252806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/>
              <a:t>KRIZOVÉ ŘÍZENÍ</a:t>
            </a:r>
          </a:p>
          <a:p>
            <a:pPr algn="ctr"/>
            <a:r>
              <a:rPr lang="cs-CZ" sz="2800" b="1" dirty="0"/>
              <a:t>JAKO</a:t>
            </a:r>
          </a:p>
          <a:p>
            <a:pPr algn="ctr"/>
            <a:r>
              <a:rPr lang="cs-CZ" sz="2800" b="1" dirty="0"/>
              <a:t>ROZHODOVACÍ </a:t>
            </a:r>
          </a:p>
          <a:p>
            <a:pPr algn="ctr"/>
            <a:r>
              <a:rPr lang="cs-CZ" sz="2800" b="1" dirty="0"/>
              <a:t>PROCES</a:t>
            </a:r>
          </a:p>
        </p:txBody>
      </p:sp>
    </p:spTree>
    <p:extLst>
      <p:ext uri="{BB962C8B-B14F-4D97-AF65-F5344CB8AC3E}">
        <p14:creationId xmlns:p14="http://schemas.microsoft.com/office/powerpoint/2010/main" val="2727055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433E73-2C34-4E4C-876E-EB7EDD0C6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D50EDF-3986-4FC8-A7D7-4DD2EF1B3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F6A28B4-A6F7-4C7C-9B22-19DD9CE5A5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0993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C128FA-5EA8-4D07-B68A-204478657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3981" y="2766218"/>
            <a:ext cx="10515600" cy="1325563"/>
          </a:xfrm>
        </p:spPr>
        <p:txBody>
          <a:bodyPr/>
          <a:lstStyle/>
          <a:p>
            <a:r>
              <a:rPr lang="cs-CZ" dirty="0"/>
              <a:t>ZÁSADY ČINNOSTI KRIZOVÉHO MANAŽERA </a:t>
            </a:r>
          </a:p>
        </p:txBody>
      </p:sp>
    </p:spTree>
    <p:extLst>
      <p:ext uri="{BB962C8B-B14F-4D97-AF65-F5344CB8AC3E}">
        <p14:creationId xmlns:p14="http://schemas.microsoft.com/office/powerpoint/2010/main" val="29304198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5F6DD7-8581-46AE-9AB7-64BE2E94D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ČINNOSTI KRIZOVÉHO MANAŽERA (1)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1281B3-C5BA-4495-9AED-CB28490D0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Autofit/>
          </a:bodyPr>
          <a:lstStyle/>
          <a:p>
            <a:r>
              <a:rPr lang="cs-CZ" sz="2400" dirty="0"/>
              <a:t>Promyslet a naplánovat možné varianty řešení krizových situací (předběžné plánování)</a:t>
            </a:r>
          </a:p>
          <a:p>
            <a:r>
              <a:rPr lang="cs-CZ" sz="2400" dirty="0"/>
              <a:t>Průběžně procvičovat činnosti orgánů krizového řízení - realistické scénáře  </a:t>
            </a:r>
          </a:p>
          <a:p>
            <a:r>
              <a:rPr lang="cs-CZ" sz="2400" dirty="0"/>
              <a:t>Vždy připraven na nejhorší variantu (malá pravděpodobnost, vysoké dopady). </a:t>
            </a:r>
          </a:p>
          <a:p>
            <a:r>
              <a:rPr lang="cs-CZ" sz="2400" dirty="0"/>
              <a:t>Za tím účelem:</a:t>
            </a:r>
          </a:p>
          <a:p>
            <a:pPr lvl="1"/>
            <a:r>
              <a:rPr lang="cs-CZ" dirty="0"/>
              <a:t>Monitorovat rizikové jevy, vývoj prostředí, hodnotit slabé signály,  indikátory změny – systém včasné výstrahy</a:t>
            </a:r>
          </a:p>
          <a:p>
            <a:pPr lvl="1"/>
            <a:r>
              <a:rPr lang="cs-CZ" dirty="0"/>
              <a:t>Prověřovat reálnost zpracovaných plánů   </a:t>
            </a:r>
          </a:p>
          <a:p>
            <a:r>
              <a:rPr lang="cs-CZ" sz="2400" dirty="0"/>
              <a:t>Vždy přebírat iniciativu v předávání informací:</a:t>
            </a:r>
          </a:p>
          <a:p>
            <a:pPr lvl="1"/>
            <a:r>
              <a:rPr lang="cs-CZ" dirty="0"/>
              <a:t>Podávání pravdivých informací o krizi nebo o narůstání rizikových faktorů</a:t>
            </a:r>
          </a:p>
          <a:p>
            <a:pPr lvl="1"/>
            <a:r>
              <a:rPr lang="cs-CZ" dirty="0"/>
              <a:t>Komunikace s médii</a:t>
            </a:r>
          </a:p>
          <a:p>
            <a:pPr lvl="1"/>
            <a:r>
              <a:rPr lang="cs-CZ" dirty="0"/>
              <a:t>Neodkládání činností, které jsou nevyhnutelné   </a:t>
            </a:r>
          </a:p>
        </p:txBody>
      </p:sp>
    </p:spTree>
    <p:extLst>
      <p:ext uri="{BB962C8B-B14F-4D97-AF65-F5344CB8AC3E}">
        <p14:creationId xmlns:p14="http://schemas.microsoft.com/office/powerpoint/2010/main" val="36347191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5F6DD7-8581-46AE-9AB7-64BE2E94D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ČINNOSTI KRIZOVÉHO MANAŽERA (2)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1281B3-C5BA-4495-9AED-CB28490D0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0167"/>
            <a:ext cx="10515600" cy="4351338"/>
          </a:xfrm>
        </p:spPr>
        <p:txBody>
          <a:bodyPr>
            <a:noAutofit/>
          </a:bodyPr>
          <a:lstStyle/>
          <a:p>
            <a:r>
              <a:rPr lang="cs-CZ" sz="2400" dirty="0"/>
              <a:t>Zabránit šíření paniky</a:t>
            </a:r>
          </a:p>
          <a:p>
            <a:pPr lvl="1"/>
            <a:r>
              <a:rPr lang="cs-CZ" dirty="0"/>
              <a:t>Být první, kdo informuje o krizi</a:t>
            </a:r>
          </a:p>
          <a:p>
            <a:pPr lvl="1"/>
            <a:r>
              <a:rPr lang="cs-CZ" dirty="0"/>
              <a:t>Nedůvěřovat informacím – ověřování informací</a:t>
            </a:r>
          </a:p>
          <a:p>
            <a:pPr lvl="1"/>
            <a:r>
              <a:rPr lang="cs-CZ" dirty="0"/>
              <a:t>Negativním informováním nevytvářet dojem, že je situace horší než ve skutečnosti je</a:t>
            </a:r>
          </a:p>
          <a:p>
            <a:pPr lvl="1"/>
            <a:r>
              <a:rPr lang="cs-CZ" dirty="0"/>
              <a:t>Vyvarovat se nepromyšlené činnosti</a:t>
            </a:r>
          </a:p>
          <a:p>
            <a:r>
              <a:rPr lang="cs-CZ" sz="2400" dirty="0"/>
              <a:t>Včas přijímat preventivní opatření vůči stupňování a šíření krize</a:t>
            </a:r>
          </a:p>
          <a:p>
            <a:r>
              <a:rPr lang="cs-CZ" sz="2400" dirty="0"/>
              <a:t>Každou situaci vyhodnotit z více aspektů (komplexní přístup)</a:t>
            </a:r>
          </a:p>
          <a:p>
            <a:r>
              <a:rPr lang="cs-CZ" sz="2400" dirty="0"/>
              <a:t>V průběhu krize se zabývat jen jejím řešením</a:t>
            </a:r>
          </a:p>
          <a:p>
            <a:pPr lvl="1"/>
            <a:r>
              <a:rPr lang="cs-CZ" dirty="0"/>
              <a:t>Přerušit ostatní činnosti</a:t>
            </a:r>
          </a:p>
          <a:p>
            <a:pPr lvl="1"/>
            <a:r>
              <a:rPr lang="cs-CZ" dirty="0"/>
              <a:t>Vyhodnotit si priority – co je v daném okamžiku nejdůležitější a prvořadé</a:t>
            </a:r>
          </a:p>
          <a:p>
            <a:pPr lvl="1"/>
            <a:r>
              <a:rPr lang="cs-CZ" dirty="0"/>
              <a:t>Pozornost věnovat sdílení informací, spojení v rámci SVŘ</a:t>
            </a:r>
          </a:p>
          <a:p>
            <a:r>
              <a:rPr lang="cs-CZ" sz="2400" dirty="0"/>
              <a:t>Mimořádná opatření zrušit ihned po vytvoření podmínek, které to umožňují</a:t>
            </a:r>
          </a:p>
        </p:txBody>
      </p:sp>
    </p:spTree>
    <p:extLst>
      <p:ext uri="{BB962C8B-B14F-4D97-AF65-F5344CB8AC3E}">
        <p14:creationId xmlns:p14="http://schemas.microsoft.com/office/powerpoint/2010/main" val="2488632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0DB9C61-90E0-484F-8602-02F49EDC1B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794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F7ED563-E5DB-4937-BF78-7893C4DC9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3680" y="228036"/>
            <a:ext cx="11724640" cy="63779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71220" y="860028"/>
            <a:ext cx="6006192" cy="1324907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B7945F"/>
                </a:solidFill>
              </a:rPr>
              <a:t>MOTTO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71220" y="2248823"/>
            <a:ext cx="6006192" cy="39281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0" i="1" dirty="0">
                <a:solidFill>
                  <a:srgbClr val="B7945F"/>
                </a:solidFill>
                <a:effectLst/>
                <a:latin typeface="-apple-system"/>
              </a:rPr>
              <a:t>Když polovinu politického života strávíte řešením jednotvárných problémů, jako je životní prostředí, je vzrušující mít pak v rukou skutečnou krizi.“</a:t>
            </a:r>
          </a:p>
          <a:p>
            <a:pPr marL="0" indent="0">
              <a:buNone/>
            </a:pPr>
            <a:r>
              <a:rPr lang="cs-CZ" sz="2400" b="0" i="0" dirty="0">
                <a:solidFill>
                  <a:srgbClr val="B7945F"/>
                </a:solidFill>
                <a:effectLst/>
                <a:latin typeface="-apple-system"/>
              </a:rPr>
              <a:t>Margaret Thatcher</a:t>
            </a:r>
          </a:p>
          <a:p>
            <a:pPr marL="0" indent="0">
              <a:buNone/>
            </a:pPr>
            <a:r>
              <a:rPr lang="cs-CZ" sz="2400" b="0" i="0" dirty="0">
                <a:solidFill>
                  <a:srgbClr val="B7945F"/>
                </a:solidFill>
                <a:effectLst/>
                <a:latin typeface="-apple-system"/>
              </a:rPr>
              <a:t>britská státnice a předsedkyně vlády Spojeného království 1925 - 2013</a:t>
            </a:r>
            <a:br>
              <a:rPr lang="cs-CZ" sz="2400" dirty="0">
                <a:solidFill>
                  <a:srgbClr val="B7945F"/>
                </a:solidFill>
              </a:rPr>
            </a:br>
            <a:br>
              <a:rPr lang="cs-CZ" sz="2400" dirty="0">
                <a:solidFill>
                  <a:srgbClr val="B7945F"/>
                </a:solidFill>
              </a:rPr>
            </a:br>
            <a:r>
              <a:rPr lang="cs-CZ" sz="2400" b="0" i="0" dirty="0">
                <a:solidFill>
                  <a:srgbClr val="B7945F"/>
                </a:solidFill>
                <a:effectLst/>
                <a:latin typeface="-apple-system"/>
              </a:rPr>
              <a:t>Zdroj: https://citaty.net/temata/krize/</a:t>
            </a:r>
            <a:r>
              <a:rPr lang="cs-CZ" sz="2400" dirty="0">
                <a:solidFill>
                  <a:srgbClr val="B7945F"/>
                </a:solidFill>
              </a:rPr>
              <a:t>Albert Einstein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306B647-FE95-4550-8350-3D2180C62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60466" y="699706"/>
            <a:ext cx="4114800" cy="5477256"/>
          </a:xfrm>
          <a:prstGeom prst="rect">
            <a:avLst/>
          </a:prstGeom>
          <a:solidFill>
            <a:srgbClr val="FFFFFF"/>
          </a:solidFill>
          <a:ln w="15875">
            <a:solidFill>
              <a:srgbClr val="B794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314" name="Picture 2" descr="Margaret Thatcher foto">
            <a:extLst>
              <a:ext uri="{FF2B5EF4-FFF2-40B4-BE49-F238E27FC236}">
                <a16:creationId xmlns:a16="http://schemas.microsoft.com/office/drawing/2014/main" id="{1F828836-3E3E-4D21-8862-2E397C453A2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26" r="-2" b="-2"/>
          <a:stretch/>
        </p:blipFill>
        <p:spPr bwMode="auto">
          <a:xfrm>
            <a:off x="7523826" y="862763"/>
            <a:ext cx="3788081" cy="5151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262857" y="5846544"/>
            <a:ext cx="1000043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3600" dirty="0"/>
              <a:t>KRIZOVÉ ŘÍZENÍ OBJEVUJE V LIDECH JEJICH LIMITY </a:t>
            </a:r>
            <a:endParaRPr lang="cs-CZ" sz="3600"/>
          </a:p>
        </p:txBody>
      </p:sp>
    </p:spTree>
    <p:extLst>
      <p:ext uri="{BB962C8B-B14F-4D97-AF65-F5344CB8AC3E}">
        <p14:creationId xmlns:p14="http://schemas.microsoft.com/office/powerpoint/2010/main" val="24252053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5F6DD7-8581-46AE-9AB7-64BE2E94D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ČINNOSTI KRIZOVÉHO MANAŽERA (3)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1281B3-C5BA-4495-9AED-CB28490D0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3365"/>
            <a:ext cx="10515600" cy="4351338"/>
          </a:xfrm>
        </p:spPr>
        <p:txBody>
          <a:bodyPr>
            <a:noAutofit/>
          </a:bodyPr>
          <a:lstStyle/>
          <a:p>
            <a:r>
              <a:rPr lang="cs-CZ" sz="2400" dirty="0"/>
              <a:t>Po skončení krizové situace okamžitě obnovit pohotovost a systém monitorování</a:t>
            </a:r>
          </a:p>
          <a:p>
            <a:r>
              <a:rPr lang="cs-CZ" sz="2400" dirty="0"/>
              <a:t>Mít na paměti, že:</a:t>
            </a:r>
          </a:p>
          <a:p>
            <a:pPr lvl="1"/>
            <a:r>
              <a:rPr lang="cs-CZ" dirty="0"/>
              <a:t>Efektivnost krizového řízení se odvíjí od stupně ohrožení (vnímání hrozby)</a:t>
            </a:r>
          </a:p>
          <a:p>
            <a:pPr lvl="1"/>
            <a:r>
              <a:rPr lang="cs-CZ" dirty="0"/>
              <a:t>Ve společnosti není zpravidla přílišná podpora uvolňovat prostředky pro prevenci a přípravu na KS </a:t>
            </a:r>
          </a:p>
          <a:p>
            <a:r>
              <a:rPr lang="cs-CZ" sz="2400" dirty="0"/>
              <a:t>Uznávat zásadu, že průběh každé krize je možno řídit</a:t>
            </a:r>
          </a:p>
          <a:p>
            <a:r>
              <a:rPr lang="cs-CZ" sz="2400" dirty="0"/>
              <a:t>Respektovat zákonitosti vzniku KS a anticipovat její možné důsledky</a:t>
            </a:r>
          </a:p>
          <a:p>
            <a:r>
              <a:rPr lang="cs-CZ" sz="2400" dirty="0"/>
              <a:t>Uznávat kontinuitu v řízení mezi prevencí, přípravou, řešením a obnovou</a:t>
            </a:r>
          </a:p>
          <a:p>
            <a:r>
              <a:rPr lang="cs-CZ" sz="2400" dirty="0"/>
              <a:t>Uvědomovat si, že krize nejsou nevyhnutné, ale také je nelze vyloučit ze života společnosti (100 % bezpečnost neexistuje)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337150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ŘÍZENÍ ZA KRIZOVÉ SITUACE MÁ DVĚ FÁZE</a:t>
            </a:r>
          </a:p>
          <a:p>
            <a:pPr lvl="1"/>
            <a:r>
              <a:rPr lang="cs-CZ" dirty="0"/>
              <a:t>ŘÍZENÍ RIZIK A KRIZOVÉ ŘÍZENÍ</a:t>
            </a:r>
          </a:p>
          <a:p>
            <a:pPr lvl="1"/>
            <a:endParaRPr lang="cs-CZ" dirty="0"/>
          </a:p>
          <a:p>
            <a:r>
              <a:rPr lang="cs-CZ" dirty="0"/>
              <a:t>PRŮBĚH KRIZOVÉ SITUACE MÁ ČTYŘI FÁZE</a:t>
            </a:r>
          </a:p>
          <a:p>
            <a:pPr lvl="1"/>
            <a:r>
              <a:rPr lang="cs-CZ" dirty="0"/>
              <a:t>ELEVACE, ESKALACE, KULMINACE, KONSOLIDACE</a:t>
            </a:r>
          </a:p>
          <a:p>
            <a:pPr lvl="1"/>
            <a:endParaRPr lang="cs-CZ" dirty="0"/>
          </a:p>
          <a:p>
            <a:r>
              <a:rPr lang="cs-CZ" dirty="0"/>
              <a:t>ROZHODUJÍCÍ VÝZNAM PRO EFEKTIVNÍ KRIZOVÉ ŘÍZENÍ MÁ KVALITA ROZHODOVACÍHO PROCESU A DOSTUPNOST INFORMACÍ</a:t>
            </a:r>
          </a:p>
          <a:p>
            <a:r>
              <a:rPr lang="cs-CZ" dirty="0"/>
              <a:t>KAŽDÝ KRIZOVÝ MANAŽER BY MĚL DODRŽOVAT ZÁSADY ODPOVÍDAJÍCÍ PŘÍSTUPŮM NEJLEPŠÍ PRAXE  </a:t>
            </a:r>
          </a:p>
        </p:txBody>
      </p:sp>
    </p:spTree>
    <p:extLst>
      <p:ext uri="{BB962C8B-B14F-4D97-AF65-F5344CB8AC3E}">
        <p14:creationId xmlns:p14="http://schemas.microsoft.com/office/powerpoint/2010/main" val="160167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3C4BA8-06C2-4A88-BB01-32DE0138B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PREZENTACE ZÁMĚRŮ SEMINÁRNÍCH PRACÍ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6FE61F-55EB-4899-8DB8-DB29C37805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9975"/>
            <a:ext cx="10515600" cy="4351338"/>
          </a:xfrm>
        </p:spPr>
        <p:txBody>
          <a:bodyPr/>
          <a:lstStyle/>
          <a:p>
            <a:r>
              <a:rPr lang="cs-CZ" dirty="0"/>
              <a:t>Prezentovat průběžný výsledek zkoumání zvolené KS:</a:t>
            </a:r>
          </a:p>
          <a:p>
            <a:pPr lvl="1"/>
            <a:r>
              <a:rPr lang="cs-CZ" dirty="0"/>
              <a:t>O jaký projev hrozby či hrozeb se jedná (dle typologie hrozeb), </a:t>
            </a:r>
          </a:p>
          <a:p>
            <a:pPr lvl="1"/>
            <a:r>
              <a:rPr lang="cs-CZ" dirty="0"/>
              <a:t>Kdy, kde a proč situace vznikla (pravděpodobný důvod vzniku)</a:t>
            </a:r>
          </a:p>
          <a:p>
            <a:pPr lvl="1"/>
            <a:r>
              <a:rPr lang="cs-CZ" dirty="0"/>
              <a:t>Jaký byl její vývoj a jaké byly její projevy - důsledky</a:t>
            </a:r>
          </a:p>
          <a:p>
            <a:pPr lvl="1"/>
            <a:r>
              <a:rPr lang="cs-CZ" dirty="0"/>
              <a:t>Na jaké úrovni a kým byla situace řešena z pohledu prevence, připravenosti, reakce i obnovy </a:t>
            </a:r>
          </a:p>
          <a:p>
            <a:pPr lvl="1"/>
            <a:r>
              <a:rPr lang="cs-CZ" dirty="0"/>
              <a:t>Hlavní poznání o tom, jak byla situace řešena!! Zkušenosti!! Návrhy na zlepšení systému krizového řízení.</a:t>
            </a:r>
          </a:p>
        </p:txBody>
      </p:sp>
    </p:spTree>
    <p:extLst>
      <p:ext uri="{BB962C8B-B14F-4D97-AF65-F5344CB8AC3E}">
        <p14:creationId xmlns:p14="http://schemas.microsoft.com/office/powerpoint/2010/main" val="948605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OBJASNIT VÝVOJOVÝ CYKLUS KRIZE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VYMEZIT KRIZOVÉ ŘÍZENÍ JAKO ROZHODOVACÍ PROCES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OBJASNIT FÁZE ŘÍZENÍ ZA KRIZOVÉ SITUACE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OBJASNIT ZÁSADY ČINNOSTI KRIZOVÉHO MANAŽERA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ZPĚTNÁ VAZBA NA SEMINÁRNÍ PRÁCE </a:t>
            </a:r>
          </a:p>
        </p:txBody>
      </p:sp>
    </p:spTree>
    <p:extLst>
      <p:ext uri="{BB962C8B-B14F-4D97-AF65-F5344CB8AC3E}">
        <p14:creationId xmlns:p14="http://schemas.microsoft.com/office/powerpoint/2010/main" val="1569300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>
            <a:normAutofit/>
          </a:bodyPr>
          <a:lstStyle/>
          <a:p>
            <a:pPr algn="just">
              <a:spcAft>
                <a:spcPts val="0"/>
              </a:spcAft>
            </a:pPr>
            <a:r>
              <a:rPr lang="cs-CZ" sz="2400" dirty="0">
                <a:effectLst/>
                <a:ea typeface="Times New Roman" panose="02020603050405020304" pitchFamily="18" charset="0"/>
              </a:rPr>
              <a:t>Mareš, M. –  </a:t>
            </a:r>
            <a:r>
              <a:rPr lang="cs-CZ" sz="2400" dirty="0" err="1">
                <a:effectLst/>
                <a:ea typeface="Times New Roman" panose="02020603050405020304" pitchFamily="18" charset="0"/>
              </a:rPr>
              <a:t>Rektořík</a:t>
            </a:r>
            <a:r>
              <a:rPr lang="cs-CZ" sz="2400" dirty="0">
                <a:effectLst/>
                <a:ea typeface="Times New Roman" panose="02020603050405020304" pitchFamily="18" charset="0"/>
              </a:rPr>
              <a:t>, J. –  </a:t>
            </a:r>
            <a:r>
              <a:rPr lang="cs-CZ" sz="2400" dirty="0" err="1">
                <a:effectLst/>
                <a:ea typeface="Times New Roman" panose="02020603050405020304" pitchFamily="18" charset="0"/>
              </a:rPr>
              <a:t>Šelešovský</a:t>
            </a:r>
            <a:r>
              <a:rPr lang="cs-CZ" sz="2400" dirty="0">
                <a:effectLst/>
                <a:ea typeface="Times New Roman" panose="02020603050405020304" pitchFamily="18" charset="0"/>
              </a:rPr>
              <a:t> J. a kol. (2013): </a:t>
            </a:r>
            <a:r>
              <a:rPr lang="cs-CZ" sz="2400" i="1" dirty="0">
                <a:effectLst/>
                <a:ea typeface="Times New Roman" panose="02020603050405020304" pitchFamily="18" charset="0"/>
              </a:rPr>
              <a:t>Krizový management: případové studie</a:t>
            </a:r>
            <a:r>
              <a:rPr lang="cs-CZ" sz="2400" dirty="0">
                <a:effectLst/>
                <a:ea typeface="Times New Roman" panose="02020603050405020304" pitchFamily="18" charset="0"/>
              </a:rPr>
              <a:t>. Praha: </a:t>
            </a:r>
            <a:r>
              <a:rPr lang="cs-CZ" sz="2400" dirty="0" err="1">
                <a:effectLst/>
                <a:ea typeface="Times New Roman" panose="02020603050405020304" pitchFamily="18" charset="0"/>
              </a:rPr>
              <a:t>Ekopress</a:t>
            </a:r>
            <a:r>
              <a:rPr lang="cs-CZ" sz="2400" dirty="0">
                <a:effectLst/>
                <a:ea typeface="Times New Roman" panose="02020603050405020304" pitchFamily="18" charset="0"/>
              </a:rPr>
              <a:t>. 237 s.</a:t>
            </a:r>
          </a:p>
          <a:p>
            <a:pPr algn="just">
              <a:spcAft>
                <a:spcPts val="0"/>
              </a:spcAft>
            </a:pPr>
            <a:r>
              <a:rPr lang="cs-CZ" sz="2400" dirty="0" err="1">
                <a:effectLst/>
                <a:ea typeface="Times New Roman" panose="02020603050405020304" pitchFamily="18" charset="0"/>
              </a:rPr>
              <a:t>Coppola</a:t>
            </a:r>
            <a:r>
              <a:rPr lang="cs-CZ" sz="2400" dirty="0">
                <a:effectLst/>
                <a:ea typeface="Times New Roman" panose="02020603050405020304" pitchFamily="18" charset="0"/>
              </a:rPr>
              <a:t>, D. P. (2011): </a:t>
            </a:r>
            <a:r>
              <a:rPr lang="cs-CZ" sz="2400" i="1" dirty="0" err="1">
                <a:effectLst/>
                <a:ea typeface="Times New Roman" panose="02020603050405020304" pitchFamily="18" charset="0"/>
              </a:rPr>
              <a:t>Introduction</a:t>
            </a:r>
            <a:r>
              <a:rPr lang="cs-CZ" sz="2400" i="1" dirty="0">
                <a:effectLst/>
                <a:ea typeface="Times New Roman" panose="02020603050405020304" pitchFamily="18" charset="0"/>
              </a:rPr>
              <a:t> to International </a:t>
            </a:r>
            <a:r>
              <a:rPr lang="cs-CZ" sz="2400" i="1" dirty="0" err="1">
                <a:effectLst/>
                <a:ea typeface="Times New Roman" panose="02020603050405020304" pitchFamily="18" charset="0"/>
              </a:rPr>
              <a:t>Disaster</a:t>
            </a:r>
            <a:r>
              <a:rPr lang="cs-CZ" sz="2400" i="1" dirty="0">
                <a:effectLst/>
                <a:ea typeface="Times New Roman" panose="02020603050405020304" pitchFamily="18" charset="0"/>
              </a:rPr>
              <a:t> Management</a:t>
            </a:r>
            <a:r>
              <a:rPr lang="cs-CZ" sz="2400" dirty="0">
                <a:effectLst/>
                <a:ea typeface="Times New Roman" panose="02020603050405020304" pitchFamily="18" charset="0"/>
              </a:rPr>
              <a:t>. Boston: </a:t>
            </a:r>
            <a:r>
              <a:rPr lang="cs-CZ" sz="2400" dirty="0" err="1">
                <a:effectLst/>
                <a:ea typeface="Times New Roman" panose="02020603050405020304" pitchFamily="18" charset="0"/>
              </a:rPr>
              <a:t>Butterworth-Heinemann</a:t>
            </a:r>
            <a:r>
              <a:rPr lang="cs-CZ" sz="2400" dirty="0">
                <a:effectLst/>
                <a:ea typeface="Times New Roman" panose="02020603050405020304" pitchFamily="18" charset="0"/>
              </a:rPr>
              <a:t>, s.1-205, 641-658 (tj. kapitoly </a:t>
            </a:r>
            <a:r>
              <a:rPr lang="cs-CZ" sz="2400" i="1" dirty="0">
                <a:effectLst/>
                <a:ea typeface="Times New Roman" panose="02020603050405020304" pitchFamily="18" charset="0"/>
              </a:rPr>
              <a:t>Management </a:t>
            </a:r>
            <a:r>
              <a:rPr lang="cs-CZ" sz="2400" i="1" dirty="0" err="1">
                <a:effectLst/>
                <a:ea typeface="Times New Roman" panose="02020603050405020304" pitchFamily="18" charset="0"/>
              </a:rPr>
              <a:t>of</a:t>
            </a:r>
            <a:r>
              <a:rPr lang="cs-CZ" sz="2400" i="1" dirty="0">
                <a:effectLst/>
                <a:ea typeface="Times New Roman" panose="02020603050405020304" pitchFamily="18" charset="0"/>
              </a:rPr>
              <a:t> </a:t>
            </a:r>
            <a:r>
              <a:rPr lang="cs-CZ" sz="2400" i="1" dirty="0" err="1">
                <a:effectLst/>
                <a:ea typeface="Times New Roman" panose="02020603050405020304" pitchFamily="18" charset="0"/>
              </a:rPr>
              <a:t>Disasters</a:t>
            </a:r>
            <a:r>
              <a:rPr lang="cs-CZ" sz="2400" i="1" dirty="0">
                <a:effectLst/>
                <a:ea typeface="Times New Roman" panose="02020603050405020304" pitchFamily="18" charset="0"/>
              </a:rPr>
              <a:t>, </a:t>
            </a:r>
            <a:r>
              <a:rPr lang="cs-CZ" sz="2400" i="1" dirty="0" err="1">
                <a:effectLst/>
                <a:ea typeface="Times New Roman" panose="02020603050405020304" pitchFamily="18" charset="0"/>
              </a:rPr>
              <a:t>Hazards</a:t>
            </a:r>
            <a:r>
              <a:rPr lang="cs-CZ" sz="2400" i="1" dirty="0">
                <a:effectLst/>
                <a:ea typeface="Times New Roman" panose="02020603050405020304" pitchFamily="18" charset="0"/>
              </a:rPr>
              <a:t>, Risk and Vulnerability, </a:t>
            </a:r>
            <a:r>
              <a:rPr lang="cs-CZ" sz="2400" i="1" dirty="0" err="1">
                <a:effectLst/>
                <a:ea typeface="Times New Roman" panose="02020603050405020304" pitchFamily="18" charset="0"/>
              </a:rPr>
              <a:t>Special</a:t>
            </a:r>
            <a:r>
              <a:rPr lang="cs-CZ" sz="2400" i="1" dirty="0">
                <a:effectLst/>
                <a:ea typeface="Times New Roman" panose="02020603050405020304" pitchFamily="18" charset="0"/>
              </a:rPr>
              <a:t> </a:t>
            </a:r>
            <a:r>
              <a:rPr lang="cs-CZ" sz="2400" i="1" dirty="0" err="1">
                <a:effectLst/>
                <a:ea typeface="Times New Roman" panose="02020603050405020304" pitchFamily="18" charset="0"/>
              </a:rPr>
              <a:t>Considerations</a:t>
            </a:r>
            <a:r>
              <a:rPr lang="cs-CZ" sz="2400" dirty="0">
                <a:effectLst/>
                <a:ea typeface="Times New Roman" panose="02020603050405020304" pitchFamily="18" charset="0"/>
              </a:rPr>
              <a:t>). </a:t>
            </a:r>
          </a:p>
          <a:p>
            <a:r>
              <a:rPr lang="cs-CZ" sz="2400" dirty="0" err="1"/>
              <a:t>Antušák</a:t>
            </a:r>
            <a:r>
              <a:rPr lang="cs-CZ" sz="2400" dirty="0"/>
              <a:t> E., </a:t>
            </a:r>
            <a:r>
              <a:rPr lang="cs-CZ" sz="2400" dirty="0" err="1"/>
              <a:t>Vilášek</a:t>
            </a:r>
            <a:r>
              <a:rPr lang="cs-CZ" sz="2400" dirty="0"/>
              <a:t> J. Základy teorie krizového managementu</a:t>
            </a:r>
          </a:p>
        </p:txBody>
      </p:sp>
    </p:spTree>
    <p:extLst>
      <p:ext uri="{BB962C8B-B14F-4D97-AF65-F5344CB8AC3E}">
        <p14:creationId xmlns:p14="http://schemas.microsoft.com/office/powerpoint/2010/main" val="1938173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313" y="2766218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ÚVOD</a:t>
            </a:r>
          </a:p>
        </p:txBody>
      </p:sp>
    </p:spTree>
    <p:extLst>
      <p:ext uri="{BB962C8B-B14F-4D97-AF65-F5344CB8AC3E}">
        <p14:creationId xmlns:p14="http://schemas.microsoft.com/office/powerpoint/2010/main" val="2545875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9442524" y="268784"/>
            <a:ext cx="2705100" cy="63204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FUNKCE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 ŘÍZENÍ ZA KRIZOVÉ SITUACE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49400"/>
            <a:ext cx="10515600" cy="4627563"/>
          </a:xfrm>
        </p:spPr>
        <p:txBody>
          <a:bodyPr/>
          <a:lstStyle/>
          <a:p>
            <a:r>
              <a:rPr lang="cs-CZ" dirty="0"/>
              <a:t>ŘÍZENÍ RIZIK</a:t>
            </a:r>
          </a:p>
          <a:p>
            <a:pPr lvl="1"/>
            <a:r>
              <a:rPr lang="cs-CZ" dirty="0"/>
              <a:t>ANALÝZA RIZIK</a:t>
            </a:r>
          </a:p>
          <a:p>
            <a:pPr lvl="1"/>
            <a:r>
              <a:rPr lang="cs-CZ" dirty="0"/>
              <a:t>MINIMALIZACE VZNIKU KRIZE</a:t>
            </a:r>
          </a:p>
          <a:p>
            <a:pPr lvl="1"/>
            <a:r>
              <a:rPr lang="cs-CZ" dirty="0"/>
              <a:t>PLÁNOVÁNÍ A VYTVÁŘENÍ OPATŘENÍ PRO ŘEŠENÍ KRIZÍ </a:t>
            </a:r>
          </a:p>
          <a:p>
            <a:pPr marL="457200" lvl="1" indent="0">
              <a:buNone/>
            </a:pPr>
            <a:r>
              <a:rPr lang="cs-CZ" dirty="0"/>
              <a:t>   (RESILIENCE, PŘIPRAVENOST, POHOTOVOST, UDRŽITELNOST)</a:t>
            </a:r>
          </a:p>
          <a:p>
            <a:pPr marL="457200" lvl="1" indent="0">
              <a:buNone/>
            </a:pPr>
            <a:r>
              <a:rPr lang="cs-CZ" dirty="0"/>
              <a:t> </a:t>
            </a:r>
          </a:p>
          <a:p>
            <a:r>
              <a:rPr lang="cs-CZ" dirty="0"/>
              <a:t>ŘÍZENÍ KRIZÍ</a:t>
            </a:r>
          </a:p>
          <a:p>
            <a:pPr lvl="1"/>
            <a:r>
              <a:rPr lang="cs-CZ" dirty="0"/>
              <a:t>NASAZENÍ SIL A PROSTŘEDKŮ</a:t>
            </a:r>
          </a:p>
          <a:p>
            <a:pPr lvl="1"/>
            <a:r>
              <a:rPr lang="cs-CZ" dirty="0"/>
              <a:t>MINIMALIZACE ŠKOD A DOBY TRVÁNÍ KRIZE </a:t>
            </a:r>
          </a:p>
          <a:p>
            <a:pPr lvl="1"/>
            <a:r>
              <a:rPr lang="cs-CZ" dirty="0"/>
              <a:t>ODSTRANĚNÍ ŠKOD</a:t>
            </a:r>
          </a:p>
          <a:p>
            <a:pPr lvl="1"/>
            <a:r>
              <a:rPr lang="cs-CZ" dirty="0"/>
              <a:t>OBNOVA A NÁVRAT DO BĚŽNÉHO STAVU  </a:t>
            </a:r>
          </a:p>
          <a:p>
            <a:pPr lvl="1"/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9956800" y="3863181"/>
            <a:ext cx="1701800" cy="901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REAKCE</a:t>
            </a:r>
          </a:p>
          <a:p>
            <a:pPr algn="ctr"/>
            <a:r>
              <a:rPr lang="cs-CZ" dirty="0"/>
              <a:t>(RESPONSE)</a:t>
            </a:r>
          </a:p>
        </p:txBody>
      </p:sp>
      <p:sp>
        <p:nvSpPr>
          <p:cNvPr id="5" name="Obdélník 4"/>
          <p:cNvSpPr/>
          <p:nvPr/>
        </p:nvSpPr>
        <p:spPr>
          <a:xfrm>
            <a:off x="9956800" y="2573584"/>
            <a:ext cx="1701800" cy="901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PŘÍPRAVA</a:t>
            </a:r>
          </a:p>
          <a:p>
            <a:pPr algn="ctr"/>
            <a:r>
              <a:rPr lang="cs-CZ" dirty="0"/>
              <a:t>(PREPARATION)</a:t>
            </a:r>
          </a:p>
        </p:txBody>
      </p:sp>
      <p:sp>
        <p:nvSpPr>
          <p:cNvPr id="6" name="Obdélník 5"/>
          <p:cNvSpPr/>
          <p:nvPr/>
        </p:nvSpPr>
        <p:spPr>
          <a:xfrm>
            <a:off x="9956800" y="1281510"/>
            <a:ext cx="1701800" cy="901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PREVENCE</a:t>
            </a:r>
          </a:p>
          <a:p>
            <a:pPr algn="ctr"/>
            <a:r>
              <a:rPr lang="cs-CZ" dirty="0"/>
              <a:t>(MITIGATION)</a:t>
            </a:r>
          </a:p>
        </p:txBody>
      </p:sp>
      <p:sp>
        <p:nvSpPr>
          <p:cNvPr id="8" name="Obdélník 7"/>
          <p:cNvSpPr/>
          <p:nvPr/>
        </p:nvSpPr>
        <p:spPr>
          <a:xfrm>
            <a:off x="9956800" y="5303044"/>
            <a:ext cx="1701800" cy="901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OBNOVA</a:t>
            </a:r>
          </a:p>
          <a:p>
            <a:pPr algn="ctr"/>
            <a:r>
              <a:rPr lang="cs-CZ" dirty="0"/>
              <a:t>(RECOVERY)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0109200" y="385962"/>
            <a:ext cx="12734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FÁZE KM</a:t>
            </a:r>
          </a:p>
        </p:txBody>
      </p:sp>
    </p:spTree>
    <p:extLst>
      <p:ext uri="{BB962C8B-B14F-4D97-AF65-F5344CB8AC3E}">
        <p14:creationId xmlns:p14="http://schemas.microsoft.com/office/powerpoint/2010/main" val="861553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3565" y="2766218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OBJASNIT VÝVOJOVÝ CYKLUS KRIZE</a:t>
            </a:r>
          </a:p>
        </p:txBody>
      </p:sp>
    </p:spTree>
    <p:extLst>
      <p:ext uri="{BB962C8B-B14F-4D97-AF65-F5344CB8AC3E}">
        <p14:creationId xmlns:p14="http://schemas.microsoft.com/office/powerpoint/2010/main" val="826026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527B6-92BB-4A3B-A2EF-66DB620E6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C32CB4-6BD9-47F2-8E63-9425F38B95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6F427D7-7408-416E-BC62-6906C86C80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489"/>
            <a:ext cx="12192000" cy="6282225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35E16A55-A0FF-41CD-BC76-7746A7D08334}"/>
              </a:ext>
            </a:extLst>
          </p:cNvPr>
          <p:cNvSpPr txBox="1"/>
          <p:nvPr/>
        </p:nvSpPr>
        <p:spPr>
          <a:xfrm flipH="1">
            <a:off x="238123" y="6310714"/>
            <a:ext cx="11953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Hendrych T. Termín krizová situace a jeho vymezení v krizovém řízení. Dostupné z: </a:t>
            </a:r>
            <a:r>
              <a:rPr lang="cs-CZ" dirty="0">
                <a:hlinkClick r:id="rId3"/>
              </a:rPr>
              <a:t>004termin_krizsit.pdf (hzsmsk.cz)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4801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9AD12B-D159-4EB4-83CA-E58F4CB1A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 ELEVACE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74CEF0-6C82-42C5-A372-0E331B971D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Počáteční fáze krize (identická s časovým úsekem 0-t1)</a:t>
            </a:r>
          </a:p>
          <a:p>
            <a:r>
              <a:rPr lang="cs-CZ" dirty="0"/>
              <a:t>Nestabilita prostředí se se vznikem a vlivem mimořádné události zvyšuje.</a:t>
            </a:r>
          </a:p>
          <a:p>
            <a:r>
              <a:rPr lang="cs-CZ" dirty="0"/>
              <a:t>Mimořádná událost jako potenciální zdroj krize se projevuje sílicími dopady.</a:t>
            </a:r>
          </a:p>
          <a:p>
            <a:r>
              <a:rPr lang="cs-CZ" dirty="0"/>
              <a:t>Pokud nejsou přijata adekvátní opatření k obnovení stability dochází k eskalaci krize (nárůstu a zmnožení ohrožení). </a:t>
            </a:r>
          </a:p>
          <a:p>
            <a:r>
              <a:rPr lang="cs-CZ" dirty="0"/>
              <a:t>Ne vždy se ale elevace výrazně projeví. </a:t>
            </a:r>
          </a:p>
          <a:p>
            <a:r>
              <a:rPr lang="cs-CZ" dirty="0"/>
              <a:t>OPATŘENÍ: prevence, posilování připravenosti, posilování odolnosti společnosti,  diplomacie, důvěryhodné odstrašení</a:t>
            </a:r>
          </a:p>
        </p:txBody>
      </p:sp>
    </p:spTree>
    <p:extLst>
      <p:ext uri="{BB962C8B-B14F-4D97-AF65-F5344CB8AC3E}">
        <p14:creationId xmlns:p14="http://schemas.microsoft.com/office/powerpoint/2010/main" val="29170404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1242</Words>
  <Application>Microsoft Office PowerPoint</Application>
  <PresentationFormat>Širokoúhlá obrazovka</PresentationFormat>
  <Paragraphs>148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-apple-system</vt:lpstr>
      <vt:lpstr>Arial</vt:lpstr>
      <vt:lpstr>Calibri</vt:lpstr>
      <vt:lpstr>Calibri Light</vt:lpstr>
      <vt:lpstr>Times New Roman</vt:lpstr>
      <vt:lpstr>Motiv Office</vt:lpstr>
      <vt:lpstr>FÁZE ŘÍZENÍ ZA KRIZOVÉ SITUACE</vt:lpstr>
      <vt:lpstr>MOTTO</vt:lpstr>
      <vt:lpstr>CÍLE</vt:lpstr>
      <vt:lpstr>LITERATURA</vt:lpstr>
      <vt:lpstr>ÚVOD</vt:lpstr>
      <vt:lpstr>FÁZE ŘÍZENÍ ZA KRIZOVÉ SITUACE</vt:lpstr>
      <vt:lpstr>OBJASNIT VÝVOJOVÝ CYKLUS KRIZE</vt:lpstr>
      <vt:lpstr>Prezentace aplikace PowerPoint</vt:lpstr>
      <vt:lpstr>FÁZE ELEVACE</vt:lpstr>
      <vt:lpstr>FÁZE ESKALACE</vt:lpstr>
      <vt:lpstr>FÁZE KULMINACE</vt:lpstr>
      <vt:lpstr>FÁZE KONSOLIDACE</vt:lpstr>
      <vt:lpstr>VYMEZIT KRIZOVÉ ŘÍZENÍ JAKO ROZHODOVACÍ PROCES </vt:lpstr>
      <vt:lpstr>ROZHODOVÁNÍ JE OVLIVNĚNO: NEÚPLNOU INFORMACÍ</vt:lpstr>
      <vt:lpstr>KRIZOVÉ ŘÍZENÍ</vt:lpstr>
      <vt:lpstr>Prezentace aplikace PowerPoint</vt:lpstr>
      <vt:lpstr>ZÁSADY ČINNOSTI KRIZOVÉHO MANAŽERA </vt:lpstr>
      <vt:lpstr>ZÁSADY ČINNOSTI KRIZOVÉHO MANAŽERA (1)</vt:lpstr>
      <vt:lpstr>ZÁSADY ČINNOSTI KRIZOVÉHO MANAŽERA (2)</vt:lpstr>
      <vt:lpstr>ZÁSADY ČINNOSTI KRIZOVÉHO MANAŽERA (3)</vt:lpstr>
      <vt:lpstr>ZÁVĚR</vt:lpstr>
      <vt:lpstr>PREZENTACE ZÁMĚRŮ SEMINÁRNÍCH PRACÍ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FÁZE ŘÍZENÍ ZA KRIZOVÉ SITUACE</dc:title>
  <dc:creator>Procházka Josef</dc:creator>
  <cp:lastModifiedBy>josef</cp:lastModifiedBy>
  <cp:revision>6</cp:revision>
  <dcterms:created xsi:type="dcterms:W3CDTF">2021-04-13T13:01:15Z</dcterms:created>
  <dcterms:modified xsi:type="dcterms:W3CDTF">2023-04-16T18:04:59Z</dcterms:modified>
</cp:coreProperties>
</file>