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5"/>
  </p:notesMasterIdLst>
  <p:sldIdLst>
    <p:sldId id="305" r:id="rId2"/>
    <p:sldId id="306" r:id="rId3"/>
    <p:sldId id="307" r:id="rId4"/>
    <p:sldId id="308" r:id="rId5"/>
    <p:sldId id="309" r:id="rId6"/>
    <p:sldId id="310" r:id="rId7"/>
    <p:sldId id="334" r:id="rId8"/>
    <p:sldId id="323" r:id="rId9"/>
    <p:sldId id="327" r:id="rId10"/>
    <p:sldId id="328" r:id="rId11"/>
    <p:sldId id="329" r:id="rId12"/>
    <p:sldId id="324" r:id="rId13"/>
    <p:sldId id="330" r:id="rId14"/>
    <p:sldId id="331" r:id="rId15"/>
    <p:sldId id="333" r:id="rId16"/>
    <p:sldId id="332" r:id="rId17"/>
    <p:sldId id="335" r:id="rId18"/>
    <p:sldId id="336" r:id="rId19"/>
    <p:sldId id="346" r:id="rId20"/>
    <p:sldId id="347" r:id="rId21"/>
    <p:sldId id="338" r:id="rId22"/>
    <p:sldId id="339" r:id="rId23"/>
    <p:sldId id="340" r:id="rId24"/>
    <p:sldId id="341" r:id="rId25"/>
    <p:sldId id="342" r:id="rId26"/>
    <p:sldId id="343" r:id="rId27"/>
    <p:sldId id="344" r:id="rId28"/>
    <p:sldId id="345" r:id="rId29"/>
    <p:sldId id="257" r:id="rId30"/>
    <p:sldId id="267" r:id="rId31"/>
    <p:sldId id="266" r:id="rId32"/>
    <p:sldId id="265" r:id="rId33"/>
    <p:sldId id="269" r:id="rId34"/>
    <p:sldId id="271" r:id="rId35"/>
    <p:sldId id="362" r:id="rId36"/>
    <p:sldId id="363" r:id="rId37"/>
    <p:sldId id="365" r:id="rId38"/>
    <p:sldId id="366" r:id="rId39"/>
    <p:sldId id="367" r:id="rId40"/>
    <p:sldId id="364" r:id="rId41"/>
    <p:sldId id="361" r:id="rId42"/>
    <p:sldId id="276" r:id="rId43"/>
    <p:sldId id="360" r:id="rId44"/>
    <p:sldId id="277" r:id="rId45"/>
    <p:sldId id="278" r:id="rId46"/>
    <p:sldId id="279" r:id="rId47"/>
    <p:sldId id="280" r:id="rId48"/>
    <p:sldId id="281" r:id="rId49"/>
    <p:sldId id="282" r:id="rId50"/>
    <p:sldId id="283" r:id="rId51"/>
    <p:sldId id="284" r:id="rId52"/>
    <p:sldId id="285" r:id="rId53"/>
    <p:sldId id="293" r:id="rId54"/>
  </p:sldIdLst>
  <p:sldSz cx="9144000" cy="6858000" type="screen4x3"/>
  <p:notesSz cx="6669088" cy="9775825"/>
  <p:defaultTextStyle>
    <a:defPPr>
      <a:defRPr lang="cs-CZ"/>
    </a:defPPr>
    <a:lvl1pPr algn="l" rtl="0" fontAlgn="base">
      <a:spcBef>
        <a:spcPct val="0"/>
      </a:spcBef>
      <a:spcAft>
        <a:spcPct val="0"/>
      </a:spcAft>
      <a:defRPr kern="1200">
        <a:solidFill>
          <a:schemeClr val="tx1"/>
        </a:solidFill>
        <a:latin typeface="Calibri" pitchFamily="34" charset="0"/>
        <a:ea typeface="Microsoft YaHei" pitchFamily="34" charset="-122"/>
        <a:cs typeface="+mn-cs"/>
      </a:defRPr>
    </a:lvl1pPr>
    <a:lvl2pPr marL="457200" algn="l" rtl="0" fontAlgn="base">
      <a:spcBef>
        <a:spcPct val="0"/>
      </a:spcBef>
      <a:spcAft>
        <a:spcPct val="0"/>
      </a:spcAft>
      <a:defRPr kern="1200">
        <a:solidFill>
          <a:schemeClr val="tx1"/>
        </a:solidFill>
        <a:latin typeface="Calibri" pitchFamily="34" charset="0"/>
        <a:ea typeface="Microsoft YaHei" pitchFamily="34" charset="-122"/>
        <a:cs typeface="+mn-cs"/>
      </a:defRPr>
    </a:lvl2pPr>
    <a:lvl3pPr marL="914400" algn="l" rtl="0" fontAlgn="base">
      <a:spcBef>
        <a:spcPct val="0"/>
      </a:spcBef>
      <a:spcAft>
        <a:spcPct val="0"/>
      </a:spcAft>
      <a:defRPr kern="1200">
        <a:solidFill>
          <a:schemeClr val="tx1"/>
        </a:solidFill>
        <a:latin typeface="Calibri" pitchFamily="34" charset="0"/>
        <a:ea typeface="Microsoft YaHei" pitchFamily="34" charset="-122"/>
        <a:cs typeface="+mn-cs"/>
      </a:defRPr>
    </a:lvl3pPr>
    <a:lvl4pPr marL="1371600" algn="l" rtl="0" fontAlgn="base">
      <a:spcBef>
        <a:spcPct val="0"/>
      </a:spcBef>
      <a:spcAft>
        <a:spcPct val="0"/>
      </a:spcAft>
      <a:defRPr kern="1200">
        <a:solidFill>
          <a:schemeClr val="tx1"/>
        </a:solidFill>
        <a:latin typeface="Calibri" pitchFamily="34" charset="0"/>
        <a:ea typeface="Microsoft YaHei" pitchFamily="34" charset="-122"/>
        <a:cs typeface="+mn-cs"/>
      </a:defRPr>
    </a:lvl4pPr>
    <a:lvl5pPr marL="1828800" algn="l" rtl="0" fontAlgn="base">
      <a:spcBef>
        <a:spcPct val="0"/>
      </a:spcBef>
      <a:spcAft>
        <a:spcPct val="0"/>
      </a:spcAft>
      <a:defRPr kern="1200">
        <a:solidFill>
          <a:schemeClr val="tx1"/>
        </a:solidFill>
        <a:latin typeface="Calibri" pitchFamily="34" charset="0"/>
        <a:ea typeface="Microsoft YaHei" pitchFamily="34" charset="-122"/>
        <a:cs typeface="+mn-cs"/>
      </a:defRPr>
    </a:lvl5pPr>
    <a:lvl6pPr marL="2286000" algn="l" defTabSz="914400" rtl="0" eaLnBrk="1" latinLnBrk="0" hangingPunct="1">
      <a:defRPr kern="1200">
        <a:solidFill>
          <a:schemeClr val="tx1"/>
        </a:solidFill>
        <a:latin typeface="Calibri" pitchFamily="34" charset="0"/>
        <a:ea typeface="Microsoft YaHei" pitchFamily="34" charset="-122"/>
        <a:cs typeface="+mn-cs"/>
      </a:defRPr>
    </a:lvl6pPr>
    <a:lvl7pPr marL="2743200" algn="l" defTabSz="914400" rtl="0" eaLnBrk="1" latinLnBrk="0" hangingPunct="1">
      <a:defRPr kern="1200">
        <a:solidFill>
          <a:schemeClr val="tx1"/>
        </a:solidFill>
        <a:latin typeface="Calibri" pitchFamily="34" charset="0"/>
        <a:ea typeface="Microsoft YaHei" pitchFamily="34" charset="-122"/>
        <a:cs typeface="+mn-cs"/>
      </a:defRPr>
    </a:lvl7pPr>
    <a:lvl8pPr marL="3200400" algn="l" defTabSz="914400" rtl="0" eaLnBrk="1" latinLnBrk="0" hangingPunct="1">
      <a:defRPr kern="1200">
        <a:solidFill>
          <a:schemeClr val="tx1"/>
        </a:solidFill>
        <a:latin typeface="Calibri" pitchFamily="34" charset="0"/>
        <a:ea typeface="Microsoft YaHei" pitchFamily="34" charset="-122"/>
        <a:cs typeface="+mn-cs"/>
      </a:defRPr>
    </a:lvl8pPr>
    <a:lvl9pPr marL="3657600" algn="l" defTabSz="914400" rtl="0" eaLnBrk="1" latinLnBrk="0" hangingPunct="1">
      <a:defRPr kern="1200">
        <a:solidFill>
          <a:schemeClr val="tx1"/>
        </a:solidFill>
        <a:latin typeface="Calibri" pitchFamily="34" charset="0"/>
        <a:ea typeface="Microsoft YaHei" pitchFamily="34" charset="-122"/>
        <a:cs typeface="+mn-cs"/>
      </a:defRPr>
    </a:lvl9pPr>
  </p:defaultTextStyle>
  <p:extLst>
    <p:ext uri="{521415D9-36F7-43E2-AB2F-B90AF26B5E84}">
      <p14:sectionLst xmlns:p14="http://schemas.microsoft.com/office/powerpoint/2010/main">
        <p14:section name="Výchozí oddíl" id="{33AA0155-3DE2-4265-AD63-BBF50F1567EF}">
          <p14:sldIdLst>
            <p14:sldId id="305"/>
            <p14:sldId id="306"/>
            <p14:sldId id="307"/>
            <p14:sldId id="308"/>
            <p14:sldId id="309"/>
            <p14:sldId id="310"/>
            <p14:sldId id="334"/>
          </p14:sldIdLst>
        </p14:section>
        <p14:section name="Oddíl bez názvu" id="{F7253B5B-0501-4783-8275-0B486276DD64}">
          <p14:sldIdLst>
            <p14:sldId id="323"/>
            <p14:sldId id="327"/>
            <p14:sldId id="328"/>
            <p14:sldId id="329"/>
            <p14:sldId id="324"/>
            <p14:sldId id="330"/>
            <p14:sldId id="331"/>
            <p14:sldId id="333"/>
            <p14:sldId id="332"/>
            <p14:sldId id="335"/>
            <p14:sldId id="336"/>
            <p14:sldId id="346"/>
            <p14:sldId id="347"/>
            <p14:sldId id="338"/>
            <p14:sldId id="339"/>
            <p14:sldId id="340"/>
            <p14:sldId id="341"/>
            <p14:sldId id="342"/>
            <p14:sldId id="343"/>
            <p14:sldId id="344"/>
            <p14:sldId id="345"/>
            <p14:sldId id="257"/>
            <p14:sldId id="267"/>
            <p14:sldId id="266"/>
            <p14:sldId id="265"/>
            <p14:sldId id="269"/>
            <p14:sldId id="271"/>
            <p14:sldId id="362"/>
            <p14:sldId id="363"/>
            <p14:sldId id="365"/>
            <p14:sldId id="366"/>
            <p14:sldId id="367"/>
            <p14:sldId id="364"/>
            <p14:sldId id="361"/>
            <p14:sldId id="276"/>
            <p14:sldId id="360"/>
            <p14:sldId id="277"/>
            <p14:sldId id="278"/>
            <p14:sldId id="279"/>
            <p14:sldId id="280"/>
            <p14:sldId id="281"/>
            <p14:sldId id="282"/>
            <p14:sldId id="283"/>
            <p14:sldId id="284"/>
            <p14:sldId id="285"/>
            <p14:sldId id="2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CD0"/>
    <a:srgbClr val="FBEAD1"/>
    <a:srgbClr val="FDD3F5"/>
    <a:srgbClr val="B086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33" autoAdjust="0"/>
  </p:normalViewPr>
  <p:slideViewPr>
    <p:cSldViewPr>
      <p:cViewPr>
        <p:scale>
          <a:sx n="55" d="100"/>
          <a:sy n="55" d="100"/>
        </p:scale>
        <p:origin x="1600" y="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4" d="100"/>
          <a:sy n="74" d="100"/>
        </p:scale>
        <p:origin x="-2202" y="-114"/>
      </p:cViewPr>
      <p:guideLst>
        <p:guide orient="horz" pos="3079"/>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88792"/>
          </a:xfrm>
          <a:prstGeom prst="rect">
            <a:avLst/>
          </a:prstGeom>
        </p:spPr>
        <p:txBody>
          <a:bodyPr vert="horz" lIns="90187" tIns="45094" rIns="90187" bIns="45094" rtlCol="0"/>
          <a:lstStyle>
            <a:lvl1pPr algn="l" fontAlgn="auto">
              <a:spcBef>
                <a:spcPts val="0"/>
              </a:spcBef>
              <a:spcAft>
                <a:spcPts val="0"/>
              </a:spcAft>
              <a:defRPr sz="1200">
                <a:latin typeface="+mn-lt"/>
                <a:ea typeface="+mn-ea"/>
                <a:cs typeface="+mn-cs"/>
              </a:defRPr>
            </a:lvl1pPr>
          </a:lstStyle>
          <a:p>
            <a:pPr>
              <a:defRPr/>
            </a:pPr>
            <a:endParaRPr lang="cs-CZ"/>
          </a:p>
        </p:txBody>
      </p:sp>
      <p:sp>
        <p:nvSpPr>
          <p:cNvPr id="3" name="Zástupný symbol pro datum 2"/>
          <p:cNvSpPr>
            <a:spLocks noGrp="1"/>
          </p:cNvSpPr>
          <p:nvPr>
            <p:ph type="dt" idx="1"/>
          </p:nvPr>
        </p:nvSpPr>
        <p:spPr>
          <a:xfrm>
            <a:off x="3777607" y="0"/>
            <a:ext cx="2889938" cy="488792"/>
          </a:xfrm>
          <a:prstGeom prst="rect">
            <a:avLst/>
          </a:prstGeom>
        </p:spPr>
        <p:txBody>
          <a:bodyPr vert="horz" lIns="90187" tIns="45094" rIns="90187" bIns="45094" rtlCol="0"/>
          <a:lstStyle>
            <a:lvl1pPr algn="r" fontAlgn="auto">
              <a:spcBef>
                <a:spcPts val="0"/>
              </a:spcBef>
              <a:spcAft>
                <a:spcPts val="0"/>
              </a:spcAft>
              <a:defRPr sz="1200">
                <a:latin typeface="+mn-lt"/>
                <a:ea typeface="+mn-ea"/>
                <a:cs typeface="+mn-cs"/>
              </a:defRPr>
            </a:lvl1pPr>
          </a:lstStyle>
          <a:p>
            <a:pPr>
              <a:defRPr/>
            </a:pPr>
            <a:fld id="{108C2DE8-E0E7-421A-B226-FB6D998828C1}" type="datetimeFigureOut">
              <a:rPr lang="cs-CZ"/>
              <a:pPr>
                <a:defRPr/>
              </a:pPr>
              <a:t>03.05.2022</a:t>
            </a:fld>
            <a:endParaRPr lang="cs-CZ"/>
          </a:p>
        </p:txBody>
      </p:sp>
      <p:sp>
        <p:nvSpPr>
          <p:cNvPr id="4" name="Zástupný symbol pro obrázek snímku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0187" tIns="45094" rIns="90187" bIns="45094" rtlCol="0" anchor="ctr"/>
          <a:lstStyle/>
          <a:p>
            <a:pPr lvl="0"/>
            <a:endParaRPr lang="cs-CZ" noProof="0"/>
          </a:p>
        </p:txBody>
      </p:sp>
      <p:sp>
        <p:nvSpPr>
          <p:cNvPr id="5" name="Zástupný symbol pro poznámky 4"/>
          <p:cNvSpPr>
            <a:spLocks noGrp="1"/>
          </p:cNvSpPr>
          <p:nvPr>
            <p:ph type="body" sz="quarter" idx="3"/>
          </p:nvPr>
        </p:nvSpPr>
        <p:spPr>
          <a:xfrm>
            <a:off x="666909" y="4643517"/>
            <a:ext cx="5335270" cy="4399122"/>
          </a:xfrm>
          <a:prstGeom prst="rect">
            <a:avLst/>
          </a:prstGeom>
        </p:spPr>
        <p:txBody>
          <a:bodyPr vert="horz" lIns="90187" tIns="45094" rIns="90187" bIns="45094"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9285338"/>
            <a:ext cx="2889938" cy="488792"/>
          </a:xfrm>
          <a:prstGeom prst="rect">
            <a:avLst/>
          </a:prstGeom>
        </p:spPr>
        <p:txBody>
          <a:bodyPr vert="horz" lIns="90187" tIns="45094" rIns="90187" bIns="45094" rtlCol="0" anchor="b"/>
          <a:lstStyle>
            <a:lvl1pPr algn="l" fontAlgn="auto">
              <a:spcBef>
                <a:spcPts val="0"/>
              </a:spcBef>
              <a:spcAft>
                <a:spcPts val="0"/>
              </a:spcAft>
              <a:defRPr sz="1200">
                <a:latin typeface="+mn-lt"/>
                <a:ea typeface="+mn-ea"/>
                <a:cs typeface="+mn-cs"/>
              </a:defRPr>
            </a:lvl1pPr>
          </a:lstStyle>
          <a:p>
            <a:pPr>
              <a:defRPr/>
            </a:pPr>
            <a:endParaRPr lang="cs-CZ"/>
          </a:p>
        </p:txBody>
      </p:sp>
      <p:sp>
        <p:nvSpPr>
          <p:cNvPr id="7" name="Zástupný symbol pro číslo snímku 6"/>
          <p:cNvSpPr>
            <a:spLocks noGrp="1"/>
          </p:cNvSpPr>
          <p:nvPr>
            <p:ph type="sldNum" sz="quarter" idx="5"/>
          </p:nvPr>
        </p:nvSpPr>
        <p:spPr>
          <a:xfrm>
            <a:off x="3777607" y="9285338"/>
            <a:ext cx="2889938" cy="488792"/>
          </a:xfrm>
          <a:prstGeom prst="rect">
            <a:avLst/>
          </a:prstGeom>
        </p:spPr>
        <p:txBody>
          <a:bodyPr vert="horz" lIns="90187" tIns="45094" rIns="90187" bIns="45094" rtlCol="0" anchor="b"/>
          <a:lstStyle>
            <a:lvl1pPr algn="r" fontAlgn="auto">
              <a:spcBef>
                <a:spcPts val="0"/>
              </a:spcBef>
              <a:spcAft>
                <a:spcPts val="0"/>
              </a:spcAft>
              <a:defRPr sz="1200">
                <a:latin typeface="+mn-lt"/>
                <a:ea typeface="+mn-ea"/>
                <a:cs typeface="+mn-cs"/>
              </a:defRPr>
            </a:lvl1pPr>
          </a:lstStyle>
          <a:p>
            <a:pPr>
              <a:defRPr/>
            </a:pPr>
            <a:fld id="{973B8E91-8129-4444-8D4E-A506C7DF24F0}" type="slidenum">
              <a:rPr lang="cs-CZ"/>
              <a:pPr>
                <a:defRPr/>
              </a:pPr>
              <a:t>‹#›</a:t>
            </a:fld>
            <a:endParaRPr lang="cs-CZ"/>
          </a:p>
        </p:txBody>
      </p:sp>
    </p:spTree>
    <p:extLst>
      <p:ext uri="{BB962C8B-B14F-4D97-AF65-F5344CB8AC3E}">
        <p14:creationId xmlns:p14="http://schemas.microsoft.com/office/powerpoint/2010/main" val="15825480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400" i="0"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1</a:t>
            </a:fld>
            <a:endParaRPr lang="cs-CZ"/>
          </a:p>
        </p:txBody>
      </p:sp>
    </p:spTree>
    <p:extLst>
      <p:ext uri="{BB962C8B-B14F-4D97-AF65-F5344CB8AC3E}">
        <p14:creationId xmlns:p14="http://schemas.microsoft.com/office/powerpoint/2010/main" val="2944057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Podle současného nastavení se jednotlivé cykly opakují ve čtyřleté periodě, přičemž kroky 1, 2, 3 a 4 (</a:t>
            </a:r>
            <a:r>
              <a:rPr lang="cs-CZ" sz="1200" i="1" kern="1200" dirty="0" err="1">
                <a:solidFill>
                  <a:schemeClr val="tx1"/>
                </a:solidFill>
                <a:effectLst/>
                <a:latin typeface="+mn-lt"/>
                <a:ea typeface="+mn-ea"/>
                <a:cs typeface="+mn-cs"/>
              </a:rPr>
              <a:t>Establish</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Political</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Guidance</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Determine</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Requirements</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Apportion</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Requirements</a:t>
            </a:r>
            <a:r>
              <a:rPr lang="cs-CZ" sz="1200" i="1" kern="1200" dirty="0">
                <a:solidFill>
                  <a:schemeClr val="tx1"/>
                </a:solidFill>
                <a:effectLst/>
                <a:latin typeface="+mn-lt"/>
                <a:ea typeface="+mn-ea"/>
                <a:cs typeface="+mn-cs"/>
              </a:rPr>
              <a:t> and Set </a:t>
            </a:r>
            <a:r>
              <a:rPr lang="cs-CZ" sz="1200" i="1" kern="1200" dirty="0" err="1">
                <a:solidFill>
                  <a:schemeClr val="tx1"/>
                </a:solidFill>
                <a:effectLst/>
                <a:latin typeface="+mn-lt"/>
                <a:ea typeface="+mn-ea"/>
                <a:cs typeface="+mn-cs"/>
              </a:rPr>
              <a:t>Targets</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Facilitate</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Implementation</a:t>
            </a:r>
            <a:r>
              <a:rPr lang="cs-CZ" sz="1200" kern="1200" dirty="0">
                <a:solidFill>
                  <a:schemeClr val="tx1"/>
                </a:solidFill>
                <a:effectLst/>
                <a:latin typeface="+mn-lt"/>
                <a:ea typeface="+mn-ea"/>
                <a:cs typeface="+mn-cs"/>
              </a:rPr>
              <a:t>) mají 4letou periodou a krok 5 (</a:t>
            </a:r>
            <a:r>
              <a:rPr lang="cs-CZ" sz="1200" i="1" kern="1200" dirty="0" err="1">
                <a:solidFill>
                  <a:schemeClr val="tx1"/>
                </a:solidFill>
                <a:effectLst/>
                <a:latin typeface="+mn-lt"/>
                <a:ea typeface="+mn-ea"/>
                <a:cs typeface="+mn-cs"/>
              </a:rPr>
              <a:t>Review</a:t>
            </a:r>
            <a:r>
              <a:rPr lang="cs-CZ" sz="1200" i="1" kern="1200" dirty="0">
                <a:solidFill>
                  <a:schemeClr val="tx1"/>
                </a:solidFill>
                <a:effectLst/>
                <a:latin typeface="+mn-lt"/>
                <a:ea typeface="+mn-ea"/>
                <a:cs typeface="+mn-cs"/>
              </a:rPr>
              <a:t> </a:t>
            </a:r>
            <a:r>
              <a:rPr lang="cs-CZ" sz="1200" i="1" kern="1200" dirty="0" err="1">
                <a:solidFill>
                  <a:schemeClr val="tx1"/>
                </a:solidFill>
                <a:effectLst/>
                <a:latin typeface="+mn-lt"/>
                <a:ea typeface="+mn-ea"/>
                <a:cs typeface="+mn-cs"/>
              </a:rPr>
              <a:t>Results</a:t>
            </a:r>
            <a:r>
              <a:rPr lang="cs-CZ" sz="1200" kern="1200" dirty="0">
                <a:solidFill>
                  <a:schemeClr val="tx1"/>
                </a:solidFill>
                <a:effectLst/>
                <a:latin typeface="+mn-lt"/>
                <a:ea typeface="+mn-ea"/>
                <a:cs typeface="+mn-cs"/>
              </a:rPr>
              <a:t>) se opakuje každé dva roky. </a:t>
            </a:r>
            <a:endParaRPr lang="cs-CZ" dirty="0"/>
          </a:p>
        </p:txBody>
      </p:sp>
      <p:sp>
        <p:nvSpPr>
          <p:cNvPr id="4" name="Zástupný symbol pro číslo snímku 3"/>
          <p:cNvSpPr>
            <a:spLocks noGrp="1"/>
          </p:cNvSpPr>
          <p:nvPr>
            <p:ph type="sldNum" sz="quarter" idx="10"/>
          </p:nvPr>
        </p:nvSpPr>
        <p:spPr/>
        <p:txBody>
          <a:bodyPr/>
          <a:lstStyle/>
          <a:p>
            <a:pPr>
              <a:defRPr/>
            </a:pPr>
            <a:fld id="{973B8E91-8129-4444-8D4E-A506C7DF24F0}" type="slidenum">
              <a:rPr lang="cs-CZ" smtClean="0"/>
              <a:pPr>
                <a:defRPr/>
              </a:pPr>
              <a:t>12</a:t>
            </a:fld>
            <a:endParaRPr lang="cs-CZ"/>
          </a:p>
        </p:txBody>
      </p:sp>
    </p:spTree>
    <p:extLst>
      <p:ext uri="{BB962C8B-B14F-4D97-AF65-F5344CB8AC3E}">
        <p14:creationId xmlns:p14="http://schemas.microsoft.com/office/powerpoint/2010/main" val="2376904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Dekompozice cílů na úkoly umožňuje definování požadavků na schopnosti od úkolů, které budou síly plnit v předpokládaných operacích.</a:t>
            </a:r>
          </a:p>
        </p:txBody>
      </p:sp>
      <p:sp>
        <p:nvSpPr>
          <p:cNvPr id="4" name="Zástupný symbol pro číslo snímku 3"/>
          <p:cNvSpPr>
            <a:spLocks noGrp="1"/>
          </p:cNvSpPr>
          <p:nvPr>
            <p:ph type="sldNum" sz="quarter" idx="10"/>
          </p:nvPr>
        </p:nvSpPr>
        <p:spPr/>
        <p:txBody>
          <a:bodyPr/>
          <a:lstStyle/>
          <a:p>
            <a:pPr>
              <a:defRPr/>
            </a:pPr>
            <a:fld id="{973B8E91-8129-4444-8D4E-A506C7DF24F0}" type="slidenum">
              <a:rPr lang="cs-CZ" smtClean="0"/>
              <a:pPr>
                <a:defRPr/>
              </a:pPr>
              <a:t>14</a:t>
            </a:fld>
            <a:endParaRPr lang="cs-CZ"/>
          </a:p>
        </p:txBody>
      </p:sp>
    </p:spTree>
    <p:extLst>
      <p:ext uri="{BB962C8B-B14F-4D97-AF65-F5344CB8AC3E}">
        <p14:creationId xmlns:p14="http://schemas.microsoft.com/office/powerpoint/2010/main" val="1015641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hdr" sz="quarter"/>
          </p:nvPr>
        </p:nvSpPr>
        <p:spPr>
          <a:noFill/>
        </p:spPr>
        <p:txBody>
          <a:bodyPr/>
          <a:lstStyle/>
          <a:p>
            <a:r>
              <a:rPr lang="en-GB"/>
              <a:t>NATO UNCLASSIFIED</a:t>
            </a:r>
          </a:p>
        </p:txBody>
      </p:sp>
      <p:sp>
        <p:nvSpPr>
          <p:cNvPr id="129026" name="Rectangle 7"/>
          <p:cNvSpPr>
            <a:spLocks noGrp="1" noChangeArrowheads="1"/>
          </p:cNvSpPr>
          <p:nvPr>
            <p:ph type="sldNum" sz="quarter" idx="5"/>
          </p:nvPr>
        </p:nvSpPr>
        <p:spPr>
          <a:noFill/>
        </p:spPr>
        <p:txBody>
          <a:bodyPr/>
          <a:lstStyle/>
          <a:p>
            <a:fld id="{A39F7E87-1189-4505-A1B3-55CB906517A3}" type="slidenum">
              <a:rPr lang="en-GB" smtClean="0"/>
              <a:pPr/>
              <a:t>15</a:t>
            </a:fld>
            <a:endParaRPr lang="en-GB"/>
          </a:p>
        </p:txBody>
      </p:sp>
      <p:sp>
        <p:nvSpPr>
          <p:cNvPr id="129027" name="Slide Image Placeholder 1"/>
          <p:cNvSpPr>
            <a:spLocks noGrp="1" noRot="1" noChangeAspect="1" noTextEdit="1"/>
          </p:cNvSpPr>
          <p:nvPr>
            <p:ph type="sldImg"/>
          </p:nvPr>
        </p:nvSpPr>
        <p:spPr>
          <a:xfrm>
            <a:off x="1143000" y="685800"/>
            <a:ext cx="4572000" cy="3429000"/>
          </a:xfrm>
          <a:ln/>
        </p:spPr>
      </p:sp>
      <p:sp>
        <p:nvSpPr>
          <p:cNvPr id="129028" name="Notes Placeholder 2"/>
          <p:cNvSpPr>
            <a:spLocks noGrp="1"/>
          </p:cNvSpPr>
          <p:nvPr>
            <p:ph type="body" idx="1"/>
          </p:nvPr>
        </p:nvSpPr>
        <p:spPr>
          <a:xfrm>
            <a:off x="685480" y="4342450"/>
            <a:ext cx="5487041" cy="4115824"/>
          </a:xfrm>
          <a:noFill/>
          <a:ln/>
        </p:spPr>
        <p:txBody>
          <a:bodyPr lIns="91440" tIns="45720" rIns="91440" bIns="45720"/>
          <a:lstStyle/>
          <a:p>
            <a:pPr eaLnBrk="1" hangingPunct="1">
              <a:spcBef>
                <a:spcPct val="0"/>
              </a:spcBef>
            </a:pPr>
            <a:endParaRPr lang="en-US" sz="1100" dirty="0">
              <a:latin typeface="Arial" pitchFamily="34" charset="0"/>
              <a:cs typeface="Arial" pitchFamily="34" charset="0"/>
            </a:endParaRPr>
          </a:p>
        </p:txBody>
      </p:sp>
      <p:sp>
        <p:nvSpPr>
          <p:cNvPr id="59396" name="Slide Number Placeholder 3"/>
          <p:cNvSpPr txBox="1">
            <a:spLocks noGrp="1"/>
          </p:cNvSpPr>
          <p:nvPr/>
        </p:nvSpPr>
        <p:spPr bwMode="auto">
          <a:xfrm>
            <a:off x="3883852" y="8684899"/>
            <a:ext cx="2972547" cy="457639"/>
          </a:xfrm>
          <a:prstGeom prst="rect">
            <a:avLst/>
          </a:prstGeom>
          <a:noFill/>
          <a:ln>
            <a:miter lim="800000"/>
            <a:headEnd/>
            <a:tailEnd/>
          </a:ln>
        </p:spPr>
        <p:txBody>
          <a:bodyPr anchor="b"/>
          <a:lstStyle/>
          <a:p>
            <a:pPr algn="r">
              <a:defRPr/>
            </a:pPr>
            <a:fld id="{5EF35F8C-315D-467A-A52A-236A285F94C4}" type="slidenum">
              <a:rPr lang="en-GB" sz="1200" b="0">
                <a:latin typeface="+mn-lt"/>
              </a:rPr>
              <a:pPr algn="r">
                <a:defRPr/>
              </a:pPr>
              <a:t>15</a:t>
            </a:fld>
            <a:endParaRPr lang="en-GB" sz="1200" b="0">
              <a:latin typeface="+mn-lt"/>
            </a:endParaRPr>
          </a:p>
        </p:txBody>
      </p:sp>
    </p:spTree>
    <p:extLst>
      <p:ext uri="{BB962C8B-B14F-4D97-AF65-F5344CB8AC3E}">
        <p14:creationId xmlns:p14="http://schemas.microsoft.com/office/powerpoint/2010/main" val="3280900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hdr" sz="quarter"/>
          </p:nvPr>
        </p:nvSpPr>
        <p:spPr>
          <a:xfrm>
            <a:off x="0" y="0"/>
            <a:ext cx="2972547" cy="457639"/>
          </a:xfrm>
          <a:noFill/>
        </p:spPr>
        <p:txBody>
          <a:bodyPr lIns="91423" tIns="45711" rIns="91423" bIns="45711"/>
          <a:lstStyle/>
          <a:p>
            <a:pPr defTabSz="914400"/>
            <a:r>
              <a:rPr lang="en-GB"/>
              <a:t>NATO UNCLASSIFIED</a:t>
            </a:r>
          </a:p>
        </p:txBody>
      </p:sp>
      <p:sp>
        <p:nvSpPr>
          <p:cNvPr id="139266" name="Rectangle 7"/>
          <p:cNvSpPr>
            <a:spLocks noGrp="1" noChangeArrowheads="1"/>
          </p:cNvSpPr>
          <p:nvPr>
            <p:ph type="sldNum" sz="quarter" idx="5"/>
          </p:nvPr>
        </p:nvSpPr>
        <p:spPr>
          <a:noFill/>
        </p:spPr>
        <p:txBody>
          <a:bodyPr/>
          <a:lstStyle/>
          <a:p>
            <a:pPr defTabSz="914400"/>
            <a:fld id="{B89A56C1-2F0F-48A9-AF0F-A66010DF8F4F}" type="slidenum">
              <a:rPr lang="en-GB" smtClean="0"/>
              <a:pPr defTabSz="914400"/>
              <a:t>16</a:t>
            </a:fld>
            <a:endParaRPr lang="en-GB"/>
          </a:p>
        </p:txBody>
      </p:sp>
      <p:sp>
        <p:nvSpPr>
          <p:cNvPr id="139267" name="Rectangle 2"/>
          <p:cNvSpPr>
            <a:spLocks noGrp="1" noRot="1" noChangeAspect="1" noChangeArrowheads="1" noTextEdit="1"/>
          </p:cNvSpPr>
          <p:nvPr>
            <p:ph type="sldImg"/>
          </p:nvPr>
        </p:nvSpPr>
        <p:spPr>
          <a:xfrm>
            <a:off x="1143000" y="573088"/>
            <a:ext cx="4554538" cy="3416300"/>
          </a:xfrm>
          <a:ln/>
        </p:spPr>
      </p:sp>
      <p:sp>
        <p:nvSpPr>
          <p:cNvPr id="139268" name="Rectangle 3"/>
          <p:cNvSpPr>
            <a:spLocks noGrp="1" noChangeArrowheads="1"/>
          </p:cNvSpPr>
          <p:nvPr>
            <p:ph type="body" idx="1"/>
          </p:nvPr>
        </p:nvSpPr>
        <p:spPr>
          <a:xfrm>
            <a:off x="914507" y="4340989"/>
            <a:ext cx="5027384" cy="4118747"/>
          </a:xfrm>
          <a:noFill/>
          <a:ln/>
        </p:spPr>
        <p:txBody>
          <a:bodyPr lIns="91423" tIns="45711" rIns="91423" bIns="45711"/>
          <a:lstStyle/>
          <a:p>
            <a:pPr eaLnBrk="1" hangingPunct="1">
              <a:spcBef>
                <a:spcPct val="0"/>
              </a:spcBef>
            </a:pPr>
            <a:endParaRPr lang="en-US" dirty="0">
              <a:latin typeface="Arial" charset="0"/>
            </a:endParaRPr>
          </a:p>
        </p:txBody>
      </p:sp>
    </p:spTree>
    <p:extLst>
      <p:ext uri="{BB962C8B-B14F-4D97-AF65-F5344CB8AC3E}">
        <p14:creationId xmlns:p14="http://schemas.microsoft.com/office/powerpoint/2010/main" val="3286400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Operační plánování je možné dále členit na předběžné plánování a krizové akční plánování. </a:t>
            </a:r>
            <a:r>
              <a:rPr lang="cs-CZ" sz="1200" b="1" i="0" u="none" strike="noStrike" kern="1200" baseline="0" dirty="0">
                <a:solidFill>
                  <a:schemeClr val="tx1"/>
                </a:solidFill>
                <a:latin typeface="+mn-lt"/>
                <a:ea typeface="+mn-ea"/>
                <a:cs typeface="+mn-cs"/>
              </a:rPr>
              <a:t>Předběžné plánování </a:t>
            </a:r>
            <a:r>
              <a:rPr lang="cs-CZ" sz="1200" b="0" i="0" u="none" strike="noStrike" kern="1200" baseline="0" dirty="0">
                <a:solidFill>
                  <a:schemeClr val="tx1"/>
                </a:solidFill>
                <a:latin typeface="+mn-lt"/>
                <a:ea typeface="+mn-ea"/>
                <a:cs typeface="+mn-cs"/>
              </a:rPr>
              <a:t>je zaměřeno na tvorbu plánů, jejichž cílem je příprava</a:t>
            </a:r>
          </a:p>
          <a:p>
            <a:r>
              <a:rPr lang="cs-CZ" sz="1200" b="0" i="0" u="none" strike="noStrike" kern="1200" baseline="0" dirty="0">
                <a:solidFill>
                  <a:schemeClr val="tx1"/>
                </a:solidFill>
                <a:latin typeface="+mn-lt"/>
                <a:ea typeface="+mn-ea"/>
                <a:cs typeface="+mn-cs"/>
              </a:rPr>
              <a:t>na zvládnutí možných krizových stavů, které mohou s určitou pravděpodobností nastat a budou vyžadovat použití sil a prostředků. Tyto plány pracují s určitým předpoklady, jsou reakcí na potenciální scénáře a podléhají pravidelné revizi s cílem zajistit jejich aktualizaci. V závislosti na stupni rozpracovanosti rozlišujeme Předběžný operační </a:t>
            </a:r>
            <a:r>
              <a:rPr lang="en-US" sz="1200" b="0" i="0" u="none" strike="noStrike" kern="1200" baseline="0" dirty="0" err="1">
                <a:solidFill>
                  <a:schemeClr val="tx1"/>
                </a:solidFill>
                <a:latin typeface="+mn-lt"/>
                <a:ea typeface="+mn-ea"/>
                <a:cs typeface="+mn-cs"/>
              </a:rPr>
              <a:t>plán</a:t>
            </a:r>
            <a:r>
              <a:rPr lang="en-US" sz="1200" b="0" i="0" u="none" strike="noStrike" kern="1200" baseline="0" dirty="0">
                <a:solidFill>
                  <a:schemeClr val="tx1"/>
                </a:solidFill>
                <a:latin typeface="+mn-lt"/>
                <a:ea typeface="+mn-ea"/>
                <a:cs typeface="+mn-cs"/>
              </a:rPr>
              <a:t> (Contingency Plan) s </a:t>
            </a:r>
            <a:r>
              <a:rPr lang="en-US" sz="1200" b="0" i="0" u="none" strike="noStrike" kern="1200" baseline="0" dirty="0" err="1">
                <a:solidFill>
                  <a:schemeClr val="tx1"/>
                </a:solidFill>
                <a:latin typeface="+mn-lt"/>
                <a:ea typeface="+mn-ea"/>
                <a:cs typeface="+mn-cs"/>
              </a:rPr>
              <a:t>nižší</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úrovní</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rozpracovanosti</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Stálý</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obranný</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plán</a:t>
            </a:r>
            <a:r>
              <a:rPr lang="en-US" sz="1200" b="0" i="0" u="none" strike="noStrike" kern="1200" baseline="0" dirty="0">
                <a:solidFill>
                  <a:schemeClr val="tx1"/>
                </a:solidFill>
                <a:latin typeface="+mn-lt"/>
                <a:ea typeface="+mn-ea"/>
                <a:cs typeface="+mn-cs"/>
              </a:rPr>
              <a:t> (Standing</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Defence</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Plan</a:t>
            </a:r>
            <a:r>
              <a:rPr lang="cs-CZ" sz="1200" b="0" i="0" u="none" strike="noStrike" kern="1200" baseline="0" dirty="0">
                <a:solidFill>
                  <a:schemeClr val="tx1"/>
                </a:solidFill>
                <a:latin typeface="+mn-lt"/>
                <a:ea typeface="+mn-ea"/>
                <a:cs typeface="+mn-cs"/>
              </a:rPr>
              <a:t> – SDP), který slouží k provádění konkrétní činnosti.</a:t>
            </a:r>
          </a:p>
          <a:p>
            <a:r>
              <a:rPr lang="cs-CZ" sz="1200" b="1" i="0" u="none" strike="noStrike" kern="1200" baseline="0" dirty="0">
                <a:solidFill>
                  <a:schemeClr val="tx1"/>
                </a:solidFill>
                <a:latin typeface="+mn-lt"/>
                <a:ea typeface="+mn-ea"/>
                <a:cs typeface="+mn-cs"/>
              </a:rPr>
              <a:t>Krizové akční plánování </a:t>
            </a:r>
            <a:r>
              <a:rPr lang="cs-CZ" sz="1200" b="0" i="0" u="none" strike="noStrike" kern="1200" baseline="0" dirty="0">
                <a:solidFill>
                  <a:schemeClr val="tx1"/>
                </a:solidFill>
                <a:latin typeface="+mn-lt"/>
                <a:ea typeface="+mn-ea"/>
                <a:cs typeface="+mn-cs"/>
              </a:rPr>
              <a:t>je reakcí na určitou konkrétní situaci nebo krizi, která vede k rozpracování Operačního plánu (</a:t>
            </a:r>
            <a:r>
              <a:rPr lang="cs-CZ" sz="1200" b="0" i="0" u="none" strike="noStrike" kern="1200" baseline="0" dirty="0" err="1">
                <a:solidFill>
                  <a:schemeClr val="tx1"/>
                </a:solidFill>
                <a:latin typeface="+mn-lt"/>
                <a:ea typeface="+mn-ea"/>
                <a:cs typeface="+mn-cs"/>
              </a:rPr>
              <a:t>Operational</a:t>
            </a:r>
            <a:r>
              <a:rPr lang="cs-CZ" sz="1200" b="0" i="0" u="none" strike="noStrike" kern="1200" baseline="0" dirty="0">
                <a:solidFill>
                  <a:schemeClr val="tx1"/>
                </a:solidFill>
                <a:latin typeface="+mn-lt"/>
                <a:ea typeface="+mn-ea"/>
                <a:cs typeface="+mn-cs"/>
              </a:rPr>
              <a:t> </a:t>
            </a:r>
            <a:r>
              <a:rPr lang="cs-CZ" sz="1200" b="0" i="0" u="none" strike="noStrike" kern="1200" baseline="0" dirty="0" err="1">
                <a:solidFill>
                  <a:schemeClr val="tx1"/>
                </a:solidFill>
                <a:latin typeface="+mn-lt"/>
                <a:ea typeface="+mn-ea"/>
                <a:cs typeface="+mn-cs"/>
              </a:rPr>
              <a:t>Plan</a:t>
            </a:r>
            <a:r>
              <a:rPr lang="cs-CZ" sz="1200" b="0" i="0" u="none" strike="noStrike" kern="1200" baseline="0" dirty="0">
                <a:solidFill>
                  <a:schemeClr val="tx1"/>
                </a:solidFill>
                <a:latin typeface="+mn-lt"/>
                <a:ea typeface="+mn-ea"/>
                <a:cs typeface="+mn-cs"/>
              </a:rPr>
              <a:t> – OPLAN). Operační plán</a:t>
            </a:r>
          </a:p>
          <a:p>
            <a:r>
              <a:rPr lang="cs-CZ" sz="1200" b="0" i="0" u="none" strike="noStrike" kern="1200" baseline="0" dirty="0">
                <a:solidFill>
                  <a:schemeClr val="tx1"/>
                </a:solidFill>
                <a:latin typeface="+mn-lt"/>
                <a:ea typeface="+mn-ea"/>
                <a:cs typeface="+mn-cs"/>
              </a:rPr>
              <a:t>může vést k rozpracování existujícího Předběžného operačního plánu nebo se jedná o vytvoření zcela nového dokumentu, který rozpracovává politické zadání do vojenských cílů a k jejich naplnění přiděluje potřebné síly a prostředky. Operační plán vytváří předpoklady pro úspěšné dosažení cílů operace. Vedle výše zmíněných plánů je zpravidla nutné vypracovat </a:t>
            </a:r>
            <a:r>
              <a:rPr lang="cs-CZ" sz="1200" b="1" i="0" u="none" strike="noStrike" kern="1200" baseline="0" dirty="0">
                <a:solidFill>
                  <a:schemeClr val="tx1"/>
                </a:solidFill>
                <a:latin typeface="+mn-lt"/>
                <a:ea typeface="+mn-ea"/>
                <a:cs typeface="+mn-cs"/>
              </a:rPr>
              <a:t>Plán podpory </a:t>
            </a:r>
            <a:r>
              <a:rPr lang="cs-CZ" sz="1200" b="0" i="0" u="none" strike="noStrike" kern="1200" baseline="0" dirty="0">
                <a:solidFill>
                  <a:schemeClr val="tx1"/>
                </a:solidFill>
                <a:latin typeface="+mn-lt"/>
                <a:ea typeface="+mn-ea"/>
                <a:cs typeface="+mn-cs"/>
              </a:rPr>
              <a:t>(Support </a:t>
            </a:r>
            <a:r>
              <a:rPr lang="cs-CZ" sz="1200" b="0" i="0" u="none" strike="noStrike" kern="1200" baseline="0" dirty="0" err="1">
                <a:solidFill>
                  <a:schemeClr val="tx1"/>
                </a:solidFill>
                <a:latin typeface="+mn-lt"/>
                <a:ea typeface="+mn-ea"/>
                <a:cs typeface="+mn-cs"/>
              </a:rPr>
              <a:t>Plan</a:t>
            </a:r>
            <a:r>
              <a:rPr lang="cs-CZ" sz="1200" b="0" i="0" u="none" strike="noStrike" kern="1200" baseline="0" dirty="0">
                <a:solidFill>
                  <a:schemeClr val="tx1"/>
                </a:solidFill>
                <a:latin typeface="+mn-lt"/>
                <a:ea typeface="+mn-ea"/>
                <a:cs typeface="+mn-cs"/>
              </a:rPr>
              <a:t> – SUPLAN), který rozpracovává určitou dílčí oblast operace (spojení, logistika, zpravodajství apod.) s cílem doplnit a podpořit operační plány. Může být vydán jako samostatný dokument nebo jako příloha některého z plánů operačního plánování. </a:t>
            </a:r>
            <a:endParaRPr lang="cs-CZ" dirty="0"/>
          </a:p>
        </p:txBody>
      </p:sp>
      <p:sp>
        <p:nvSpPr>
          <p:cNvPr id="4" name="Zástupný symbol pro číslo snímku 3"/>
          <p:cNvSpPr>
            <a:spLocks noGrp="1"/>
          </p:cNvSpPr>
          <p:nvPr>
            <p:ph type="sldNum" sz="quarter" idx="10"/>
          </p:nvPr>
        </p:nvSpPr>
        <p:spPr/>
        <p:txBody>
          <a:bodyPr/>
          <a:lstStyle/>
          <a:p>
            <a:pPr>
              <a:defRPr/>
            </a:pPr>
            <a:fld id="{973B8E91-8129-4444-8D4E-A506C7DF24F0}" type="slidenum">
              <a:rPr lang="cs-CZ" smtClean="0"/>
              <a:pPr>
                <a:defRPr/>
              </a:pPr>
              <a:t>17</a:t>
            </a:fld>
            <a:endParaRPr lang="cs-CZ"/>
          </a:p>
        </p:txBody>
      </p:sp>
    </p:spTree>
    <p:extLst>
      <p:ext uri="{BB962C8B-B14F-4D97-AF65-F5344CB8AC3E}">
        <p14:creationId xmlns:p14="http://schemas.microsoft.com/office/powerpoint/2010/main" val="149774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973B8E91-8129-4444-8D4E-A506C7DF24F0}" type="slidenum">
              <a:rPr lang="cs-CZ" smtClean="0"/>
              <a:pPr>
                <a:defRPr/>
              </a:pPr>
              <a:t>23</a:t>
            </a:fld>
            <a:endParaRPr lang="cs-CZ"/>
          </a:p>
        </p:txBody>
      </p:sp>
    </p:spTree>
    <p:extLst>
      <p:ext uri="{BB962C8B-B14F-4D97-AF65-F5344CB8AC3E}">
        <p14:creationId xmlns:p14="http://schemas.microsoft.com/office/powerpoint/2010/main" val="16681826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bwMode="auto">
          <a:xfrm>
            <a:off x="892175" y="733425"/>
            <a:ext cx="4886325" cy="36655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7" name="Text Box 2"/>
          <p:cNvSpPr txBox="1">
            <a:spLocks noChangeArrowheads="1"/>
          </p:cNvSpPr>
          <p:nvPr/>
        </p:nvSpPr>
        <p:spPr bwMode="auto">
          <a:xfrm>
            <a:off x="666909" y="4643517"/>
            <a:ext cx="5336815" cy="4399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296" tIns="45148" rIns="90296" bIns="45148" anchor="ctr"/>
          <a:lstStyle>
            <a:lvl1pPr defTabSz="457200" eaLnBrk="0" hangingPunct="0">
              <a:spcBef>
                <a:spcPct val="30000"/>
              </a:spcBef>
              <a:defRPr sz="1200">
                <a:solidFill>
                  <a:schemeClr val="tx1"/>
                </a:solidFill>
                <a:latin typeface="Calibri" pitchFamily="34" charset="0"/>
              </a:defRPr>
            </a:lvl1pPr>
            <a:lvl2pPr marL="742950" indent="-285750" defTabSz="457200" eaLnBrk="0" hangingPunct="0">
              <a:spcBef>
                <a:spcPct val="30000"/>
              </a:spcBef>
              <a:defRPr sz="1200">
                <a:solidFill>
                  <a:schemeClr val="tx1"/>
                </a:solidFill>
                <a:latin typeface="Calibri" pitchFamily="34" charset="0"/>
              </a:defRPr>
            </a:lvl2pPr>
            <a:lvl3pPr marL="1143000" indent="-228600" defTabSz="457200" eaLnBrk="0" hangingPunct="0">
              <a:spcBef>
                <a:spcPct val="30000"/>
              </a:spcBef>
              <a:defRPr sz="1200">
                <a:solidFill>
                  <a:schemeClr val="tx1"/>
                </a:solidFill>
                <a:latin typeface="Calibri" pitchFamily="34" charset="0"/>
              </a:defRPr>
            </a:lvl3pPr>
            <a:lvl4pPr marL="1600200" indent="-228600" defTabSz="457200" eaLnBrk="0" hangingPunct="0">
              <a:spcBef>
                <a:spcPct val="30000"/>
              </a:spcBef>
              <a:defRPr sz="1200">
                <a:solidFill>
                  <a:schemeClr val="tx1"/>
                </a:solidFill>
                <a:latin typeface="Calibri" pitchFamily="34" charset="0"/>
              </a:defRPr>
            </a:lvl4pPr>
            <a:lvl5pPr marL="2057400" indent="-228600" defTabSz="4572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ts val="1233"/>
              </a:spcBef>
              <a:buClr>
                <a:srgbClr val="000000"/>
              </a:buClr>
            </a:pPr>
            <a:endParaRPr lang="cs-CZ" altLang="cs-CZ" sz="2000">
              <a:solidFill>
                <a:srgbClr val="FFFFFF"/>
              </a:solidFill>
              <a:latin typeface="Times New Roman" pitchFamily="18" charset="0"/>
              <a:cs typeface="Arial" pitchFamily="34" charset="0"/>
            </a:endParaRPr>
          </a:p>
        </p:txBody>
      </p:sp>
      <p:sp>
        <p:nvSpPr>
          <p:cNvPr id="62468" name="Zástupný symbol pro poznámky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z="1400" dirty="0">
                <a:latin typeface="Times New Roman" pitchFamily="18" charset="0"/>
              </a:rPr>
              <a:t>Představení se, vymezení rámce přednášky</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z="1400" b="1" dirty="0">
                <a:latin typeface="Times New Roman" pitchFamily="18" charset="0"/>
              </a:rPr>
              <a:t>Vymezení místa CSDP v EAAS jako součásti CFSP</a:t>
            </a:r>
          </a:p>
          <a:p>
            <a:pPr eaLnBrk="1" hangingPunct="1">
              <a:spcBef>
                <a:spcPct val="0"/>
              </a:spcBef>
              <a:buFontTx/>
              <a:buChar char="•"/>
            </a:pPr>
            <a:endParaRPr lang="cs-CZ" altLang="cs-CZ" sz="1400" b="1" dirty="0">
              <a:latin typeface="Times New Roman" pitchFamily="18" charset="0"/>
            </a:endParaRPr>
          </a:p>
          <a:p>
            <a:pPr eaLnBrk="1" hangingPunct="1">
              <a:spcBef>
                <a:spcPct val="0"/>
              </a:spcBef>
              <a:buFontTx/>
              <a:buChar char="•"/>
            </a:pPr>
            <a:r>
              <a:rPr lang="cs-CZ" altLang="cs-CZ" sz="1400" b="1" dirty="0">
                <a:latin typeface="Times New Roman" pitchFamily="18" charset="0"/>
              </a:rPr>
              <a:t> CSDP může působit podél vnějších hranic EU spolu s pohraniční/pobřežní stráži a ostatními agenturami</a:t>
            </a:r>
            <a:r>
              <a:rPr lang="cs-CZ" altLang="cs-CZ" sz="1400" dirty="0">
                <a:latin typeface="Times New Roman" pitchFamily="18" charset="0"/>
              </a:rPr>
              <a:t>;</a:t>
            </a:r>
          </a:p>
          <a:p>
            <a:pPr eaLnBrk="1" hangingPunct="1">
              <a:spcBef>
                <a:spcPct val="0"/>
              </a:spcBef>
              <a:buFontTx/>
              <a:buChar char="•"/>
            </a:pPr>
            <a:r>
              <a:rPr lang="cs-CZ" altLang="cs-CZ" sz="1400" b="1" dirty="0">
                <a:latin typeface="Times New Roman" pitchFamily="18" charset="0"/>
              </a:rPr>
              <a:t> Hlubší obranná spolupráce při pořizování schopností je nutným předpokladem</a:t>
            </a:r>
            <a:r>
              <a:rPr lang="cs-CZ" altLang="cs-CZ" sz="1400" dirty="0">
                <a:latin typeface="Times New Roman" pitchFamily="18" charset="0"/>
              </a:rPr>
              <a:t> pro zvýšení interoperability, efektivnosti, účinnosti a důvěry. Udržitelný, inovativní a konkurence schopný evropský obranný průmysl je základem pro EU strategickou autonomii a důvěryhodnou CSDP;</a:t>
            </a:r>
          </a:p>
          <a:p>
            <a:pPr eaLnBrk="1" hangingPunct="1">
              <a:spcBef>
                <a:spcPct val="0"/>
              </a:spcBef>
              <a:buFontTx/>
              <a:buChar char="•"/>
            </a:pPr>
            <a:r>
              <a:rPr lang="cs-CZ" altLang="cs-CZ" sz="1400" dirty="0">
                <a:latin typeface="Times New Roman" pitchFamily="18" charset="0"/>
              </a:rPr>
              <a:t> CSDP - CBSD je důležitý nástroj pro prevenci konfliktů za předpokladu vyčlenění adekvátních finančních prostředků k jeho využívaní.</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bwMode="auto">
          <a:xfrm>
            <a:off x="892175" y="347663"/>
            <a:ext cx="4889500" cy="36671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1" name="Text Box 2"/>
          <p:cNvSpPr txBox="1">
            <a:spLocks noChangeArrowheads="1"/>
          </p:cNvSpPr>
          <p:nvPr/>
        </p:nvSpPr>
        <p:spPr bwMode="auto">
          <a:xfrm>
            <a:off x="256266" y="4056288"/>
            <a:ext cx="6090175" cy="544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07" tIns="45503" rIns="91007" bIns="45503"/>
          <a:lstStyle>
            <a:lvl1pPr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1pPr>
            <a:lvl2pPr marL="742950" indent="-28575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2pPr>
            <a:lvl3pPr marL="11430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3pPr>
            <a:lvl4pPr marL="16002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4pPr>
            <a:lvl5pPr marL="20574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5pPr>
            <a:lvl6pPr marL="25146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6pPr>
            <a:lvl7pPr marL="29718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7pPr>
            <a:lvl8pPr marL="34290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8pPr>
            <a:lvl9pPr marL="38862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9pPr>
          </a:lstStyle>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p:txBody>
      </p:sp>
      <p:sp>
        <p:nvSpPr>
          <p:cNvPr id="68612" name="Zástupný symbol pro poznámky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z="1400" dirty="0">
                <a:latin typeface="Times New Roman" pitchFamily="18" charset="0"/>
                <a:cs typeface="Times New Roman" panose="02020603050405020304" pitchFamily="18" charset="0"/>
              </a:rPr>
              <a:t> </a:t>
            </a:r>
          </a:p>
          <a:p>
            <a:pPr>
              <a:spcBef>
                <a:spcPts val="592"/>
              </a:spcBef>
            </a:pPr>
            <a:r>
              <a:rPr lang="cs-CZ" altLang="cs-CZ" sz="1400" dirty="0">
                <a:solidFill>
                  <a:srgbClr val="000000"/>
                </a:solidFill>
                <a:latin typeface="Times New Roman" panose="02020603050405020304" pitchFamily="18" charset="0"/>
                <a:cs typeface="Times New Roman" panose="02020603050405020304" pitchFamily="18" charset="0"/>
              </a:rPr>
              <a:t>LS zahrnuje v oblasti CSDP dva pojmy. </a:t>
            </a:r>
            <a:r>
              <a:rPr lang="cs-CZ" altLang="cs-CZ" sz="1400" dirty="0" err="1">
                <a:solidFill>
                  <a:srgbClr val="000000"/>
                </a:solidFill>
                <a:latin typeface="Times New Roman" panose="02020603050405020304" pitchFamily="18" charset="0"/>
                <a:cs typeface="Times New Roman" panose="02020603050405020304" pitchFamily="18" charset="0"/>
              </a:rPr>
              <a:t>Provisions</a:t>
            </a:r>
            <a:r>
              <a:rPr lang="cs-CZ" altLang="cs-CZ" sz="1400" dirty="0">
                <a:solidFill>
                  <a:srgbClr val="000000"/>
                </a:solidFill>
                <a:latin typeface="Times New Roman" panose="02020603050405020304" pitchFamily="18" charset="0"/>
                <a:cs typeface="Times New Roman" panose="02020603050405020304" pitchFamily="18" charset="0"/>
              </a:rPr>
              <a:t> on CSDP - Ustanovení o společné bezpečnostní a obranné politice ve smlouvě o EU používá se rovněž pojem </a:t>
            </a:r>
            <a:r>
              <a:rPr lang="cs-CZ" altLang="cs-CZ" sz="1400" dirty="0" err="1">
                <a:solidFill>
                  <a:srgbClr val="000000"/>
                </a:solidFill>
                <a:latin typeface="Times New Roman" panose="02020603050405020304" pitchFamily="18" charset="0"/>
                <a:cs typeface="Times New Roman" panose="02020603050405020304" pitchFamily="18" charset="0"/>
              </a:rPr>
              <a:t>Mutual</a:t>
            </a:r>
            <a:r>
              <a:rPr lang="cs-CZ" altLang="cs-CZ" sz="1400" dirty="0">
                <a:solidFill>
                  <a:srgbClr val="000000"/>
                </a:solidFill>
                <a:latin typeface="Times New Roman" panose="02020603050405020304" pitchFamily="18" charset="0"/>
                <a:cs typeface="Times New Roman" panose="02020603050405020304" pitchFamily="18" charset="0"/>
              </a:rPr>
              <a:t> </a:t>
            </a:r>
            <a:r>
              <a:rPr lang="cs-CZ" altLang="cs-CZ" sz="1400" dirty="0" err="1">
                <a:solidFill>
                  <a:srgbClr val="000000"/>
                </a:solidFill>
                <a:latin typeface="Times New Roman" panose="02020603050405020304" pitchFamily="18" charset="0"/>
                <a:cs typeface="Times New Roman" panose="02020603050405020304" pitchFamily="18" charset="0"/>
              </a:rPr>
              <a:t>Assistance</a:t>
            </a:r>
            <a:r>
              <a:rPr lang="cs-CZ" altLang="cs-CZ" sz="1400" dirty="0">
                <a:solidFill>
                  <a:srgbClr val="000000"/>
                </a:solidFill>
                <a:latin typeface="Times New Roman" panose="02020603050405020304" pitchFamily="18" charset="0"/>
                <a:cs typeface="Times New Roman" panose="02020603050405020304" pitchFamily="18" charset="0"/>
              </a:rPr>
              <a:t> </a:t>
            </a:r>
            <a:r>
              <a:rPr lang="cs-CZ" altLang="cs-CZ" sz="1400" dirty="0" err="1">
                <a:solidFill>
                  <a:srgbClr val="000000"/>
                </a:solidFill>
                <a:latin typeface="Times New Roman" panose="02020603050405020304" pitchFamily="18" charset="0"/>
                <a:cs typeface="Times New Roman" panose="02020603050405020304" pitchFamily="18" charset="0"/>
              </a:rPr>
              <a:t>Clause</a:t>
            </a:r>
            <a:r>
              <a:rPr lang="cs-CZ" altLang="cs-CZ" sz="1400" dirty="0">
                <a:solidFill>
                  <a:srgbClr val="000000"/>
                </a:solidFill>
                <a:latin typeface="Times New Roman" panose="02020603050405020304" pitchFamily="18" charset="0"/>
                <a:cs typeface="Times New Roman" panose="02020603050405020304" pitchFamily="18" charset="0"/>
              </a:rPr>
              <a:t> a Solidarity </a:t>
            </a:r>
            <a:r>
              <a:rPr lang="cs-CZ" altLang="cs-CZ" sz="1400" dirty="0" err="1">
                <a:solidFill>
                  <a:srgbClr val="000000"/>
                </a:solidFill>
                <a:latin typeface="Times New Roman" panose="02020603050405020304" pitchFamily="18" charset="0"/>
                <a:cs typeface="Times New Roman" panose="02020603050405020304" pitchFamily="18" charset="0"/>
              </a:rPr>
              <a:t>Clause</a:t>
            </a:r>
            <a:r>
              <a:rPr lang="cs-CZ" altLang="cs-CZ" sz="1400" dirty="0">
                <a:solidFill>
                  <a:srgbClr val="000000"/>
                </a:solidFill>
                <a:latin typeface="Times New Roman" panose="02020603050405020304" pitchFamily="18" charset="0"/>
                <a:cs typeface="Times New Roman" panose="02020603050405020304" pitchFamily="18" charset="0"/>
              </a:rPr>
              <a:t> (doložka solidarity). </a:t>
            </a:r>
          </a:p>
          <a:p>
            <a:pPr>
              <a:spcBef>
                <a:spcPts val="592"/>
              </a:spcBef>
            </a:pPr>
            <a:r>
              <a:rPr lang="cs-CZ" altLang="cs-CZ" sz="1400" dirty="0">
                <a:solidFill>
                  <a:srgbClr val="000000"/>
                </a:solidFill>
                <a:latin typeface="Times New Roman" panose="02020603050405020304" pitchFamily="18" charset="0"/>
                <a:cs typeface="Times New Roman" panose="02020603050405020304" pitchFamily="18" charset="0"/>
              </a:rPr>
              <a:t>LS čl. 42 – 46 v rámci CSDP operace EU mimo území EU a vzájemnou pomoc při napadení. </a:t>
            </a:r>
          </a:p>
          <a:p>
            <a:pPr eaLnBrk="1" hangingPunct="1">
              <a:spcBef>
                <a:spcPts val="592"/>
              </a:spcBef>
            </a:pPr>
            <a:r>
              <a:rPr lang="cs-CZ" altLang="cs-CZ" sz="1400" dirty="0">
                <a:solidFill>
                  <a:srgbClr val="000000"/>
                </a:solidFill>
                <a:latin typeface="Times New Roman" panose="02020603050405020304" pitchFamily="18" charset="0"/>
                <a:cs typeface="Times New Roman" panose="02020603050405020304" pitchFamily="18" charset="0"/>
              </a:rPr>
              <a:t>SOLIDARITY CLAUSE, neboli DOLOŽKA SOLITARITY není součástí Smlouvy o EU, ale je ustanovením Smlouvy o fungování EU, a v hlavě VII, v čl. 222, což je doložka solidarity, řeší teroristické útoky a živelní pohromy.</a:t>
            </a:r>
          </a:p>
          <a:p>
            <a:pPr eaLnBrk="1" hangingPunct="1">
              <a:spcBef>
                <a:spcPts val="592"/>
              </a:spcBef>
            </a:pPr>
            <a:endParaRPr lang="cs-CZ" altLang="cs-CZ" sz="14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pPr>
            <a:r>
              <a:rPr lang="cs-CZ" altLang="cs-CZ" sz="1400" b="1" dirty="0" err="1">
                <a:latin typeface="Times New Roman" panose="02020603050405020304" pitchFamily="18" charset="0"/>
                <a:cs typeface="Times New Roman" panose="02020603050405020304" pitchFamily="18" charset="0"/>
              </a:rPr>
              <a:t>Mutual</a:t>
            </a:r>
            <a:r>
              <a:rPr lang="cs-CZ" altLang="cs-CZ" sz="1400" b="1" dirty="0">
                <a:latin typeface="Times New Roman" panose="02020603050405020304" pitchFamily="18" charset="0"/>
                <a:cs typeface="Times New Roman" panose="02020603050405020304" pitchFamily="18" charset="0"/>
              </a:rPr>
              <a:t> </a:t>
            </a:r>
            <a:r>
              <a:rPr lang="cs-CZ" altLang="cs-CZ" sz="1400" b="1" dirty="0" err="1">
                <a:latin typeface="Times New Roman" panose="02020603050405020304" pitchFamily="18" charset="0"/>
                <a:cs typeface="Times New Roman" panose="02020603050405020304" pitchFamily="18" charset="0"/>
              </a:rPr>
              <a:t>Assistance</a:t>
            </a:r>
            <a:r>
              <a:rPr lang="cs-CZ" altLang="cs-CZ" sz="1400" b="1" dirty="0">
                <a:latin typeface="Times New Roman" panose="02020603050405020304" pitchFamily="18" charset="0"/>
                <a:cs typeface="Times New Roman" panose="02020603050405020304" pitchFamily="18" charset="0"/>
              </a:rPr>
              <a:t> </a:t>
            </a:r>
            <a:r>
              <a:rPr lang="en-US" altLang="cs-CZ" sz="1400" b="1" dirty="0">
                <a:latin typeface="Times New Roman" panose="02020603050405020304" pitchFamily="18" charset="0"/>
                <a:cs typeface="Times New Roman" panose="02020603050405020304" pitchFamily="18" charset="0"/>
              </a:rPr>
              <a:t>Clause </a:t>
            </a:r>
            <a:r>
              <a:rPr lang="pt-BR" altLang="cs-CZ" sz="1400" b="1" dirty="0">
                <a:latin typeface="Times New Roman" pitchFamily="18" charset="0"/>
                <a:cs typeface="Times New Roman" panose="02020603050405020304" pitchFamily="18" charset="0"/>
              </a:rPr>
              <a:t>(Article 42.7 TEU)</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dirty="0" err="1">
                <a:latin typeface="Times New Roman" pitchFamily="18" charset="0"/>
                <a:cs typeface="Times New Roman" panose="02020603050405020304" pitchFamily="18" charset="0"/>
              </a:rPr>
              <a:t>If</a:t>
            </a:r>
            <a:r>
              <a:rPr lang="cs-CZ" altLang="cs-CZ" sz="1400" dirty="0">
                <a:latin typeface="Times New Roman" pitchFamily="18" charset="0"/>
                <a:cs typeface="Times New Roman" panose="02020603050405020304" pitchFamily="18" charset="0"/>
              </a:rPr>
              <a:t> a </a:t>
            </a:r>
            <a:r>
              <a:rPr lang="cs-CZ" altLang="cs-CZ" sz="1400" dirty="0" err="1">
                <a:latin typeface="Times New Roman" pitchFamily="18" charset="0"/>
                <a:cs typeface="Times New Roman" panose="02020603050405020304" pitchFamily="18" charset="0"/>
              </a:rPr>
              <a:t>Member</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State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is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victim</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armed</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aggression</a:t>
            </a:r>
            <a:r>
              <a:rPr lang="cs-CZ" altLang="cs-CZ" sz="1400" dirty="0">
                <a:latin typeface="Times New Roman" pitchFamily="18" charset="0"/>
                <a:cs typeface="Times New Roman" panose="02020603050405020304" pitchFamily="18" charset="0"/>
              </a:rPr>
              <a:t> on </a:t>
            </a:r>
            <a:r>
              <a:rPr lang="cs-CZ" altLang="cs-CZ" sz="1400" dirty="0" err="1">
                <a:latin typeface="Times New Roman" pitchFamily="18" charset="0"/>
                <a:cs typeface="Times New Roman" panose="02020603050405020304" pitchFamily="18" charset="0"/>
              </a:rPr>
              <a:t>its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territory</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other</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Member</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States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shall</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have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towards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it</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an</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obligation</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aid</a:t>
            </a:r>
            <a:r>
              <a:rPr lang="cs-CZ" altLang="cs-CZ" sz="1400" dirty="0">
                <a:latin typeface="Times New Roman" pitchFamily="18" charset="0"/>
                <a:cs typeface="Times New Roman" panose="02020603050405020304" pitchFamily="18" charset="0"/>
              </a:rPr>
              <a:t> and </a:t>
            </a:r>
            <a:r>
              <a:rPr lang="cs-CZ" altLang="cs-CZ" sz="1400" dirty="0" err="1">
                <a:latin typeface="Times New Roman" pitchFamily="18" charset="0"/>
                <a:cs typeface="Times New Roman" panose="02020603050405020304" pitchFamily="18" charset="0"/>
              </a:rPr>
              <a:t>assistance</a:t>
            </a:r>
            <a:r>
              <a:rPr lang="cs-CZ" altLang="cs-CZ" sz="1400" dirty="0">
                <a:latin typeface="Times New Roman" pitchFamily="18" charset="0"/>
                <a:cs typeface="Times New Roman" panose="02020603050405020304" pitchFamily="18" charset="0"/>
              </a:rPr>
              <a:t> by </a:t>
            </a:r>
            <a:r>
              <a:rPr lang="cs-CZ" altLang="cs-CZ" sz="1400" dirty="0" err="1">
                <a:latin typeface="Times New Roman" pitchFamily="18" charset="0"/>
                <a:cs typeface="Times New Roman" panose="02020603050405020304" pitchFamily="18" charset="0"/>
              </a:rPr>
              <a:t>all</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means</a:t>
            </a:r>
            <a:r>
              <a:rPr lang="cs-CZ" altLang="cs-CZ" sz="1400" dirty="0">
                <a:latin typeface="Times New Roman" pitchFamily="18" charset="0"/>
                <a:cs typeface="Times New Roman" panose="02020603050405020304" pitchFamily="18" charset="0"/>
              </a:rPr>
              <a:t> in </a:t>
            </a:r>
            <a:r>
              <a:rPr lang="cs-CZ" altLang="cs-CZ" sz="1400" dirty="0" err="1">
                <a:latin typeface="Times New Roman" pitchFamily="18" charset="0"/>
                <a:cs typeface="Times New Roman" panose="02020603050405020304" pitchFamily="18" charset="0"/>
              </a:rPr>
              <a:t>their</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power</a:t>
            </a:r>
            <a:r>
              <a:rPr lang="cs-CZ" altLang="cs-CZ" sz="1400" dirty="0">
                <a:latin typeface="Times New Roman" pitchFamily="18" charset="0"/>
                <a:cs typeface="Times New Roman" panose="02020603050405020304" pitchFamily="18" charset="0"/>
              </a:rPr>
              <a:t>, in </a:t>
            </a:r>
            <a:r>
              <a:rPr lang="cs-CZ" altLang="cs-CZ" sz="1400" dirty="0" err="1">
                <a:latin typeface="Times New Roman" pitchFamily="18" charset="0"/>
                <a:cs typeface="Times New Roman" panose="02020603050405020304" pitchFamily="18" charset="0"/>
              </a:rPr>
              <a:t>accordance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with</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Article</a:t>
            </a:r>
            <a:r>
              <a:rPr lang="cs-CZ" altLang="cs-CZ" sz="1400" dirty="0">
                <a:latin typeface="Times New Roman" pitchFamily="18" charset="0"/>
                <a:cs typeface="Times New Roman" panose="02020603050405020304" pitchFamily="18" charset="0"/>
              </a:rPr>
              <a:t> 51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United </a:t>
            </a:r>
            <a:r>
              <a:rPr lang="cs-CZ" altLang="cs-CZ" sz="1400" dirty="0" err="1">
                <a:latin typeface="Times New Roman" pitchFamily="18" charset="0"/>
                <a:cs typeface="Times New Roman" panose="02020603050405020304" pitchFamily="18" charset="0"/>
              </a:rPr>
              <a:t>Nations</a:t>
            </a:r>
            <a:r>
              <a:rPr lang="cs-CZ" altLang="cs-CZ" sz="1400" dirty="0">
                <a:latin typeface="Times New Roman" pitchFamily="18" charset="0"/>
                <a:cs typeface="Times New Roman" panose="02020603050405020304" pitchFamily="18" charset="0"/>
              </a:rPr>
              <a:t> Charter. </a:t>
            </a:r>
            <a:r>
              <a:rPr lang="cs-CZ" altLang="cs-CZ" sz="1400" dirty="0" err="1">
                <a:latin typeface="Times New Roman" pitchFamily="18" charset="0"/>
                <a:cs typeface="Times New Roman" panose="02020603050405020304" pitchFamily="18" charset="0"/>
              </a:rPr>
              <a:t>This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shall</a:t>
            </a:r>
            <a:r>
              <a:rPr lang="cs-CZ" altLang="cs-CZ" sz="1400" dirty="0">
                <a:latin typeface="Times New Roman" pitchFamily="18" charset="0"/>
                <a:cs typeface="Times New Roman" panose="02020603050405020304" pitchFamily="18" charset="0"/>
              </a:rPr>
              <a:t> not prejudice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specific</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character</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security</a:t>
            </a:r>
            <a:r>
              <a:rPr lang="cs-CZ" altLang="cs-CZ" sz="1400" dirty="0">
                <a:latin typeface="Times New Roman" pitchFamily="18" charset="0"/>
                <a:cs typeface="Times New Roman" panose="02020603050405020304" pitchFamily="18" charset="0"/>
              </a:rPr>
              <a:t> and </a:t>
            </a:r>
            <a:r>
              <a:rPr lang="cs-CZ" altLang="cs-CZ" sz="1400" dirty="0" err="1">
                <a:latin typeface="Times New Roman" pitchFamily="18" charset="0"/>
                <a:cs typeface="Times New Roman" panose="02020603050405020304" pitchFamily="18" charset="0"/>
              </a:rPr>
              <a:t>defence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policy</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certain</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Member</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States</a:t>
            </a:r>
            <a:r>
              <a:rPr lang="cs-CZ" altLang="cs-CZ" sz="1400" dirty="0">
                <a:latin typeface="Times New Roman" pitchFamily="18" charset="0"/>
                <a:cs typeface="Times New Roman" panose="02020603050405020304" pitchFamily="18" charset="0"/>
              </a:rPr>
              <a:t>.</a:t>
            </a:r>
          </a:p>
          <a:p>
            <a:pPr eaLnBrk="1" hangingPunct="1">
              <a:spcBef>
                <a:spcPct val="0"/>
              </a:spcBef>
            </a:pPr>
            <a:endParaRPr lang="cs-CZ" altLang="cs-CZ" sz="1400" b="1" u="sng" dirty="0">
              <a:latin typeface="Times New Roman" pitchFamily="18" charset="0"/>
              <a:cs typeface="Times New Roman" panose="02020603050405020304" pitchFamily="18" charset="0"/>
            </a:endParaRPr>
          </a:p>
          <a:p>
            <a:pPr eaLnBrk="1" hangingPunct="1">
              <a:spcBef>
                <a:spcPct val="0"/>
              </a:spcBef>
            </a:pPr>
            <a:r>
              <a:rPr lang="cs-CZ" altLang="cs-CZ" sz="1400" b="1" u="sng" dirty="0" err="1">
                <a:latin typeface="Times New Roman" pitchFamily="18" charset="0"/>
                <a:cs typeface="Times New Roman" panose="02020603050405020304" pitchFamily="18" charset="0"/>
              </a:rPr>
              <a:t>Article</a:t>
            </a:r>
            <a:r>
              <a:rPr lang="cs-CZ" altLang="cs-CZ" sz="1400" b="1" u="sng" dirty="0">
                <a:latin typeface="Times New Roman" pitchFamily="18" charset="0"/>
                <a:cs typeface="Times New Roman" panose="02020603050405020304" pitchFamily="18" charset="0"/>
              </a:rPr>
              <a:t> 43 TEU</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tasks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referred</a:t>
            </a:r>
            <a:r>
              <a:rPr lang="cs-CZ" altLang="cs-CZ" sz="1400" dirty="0">
                <a:latin typeface="Times New Roman" pitchFamily="18" charset="0"/>
                <a:cs typeface="Times New Roman" panose="02020603050405020304" pitchFamily="18" charset="0"/>
              </a:rPr>
              <a:t> to in </a:t>
            </a:r>
            <a:r>
              <a:rPr lang="cs-CZ" altLang="cs-CZ" sz="1400" dirty="0" err="1">
                <a:latin typeface="Times New Roman" pitchFamily="18" charset="0"/>
                <a:cs typeface="Times New Roman" panose="02020603050405020304" pitchFamily="18" charset="0"/>
              </a:rPr>
              <a:t>Article</a:t>
            </a:r>
            <a:r>
              <a:rPr lang="cs-CZ" altLang="cs-CZ" sz="1400" dirty="0">
                <a:latin typeface="Times New Roman" pitchFamily="18" charset="0"/>
                <a:cs typeface="Times New Roman" panose="02020603050405020304" pitchFamily="18" charset="0"/>
              </a:rPr>
              <a:t> 42(1), in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course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which</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Union </a:t>
            </a:r>
            <a:r>
              <a:rPr lang="cs-CZ" altLang="cs-CZ" sz="1400" dirty="0" err="1">
                <a:latin typeface="Times New Roman" pitchFamily="18" charset="0"/>
                <a:cs typeface="Times New Roman" panose="02020603050405020304" pitchFamily="18" charset="0"/>
              </a:rPr>
              <a:t>may</a:t>
            </a:r>
            <a:r>
              <a:rPr lang="cs-CZ" altLang="cs-CZ" sz="1400" dirty="0">
                <a:latin typeface="Times New Roman" pitchFamily="18" charset="0"/>
                <a:cs typeface="Times New Roman" panose="02020603050405020304" pitchFamily="18" charset="0"/>
              </a:rPr>
              <a:t> use </a:t>
            </a:r>
            <a:r>
              <a:rPr lang="cs-CZ" altLang="cs-CZ" sz="1400" dirty="0" err="1">
                <a:latin typeface="Times New Roman" pitchFamily="18" charset="0"/>
                <a:cs typeface="Times New Roman" panose="02020603050405020304" pitchFamily="18" charset="0"/>
              </a:rPr>
              <a:t>civilian</a:t>
            </a:r>
            <a:r>
              <a:rPr lang="cs-CZ" altLang="cs-CZ" sz="1400" dirty="0">
                <a:latin typeface="Times New Roman" pitchFamily="18" charset="0"/>
                <a:cs typeface="Times New Roman" panose="02020603050405020304" pitchFamily="18" charset="0"/>
              </a:rPr>
              <a:t> and </a:t>
            </a:r>
            <a:r>
              <a:rPr lang="cs-CZ" altLang="cs-CZ" sz="1400" dirty="0" err="1">
                <a:latin typeface="Times New Roman" pitchFamily="18" charset="0"/>
                <a:cs typeface="Times New Roman" panose="02020603050405020304" pitchFamily="18" charset="0"/>
              </a:rPr>
              <a:t>military</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means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shall</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include</a:t>
            </a:r>
            <a:r>
              <a:rPr lang="cs-CZ" altLang="cs-CZ" sz="1400" dirty="0">
                <a:latin typeface="Times New Roman" pitchFamily="18" charset="0"/>
                <a:cs typeface="Times New Roman" panose="02020603050405020304" pitchFamily="18" charset="0"/>
              </a:rPr>
              <a:t> joint </a:t>
            </a:r>
            <a:r>
              <a:rPr lang="cs-CZ" altLang="cs-CZ" sz="1400" dirty="0" err="1">
                <a:latin typeface="Times New Roman" pitchFamily="18" charset="0"/>
                <a:cs typeface="Times New Roman" panose="02020603050405020304" pitchFamily="18" charset="0"/>
              </a:rPr>
              <a:t>disarmament</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operations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humanitarian</a:t>
            </a:r>
            <a:r>
              <a:rPr lang="cs-CZ" altLang="cs-CZ" sz="1400" dirty="0">
                <a:latin typeface="Times New Roman" pitchFamily="18" charset="0"/>
                <a:cs typeface="Times New Roman" panose="02020603050405020304" pitchFamily="18" charset="0"/>
              </a:rPr>
              <a:t> and </a:t>
            </a:r>
            <a:r>
              <a:rPr lang="cs-CZ" altLang="cs-CZ" sz="1400" dirty="0" err="1">
                <a:latin typeface="Times New Roman" pitchFamily="18" charset="0"/>
                <a:cs typeface="Times New Roman" panose="02020603050405020304" pitchFamily="18" charset="0"/>
              </a:rPr>
              <a:t>rescue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tasks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military</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advice</a:t>
            </a:r>
            <a:r>
              <a:rPr lang="cs-CZ" altLang="cs-CZ" sz="1400" dirty="0">
                <a:latin typeface="Times New Roman" pitchFamily="18" charset="0"/>
                <a:cs typeface="Times New Roman" panose="02020603050405020304" pitchFamily="18" charset="0"/>
              </a:rPr>
              <a:t> and </a:t>
            </a:r>
            <a:r>
              <a:rPr lang="cs-CZ" altLang="cs-CZ" sz="1400" dirty="0" err="1">
                <a:latin typeface="Times New Roman" pitchFamily="18" charset="0"/>
                <a:cs typeface="Times New Roman" panose="02020603050405020304" pitchFamily="18" charset="0"/>
              </a:rPr>
              <a:t>assistance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tasks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conflict</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prevention</a:t>
            </a:r>
            <a:r>
              <a:rPr lang="cs-CZ" altLang="cs-CZ" sz="1400" dirty="0">
                <a:latin typeface="Times New Roman" pitchFamily="18" charset="0"/>
                <a:cs typeface="Times New Roman" panose="02020603050405020304" pitchFamily="18" charset="0"/>
              </a:rPr>
              <a:t> and </a:t>
            </a:r>
            <a:r>
              <a:rPr lang="cs-CZ" altLang="cs-CZ" sz="1400" dirty="0" err="1">
                <a:latin typeface="Times New Roman" pitchFamily="18" charset="0"/>
                <a:cs typeface="Times New Roman" panose="02020603050405020304" pitchFamily="18" charset="0"/>
              </a:rPr>
              <a:t>peace-keeping</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tasks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tasks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combat</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forces</a:t>
            </a:r>
            <a:r>
              <a:rPr lang="cs-CZ" altLang="cs-CZ" sz="1400" dirty="0">
                <a:latin typeface="Times New Roman" pitchFamily="18" charset="0"/>
                <a:cs typeface="Times New Roman" panose="02020603050405020304" pitchFamily="18" charset="0"/>
              </a:rPr>
              <a:t> in </a:t>
            </a:r>
            <a:r>
              <a:rPr lang="cs-CZ" altLang="cs-CZ" sz="1400" dirty="0" err="1">
                <a:latin typeface="Times New Roman" pitchFamily="18" charset="0"/>
                <a:cs typeface="Times New Roman" panose="02020603050405020304" pitchFamily="18" charset="0"/>
              </a:rPr>
              <a:t>crisis</a:t>
            </a:r>
            <a:r>
              <a:rPr lang="cs-CZ" altLang="cs-CZ" sz="1400" dirty="0">
                <a:latin typeface="Times New Roman" pitchFamily="18" charset="0"/>
                <a:cs typeface="Times New Roman" panose="02020603050405020304" pitchFamily="18" charset="0"/>
              </a:rPr>
              <a:t> management, </a:t>
            </a:r>
            <a:r>
              <a:rPr lang="cs-CZ" altLang="cs-CZ" sz="1400" dirty="0" err="1">
                <a:latin typeface="Times New Roman" pitchFamily="18" charset="0"/>
                <a:cs typeface="Times New Roman" panose="02020603050405020304" pitchFamily="18" charset="0"/>
              </a:rPr>
              <a:t>including</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peace-making</a:t>
            </a:r>
            <a:r>
              <a:rPr lang="cs-CZ" altLang="cs-CZ" sz="1400" dirty="0">
                <a:latin typeface="Times New Roman" pitchFamily="18" charset="0"/>
                <a:cs typeface="Times New Roman" panose="02020603050405020304" pitchFamily="18" charset="0"/>
              </a:rPr>
              <a:t> and post-</a:t>
            </a:r>
            <a:r>
              <a:rPr lang="cs-CZ" altLang="cs-CZ" sz="1400" dirty="0" err="1">
                <a:latin typeface="Times New Roman" pitchFamily="18" charset="0"/>
                <a:cs typeface="Times New Roman" panose="02020603050405020304" pitchFamily="18" charset="0"/>
              </a:rPr>
              <a:t>conflict</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stabilisation</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All</a:t>
            </a:r>
            <a:r>
              <a:rPr lang="cs-CZ" altLang="cs-CZ" sz="1400" dirty="0">
                <a:latin typeface="Times New Roman" pitchFamily="18" charset="0"/>
                <a:cs typeface="Times New Roman" panose="02020603050405020304" pitchFamily="18" charset="0"/>
              </a:rPr>
              <a:t> these </a:t>
            </a:r>
            <a:r>
              <a:rPr lang="cs-CZ" altLang="cs-CZ" sz="1400" dirty="0" err="1">
                <a:latin typeface="Times New Roman" pitchFamily="18" charset="0"/>
                <a:cs typeface="Times New Roman" panose="02020603050405020304" pitchFamily="18" charset="0"/>
              </a:rPr>
              <a:t>tasks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may</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contribute</a:t>
            </a:r>
            <a:r>
              <a:rPr lang="cs-CZ" altLang="cs-CZ" sz="1400" dirty="0">
                <a:latin typeface="Times New Roman" pitchFamily="18" charset="0"/>
                <a:cs typeface="Times New Roman" panose="02020603050405020304" pitchFamily="18" charset="0"/>
              </a:rPr>
              <a:t> to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fight</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against</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terrorism</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including</a:t>
            </a:r>
            <a:r>
              <a:rPr lang="cs-CZ" altLang="cs-CZ" sz="1400" dirty="0">
                <a:latin typeface="Times New Roman" pitchFamily="18" charset="0"/>
                <a:cs typeface="Times New Roman" panose="02020603050405020304" pitchFamily="18" charset="0"/>
              </a:rPr>
              <a:t> by </a:t>
            </a:r>
            <a:r>
              <a:rPr lang="cs-CZ" altLang="cs-CZ" sz="1400" dirty="0" err="1">
                <a:latin typeface="Times New Roman" pitchFamily="18" charset="0"/>
                <a:cs typeface="Times New Roman" panose="02020603050405020304" pitchFamily="18" charset="0"/>
              </a:rPr>
              <a:t>supporting</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third</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countries</a:t>
            </a:r>
            <a:r>
              <a:rPr lang="cs-CZ" altLang="cs-CZ" sz="1400" dirty="0">
                <a:latin typeface="Times New Roman" pitchFamily="18" charset="0"/>
                <a:cs typeface="Times New Roman" panose="02020603050405020304" pitchFamily="18" charset="0"/>
              </a:rPr>
              <a:t> in </a:t>
            </a:r>
            <a:r>
              <a:rPr lang="cs-CZ" altLang="cs-CZ" sz="1400" dirty="0" err="1">
                <a:latin typeface="Times New Roman" pitchFamily="18" charset="0"/>
                <a:cs typeface="Times New Roman" panose="02020603050405020304" pitchFamily="18" charset="0"/>
              </a:rPr>
              <a:t>combating</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terrorism</a:t>
            </a:r>
            <a:r>
              <a:rPr lang="cs-CZ" altLang="cs-CZ" sz="1400" dirty="0">
                <a:latin typeface="Times New Roman" pitchFamily="18" charset="0"/>
                <a:cs typeface="Times New Roman" panose="02020603050405020304" pitchFamily="18" charset="0"/>
              </a:rPr>
              <a:t> in </a:t>
            </a:r>
            <a:r>
              <a:rPr lang="cs-CZ" altLang="cs-CZ" sz="1400" dirty="0" err="1">
                <a:latin typeface="Times New Roman" pitchFamily="18" charset="0"/>
                <a:cs typeface="Times New Roman" panose="02020603050405020304" pitchFamily="18" charset="0"/>
              </a:rPr>
              <a:t>their</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territories</a:t>
            </a:r>
            <a:r>
              <a:rPr lang="cs-CZ" altLang="cs-CZ" sz="1400" dirty="0">
                <a:latin typeface="Times New Roman" pitchFamily="18" charset="0"/>
                <a:cs typeface="Times New Roman" panose="02020603050405020304" pitchFamily="18" charset="0"/>
              </a:rPr>
              <a:t>.</a:t>
            </a:r>
          </a:p>
          <a:p>
            <a:pPr eaLnBrk="1" hangingPunct="1">
              <a:spcBef>
                <a:spcPct val="0"/>
              </a:spcBef>
            </a:pPr>
            <a:r>
              <a:rPr lang="cs-CZ" altLang="cs-CZ" sz="1400" dirty="0">
                <a:latin typeface="Times New Roman" pitchFamily="18" charset="0"/>
                <a:cs typeface="Times New Roman" panose="02020603050405020304" pitchFamily="18" charset="0"/>
              </a:rPr>
              <a:t> </a:t>
            </a:r>
          </a:p>
          <a:p>
            <a:pPr eaLnBrk="1" hangingPunct="1">
              <a:spcBef>
                <a:spcPct val="0"/>
              </a:spcBef>
            </a:pPr>
            <a:r>
              <a:rPr lang="cs-CZ" altLang="cs-CZ" sz="1400" dirty="0" err="1">
                <a:latin typeface="Times New Roman" pitchFamily="18" charset="0"/>
                <a:cs typeface="Times New Roman" panose="02020603050405020304" pitchFamily="18" charset="0"/>
              </a:rPr>
              <a:t>Within</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framework</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decisions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adopted</a:t>
            </a:r>
            <a:r>
              <a:rPr lang="cs-CZ" altLang="cs-CZ" sz="1400" dirty="0">
                <a:latin typeface="Times New Roman" pitchFamily="18" charset="0"/>
                <a:cs typeface="Times New Roman" panose="02020603050405020304" pitchFamily="18" charset="0"/>
              </a:rPr>
              <a:t> in </a:t>
            </a:r>
            <a:r>
              <a:rPr lang="cs-CZ" altLang="cs-CZ" sz="1400" dirty="0" err="1">
                <a:latin typeface="Times New Roman" pitchFamily="18" charset="0"/>
                <a:cs typeface="Times New Roman" panose="02020603050405020304" pitchFamily="18" charset="0"/>
              </a:rPr>
              <a:t>accordance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with</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Article</a:t>
            </a:r>
            <a:r>
              <a:rPr lang="cs-CZ" altLang="cs-CZ" sz="1400" dirty="0">
                <a:latin typeface="Times New Roman" pitchFamily="18" charset="0"/>
                <a:cs typeface="Times New Roman" panose="02020603050405020304" pitchFamily="18" charset="0"/>
              </a:rPr>
              <a:t> 43,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Council</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may</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entrust</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implementation</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 </a:t>
            </a:r>
            <a:r>
              <a:rPr lang="cs-CZ" altLang="cs-CZ" sz="1400" dirty="0" err="1">
                <a:latin typeface="Times New Roman" pitchFamily="18" charset="0"/>
                <a:cs typeface="Times New Roman" panose="02020603050405020304" pitchFamily="18" charset="0"/>
              </a:rPr>
              <a:t>task</a:t>
            </a:r>
            <a:r>
              <a:rPr lang="cs-CZ" altLang="cs-CZ" sz="1400" dirty="0">
                <a:latin typeface="Times New Roman" pitchFamily="18" charset="0"/>
                <a:cs typeface="Times New Roman" panose="02020603050405020304" pitchFamily="18" charset="0"/>
              </a:rPr>
              <a:t> to a </a:t>
            </a:r>
            <a:r>
              <a:rPr lang="cs-CZ" altLang="cs-CZ" sz="1400" dirty="0" err="1">
                <a:latin typeface="Times New Roman" pitchFamily="18" charset="0"/>
                <a:cs typeface="Times New Roman" panose="02020603050405020304" pitchFamily="18" charset="0"/>
              </a:rPr>
              <a:t>group</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Member</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States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which</a:t>
            </a:r>
            <a:r>
              <a:rPr lang="cs-CZ" altLang="cs-CZ" sz="1400" dirty="0">
                <a:latin typeface="Times New Roman" pitchFamily="18" charset="0"/>
                <a:cs typeface="Times New Roman" panose="02020603050405020304" pitchFamily="18" charset="0"/>
              </a:rPr>
              <a:t> are </a:t>
            </a:r>
            <a:r>
              <a:rPr lang="cs-CZ" altLang="cs-CZ" sz="1400" dirty="0" err="1">
                <a:latin typeface="Times New Roman" pitchFamily="18" charset="0"/>
                <a:cs typeface="Times New Roman" panose="02020603050405020304" pitchFamily="18" charset="0"/>
              </a:rPr>
              <a:t>willing</a:t>
            </a:r>
            <a:r>
              <a:rPr lang="cs-CZ" altLang="cs-CZ" sz="1400" dirty="0">
                <a:latin typeface="Times New Roman" pitchFamily="18" charset="0"/>
                <a:cs typeface="Times New Roman" panose="02020603050405020304" pitchFamily="18" charset="0"/>
              </a:rPr>
              <a:t> and </a:t>
            </a:r>
            <a:r>
              <a:rPr lang="cs-CZ" altLang="cs-CZ" sz="1400" dirty="0" err="1">
                <a:latin typeface="Times New Roman" pitchFamily="18" charset="0"/>
                <a:cs typeface="Times New Roman" panose="02020603050405020304" pitchFamily="18" charset="0"/>
              </a:rPr>
              <a:t>have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necessary</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capability</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for</a:t>
            </a:r>
            <a:r>
              <a:rPr lang="cs-CZ" altLang="cs-CZ" sz="1400" dirty="0">
                <a:latin typeface="Times New Roman" pitchFamily="18" charset="0"/>
                <a:cs typeface="Times New Roman" panose="02020603050405020304" pitchFamily="18" charset="0"/>
              </a:rPr>
              <a:t> such a </a:t>
            </a:r>
            <a:r>
              <a:rPr lang="cs-CZ" altLang="cs-CZ" sz="1400" dirty="0" err="1">
                <a:latin typeface="Times New Roman" pitchFamily="18" charset="0"/>
                <a:cs typeface="Times New Roman" panose="02020603050405020304" pitchFamily="18" charset="0"/>
              </a:rPr>
              <a:t>task</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Those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Member</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States</a:t>
            </a:r>
            <a:r>
              <a:rPr lang="cs-CZ" altLang="cs-CZ" sz="1400" dirty="0">
                <a:latin typeface="Times New Roman" pitchFamily="18" charset="0"/>
                <a:cs typeface="Times New Roman" panose="02020603050405020304" pitchFamily="18" charset="0"/>
              </a:rPr>
              <a:t>, in </a:t>
            </a:r>
            <a:r>
              <a:rPr lang="cs-CZ" altLang="cs-CZ" sz="1400" dirty="0" err="1">
                <a:latin typeface="Times New Roman" pitchFamily="18" charset="0"/>
                <a:cs typeface="Times New Roman" panose="02020603050405020304" pitchFamily="18" charset="0"/>
              </a:rPr>
              <a:t>association</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with</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High</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Representative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Union </a:t>
            </a:r>
            <a:r>
              <a:rPr lang="cs-CZ" altLang="cs-CZ" sz="1400" dirty="0" err="1">
                <a:latin typeface="Times New Roman" pitchFamily="18" charset="0"/>
                <a:cs typeface="Times New Roman" panose="02020603050405020304" pitchFamily="18" charset="0"/>
              </a:rPr>
              <a:t>for</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Foreign</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Affairs</a:t>
            </a:r>
            <a:r>
              <a:rPr lang="cs-CZ" altLang="cs-CZ" sz="1400" dirty="0">
                <a:latin typeface="Times New Roman" pitchFamily="18" charset="0"/>
                <a:cs typeface="Times New Roman" panose="02020603050405020304" pitchFamily="18" charset="0"/>
              </a:rPr>
              <a:t> and </a:t>
            </a:r>
            <a:r>
              <a:rPr lang="cs-CZ" altLang="cs-CZ" sz="1400" dirty="0" err="1">
                <a:latin typeface="Times New Roman" pitchFamily="18" charset="0"/>
                <a:cs typeface="Times New Roman" panose="02020603050405020304" pitchFamily="18" charset="0"/>
              </a:rPr>
              <a:t>Security</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Policy</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shall</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agree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among</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themselves</a:t>
            </a:r>
            <a:r>
              <a:rPr lang="cs-CZ" altLang="cs-CZ" sz="1400" dirty="0">
                <a:latin typeface="Times New Roman" pitchFamily="18" charset="0"/>
                <a:cs typeface="Times New Roman" panose="02020603050405020304" pitchFamily="18" charset="0"/>
              </a:rPr>
              <a:t> on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management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the</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task</a:t>
            </a:r>
            <a:r>
              <a:rPr lang="cs-CZ" altLang="cs-CZ" sz="1400" dirty="0">
                <a:latin typeface="Times New Roman" pitchFamily="18" charset="0"/>
                <a:cs typeface="Times New Roman" panose="02020603050405020304" pitchFamily="18" charset="0"/>
              </a:rPr>
              <a:t>.</a:t>
            </a:r>
          </a:p>
          <a:p>
            <a:pPr eaLnBrk="1" hangingPunct="1">
              <a:spcBef>
                <a:spcPct val="0"/>
              </a:spcBef>
            </a:pPr>
            <a:r>
              <a:rPr lang="cs-CZ" altLang="cs-CZ" sz="1400" b="1" i="1" dirty="0">
                <a:latin typeface="Times New Roman" pitchFamily="18" charset="0"/>
                <a:cs typeface="Times New Roman" panose="02020603050405020304" pitchFamily="18" charset="0"/>
              </a:rPr>
              <a:t>Background</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i="1" dirty="0" err="1">
                <a:latin typeface="Times New Roman" pitchFamily="18" charset="0"/>
                <a:cs typeface="Times New Roman" panose="02020603050405020304" pitchFamily="18" charset="0"/>
              </a:rPr>
              <a:t>Humanitarian</a:t>
            </a:r>
            <a:r>
              <a:rPr lang="cs-CZ" altLang="cs-CZ" sz="1400" i="1" dirty="0">
                <a:latin typeface="Times New Roman" pitchFamily="18" charset="0"/>
                <a:cs typeface="Times New Roman" panose="02020603050405020304" pitchFamily="18" charset="0"/>
              </a:rPr>
              <a:t> and </a:t>
            </a:r>
            <a:r>
              <a:rPr lang="cs-CZ" altLang="cs-CZ" sz="1400" i="1" dirty="0" err="1">
                <a:latin typeface="Times New Roman" pitchFamily="18" charset="0"/>
                <a:cs typeface="Times New Roman" panose="02020603050405020304" pitchFamily="18" charset="0"/>
              </a:rPr>
              <a:t>rescue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tasks</a:t>
            </a:r>
            <a:r>
              <a:rPr lang="cs-CZ" altLang="cs-CZ" sz="1400" i="1" dirty="0">
                <a:latin typeface="Times New Roman" pitchFamily="18" charset="0"/>
                <a:cs typeface="Times New Roman" panose="02020603050405020304" pitchFamily="18" charset="0"/>
              </a:rPr>
              <a:t> are </a:t>
            </a:r>
            <a:r>
              <a:rPr lang="cs-CZ" altLang="cs-CZ" sz="1400" i="1" dirty="0" err="1">
                <a:latin typeface="Times New Roman" pitchFamily="18" charset="0"/>
                <a:cs typeface="Times New Roman" panose="02020603050405020304" pitchFamily="18" charset="0"/>
              </a:rPr>
              <a:t>included</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among</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various</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tasks</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which</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could</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be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covered</a:t>
            </a:r>
            <a:r>
              <a:rPr lang="cs-CZ" altLang="cs-CZ" sz="1400" i="1" dirty="0">
                <a:latin typeface="Times New Roman" pitchFamily="18" charset="0"/>
                <a:cs typeface="Times New Roman" panose="02020603050405020304" pitchFamily="18" charset="0"/>
              </a:rPr>
              <a:t> by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Common</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Security</a:t>
            </a:r>
            <a:r>
              <a:rPr lang="cs-CZ" altLang="cs-CZ" sz="1400" i="1" dirty="0">
                <a:latin typeface="Times New Roman" pitchFamily="18" charset="0"/>
                <a:cs typeface="Times New Roman" panose="02020603050405020304" pitchFamily="18" charset="0"/>
              </a:rPr>
              <a:t> and </a:t>
            </a:r>
            <a:r>
              <a:rPr lang="cs-CZ" altLang="cs-CZ" sz="1400" i="1" dirty="0" err="1">
                <a:latin typeface="Times New Roman" pitchFamily="18" charset="0"/>
                <a:cs typeface="Times New Roman" panose="02020603050405020304" pitchFamily="18" charset="0"/>
              </a:rPr>
              <a:t>Defence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Policy</a:t>
            </a:r>
            <a:r>
              <a:rPr lang="cs-CZ" altLang="cs-CZ" sz="1400" i="1" dirty="0">
                <a:latin typeface="Times New Roman" pitchFamily="18" charset="0"/>
                <a:cs typeface="Times New Roman" panose="02020603050405020304" pitchFamily="18" charset="0"/>
              </a:rPr>
              <a:t> (CSDP).</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final</a:t>
            </a:r>
            <a:r>
              <a:rPr lang="cs-CZ" altLang="cs-CZ" sz="1400" i="1" dirty="0">
                <a:latin typeface="Times New Roman" pitchFamily="18" charset="0"/>
                <a:cs typeface="Times New Roman" panose="02020603050405020304" pitchFamily="18" charset="0"/>
              </a:rPr>
              <a:t> sentence </a:t>
            </a:r>
            <a:r>
              <a:rPr lang="cs-CZ" altLang="cs-CZ" sz="1400" i="1" dirty="0" err="1">
                <a:latin typeface="Times New Roman" pitchFamily="18" charset="0"/>
                <a:cs typeface="Times New Roman" panose="02020603050405020304" pitchFamily="18" charset="0"/>
              </a:rPr>
              <a:t>of</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article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was</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added</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at</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end </a:t>
            </a:r>
            <a:r>
              <a:rPr lang="cs-CZ" altLang="cs-CZ" sz="1400" i="1" dirty="0" err="1">
                <a:latin typeface="Times New Roman" pitchFamily="18" charset="0"/>
                <a:cs typeface="Times New Roman" panose="02020603050405020304" pitchFamily="18" charset="0"/>
              </a:rPr>
              <a:t>of</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Convention</a:t>
            </a:r>
            <a:r>
              <a:rPr lang="cs-CZ" altLang="cs-CZ" sz="1400" i="1" dirty="0">
                <a:latin typeface="Times New Roman" pitchFamily="18" charset="0"/>
                <a:cs typeface="Times New Roman" panose="02020603050405020304" pitchFamily="18" charset="0"/>
              </a:rPr>
              <a:t> on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Future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of</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Europe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It</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states</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that</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all</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tasks</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listed</a:t>
            </a:r>
            <a:r>
              <a:rPr lang="cs-CZ" altLang="cs-CZ" sz="1400" i="1" dirty="0">
                <a:latin typeface="Times New Roman" pitchFamily="18" charset="0"/>
                <a:cs typeface="Times New Roman" panose="02020603050405020304" pitchFamily="18" charset="0"/>
              </a:rPr>
              <a:t> in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article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may</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contribute</a:t>
            </a:r>
            <a:r>
              <a:rPr lang="cs-CZ" altLang="cs-CZ" sz="1400" i="1" dirty="0">
                <a:latin typeface="Times New Roman" pitchFamily="18" charset="0"/>
                <a:cs typeface="Times New Roman" panose="02020603050405020304" pitchFamily="18" charset="0"/>
              </a:rPr>
              <a:t> to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fight</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against</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terrorism</a:t>
            </a:r>
            <a:r>
              <a:rPr lang="cs-CZ" altLang="cs-CZ" sz="1400" i="1" dirty="0">
                <a:latin typeface="Times New Roman" pitchFamily="18" charset="0"/>
                <a:cs typeface="Times New Roman" panose="02020603050405020304" pitchFamily="18" charset="0"/>
              </a:rPr>
              <a:t>.</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b="1" i="1" dirty="0" err="1">
                <a:latin typeface="Times New Roman" pitchFamily="18" charset="0"/>
                <a:cs typeface="Times New Roman" panose="02020603050405020304" pitchFamily="18" charset="0"/>
              </a:rPr>
              <a:t>Comments</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inclusion</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of</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humanitarian</a:t>
            </a:r>
            <a:r>
              <a:rPr lang="cs-CZ" altLang="cs-CZ" sz="1400" i="1" dirty="0">
                <a:latin typeface="Times New Roman" pitchFamily="18" charset="0"/>
                <a:cs typeface="Times New Roman" panose="02020603050405020304" pitchFamily="18" charset="0"/>
              </a:rPr>
              <a:t> and </a:t>
            </a:r>
            <a:r>
              <a:rPr lang="cs-CZ" altLang="cs-CZ" sz="1400" i="1" dirty="0" err="1">
                <a:latin typeface="Times New Roman" pitchFamily="18" charset="0"/>
                <a:cs typeface="Times New Roman" panose="02020603050405020304" pitchFamily="18" charset="0"/>
              </a:rPr>
              <a:t>rescue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tasks</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within</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tasks</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listed</a:t>
            </a:r>
            <a:r>
              <a:rPr lang="cs-CZ" altLang="cs-CZ" sz="1400" i="1" dirty="0">
                <a:latin typeface="Times New Roman" pitchFamily="18" charset="0"/>
                <a:cs typeface="Times New Roman" panose="02020603050405020304" pitchFamily="18" charset="0"/>
              </a:rPr>
              <a:t> in </a:t>
            </a:r>
            <a:r>
              <a:rPr lang="cs-CZ" altLang="cs-CZ" sz="1400" i="1" dirty="0" err="1">
                <a:latin typeface="Times New Roman" pitchFamily="18" charset="0"/>
                <a:cs typeface="Times New Roman" panose="02020603050405020304" pitchFamily="18" charset="0"/>
              </a:rPr>
              <a:t>Article</a:t>
            </a:r>
            <a:r>
              <a:rPr lang="cs-CZ" altLang="cs-CZ" sz="1400" i="1" dirty="0">
                <a:latin typeface="Times New Roman" pitchFamily="18" charset="0"/>
                <a:cs typeface="Times New Roman" panose="02020603050405020304" pitchFamily="18" charset="0"/>
              </a:rPr>
              <a:t> 42(1) </a:t>
            </a:r>
            <a:r>
              <a:rPr lang="cs-CZ" altLang="cs-CZ" sz="1400" i="1" dirty="0" err="1">
                <a:latin typeface="Times New Roman" pitchFamily="18" charset="0"/>
                <a:cs typeface="Times New Roman" panose="02020603050405020304" pitchFamily="18" charset="0"/>
              </a:rPr>
              <a:t>creates</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confusion</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between</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civilian</a:t>
            </a:r>
            <a:r>
              <a:rPr lang="cs-CZ" altLang="cs-CZ" sz="1400" i="1" dirty="0">
                <a:latin typeface="Times New Roman" pitchFamily="18" charset="0"/>
                <a:cs typeface="Times New Roman" panose="02020603050405020304" pitchFamily="18" charset="0"/>
              </a:rPr>
              <a:t> and </a:t>
            </a:r>
            <a:r>
              <a:rPr lang="cs-CZ" altLang="cs-CZ" sz="1400" i="1" dirty="0" err="1">
                <a:latin typeface="Times New Roman" pitchFamily="18" charset="0"/>
                <a:cs typeface="Times New Roman" panose="02020603050405020304" pitchFamily="18" charset="0"/>
              </a:rPr>
              <a:t>military</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means</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It</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should</a:t>
            </a:r>
            <a:r>
              <a:rPr lang="cs-CZ" altLang="cs-CZ" sz="1400" i="1" dirty="0">
                <a:latin typeface="Times New Roman" pitchFamily="18" charset="0"/>
                <a:cs typeface="Times New Roman" panose="02020603050405020304" pitchFamily="18" charset="0"/>
              </a:rPr>
              <a:t> not </a:t>
            </a:r>
            <a:r>
              <a:rPr lang="cs-CZ" altLang="cs-CZ" sz="1400" i="1" dirty="0" err="1">
                <a:latin typeface="Times New Roman" pitchFamily="18" charset="0"/>
                <a:cs typeface="Times New Roman" panose="02020603050405020304" pitchFamily="18" charset="0"/>
              </a:rPr>
              <a:t>lead</a:t>
            </a:r>
            <a:r>
              <a:rPr lang="cs-CZ" altLang="cs-CZ" sz="1400" i="1" dirty="0">
                <a:latin typeface="Times New Roman" pitchFamily="18" charset="0"/>
                <a:cs typeface="Times New Roman" panose="02020603050405020304" pitchFamily="18" charset="0"/>
              </a:rPr>
              <a:t> to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budget </a:t>
            </a:r>
            <a:r>
              <a:rPr lang="cs-CZ" altLang="cs-CZ" sz="1400" i="1" dirty="0" err="1">
                <a:latin typeface="Times New Roman" pitchFamily="18" charset="0"/>
                <a:cs typeface="Times New Roman" panose="02020603050405020304" pitchFamily="18" charset="0"/>
              </a:rPr>
              <a:t>fir</a:t>
            </a:r>
            <a:r>
              <a:rPr lang="cs-CZ" altLang="cs-CZ" sz="1400" i="1" dirty="0">
                <a:latin typeface="Times New Roman" pitchFamily="18" charset="0"/>
                <a:cs typeface="Times New Roman" panose="02020603050405020304" pitchFamily="18" charset="0"/>
              </a:rPr>
              <a:t> these </a:t>
            </a:r>
            <a:r>
              <a:rPr lang="cs-CZ" altLang="cs-CZ" sz="1400" i="1" dirty="0" err="1">
                <a:latin typeface="Times New Roman" pitchFamily="18" charset="0"/>
                <a:cs typeface="Times New Roman" panose="02020603050405020304" pitchFamily="18" charset="0"/>
              </a:rPr>
              <a:t>tasks</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being</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mixed</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with</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one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for</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military</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interventions</a:t>
            </a:r>
            <a:r>
              <a:rPr lang="cs-CZ" altLang="cs-CZ" sz="1400" i="1" dirty="0">
                <a:latin typeface="Times New Roman" pitchFamily="18" charset="0"/>
                <a:cs typeface="Times New Roman" panose="02020603050405020304" pitchFamily="18" charset="0"/>
              </a:rPr>
              <a:t>.</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use </a:t>
            </a:r>
            <a:r>
              <a:rPr lang="cs-CZ" altLang="cs-CZ" sz="1400" i="1" dirty="0" err="1">
                <a:latin typeface="Times New Roman" pitchFamily="18" charset="0"/>
                <a:cs typeface="Times New Roman" panose="02020603050405020304" pitchFamily="18" charset="0"/>
              </a:rPr>
              <a:t>of</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humanitarian</a:t>
            </a:r>
            <a:r>
              <a:rPr lang="cs-CZ" altLang="cs-CZ" sz="1400" i="1" dirty="0">
                <a:latin typeface="Times New Roman" pitchFamily="18" charset="0"/>
                <a:cs typeface="Times New Roman" panose="02020603050405020304" pitchFamily="18" charset="0"/>
              </a:rPr>
              <a:t> and </a:t>
            </a:r>
            <a:r>
              <a:rPr lang="cs-CZ" altLang="cs-CZ" sz="1400" i="1" dirty="0" err="1">
                <a:latin typeface="Times New Roman" pitchFamily="18" charset="0"/>
                <a:cs typeface="Times New Roman" panose="02020603050405020304" pitchFamily="18" charset="0"/>
              </a:rPr>
              <a:t>rescue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tasks</a:t>
            </a:r>
            <a:r>
              <a:rPr lang="cs-CZ" altLang="cs-CZ" sz="1400" i="1" dirty="0">
                <a:latin typeface="Times New Roman" pitchFamily="18" charset="0"/>
                <a:cs typeface="Times New Roman" panose="02020603050405020304" pitchFamily="18" charset="0"/>
              </a:rPr>
              <a:t> in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framework</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of</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fight</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against</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terrorism</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would</a:t>
            </a:r>
            <a:r>
              <a:rPr lang="cs-CZ" altLang="cs-CZ" sz="1400" i="1" dirty="0">
                <a:latin typeface="Times New Roman" pitchFamily="18" charset="0"/>
                <a:cs typeface="Times New Roman" panose="02020603050405020304" pitchFamily="18" charset="0"/>
              </a:rPr>
              <a:t> run </a:t>
            </a:r>
            <a:r>
              <a:rPr lang="cs-CZ" altLang="cs-CZ" sz="1400" i="1" dirty="0" err="1">
                <a:latin typeface="Times New Roman" pitchFamily="18" charset="0"/>
                <a:cs typeface="Times New Roman" panose="02020603050405020304" pitchFamily="18" charset="0"/>
              </a:rPr>
              <a:t>counter</a:t>
            </a:r>
            <a:r>
              <a:rPr lang="cs-CZ" altLang="cs-CZ" sz="1400" i="1" dirty="0">
                <a:latin typeface="Times New Roman" pitchFamily="18" charset="0"/>
                <a:cs typeface="Times New Roman" panose="02020603050405020304" pitchFamily="18" charset="0"/>
              </a:rPr>
              <a:t> to </a:t>
            </a:r>
            <a:r>
              <a:rPr lang="cs-CZ" altLang="cs-CZ" sz="1400" i="1" dirty="0" err="1">
                <a:latin typeface="Times New Roman" pitchFamily="18" charset="0"/>
                <a:cs typeface="Times New Roman" panose="02020603050405020304" pitchFamily="18" charset="0"/>
              </a:rPr>
              <a:t>the</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key</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humanitarian</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principles</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of</a:t>
            </a:r>
            <a:r>
              <a:rPr lang="cs-CZ" altLang="cs-CZ" sz="1400" i="1" dirty="0">
                <a:latin typeface="Times New Roman" pitchFamily="18" charset="0"/>
                <a:cs typeface="Times New Roman" panose="02020603050405020304" pitchFamily="18" charset="0"/>
              </a:rPr>
              <a:t> neutrality and non-</a:t>
            </a:r>
            <a:r>
              <a:rPr lang="cs-CZ" altLang="cs-CZ" sz="1400" i="1" dirty="0" err="1">
                <a:latin typeface="Times New Roman" pitchFamily="18" charset="0"/>
                <a:cs typeface="Times New Roman" panose="02020603050405020304" pitchFamily="18" charset="0"/>
              </a:rPr>
              <a:t>discrimination</a:t>
            </a:r>
            <a:r>
              <a:rPr lang="cs-CZ" altLang="cs-CZ" sz="1400" i="1" dirty="0">
                <a:latin typeface="Times New Roman" pitchFamily="18" charset="0"/>
                <a:cs typeface="Times New Roman" panose="02020603050405020304" pitchFamily="18" charset="0"/>
              </a:rPr>
              <a:t>.</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b="1" u="sng" dirty="0" err="1">
                <a:latin typeface="Times New Roman" pitchFamily="18" charset="0"/>
                <a:cs typeface="Times New Roman" panose="02020603050405020304" pitchFamily="18" charset="0"/>
              </a:rPr>
              <a:t>Article</a:t>
            </a:r>
            <a:r>
              <a:rPr lang="cs-CZ" altLang="cs-CZ" sz="1400" b="1" u="sng" dirty="0">
                <a:latin typeface="Times New Roman" pitchFamily="18" charset="0"/>
                <a:cs typeface="Times New Roman" panose="02020603050405020304" pitchFamily="18" charset="0"/>
              </a:rPr>
              <a:t> 44 TEU</a:t>
            </a:r>
            <a:endParaRPr lang="cs-CZ" altLang="cs-CZ" sz="1400" dirty="0">
              <a:latin typeface="Times New Roman" pitchFamily="18" charset="0"/>
              <a:cs typeface="Times New Roman" panose="02020603050405020304" pitchFamily="18" charset="0"/>
            </a:endParaRPr>
          </a:p>
          <a:p>
            <a:pPr eaLnBrk="1" hangingPunct="1">
              <a:spcBef>
                <a:spcPct val="0"/>
              </a:spcBef>
            </a:pPr>
            <a:r>
              <a:rPr lang="en-US" altLang="cs-CZ" sz="1400" dirty="0">
                <a:latin typeface="Times New Roman" pitchFamily="18" charset="0"/>
                <a:cs typeface="Times New Roman" panose="02020603050405020304" pitchFamily="18" charset="0"/>
              </a:rPr>
              <a:t>1. Within the framework of the decisions adopted in accordance with Article 43, the Council may entrust the implementation of a task to a group of Member States which are willing and have the necessary capability for such a task. Those Member States, in association with the High Representative of the Union for Foreign Affairs and Security Policy, shall agree among themselves on the management of the task.</a:t>
            </a:r>
            <a:endParaRPr lang="cs-CZ" altLang="cs-CZ" sz="1400" dirty="0">
              <a:latin typeface="Times New Roman" pitchFamily="18" charset="0"/>
              <a:cs typeface="Times New Roman" panose="02020603050405020304" pitchFamily="18" charset="0"/>
            </a:endParaRPr>
          </a:p>
          <a:p>
            <a:pPr eaLnBrk="1" hangingPunct="1">
              <a:spcBef>
                <a:spcPct val="0"/>
              </a:spcBef>
            </a:pPr>
            <a:r>
              <a:rPr lang="en-US" altLang="cs-CZ" sz="1400" dirty="0">
                <a:latin typeface="Times New Roman" pitchFamily="18" charset="0"/>
                <a:cs typeface="Times New Roman" panose="02020603050405020304" pitchFamily="18" charset="0"/>
              </a:rPr>
              <a:t>2. Member States participating in the task shall keep the Council regularly informed of its progress on their own initiative or at the request of another Member State. Those States shall inform the Council immediately should the completion of the task entail major consequences or require amendment of the objective, scope and conditions determined for the task in the decisions referred to in paragraph 1. In such cases, the Council shall adopt the necessary decisions.</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dirty="0">
                <a:latin typeface="Times New Roman" pitchFamily="18" charset="0"/>
                <a:cs typeface="Times New Roman" panose="02020603050405020304" pitchFamily="18" charset="0"/>
              </a:rPr>
              <a:t> </a:t>
            </a:r>
          </a:p>
          <a:p>
            <a:pPr eaLnBrk="1" hangingPunct="1">
              <a:spcBef>
                <a:spcPct val="0"/>
              </a:spcBef>
            </a:pPr>
            <a:r>
              <a:rPr lang="cs-CZ" altLang="cs-CZ" sz="1400" b="1" u="sng" dirty="0">
                <a:latin typeface="Times New Roman" pitchFamily="18" charset="0"/>
                <a:cs typeface="Times New Roman" panose="02020603050405020304" pitchFamily="18" charset="0"/>
              </a:rPr>
              <a:t>41 TEU</a:t>
            </a:r>
            <a:r>
              <a:rPr lang="cs-CZ" altLang="cs-CZ" sz="1400" b="1" dirty="0">
                <a:latin typeface="Times New Roman" pitchFamily="18" charset="0"/>
                <a:cs typeface="Times New Roman" panose="02020603050405020304" pitchFamily="18" charset="0"/>
              </a:rPr>
              <a:t> </a:t>
            </a:r>
            <a:r>
              <a:rPr lang="en-US" altLang="cs-CZ" sz="1400" dirty="0">
                <a:latin typeface="Times New Roman" pitchFamily="18" charset="0"/>
                <a:cs typeface="Times New Roman" panose="02020603050405020304" pitchFamily="18" charset="0"/>
              </a:rPr>
              <a:t>: « Operational expenditure …shall also be charged to the budget of the European Communities, except for such expenditure arising from operations having military or defense implications ».</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dirty="0">
                <a:latin typeface="Times New Roman" pitchFamily="18" charset="0"/>
                <a:cs typeface="Times New Roman" panose="02020603050405020304" pitchFamily="18" charset="0"/>
              </a:rPr>
              <a:t> </a:t>
            </a:r>
          </a:p>
          <a:p>
            <a:pPr eaLnBrk="1" hangingPunct="1">
              <a:spcBef>
                <a:spcPct val="0"/>
              </a:spcBef>
            </a:pPr>
            <a:r>
              <a:rPr lang="cs-CZ" altLang="cs-CZ" sz="1400" b="1" dirty="0">
                <a:latin typeface="Times New Roman" pitchFamily="18" charset="0"/>
                <a:cs typeface="Times New Roman" panose="02020603050405020304" pitchFamily="18" charset="0"/>
              </a:rPr>
              <a:t>Článek 222 Smlouvy o fungování Evropské unie</a:t>
            </a:r>
            <a:r>
              <a:rPr lang="cs-CZ" altLang="cs-CZ" sz="1400" dirty="0">
                <a:latin typeface="Times New Roman" pitchFamily="18" charset="0"/>
                <a:cs typeface="Times New Roman" panose="02020603050405020304" pitchFamily="18" charset="0"/>
              </a:rPr>
              <a:t> (SFEU) obsahuje tzv. „doložku solidarity“, což je v primárním právu nové ustanovení, podle kterého  platí, že </a:t>
            </a:r>
            <a:r>
              <a:rPr lang="cs-CZ" altLang="cs-CZ" sz="1400" i="1" dirty="0">
                <a:latin typeface="Times New Roman" pitchFamily="18" charset="0"/>
                <a:cs typeface="Times New Roman" panose="02020603050405020304" pitchFamily="18" charset="0"/>
              </a:rPr>
              <a:t>pokud je některý členský stát cílem teroristického útoku nebo obětí přírodní nebo člověkem způsobené pohromy, jednají Unie a její členské státy společně v duchu solidarity. Unie uvede do pohotovosti veškeré nástroje, které má k dispozici, včetně vojenských prostředků poskytnutých členskými státy. </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i="1" dirty="0">
                <a:latin typeface="Times New Roman" pitchFamily="18" charset="0"/>
                <a:cs typeface="Times New Roman" panose="02020603050405020304" pitchFamily="18" charset="0"/>
              </a:rPr>
              <a:t>O způsobu provádění doložky solidarity rozhoduje podle čl. 222 odst. 3 věty první Rada svým rozhodnutím na základě společného návrhu, který předkládají Komise a vysoký představitel Unie. Evropský parlament musí být informován.</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i="1" dirty="0">
                <a:latin typeface="Times New Roman" pitchFamily="18" charset="0"/>
                <a:cs typeface="Times New Roman" panose="02020603050405020304" pitchFamily="18" charset="0"/>
              </a:rPr>
              <a:t>Vzhledem k široké oblasti působnosti tohoto článku Smlouvy se způsoby provádění doložky solidarity týkají celé řady politických oblastí a nástrojů, mezi něž patří např. strategie vnitřní bezpečnosti EU, mechanismus civilní ochrany Unie a finanční nástroj pro civilní ochranu, jakož i Fond solidarity EU, iniciativa na poli zdravotní bezpečnosti, jež se týká ochrany proti vážným přeshraničním zdravotním hrozbám, organizační část Evropské služby pro vnější činnost odpovědná za odezvu na krizové situace a za související analýzy, koordinační opatření pro případ krize, jež přijímá Rada. Uvedená opatření musí být také v souladu s vytvářením evropského prostoru práva v Unii.</a:t>
            </a: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i="1" dirty="0">
                <a:latin typeface="Times New Roman" pitchFamily="18" charset="0"/>
                <a:cs typeface="Times New Roman" panose="02020603050405020304" pitchFamily="18" charset="0"/>
              </a:rPr>
              <a:t>Doložka solidarity je novým smluvním ustanovením, které vymezuje okolnosti, za nichž může členský stát požádat ostatní členy Unie o pomoc ve vymezených případech, a to včetně pomoci vojenské. Doložka solidarity se vztahuje zejména na případy ohrožení „nestátními entitami“ nebo živelní pohromou, </a:t>
            </a:r>
            <a:r>
              <a:rPr lang="cs-CZ" altLang="cs-CZ" sz="1400" b="1" i="1" dirty="0">
                <a:latin typeface="Times New Roman" pitchFamily="18" charset="0"/>
                <a:cs typeface="Times New Roman" panose="02020603050405020304" pitchFamily="18" charset="0"/>
              </a:rPr>
              <a:t>tato formulace vylučuje interpretaci ve smyslu vzniku vojenského aliančního závazku. </a:t>
            </a:r>
            <a:endParaRPr lang="cs-CZ" altLang="cs-CZ" sz="1400" dirty="0">
              <a:latin typeface="Times New Roman" pitchFamily="18" charset="0"/>
              <a:cs typeface="Times New Roman" panose="02020603050405020304" pitchFamily="18" charset="0"/>
            </a:endParaRPr>
          </a:p>
          <a:p>
            <a:pPr eaLnBrk="1" hangingPunct="1">
              <a:spcBef>
                <a:spcPct val="0"/>
              </a:spcBef>
            </a:pPr>
            <a:endParaRPr lang="cs-CZ" altLang="cs-CZ" sz="1400" i="1" dirty="0">
              <a:latin typeface="Times New Roman" pitchFamily="18" charset="0"/>
              <a:cs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bwMode="auto">
          <a:xfrm>
            <a:off x="892175" y="742950"/>
            <a:ext cx="4884738" cy="366395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7"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cs-CZ" altLang="cs-CZ" sz="1400"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400"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2</a:t>
            </a:fld>
            <a:endParaRPr lang="cs-CZ"/>
          </a:p>
        </p:txBody>
      </p:sp>
    </p:spTree>
    <p:extLst>
      <p:ext uri="{BB962C8B-B14F-4D97-AF65-F5344CB8AC3E}">
        <p14:creationId xmlns:p14="http://schemas.microsoft.com/office/powerpoint/2010/main" val="1045477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p:cNvSpPr>
            <a:spLocks noGrp="1" noRot="1" noChangeAspect="1" noChangeArrowheads="1" noTextEdit="1"/>
          </p:cNvSpPr>
          <p:nvPr>
            <p:ph type="sldImg"/>
          </p:nvPr>
        </p:nvSpPr>
        <p:spPr bwMode="auto">
          <a:xfrm>
            <a:off x="892175" y="347663"/>
            <a:ext cx="4889500" cy="366712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3" name="Text Box 2"/>
          <p:cNvSpPr txBox="1">
            <a:spLocks noChangeArrowheads="1"/>
          </p:cNvSpPr>
          <p:nvPr/>
        </p:nvSpPr>
        <p:spPr bwMode="auto">
          <a:xfrm>
            <a:off x="256266" y="4056288"/>
            <a:ext cx="6090175" cy="5446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07" tIns="45503" rIns="91007" bIns="45503"/>
          <a:lstStyle>
            <a:lvl1pPr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1pPr>
            <a:lvl2pPr marL="742950" indent="-28575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2pPr>
            <a:lvl3pPr marL="11430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3pPr>
            <a:lvl4pPr marL="16002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4pPr>
            <a:lvl5pPr marL="20574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5pPr>
            <a:lvl6pPr marL="25146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6pPr>
            <a:lvl7pPr marL="29718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7pPr>
            <a:lvl8pPr marL="34290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8pPr>
            <a:lvl9pPr marL="38862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9pPr>
          </a:lstStyle>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a:p>
            <a:pPr eaLnBrk="1" hangingPunct="1">
              <a:spcBef>
                <a:spcPts val="592"/>
              </a:spcBef>
            </a:pPr>
            <a:endParaRPr lang="cs-CZ" altLang="cs-CZ" sz="1600" dirty="0">
              <a:solidFill>
                <a:srgbClr val="000000"/>
              </a:solidFill>
              <a:latin typeface="Times New Roman CE" charset="0"/>
              <a:cs typeface="Arial" pitchFamily="34" charset="0"/>
            </a:endParaRPr>
          </a:p>
        </p:txBody>
      </p:sp>
      <p:sp>
        <p:nvSpPr>
          <p:cNvPr id="71684" name="Zástupný symbol pro poznámky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wrap="square" numCol="1" anchor="t" anchorCtr="0" compatLnSpc="1">
            <a:prstTxWarp prst="textNoShape">
              <a:avLst/>
            </a:prstTxWarp>
          </a:bodyPr>
          <a:lstStyle/>
          <a:p>
            <a:pPr defTabSz="901873" eaLnBrk="1" hangingPunct="1">
              <a:lnSpc>
                <a:spcPct val="80000"/>
              </a:lnSpc>
              <a:spcBef>
                <a:spcPct val="0"/>
              </a:spcBef>
              <a:defRPr/>
            </a:pPr>
            <a:r>
              <a:rPr lang="cs-CZ" altLang="cs-CZ" sz="1400" dirty="0">
                <a:latin typeface="Times New Roman" panose="02020603050405020304" pitchFamily="18" charset="0"/>
                <a:cs typeface="Times New Roman" panose="02020603050405020304" pitchFamily="18" charset="0"/>
              </a:rPr>
              <a:t>Globální strategie EU stanovuje základní </a:t>
            </a:r>
            <a:r>
              <a:rPr lang="cs-CZ" altLang="cs-CZ" sz="1400" b="1" dirty="0">
                <a:latin typeface="Times New Roman" panose="02020603050405020304" pitchFamily="18" charset="0"/>
                <a:cs typeface="Times New Roman" panose="02020603050405020304" pitchFamily="18" charset="0"/>
              </a:rPr>
              <a:t>zájmy a principy EU pro aktivity ve světě</a:t>
            </a:r>
            <a:r>
              <a:rPr lang="cs-CZ" altLang="cs-CZ" sz="1400" dirty="0">
                <a:latin typeface="Times New Roman" panose="02020603050405020304" pitchFamily="18" charset="0"/>
                <a:cs typeface="Times New Roman" panose="02020603050405020304" pitchFamily="18" charset="0"/>
              </a:rPr>
              <a:t>. Vysvětluje, </a:t>
            </a:r>
            <a:r>
              <a:rPr lang="cs-CZ" altLang="cs-CZ" sz="1400" b="1" dirty="0">
                <a:latin typeface="Times New Roman" panose="02020603050405020304" pitchFamily="18" charset="0"/>
                <a:cs typeface="Times New Roman" panose="02020603050405020304" pitchFamily="18" charset="0"/>
              </a:rPr>
              <a:t>co EU hájí a jakou roli chce hrát/dosáhnout ve světě</a:t>
            </a:r>
            <a:r>
              <a:rPr lang="cs-CZ" altLang="cs-CZ" sz="1400" dirty="0">
                <a:latin typeface="Times New Roman" panose="02020603050405020304" pitchFamily="18" charset="0"/>
                <a:cs typeface="Times New Roman" panose="02020603050405020304" pitchFamily="18" charset="0"/>
              </a:rPr>
              <a:t>. Strategie dává Unii </a:t>
            </a:r>
            <a:r>
              <a:rPr lang="cs-CZ" altLang="cs-CZ" sz="1400" b="1" dirty="0">
                <a:latin typeface="Times New Roman" panose="02020603050405020304" pitchFamily="18" charset="0"/>
                <a:cs typeface="Times New Roman" panose="02020603050405020304" pitchFamily="18" charset="0"/>
              </a:rPr>
              <a:t>společné směřování v dalším vývoji</a:t>
            </a:r>
            <a:r>
              <a:rPr lang="cs-CZ" altLang="cs-CZ" sz="1400" dirty="0">
                <a:latin typeface="Times New Roman" panose="02020603050405020304" pitchFamily="18" charset="0"/>
                <a:cs typeface="Times New Roman" panose="02020603050405020304" pitchFamily="18" charset="0"/>
              </a:rPr>
              <a:t> tak, aby byla EU vnímaná jako jednotná na světové scéně a </a:t>
            </a:r>
            <a:r>
              <a:rPr lang="cs-CZ" altLang="cs-CZ" sz="1400" b="1" dirty="0">
                <a:latin typeface="Times New Roman" panose="02020603050405020304" pitchFamily="18" charset="0"/>
                <a:cs typeface="Times New Roman" panose="02020603050405020304" pitchFamily="18" charset="0"/>
              </a:rPr>
              <a:t>zajistila občanům bezpečí, chránila naše zájmy a prosazovala naše hodnoty</a:t>
            </a:r>
            <a:r>
              <a:rPr lang="cs-CZ" altLang="cs-CZ" sz="1400" dirty="0">
                <a:latin typeface="Times New Roman" panose="02020603050405020304" pitchFamily="18" charset="0"/>
                <a:cs typeface="Times New Roman" panose="02020603050405020304" pitchFamily="18" charset="0"/>
              </a:rPr>
              <a:t>.</a:t>
            </a:r>
          </a:p>
          <a:p>
            <a:pPr eaLnBrk="1" hangingPunct="1">
              <a:lnSpc>
                <a:spcPct val="80000"/>
              </a:lnSpc>
              <a:spcBef>
                <a:spcPct val="0"/>
              </a:spcBef>
            </a:pPr>
            <a:endParaRPr lang="cs-CZ" altLang="cs-CZ" sz="1400" dirty="0">
              <a:latin typeface="Times New Roman" panose="02020603050405020304" pitchFamily="18" charset="0"/>
              <a:cs typeface="Times New Roman" panose="02020603050405020304" pitchFamily="18" charset="0"/>
            </a:endParaRPr>
          </a:p>
          <a:p>
            <a:pPr eaLnBrk="1" hangingPunct="1">
              <a:lnSpc>
                <a:spcPct val="80000"/>
              </a:lnSpc>
              <a:spcBef>
                <a:spcPct val="0"/>
              </a:spcBef>
            </a:pPr>
            <a:r>
              <a:rPr lang="cs-CZ" altLang="cs-CZ" sz="1400" dirty="0">
                <a:latin typeface="Times New Roman" panose="02020603050405020304" pitchFamily="18" charset="0"/>
                <a:cs typeface="Times New Roman" panose="02020603050405020304" pitchFamily="18" charset="0"/>
              </a:rPr>
              <a:t>Dle zadání EUGS nemělo jít čistě o bezpečnostní strategii (v tom se měla lišit od ESS), měla vycházet ze „strategické revize“, tzn. popisovat změny ve světě od roku 2003, přičemž využít hlavní charakteristiky současného světa označené tzv. „3C“ (tzn. „</a:t>
            </a:r>
            <a:r>
              <a:rPr lang="cs-CZ" altLang="cs-CZ" sz="1400" i="1" dirty="0" err="1">
                <a:latin typeface="Times New Roman" panose="02020603050405020304" pitchFamily="18" charset="0"/>
                <a:cs typeface="Times New Roman" panose="02020603050405020304" pitchFamily="18" charset="0"/>
              </a:rPr>
              <a:t>connected</a:t>
            </a:r>
            <a:r>
              <a:rPr lang="cs-CZ" altLang="cs-CZ" sz="1400" i="1" dirty="0">
                <a:latin typeface="Times New Roman" panose="02020603050405020304" pitchFamily="18" charset="0"/>
                <a:cs typeface="Times New Roman" panose="02020603050405020304" pitchFamily="18" charset="0"/>
              </a:rPr>
              <a:t> – </a:t>
            </a:r>
            <a:r>
              <a:rPr lang="cs-CZ" altLang="cs-CZ" sz="1400" i="1" dirty="0" err="1">
                <a:latin typeface="Times New Roman" panose="02020603050405020304" pitchFamily="18" charset="0"/>
                <a:cs typeface="Times New Roman" panose="02020603050405020304" pitchFamily="18" charset="0"/>
              </a:rPr>
              <a:t>contested</a:t>
            </a:r>
            <a:r>
              <a:rPr lang="cs-CZ" altLang="cs-CZ" sz="1400" i="1" dirty="0">
                <a:latin typeface="Times New Roman" panose="02020603050405020304" pitchFamily="18" charset="0"/>
                <a:cs typeface="Times New Roman" panose="02020603050405020304" pitchFamily="18" charset="0"/>
              </a:rPr>
              <a:t> – </a:t>
            </a:r>
            <a:r>
              <a:rPr lang="cs-CZ" altLang="cs-CZ" sz="1400" i="1" dirty="0" err="1">
                <a:latin typeface="Times New Roman" panose="02020603050405020304" pitchFamily="18" charset="0"/>
                <a:cs typeface="Times New Roman" panose="02020603050405020304" pitchFamily="18" charset="0"/>
              </a:rPr>
              <a:t>complex</a:t>
            </a:r>
            <a:r>
              <a:rPr lang="cs-CZ" altLang="cs-CZ" sz="1400" dirty="0">
                <a:latin typeface="Times New Roman" panose="02020603050405020304" pitchFamily="18" charset="0"/>
                <a:cs typeface="Times New Roman" panose="02020603050405020304" pitchFamily="18" charset="0"/>
              </a:rPr>
              <a:t>“). EUGS má být „živým“ dokumentem, který bude pravidelně aktualizován.</a:t>
            </a:r>
          </a:p>
          <a:p>
            <a:pPr eaLnBrk="1" hangingPunct="1">
              <a:lnSpc>
                <a:spcPct val="80000"/>
              </a:lnSpc>
              <a:spcBef>
                <a:spcPct val="0"/>
              </a:spcBef>
            </a:pPr>
            <a:endParaRPr lang="cs-CZ" altLang="cs-CZ" sz="1400" dirty="0">
              <a:latin typeface="Times New Roman" panose="02020603050405020304" pitchFamily="18" charset="0"/>
              <a:cs typeface="Times New Roman" panose="02020603050405020304" pitchFamily="18" charset="0"/>
            </a:endParaRPr>
          </a:p>
          <a:p>
            <a:pPr eaLnBrk="1" hangingPunct="1">
              <a:lnSpc>
                <a:spcPct val="80000"/>
              </a:lnSpc>
              <a:spcBef>
                <a:spcPct val="0"/>
              </a:spcBef>
            </a:pPr>
            <a:endParaRPr lang="cs-CZ" altLang="cs-CZ" sz="1400" dirty="0">
              <a:latin typeface="Times New Roman" panose="02020603050405020304" pitchFamily="18" charset="0"/>
              <a:cs typeface="Times New Roman" panose="02020603050405020304" pitchFamily="18" charset="0"/>
            </a:endParaRPr>
          </a:p>
          <a:p>
            <a:pPr eaLnBrk="1" hangingPunct="1">
              <a:lnSpc>
                <a:spcPct val="80000"/>
              </a:lnSpc>
              <a:spcBef>
                <a:spcPct val="0"/>
              </a:spcBef>
            </a:pPr>
            <a:r>
              <a:rPr lang="cs-CZ" altLang="cs-CZ" sz="1400" dirty="0">
                <a:latin typeface="Times New Roman" panose="02020603050405020304" pitchFamily="18" charset="0"/>
                <a:cs typeface="Times New Roman" panose="02020603050405020304" pitchFamily="18" charset="0"/>
              </a:rPr>
              <a:t>EUGS, kterou představila HR/VP dne 28. června 2016, poskytuje dobrou analýzu současného stavu, lze však předpokládat, že </a:t>
            </a:r>
            <a:r>
              <a:rPr lang="cs-CZ" altLang="cs-CZ" sz="1400" b="1" dirty="0">
                <a:latin typeface="Times New Roman" panose="02020603050405020304" pitchFamily="18" charset="0"/>
                <a:cs typeface="Times New Roman" panose="02020603050405020304" pitchFamily="18" charset="0"/>
              </a:rPr>
              <a:t>výzvou bude, aby EU naplnila očekávání, která si v globálním měřítku stanovila</a:t>
            </a:r>
            <a:r>
              <a:rPr lang="cs-CZ" altLang="cs-CZ" sz="1400" dirty="0">
                <a:latin typeface="Times New Roman" panose="02020603050405020304" pitchFamily="18" charset="0"/>
                <a:cs typeface="Times New Roman" panose="02020603050405020304" pitchFamily="18" charset="0"/>
              </a:rPr>
              <a:t>. </a:t>
            </a:r>
          </a:p>
          <a:p>
            <a:pPr eaLnBrk="1" hangingPunct="1">
              <a:lnSpc>
                <a:spcPct val="80000"/>
              </a:lnSpc>
              <a:spcBef>
                <a:spcPct val="0"/>
              </a:spcBef>
            </a:pP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r>
              <a:rPr lang="cs-CZ" altLang="cs-CZ" sz="1400" dirty="0" err="1">
                <a:latin typeface="Times New Roman" pitchFamily="18" charset="0"/>
                <a:cs typeface="Times New Roman" panose="02020603050405020304" pitchFamily="18" charset="0"/>
              </a:rPr>
              <a:t>Road</a:t>
            </a:r>
            <a:r>
              <a:rPr lang="cs-CZ" altLang="cs-CZ" sz="1400" dirty="0">
                <a:latin typeface="Times New Roman" pitchFamily="18" charset="0"/>
                <a:cs typeface="Times New Roman" panose="02020603050405020304" pitchFamily="18" charset="0"/>
              </a:rPr>
              <a:t> Map obsahuje pět tzv. „</a:t>
            </a:r>
            <a:r>
              <a:rPr lang="cs-CZ" altLang="cs-CZ" sz="1400" i="1" dirty="0" err="1">
                <a:latin typeface="Times New Roman" pitchFamily="18" charset="0"/>
                <a:cs typeface="Times New Roman" panose="02020603050405020304" pitchFamily="18" charset="0"/>
              </a:rPr>
              <a:t>Building</a:t>
            </a:r>
            <a:r>
              <a:rPr lang="cs-CZ" altLang="cs-CZ" sz="1400" i="1" dirty="0">
                <a:latin typeface="Times New Roman" pitchFamily="18" charset="0"/>
                <a:cs typeface="Times New Roman" panose="02020603050405020304" pitchFamily="18" charset="0"/>
              </a:rPr>
              <a:t> </a:t>
            </a:r>
            <a:r>
              <a:rPr lang="cs-CZ" altLang="cs-CZ" sz="1400" i="1" dirty="0" err="1">
                <a:latin typeface="Times New Roman" pitchFamily="18" charset="0"/>
                <a:cs typeface="Times New Roman" panose="02020603050405020304" pitchFamily="18" charset="0"/>
              </a:rPr>
              <a:t>Blocks</a:t>
            </a:r>
            <a:r>
              <a:rPr lang="cs-CZ" altLang="cs-CZ" sz="1400" dirty="0">
                <a:latin typeface="Times New Roman" pitchFamily="18" charset="0"/>
                <a:cs typeface="Times New Roman" panose="02020603050405020304" pitchFamily="18" charset="0"/>
              </a:rPr>
              <a:t>“, s jejichž implementací se počítá v  letech 2016 a 2017.</a:t>
            </a:r>
          </a:p>
          <a:p>
            <a:pPr eaLnBrk="1" hangingPunct="1">
              <a:spcBef>
                <a:spcPct val="0"/>
              </a:spcBef>
            </a:pPr>
            <a:endParaRPr lang="cs-CZ" altLang="cs-CZ" sz="1400" dirty="0">
              <a:latin typeface="Times New Roman" pitchFamily="18" charset="0"/>
              <a:cs typeface="Times New Roman" panose="02020603050405020304" pitchFamily="18" charset="0"/>
            </a:endParaRPr>
          </a:p>
          <a:p>
            <a:pPr eaLnBrk="1" hangingPunct="1">
              <a:spcBef>
                <a:spcPct val="0"/>
              </a:spcBef>
            </a:pPr>
            <a:r>
              <a:rPr lang="cs-CZ" altLang="cs-CZ" sz="1400" b="1" dirty="0" err="1">
                <a:latin typeface="Times New Roman" pitchFamily="18" charset="0"/>
                <a:cs typeface="Times New Roman" panose="02020603050405020304" pitchFamily="18" charset="0"/>
              </a:rPr>
              <a:t>Council</a:t>
            </a:r>
            <a:r>
              <a:rPr lang="cs-CZ" altLang="cs-CZ" sz="1400" b="1" dirty="0">
                <a:latin typeface="Times New Roman" pitchFamily="18" charset="0"/>
                <a:cs typeface="Times New Roman" panose="02020603050405020304" pitchFamily="18" charset="0"/>
              </a:rPr>
              <a:t> </a:t>
            </a:r>
            <a:r>
              <a:rPr lang="cs-CZ" altLang="cs-CZ" sz="1400" b="1" dirty="0" err="1">
                <a:latin typeface="Times New Roman" pitchFamily="18" charset="0"/>
                <a:cs typeface="Times New Roman" panose="02020603050405020304" pitchFamily="18" charset="0"/>
              </a:rPr>
              <a:t>Conclusions</a:t>
            </a:r>
            <a:r>
              <a:rPr lang="cs-CZ" altLang="cs-CZ" sz="1400" dirty="0">
                <a:latin typeface="Times New Roman" pitchFamily="18" charset="0"/>
                <a:cs typeface="Times New Roman" panose="02020603050405020304" pitchFamily="18" charset="0"/>
              </a:rPr>
              <a:t> - schváleny dne 14. listopadu 2016 FAC/MZV a MO (tzn. schváleno členskými státy EU (MS EU))</a:t>
            </a:r>
          </a:p>
          <a:p>
            <a:pPr eaLnBrk="1" hangingPunct="1">
              <a:spcBef>
                <a:spcPct val="0"/>
              </a:spcBef>
            </a:pPr>
            <a:endParaRPr lang="cs-CZ" altLang="cs-CZ" sz="1400" b="1" dirty="0">
              <a:latin typeface="Times New Roman" pitchFamily="18" charset="0"/>
              <a:cs typeface="Times New Roman" panose="02020603050405020304" pitchFamily="18" charset="0"/>
            </a:endParaRPr>
          </a:p>
          <a:p>
            <a:pPr eaLnBrk="1" hangingPunct="1">
              <a:spcBef>
                <a:spcPct val="0"/>
              </a:spcBef>
            </a:pPr>
            <a:r>
              <a:rPr lang="cs-CZ" altLang="cs-CZ" sz="1400" b="1" dirty="0">
                <a:latin typeface="Times New Roman" pitchFamily="18" charset="0"/>
                <a:cs typeface="Times New Roman" panose="02020603050405020304" pitchFamily="18" charset="0"/>
              </a:rPr>
              <a:t>Implementace závěrů Varšavské deklarace</a:t>
            </a:r>
            <a:r>
              <a:rPr lang="cs-CZ" altLang="cs-CZ" sz="1400" dirty="0">
                <a:latin typeface="Times New Roman" pitchFamily="18" charset="0"/>
                <a:cs typeface="Times New Roman" panose="02020603050405020304" pitchFamily="18" charset="0"/>
              </a:rPr>
              <a:t> (NATO - EU) (</a:t>
            </a:r>
            <a:r>
              <a:rPr lang="cs-CZ" altLang="cs-CZ" sz="1400" dirty="0" err="1">
                <a:latin typeface="Times New Roman" pitchFamily="18" charset="0"/>
                <a:cs typeface="Times New Roman" panose="02020603050405020304" pitchFamily="18" charset="0"/>
              </a:rPr>
              <a:t>Common</a:t>
            </a:r>
            <a:r>
              <a:rPr lang="cs-CZ" altLang="cs-CZ" sz="1400" dirty="0">
                <a:latin typeface="Times New Roman" pitchFamily="18" charset="0"/>
                <a:cs typeface="Times New Roman" panose="02020603050405020304" pitchFamily="18" charset="0"/>
              </a:rPr>
              <a:t> Set </a:t>
            </a:r>
            <a:r>
              <a:rPr lang="cs-CZ" altLang="cs-CZ" sz="1400" dirty="0" err="1">
                <a:latin typeface="Times New Roman" pitchFamily="18" charset="0"/>
                <a:cs typeface="Times New Roman" panose="02020603050405020304" pitchFamily="18" charset="0"/>
              </a:rPr>
              <a:t>of</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Proposals</a:t>
            </a:r>
            <a:r>
              <a:rPr lang="cs-CZ" altLang="cs-CZ" sz="1400" dirty="0">
                <a:latin typeface="Times New Roman" pitchFamily="18" charset="0"/>
                <a:cs typeface="Times New Roman" panose="02020603050405020304" pitchFamily="18" charset="0"/>
              </a:rPr>
              <a:t> - schváleno dne 6. 12. 2016 </a:t>
            </a:r>
            <a:r>
              <a:rPr lang="cs-CZ" altLang="cs-CZ" sz="1400" dirty="0" err="1">
                <a:latin typeface="Times New Roman" pitchFamily="18" charset="0"/>
                <a:cs typeface="Times New Roman" panose="02020603050405020304" pitchFamily="18" charset="0"/>
              </a:rPr>
              <a:t>ECOFINem</a:t>
            </a:r>
            <a:r>
              <a:rPr lang="cs-CZ" altLang="cs-CZ" sz="1400" dirty="0">
                <a:latin typeface="Times New Roman" pitchFamily="18" charset="0"/>
                <a:cs typeface="Times New Roman" panose="02020603050405020304" pitchFamily="18" charset="0"/>
              </a:rPr>
              <a:t> na EU a na NATO </a:t>
            </a:r>
            <a:r>
              <a:rPr lang="cs-CZ" altLang="cs-CZ" sz="1400" dirty="0" err="1">
                <a:latin typeface="Times New Roman" pitchFamily="18" charset="0"/>
                <a:cs typeface="Times New Roman" panose="02020603050405020304" pitchFamily="18" charset="0"/>
              </a:rPr>
              <a:t>ministeriádou</a:t>
            </a:r>
            <a:r>
              <a:rPr lang="cs-CZ" altLang="cs-CZ" sz="1400" dirty="0">
                <a:latin typeface="Times New Roman" pitchFamily="18" charset="0"/>
                <a:cs typeface="Times New Roman" panose="02020603050405020304" pitchFamily="18" charset="0"/>
              </a:rPr>
              <a:t>), </a:t>
            </a:r>
          </a:p>
          <a:p>
            <a:pPr eaLnBrk="1" hangingPunct="1">
              <a:spcBef>
                <a:spcPct val="0"/>
              </a:spcBef>
            </a:pPr>
            <a:endParaRPr lang="cs-CZ" altLang="cs-CZ" sz="1400" b="1" dirty="0">
              <a:latin typeface="Times New Roman" pitchFamily="18" charset="0"/>
              <a:cs typeface="Times New Roman" panose="02020603050405020304" pitchFamily="18" charset="0"/>
            </a:endParaRPr>
          </a:p>
          <a:p>
            <a:pPr eaLnBrk="1" hangingPunct="1">
              <a:spcBef>
                <a:spcPct val="0"/>
              </a:spcBef>
            </a:pPr>
            <a:r>
              <a:rPr lang="cs-CZ" altLang="cs-CZ" sz="1400" b="1" dirty="0">
                <a:latin typeface="Times New Roman" pitchFamily="18" charset="0"/>
                <a:cs typeface="Times New Roman" panose="02020603050405020304" pitchFamily="18" charset="0"/>
              </a:rPr>
              <a:t>EDAP</a:t>
            </a:r>
            <a:r>
              <a:rPr lang="cs-CZ" altLang="cs-CZ" sz="1400" dirty="0">
                <a:latin typeface="Times New Roman" pitchFamily="18" charset="0"/>
                <a:cs typeface="Times New Roman" panose="02020603050405020304" pitchFamily="18" charset="0"/>
              </a:rPr>
              <a:t> - materiál CION, který neschvalují MS EU, řeší výzkum, vývoj na pomoc evropskému obrannému průmyslu, finanční rámec po roku 2020 (</a:t>
            </a:r>
            <a:r>
              <a:rPr lang="cs-CZ" altLang="cs-CZ" sz="1400" dirty="0" err="1">
                <a:latin typeface="Times New Roman" pitchFamily="18" charset="0"/>
                <a:cs typeface="Times New Roman" panose="02020603050405020304" pitchFamily="18" charset="0"/>
              </a:rPr>
              <a:t>Junckerův</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Europeans</a:t>
            </a:r>
            <a:r>
              <a:rPr lang="cs-CZ" altLang="cs-CZ" sz="1400" dirty="0">
                <a:latin typeface="Times New Roman" pitchFamily="18" charset="0"/>
                <a:cs typeface="Times New Roman" panose="02020603050405020304" pitchFamily="18" charset="0"/>
              </a:rPr>
              <a:t> </a:t>
            </a:r>
            <a:r>
              <a:rPr lang="cs-CZ" altLang="cs-CZ" sz="1400" dirty="0" err="1">
                <a:latin typeface="Times New Roman" pitchFamily="18" charset="0"/>
                <a:cs typeface="Times New Roman" panose="02020603050405020304" pitchFamily="18" charset="0"/>
              </a:rPr>
              <a:t>Defence</a:t>
            </a:r>
            <a:r>
              <a:rPr lang="cs-CZ" altLang="cs-CZ" sz="1400" dirty="0">
                <a:latin typeface="Times New Roman" pitchFamily="18" charset="0"/>
                <a:cs typeface="Times New Roman" panose="02020603050405020304" pitchFamily="18" charset="0"/>
              </a:rPr>
              <a:t> Budget")  Podrobněji budu o něm mluvit v druhé části prezentace.</a:t>
            </a:r>
          </a:p>
          <a:p>
            <a:pPr eaLnBrk="1" hangingPunct="1">
              <a:spcBef>
                <a:spcPct val="0"/>
              </a:spcBef>
            </a:pPr>
            <a:endParaRPr lang="cs-CZ" altLang="cs-CZ" sz="1400" dirty="0">
              <a:latin typeface="Times New Roman" pitchFamily="18" charset="0"/>
              <a:cs typeface="Times New Roman" panose="02020603050405020304" pitchFamily="18" charset="0"/>
            </a:endParaRPr>
          </a:p>
          <a:p>
            <a:pPr defTabSz="901873" eaLnBrk="1" hangingPunct="1">
              <a:spcBef>
                <a:spcPct val="0"/>
              </a:spcBef>
              <a:defRPr/>
            </a:pPr>
            <a:r>
              <a:rPr lang="cs-CZ" altLang="cs-CZ" sz="1400" dirty="0">
                <a:latin typeface="Times New Roman" pitchFamily="18" charset="0"/>
                <a:cs typeface="Times New Roman" panose="02020603050405020304" pitchFamily="18" charset="0"/>
              </a:rPr>
              <a:t>Implementace v oblasti „</a:t>
            </a:r>
            <a:r>
              <a:rPr lang="cs-CZ" altLang="cs-CZ" sz="1400" dirty="0" err="1">
                <a:solidFill>
                  <a:srgbClr val="FF0000"/>
                </a:solidFill>
                <a:latin typeface="Times New Roman" pitchFamily="18" charset="0"/>
                <a:cs typeface="Times New Roman" pitchFamily="18" charset="0"/>
              </a:rPr>
              <a:t>Security</a:t>
            </a:r>
            <a:r>
              <a:rPr lang="cs-CZ" altLang="cs-CZ" sz="1400" dirty="0">
                <a:solidFill>
                  <a:srgbClr val="FF0000"/>
                </a:solidFill>
                <a:latin typeface="Times New Roman" pitchFamily="18" charset="0"/>
                <a:cs typeface="Times New Roman" pitchFamily="18" charset="0"/>
              </a:rPr>
              <a:t> and </a:t>
            </a:r>
            <a:r>
              <a:rPr lang="cs-CZ" altLang="cs-CZ" sz="1400" dirty="0" err="1">
                <a:solidFill>
                  <a:srgbClr val="FF0000"/>
                </a:solidFill>
                <a:latin typeface="Times New Roman" pitchFamily="18" charset="0"/>
                <a:cs typeface="Times New Roman" pitchFamily="18" charset="0"/>
              </a:rPr>
              <a:t>Defence</a:t>
            </a:r>
            <a:r>
              <a:rPr lang="cs-CZ" altLang="cs-CZ" sz="1400" dirty="0">
                <a:solidFill>
                  <a:srgbClr val="FF0000"/>
                </a:solidFill>
                <a:latin typeface="Times New Roman" pitchFamily="18" charset="0"/>
                <a:cs typeface="Times New Roman" pitchFamily="18" charset="0"/>
              </a:rPr>
              <a:t>“ bude vysvětlena podrobněji v 5. bodě osnovy </a:t>
            </a:r>
            <a:r>
              <a:rPr lang="cs-CZ" altLang="cs-CZ" sz="1400" dirty="0">
                <a:latin typeface="Times New Roman" panose="02020603050405020304" pitchFamily="18" charset="0"/>
                <a:cs typeface="Times New Roman" panose="02020603050405020304" pitchFamily="18" charset="0"/>
              </a:rPr>
              <a:t>(Aktuálně řešené úkoly / témata).</a:t>
            </a:r>
          </a:p>
          <a:p>
            <a:pPr eaLnBrk="1" hangingPunct="1">
              <a:spcBef>
                <a:spcPct val="0"/>
              </a:spcBef>
            </a:pPr>
            <a:r>
              <a:rPr lang="cs-CZ" altLang="cs-CZ" sz="1400" dirty="0">
                <a:solidFill>
                  <a:srgbClr val="FF0000"/>
                </a:solidFill>
                <a:latin typeface="Times New Roman" pitchFamily="18" charset="0"/>
                <a:cs typeface="Times New Roman" pitchFamily="18" charset="0"/>
              </a:rPr>
              <a:t>  </a:t>
            </a:r>
            <a:endParaRPr lang="cs-CZ" altLang="cs-CZ" sz="1400" dirty="0">
              <a:latin typeface="Times New Roman" pitchFamily="18" charset="0"/>
              <a:cs typeface="Times New Roman" panose="02020603050405020304" pitchFamily="18" charset="0"/>
            </a:endParaRPr>
          </a:p>
          <a:p>
            <a:pPr eaLnBrk="1" hangingPunct="1">
              <a:spcBef>
                <a:spcPct val="0"/>
              </a:spcBef>
            </a:pPr>
            <a:endParaRPr lang="cs-CZ" altLang="cs-CZ" sz="1400" dirty="0">
              <a:latin typeface="Times New Roman" pitchFamily="18" charset="0"/>
              <a:cs typeface="Times New Roman" panose="02020603050405020304" pitchFamily="18" charset="0"/>
            </a:endParaRPr>
          </a:p>
          <a:p>
            <a:pPr eaLnBrk="1" hangingPunct="1">
              <a:lnSpc>
                <a:spcPct val="80000"/>
              </a:lnSpc>
              <a:spcBef>
                <a:spcPct val="0"/>
              </a:spcBef>
            </a:pPr>
            <a:endParaRPr lang="cs-CZ" altLang="cs-CZ" sz="1400" dirty="0">
              <a:latin typeface="Times New Roman" pitchFamily="18" charset="0"/>
              <a:cs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
          <p:cNvSpPr>
            <a:spLocks noGrp="1" noRot="1" noChangeAspect="1" noChangeArrowheads="1" noTextEdit="1"/>
          </p:cNvSpPr>
          <p:nvPr>
            <p:ph type="sldImg"/>
          </p:nvPr>
        </p:nvSpPr>
        <p:spPr bwMode="auto">
          <a:xfrm>
            <a:off x="893763" y="733425"/>
            <a:ext cx="4886325" cy="36655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9" name="Text Box 2"/>
          <p:cNvSpPr txBox="1">
            <a:spLocks noChangeArrowheads="1"/>
          </p:cNvSpPr>
          <p:nvPr/>
        </p:nvSpPr>
        <p:spPr bwMode="auto">
          <a:xfrm>
            <a:off x="186797" y="4434763"/>
            <a:ext cx="6297039" cy="4397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07" tIns="45503" rIns="91007" bIns="45503"/>
          <a:lstStyle>
            <a:lvl1pPr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1pPr>
            <a:lvl2pPr marL="742950" indent="-28575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2pPr>
            <a:lvl3pPr marL="11430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3pPr>
            <a:lvl4pPr marL="16002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4pPr>
            <a:lvl5pPr marL="20574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5pPr>
            <a:lvl6pPr marL="25146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6pPr>
            <a:lvl7pPr marL="29718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7pPr>
            <a:lvl8pPr marL="34290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8pPr>
            <a:lvl9pPr marL="38862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9pPr>
          </a:lstStyle>
          <a:p>
            <a:pPr>
              <a:spcBef>
                <a:spcPts val="592"/>
              </a:spcBef>
            </a:pPr>
            <a:endParaRPr lang="cs-CZ" altLang="cs-CZ" sz="1600" dirty="0">
              <a:solidFill>
                <a:srgbClr val="000000"/>
              </a:solidFill>
              <a:latin typeface="Times New Roman CE" charset="0"/>
              <a:cs typeface="Arial" pitchFamily="34" charset="0"/>
            </a:endParaRPr>
          </a:p>
        </p:txBody>
      </p:sp>
      <p:sp>
        <p:nvSpPr>
          <p:cNvPr id="75780" name="Zástupný symbol pro poznámky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z="1400" dirty="0">
                <a:latin typeface="Times New Roman" pitchFamily="18" charset="0"/>
              </a:rPr>
              <a:t> </a:t>
            </a:r>
          </a:p>
          <a:p>
            <a:pPr>
              <a:spcBef>
                <a:spcPts val="592"/>
              </a:spcBef>
            </a:pPr>
            <a:r>
              <a:rPr lang="cs-CZ" altLang="cs-CZ" sz="1400" dirty="0">
                <a:solidFill>
                  <a:srgbClr val="000000"/>
                </a:solidFill>
                <a:latin typeface="Times New Roman CE" charset="0"/>
                <a:cs typeface="Arial" pitchFamily="34" charset="0"/>
              </a:rPr>
              <a:t>Na snímku je místo CSDP v rámci CFSP (Společné zahraniční a bezpečnostní politiky.</a:t>
            </a:r>
          </a:p>
          <a:p>
            <a:pPr>
              <a:spcBef>
                <a:spcPts val="592"/>
              </a:spcBef>
            </a:pPr>
            <a:r>
              <a:rPr lang="en-US" altLang="cs-CZ" sz="1400" b="1" dirty="0">
                <a:latin typeface="Times New Roman" pitchFamily="18" charset="0"/>
              </a:rPr>
              <a:t>Frederica Mogherini (IT)</a:t>
            </a:r>
            <a:r>
              <a:rPr lang="cs-CZ" altLang="cs-CZ" sz="1400" b="1" dirty="0">
                <a:latin typeface="Times New Roman" pitchFamily="18" charset="0"/>
              </a:rPr>
              <a:t> </a:t>
            </a:r>
            <a:r>
              <a:rPr lang="cs-CZ" altLang="cs-CZ" sz="1400" dirty="0">
                <a:solidFill>
                  <a:srgbClr val="000000"/>
                </a:solidFill>
                <a:latin typeface="Times New Roman CE" charset="0"/>
                <a:cs typeface="Arial" pitchFamily="34" charset="0"/>
              </a:rPr>
              <a:t>ze své funkce </a:t>
            </a:r>
            <a:r>
              <a:rPr lang="cs-CZ" altLang="cs-CZ" sz="1400" dirty="0" err="1">
                <a:solidFill>
                  <a:srgbClr val="000000"/>
                </a:solidFill>
                <a:latin typeface="Times New Roman CE" charset="0"/>
                <a:cs typeface="Arial" pitchFamily="34" charset="0"/>
              </a:rPr>
              <a:t>High</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Representative</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of</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the</a:t>
            </a:r>
            <a:r>
              <a:rPr lang="cs-CZ" altLang="cs-CZ" sz="1400" dirty="0">
                <a:solidFill>
                  <a:srgbClr val="000000"/>
                </a:solidFill>
                <a:latin typeface="Times New Roman CE" charset="0"/>
                <a:cs typeface="Arial" pitchFamily="34" charset="0"/>
              </a:rPr>
              <a:t> Union </a:t>
            </a:r>
            <a:r>
              <a:rPr lang="cs-CZ" altLang="cs-CZ" sz="1400" dirty="0" err="1">
                <a:solidFill>
                  <a:srgbClr val="000000"/>
                </a:solidFill>
                <a:latin typeface="Times New Roman CE" charset="0"/>
                <a:cs typeface="Arial" pitchFamily="34" charset="0"/>
              </a:rPr>
              <a:t>for</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Foreign</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Affairs</a:t>
            </a:r>
            <a:r>
              <a:rPr lang="cs-CZ" altLang="cs-CZ" sz="1400" dirty="0">
                <a:solidFill>
                  <a:srgbClr val="000000"/>
                </a:solidFill>
                <a:latin typeface="Times New Roman CE" charset="0"/>
                <a:cs typeface="Arial" pitchFamily="34" charset="0"/>
              </a:rPr>
              <a:t> and </a:t>
            </a:r>
            <a:r>
              <a:rPr lang="cs-CZ" altLang="cs-CZ" sz="1400" dirty="0" err="1">
                <a:solidFill>
                  <a:srgbClr val="000000"/>
                </a:solidFill>
                <a:latin typeface="Times New Roman CE" charset="0"/>
                <a:cs typeface="Arial" pitchFamily="34" charset="0"/>
              </a:rPr>
              <a:t>Security</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Policy</a:t>
            </a:r>
            <a:r>
              <a:rPr lang="cs-CZ" altLang="cs-CZ" sz="1400" dirty="0">
                <a:solidFill>
                  <a:srgbClr val="000000"/>
                </a:solidFill>
                <a:latin typeface="Times New Roman CE" charset="0"/>
                <a:cs typeface="Arial" pitchFamily="34" charset="0"/>
              </a:rPr>
              <a:t> předsedá FAC (</a:t>
            </a:r>
            <a:r>
              <a:rPr lang="cs-CZ" altLang="cs-CZ" sz="1400" dirty="0" err="1">
                <a:solidFill>
                  <a:srgbClr val="000000"/>
                </a:solidFill>
                <a:latin typeface="Times New Roman CE" charset="0"/>
                <a:cs typeface="Arial" pitchFamily="34" charset="0"/>
              </a:rPr>
              <a:t>Foreign</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Affairs</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Council</a:t>
            </a:r>
            <a:r>
              <a:rPr lang="cs-CZ" altLang="cs-CZ" sz="1400" dirty="0">
                <a:solidFill>
                  <a:srgbClr val="000000"/>
                </a:solidFill>
                <a:latin typeface="Times New Roman CE" charset="0"/>
                <a:cs typeface="Arial" pitchFamily="34" charset="0"/>
              </a:rPr>
              <a:t>).</a:t>
            </a:r>
          </a:p>
          <a:p>
            <a:pPr>
              <a:spcBef>
                <a:spcPts val="592"/>
              </a:spcBef>
            </a:pPr>
            <a:r>
              <a:rPr lang="cs-CZ" altLang="cs-CZ" sz="1400" dirty="0">
                <a:solidFill>
                  <a:srgbClr val="000000"/>
                </a:solidFill>
                <a:latin typeface="Times New Roman CE" charset="0"/>
                <a:cs typeface="Arial" pitchFamily="34" charset="0"/>
              </a:rPr>
              <a:t>Výbory stálých zástupců nejsou orgány EU, ale zástupci členských států spolupracující s komisí na při přípravě jednání Evropských rad a Rad Evropské unie.</a:t>
            </a:r>
          </a:p>
          <a:p>
            <a:pPr>
              <a:spcBef>
                <a:spcPts val="592"/>
              </a:spcBef>
            </a:pPr>
            <a:r>
              <a:rPr lang="cs-CZ" altLang="cs-CZ" sz="1400" dirty="0">
                <a:solidFill>
                  <a:srgbClr val="000000"/>
                </a:solidFill>
                <a:latin typeface="Times New Roman CE" charset="0"/>
                <a:cs typeface="Arial" pitchFamily="34" charset="0"/>
              </a:rPr>
              <a:t>COREPER II – </a:t>
            </a:r>
            <a:r>
              <a:rPr lang="cs-CZ" altLang="cs-CZ" sz="1400" dirty="0" err="1">
                <a:solidFill>
                  <a:srgbClr val="000000"/>
                </a:solidFill>
                <a:latin typeface="Times New Roman CE" charset="0"/>
                <a:cs typeface="Arial" pitchFamily="34" charset="0"/>
              </a:rPr>
              <a:t>vv</a:t>
            </a:r>
            <a:r>
              <a:rPr lang="cs-CZ" altLang="cs-CZ" sz="1400" dirty="0">
                <a:solidFill>
                  <a:srgbClr val="000000"/>
                </a:solidFill>
                <a:latin typeface="Times New Roman CE" charset="0"/>
                <a:cs typeface="Arial" pitchFamily="34" charset="0"/>
              </a:rPr>
              <a:t>. Martin </a:t>
            </a:r>
            <a:r>
              <a:rPr lang="cs-CZ" altLang="cs-CZ" sz="1400" dirty="0" err="1">
                <a:solidFill>
                  <a:srgbClr val="000000"/>
                </a:solidFill>
                <a:latin typeface="Times New Roman CE" charset="0"/>
                <a:cs typeface="Arial" pitchFamily="34" charset="0"/>
              </a:rPr>
              <a:t>Povejšil</a:t>
            </a:r>
            <a:r>
              <a:rPr lang="cs-CZ" altLang="cs-CZ" sz="1400" dirty="0">
                <a:solidFill>
                  <a:srgbClr val="000000"/>
                </a:solidFill>
                <a:latin typeface="Times New Roman CE" charset="0"/>
                <a:cs typeface="Arial" pitchFamily="34" charset="0"/>
              </a:rPr>
              <a:t> (justice a vnitra a finanční a obchodní politiky)</a:t>
            </a:r>
          </a:p>
          <a:p>
            <a:pPr>
              <a:spcBef>
                <a:spcPts val="592"/>
              </a:spcBef>
            </a:pPr>
            <a:r>
              <a:rPr lang="cs-CZ" altLang="cs-CZ" sz="1400" dirty="0">
                <a:solidFill>
                  <a:srgbClr val="000000"/>
                </a:solidFill>
                <a:latin typeface="Times New Roman CE" charset="0"/>
                <a:cs typeface="Arial" pitchFamily="34" charset="0"/>
              </a:rPr>
              <a:t>COREPER I – </a:t>
            </a:r>
            <a:r>
              <a:rPr lang="cs-CZ" altLang="cs-CZ" sz="1400" dirty="0" err="1">
                <a:solidFill>
                  <a:srgbClr val="000000"/>
                </a:solidFill>
                <a:latin typeface="Times New Roman CE" charset="0"/>
                <a:cs typeface="Arial" pitchFamily="34" charset="0"/>
              </a:rPr>
              <a:t>vv</a:t>
            </a:r>
            <a:r>
              <a:rPr lang="cs-CZ" altLang="cs-CZ" sz="1400" dirty="0">
                <a:solidFill>
                  <a:srgbClr val="000000"/>
                </a:solidFill>
                <a:latin typeface="Times New Roman CE" charset="0"/>
                <a:cs typeface="Arial" pitchFamily="34" charset="0"/>
              </a:rPr>
              <a:t>. Jaroslav Zajíček (tj. např. zemědělství, obchod, kultura, aj.)</a:t>
            </a:r>
          </a:p>
          <a:p>
            <a:pPr>
              <a:spcBef>
                <a:spcPts val="592"/>
              </a:spcBef>
            </a:pPr>
            <a:r>
              <a:rPr lang="cs-CZ" altLang="cs-CZ" sz="1400" dirty="0">
                <a:solidFill>
                  <a:srgbClr val="000000"/>
                </a:solidFill>
                <a:latin typeface="Times New Roman CE" charset="0"/>
                <a:cs typeface="Arial" pitchFamily="34" charset="0"/>
              </a:rPr>
              <a:t>PSC/COPS – </a:t>
            </a:r>
            <a:r>
              <a:rPr lang="cs-CZ" altLang="cs-CZ" sz="1400" dirty="0" err="1">
                <a:solidFill>
                  <a:srgbClr val="000000"/>
                </a:solidFill>
                <a:latin typeface="Times New Roman CE" charset="0"/>
                <a:cs typeface="Arial" pitchFamily="34" charset="0"/>
              </a:rPr>
              <a:t>vv</a:t>
            </a:r>
            <a:r>
              <a:rPr lang="cs-CZ" altLang="cs-CZ" sz="1400" dirty="0">
                <a:solidFill>
                  <a:srgbClr val="000000"/>
                </a:solidFill>
                <a:latin typeface="Times New Roman CE" charset="0"/>
                <a:cs typeface="Arial" pitchFamily="34" charset="0"/>
              </a:rPr>
              <a:t>. </a:t>
            </a:r>
            <a:r>
              <a:rPr lang="cs-CZ" altLang="cs-CZ" sz="1400" b="1" dirty="0">
                <a:cs typeface="Arial" pitchFamily="34" charset="0"/>
              </a:rPr>
              <a:t>Tomáš </a:t>
            </a:r>
            <a:r>
              <a:rPr lang="cs-CZ" altLang="cs-CZ" sz="1400" b="1" dirty="0" err="1">
                <a:cs typeface="Arial" pitchFamily="34" charset="0"/>
              </a:rPr>
              <a:t>Szunyog</a:t>
            </a:r>
            <a:r>
              <a:rPr lang="cs-CZ" altLang="cs-CZ" sz="1400" dirty="0">
                <a:solidFill>
                  <a:srgbClr val="000000"/>
                </a:solidFill>
                <a:latin typeface="Times New Roman CE" charset="0"/>
                <a:cs typeface="Arial" pitchFamily="34" charset="0"/>
              </a:rPr>
              <a:t>(stálý výbor pro CFSP, podle čl. 38 Lisabonské smlouvy dává stanoviska Radě na základě její žádosti nebo žádosti HR/VP. Vykovává pod odpovědností HR/VP politickou kontrolu a strategické řízení při operacích k řešení krizí.</a:t>
            </a:r>
          </a:p>
          <a:p>
            <a:pPr>
              <a:spcBef>
                <a:spcPts val="592"/>
              </a:spcBef>
            </a:pPr>
            <a:endParaRPr lang="cs-CZ" altLang="cs-CZ" sz="1400" dirty="0">
              <a:solidFill>
                <a:srgbClr val="000000"/>
              </a:solidFill>
              <a:latin typeface="Times New Roman CE" charset="0"/>
              <a:cs typeface="Arial" pitchFamily="34" charset="0"/>
            </a:endParaRPr>
          </a:p>
          <a:p>
            <a:pPr eaLnBrk="1" hangingPunct="1">
              <a:spcBef>
                <a:spcPct val="0"/>
              </a:spcBef>
            </a:pPr>
            <a:r>
              <a:rPr lang="cs-CZ" altLang="cs-CZ" sz="1400" b="1" dirty="0">
                <a:latin typeface="Times New Roman" pitchFamily="18" charset="0"/>
              </a:rPr>
              <a:t>CSDP Civ/Mil </a:t>
            </a:r>
            <a:r>
              <a:rPr lang="cs-CZ" altLang="cs-CZ" sz="1400" b="1" dirty="0" err="1">
                <a:latin typeface="Times New Roman" pitchFamily="18" charset="0"/>
              </a:rPr>
              <a:t>Structure</a:t>
            </a:r>
            <a:endParaRPr lang="cs-CZ" altLang="cs-CZ" sz="1400" b="1" dirty="0">
              <a:latin typeface="Times New Roman" pitchFamily="18" charset="0"/>
            </a:endParaRPr>
          </a:p>
          <a:p>
            <a:pPr eaLnBrk="1" hangingPunct="1">
              <a:spcBef>
                <a:spcPct val="0"/>
              </a:spcBef>
            </a:pPr>
            <a:endParaRPr lang="cs-CZ" altLang="cs-CZ" sz="1400" dirty="0">
              <a:latin typeface="Times New Roman" pitchFamily="18" charset="0"/>
            </a:endParaRPr>
          </a:p>
          <a:p>
            <a:pPr eaLnBrk="1" hangingPunct="1">
              <a:spcBef>
                <a:spcPct val="0"/>
              </a:spcBef>
            </a:pPr>
            <a:r>
              <a:rPr lang="cs-CZ" altLang="cs-CZ" sz="1400" dirty="0">
                <a:latin typeface="Times New Roman" pitchFamily="18" charset="0"/>
              </a:rPr>
              <a:t>Stručně popsat vazby, viz. snímek, upozornit na systém řízení </a:t>
            </a:r>
            <a:r>
              <a:rPr lang="cs-CZ" altLang="cs-CZ" sz="1400" dirty="0" err="1">
                <a:latin typeface="Times New Roman" pitchFamily="18" charset="0"/>
              </a:rPr>
              <a:t>Ops</a:t>
            </a:r>
            <a:r>
              <a:rPr lang="cs-CZ" altLang="cs-CZ" sz="1400" dirty="0">
                <a:latin typeface="Times New Roman" pitchFamily="18" charset="0"/>
              </a:rPr>
              <a:t>/</a:t>
            </a:r>
            <a:r>
              <a:rPr lang="cs-CZ" altLang="cs-CZ" sz="1400" dirty="0" err="1">
                <a:latin typeface="Times New Roman" pitchFamily="18" charset="0"/>
              </a:rPr>
              <a:t>Missions</a:t>
            </a:r>
            <a:endParaRPr lang="cs-CZ" altLang="cs-CZ" sz="1400" dirty="0">
              <a:latin typeface="Times New Roman" pitchFamily="18" charset="0"/>
            </a:endParaRPr>
          </a:p>
          <a:p>
            <a:pPr eaLnBrk="1" hangingPunct="1">
              <a:spcBef>
                <a:spcPct val="0"/>
              </a:spcBef>
            </a:pPr>
            <a:r>
              <a:rPr lang="cs-CZ" altLang="cs-CZ" sz="1400" b="1" dirty="0">
                <a:latin typeface="Times New Roman" pitchFamily="18" charset="0"/>
              </a:rPr>
              <a:t>MPCC</a:t>
            </a:r>
          </a:p>
          <a:p>
            <a:pPr eaLnBrk="1" hangingPunct="1">
              <a:spcBef>
                <a:spcPct val="0"/>
              </a:spcBef>
            </a:pPr>
            <a:r>
              <a:rPr lang="cs-CZ" altLang="cs-CZ" sz="1400" dirty="0">
                <a:latin typeface="Times New Roman" pitchFamily="18" charset="0"/>
              </a:rPr>
              <a:t>EUISS= </a:t>
            </a:r>
            <a:r>
              <a:rPr lang="en-US" altLang="cs-CZ" sz="1400" dirty="0">
                <a:latin typeface="Times New Roman" pitchFamily="18" charset="0"/>
              </a:rPr>
              <a:t>The European Union Institute for Security Studies </a:t>
            </a:r>
            <a:endParaRPr lang="cs-CZ" altLang="cs-CZ" sz="1400" dirty="0">
              <a:solidFill>
                <a:srgbClr val="000000"/>
              </a:solidFill>
              <a:latin typeface="Times New Roman CE" charset="0"/>
              <a:cs typeface="Arial" pitchFamily="34" charset="0"/>
            </a:endParaRPr>
          </a:p>
          <a:p>
            <a:pPr>
              <a:spcBef>
                <a:spcPts val="592"/>
              </a:spcBef>
            </a:pPr>
            <a:endParaRPr lang="cs-CZ" altLang="cs-CZ" sz="1400" dirty="0">
              <a:solidFill>
                <a:srgbClr val="000000"/>
              </a:solidFill>
              <a:latin typeface="Times New Roman CE" charset="0"/>
              <a:cs typeface="Arial" pitchFamily="34" charset="0"/>
            </a:endParaRPr>
          </a:p>
          <a:p>
            <a:pPr eaLnBrk="1" hangingPunct="1">
              <a:spcBef>
                <a:spcPct val="0"/>
              </a:spcBef>
            </a:pPr>
            <a:endParaRPr lang="cs-CZ" altLang="cs-CZ" sz="1400" dirty="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973B8E91-8129-4444-8D4E-A506C7DF24F0}" type="slidenum">
              <a:rPr lang="cs-CZ" smtClean="0"/>
              <a:pPr>
                <a:defRPr/>
              </a:pPr>
              <a:t>35</a:t>
            </a:fld>
            <a:endParaRPr lang="cs-CZ"/>
          </a:p>
        </p:txBody>
      </p:sp>
    </p:spTree>
    <p:extLst>
      <p:ext uri="{BB962C8B-B14F-4D97-AF65-F5344CB8AC3E}">
        <p14:creationId xmlns:p14="http://schemas.microsoft.com/office/powerpoint/2010/main" val="22234476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973B8E91-8129-4444-8D4E-A506C7DF24F0}" type="slidenum">
              <a:rPr lang="cs-CZ" smtClean="0"/>
              <a:pPr>
                <a:defRPr/>
              </a:pPr>
              <a:t>38</a:t>
            </a:fld>
            <a:endParaRPr lang="cs-CZ"/>
          </a:p>
        </p:txBody>
      </p:sp>
    </p:spTree>
    <p:extLst>
      <p:ext uri="{BB962C8B-B14F-4D97-AF65-F5344CB8AC3E}">
        <p14:creationId xmlns:p14="http://schemas.microsoft.com/office/powerpoint/2010/main" val="2176486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 obrázku je patrná obdobnost přístupů k obrannému plánování NATO a EU. V obou systémech jsou požadavky na schopnosti odvozeny od pravděpodobných </a:t>
            </a:r>
            <a:r>
              <a:rPr lang="cs-CZ" dirty="0" err="1"/>
              <a:t>scéřů</a:t>
            </a:r>
            <a:r>
              <a:rPr lang="cs-CZ" dirty="0"/>
              <a:t> použití sil a prostředků. Identifikovány jsou rozdíly ve schopnostech existujících a budoucích sil. K tomu se využívá systém modelových </a:t>
            </a:r>
            <a:r>
              <a:rPr lang="cs-CZ" dirty="0" err="1"/>
              <a:t>áJsou</a:t>
            </a:r>
            <a:r>
              <a:rPr lang="cs-CZ" dirty="0"/>
              <a:t> </a:t>
            </a:r>
            <a:r>
              <a:rPr lang="cs-CZ" dirty="0" err="1"/>
              <a:t>pé</a:t>
            </a:r>
            <a:r>
              <a:rPr lang="cs-CZ" dirty="0"/>
              <a:t> </a:t>
            </a:r>
          </a:p>
        </p:txBody>
      </p:sp>
      <p:sp>
        <p:nvSpPr>
          <p:cNvPr id="4" name="Zástupný symbol pro číslo snímku 3"/>
          <p:cNvSpPr>
            <a:spLocks noGrp="1"/>
          </p:cNvSpPr>
          <p:nvPr>
            <p:ph type="sldNum" sz="quarter" idx="10"/>
          </p:nvPr>
        </p:nvSpPr>
        <p:spPr/>
        <p:txBody>
          <a:bodyPr/>
          <a:lstStyle/>
          <a:p>
            <a:pPr>
              <a:defRPr/>
            </a:pPr>
            <a:fld id="{973B8E91-8129-4444-8D4E-A506C7DF24F0}" type="slidenum">
              <a:rPr lang="cs-CZ" smtClean="0"/>
              <a:pPr>
                <a:defRPr/>
              </a:pPr>
              <a:t>40</a:t>
            </a:fld>
            <a:endParaRPr lang="cs-CZ"/>
          </a:p>
        </p:txBody>
      </p:sp>
    </p:spTree>
    <p:extLst>
      <p:ext uri="{BB962C8B-B14F-4D97-AF65-F5344CB8AC3E}">
        <p14:creationId xmlns:p14="http://schemas.microsoft.com/office/powerpoint/2010/main" val="3029637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973B8E91-8129-4444-8D4E-A506C7DF24F0}" type="slidenum">
              <a:rPr lang="cs-CZ" smtClean="0"/>
              <a:pPr>
                <a:defRPr/>
              </a:pPr>
              <a:t>41</a:t>
            </a:fld>
            <a:endParaRPr lang="cs-CZ"/>
          </a:p>
        </p:txBody>
      </p:sp>
    </p:spTree>
    <p:extLst>
      <p:ext uri="{BB962C8B-B14F-4D97-AF65-F5344CB8AC3E}">
        <p14:creationId xmlns:p14="http://schemas.microsoft.com/office/powerpoint/2010/main" val="544721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bwMode="auto">
          <a:xfrm>
            <a:off x="893763" y="733425"/>
            <a:ext cx="4886325" cy="36655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2"/>
          <p:cNvSpPr txBox="1">
            <a:spLocks noChangeArrowheads="1"/>
          </p:cNvSpPr>
          <p:nvPr/>
        </p:nvSpPr>
        <p:spPr bwMode="auto">
          <a:xfrm>
            <a:off x="665366" y="4643517"/>
            <a:ext cx="5339901" cy="4400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07" tIns="45503" rIns="91007" bIns="45503"/>
          <a:lstStyle>
            <a:lvl1pPr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1pPr>
            <a:lvl2pPr marL="742950" indent="-28575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2pPr>
            <a:lvl3pPr marL="11430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3pPr>
            <a:lvl4pPr marL="16002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4pPr>
            <a:lvl5pPr marL="20574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5pPr>
            <a:lvl6pPr marL="25146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6pPr>
            <a:lvl7pPr marL="29718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7pPr>
            <a:lvl8pPr marL="34290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8pPr>
            <a:lvl9pPr marL="38862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9pPr>
          </a:lstStyle>
          <a:p>
            <a:pPr>
              <a:spcBef>
                <a:spcPts val="592"/>
              </a:spcBef>
            </a:pPr>
            <a:endParaRPr lang="cs-CZ" altLang="cs-CZ" sz="1600" dirty="0">
              <a:solidFill>
                <a:srgbClr val="000000"/>
              </a:solidFill>
              <a:latin typeface="Times New Roman CE" charset="0"/>
              <a:cs typeface="Arial" pitchFamily="34" charset="0"/>
            </a:endParaRPr>
          </a:p>
        </p:txBody>
      </p:sp>
      <p:sp>
        <p:nvSpPr>
          <p:cNvPr id="80900" name="Zástupný symbol pro poznámky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z="1400" dirty="0">
                <a:latin typeface="Times New Roman" pitchFamily="18" charset="0"/>
              </a:rPr>
              <a:t>Na snímku je zobrazen standartní plánovací postup pro vojenské i civilní  mise CSDP</a:t>
            </a:r>
          </a:p>
          <a:p>
            <a:pPr eaLnBrk="1" hangingPunct="1">
              <a:spcBef>
                <a:spcPct val="0"/>
              </a:spcBef>
            </a:pPr>
            <a:endParaRPr lang="cs-CZ" altLang="cs-CZ" sz="1400" dirty="0">
              <a:latin typeface="Times New Roman" pitchFamily="18" charset="0"/>
            </a:endParaRPr>
          </a:p>
          <a:p>
            <a:pPr>
              <a:spcBef>
                <a:spcPts val="592"/>
              </a:spcBef>
            </a:pPr>
            <a:r>
              <a:rPr lang="cs-CZ" altLang="cs-CZ" sz="1400" dirty="0">
                <a:solidFill>
                  <a:srgbClr val="000000"/>
                </a:solidFill>
                <a:latin typeface="Times New Roman CE" charset="0"/>
                <a:cs typeface="Arial" pitchFamily="34" charset="0"/>
              </a:rPr>
              <a:t>Následujících šest snímků popisuje plánování CSDP misí a operací, které jsou popsány v </a:t>
            </a:r>
            <a:r>
              <a:rPr lang="cs-CZ" altLang="cs-CZ" sz="1400" dirty="0" err="1">
                <a:solidFill>
                  <a:srgbClr val="000000"/>
                </a:solidFill>
                <a:latin typeface="Times New Roman CE" charset="0"/>
                <a:cs typeface="Arial" pitchFamily="34" charset="0"/>
              </a:rPr>
              <a:t>Crisis</a:t>
            </a:r>
            <a:r>
              <a:rPr lang="cs-CZ" altLang="cs-CZ" sz="1400" dirty="0">
                <a:solidFill>
                  <a:srgbClr val="000000"/>
                </a:solidFill>
                <a:latin typeface="Times New Roman CE" charset="0"/>
                <a:cs typeface="Arial" pitchFamily="34" charset="0"/>
              </a:rPr>
              <a:t> Management </a:t>
            </a:r>
            <a:r>
              <a:rPr lang="cs-CZ" altLang="cs-CZ" sz="1400" dirty="0" err="1">
                <a:solidFill>
                  <a:srgbClr val="000000"/>
                </a:solidFill>
                <a:latin typeface="Times New Roman CE" charset="0"/>
                <a:cs typeface="Arial" pitchFamily="34" charset="0"/>
              </a:rPr>
              <a:t>Procedures</a:t>
            </a:r>
            <a:r>
              <a:rPr lang="cs-CZ" altLang="cs-CZ" sz="1400" dirty="0">
                <a:solidFill>
                  <a:srgbClr val="000000"/>
                </a:solidFill>
                <a:latin typeface="Times New Roman CE" charset="0"/>
                <a:cs typeface="Arial" pitchFamily="34" charset="0"/>
              </a:rPr>
              <a:t>*.</a:t>
            </a:r>
          </a:p>
          <a:p>
            <a:pPr>
              <a:spcBef>
                <a:spcPts val="592"/>
              </a:spcBef>
            </a:pPr>
            <a:r>
              <a:rPr lang="cs-CZ" altLang="cs-CZ" sz="1400" dirty="0">
                <a:solidFill>
                  <a:srgbClr val="000000"/>
                </a:solidFill>
                <a:latin typeface="Times New Roman CE" charset="0"/>
                <a:cs typeface="Arial" pitchFamily="34" charset="0"/>
              </a:rPr>
              <a:t>Plánování je prováděno ve třech fázích, přitom fáze 1 může být přeskočena a může být zahájeno přímo plánování mise nebo operace. </a:t>
            </a:r>
          </a:p>
          <a:p>
            <a:pPr>
              <a:spcBef>
                <a:spcPts val="592"/>
              </a:spcBef>
            </a:pPr>
            <a:endParaRPr lang="cs-CZ" altLang="cs-CZ" sz="1400" dirty="0">
              <a:solidFill>
                <a:srgbClr val="000000"/>
              </a:solidFill>
              <a:latin typeface="Times New Roman CE" charset="0"/>
              <a:cs typeface="Arial" pitchFamily="34" charset="0"/>
            </a:endParaRPr>
          </a:p>
          <a:p>
            <a:pPr>
              <a:spcBef>
                <a:spcPts val="592"/>
              </a:spcBef>
            </a:pPr>
            <a:r>
              <a:rPr lang="cs-CZ" altLang="cs-CZ" sz="1400" dirty="0">
                <a:solidFill>
                  <a:srgbClr val="000000"/>
                </a:solidFill>
                <a:latin typeface="Times New Roman CE" charset="0"/>
                <a:cs typeface="Arial" pitchFamily="34" charset="0"/>
              </a:rPr>
              <a:t>--------------</a:t>
            </a:r>
          </a:p>
          <a:p>
            <a:pPr>
              <a:spcBef>
                <a:spcPts val="592"/>
              </a:spcBef>
            </a:pP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Coucil</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of</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the</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European</a:t>
            </a:r>
            <a:r>
              <a:rPr lang="cs-CZ" altLang="cs-CZ" sz="1400" dirty="0">
                <a:solidFill>
                  <a:srgbClr val="000000"/>
                </a:solidFill>
                <a:latin typeface="Times New Roman CE" charset="0"/>
                <a:cs typeface="Arial" pitchFamily="34" charset="0"/>
              </a:rPr>
              <a:t> Union (7660/13), ARES (2013)371809, 19 </a:t>
            </a:r>
            <a:r>
              <a:rPr lang="cs-CZ" altLang="cs-CZ" sz="1400" dirty="0" err="1">
                <a:solidFill>
                  <a:srgbClr val="000000"/>
                </a:solidFill>
                <a:latin typeface="Times New Roman CE" charset="0"/>
                <a:cs typeface="Arial" pitchFamily="34" charset="0"/>
              </a:rPr>
              <a:t>March</a:t>
            </a:r>
            <a:r>
              <a:rPr lang="cs-CZ" altLang="cs-CZ" sz="1400" dirty="0">
                <a:solidFill>
                  <a:srgbClr val="000000"/>
                </a:solidFill>
                <a:latin typeface="Times New Roman CE" charset="0"/>
                <a:cs typeface="Arial" pitchFamily="34" charset="0"/>
              </a:rPr>
              <a:t> 2013 </a:t>
            </a:r>
            <a:r>
              <a:rPr lang="cs-CZ" altLang="cs-CZ" sz="1400" dirty="0" err="1">
                <a:solidFill>
                  <a:srgbClr val="000000"/>
                </a:solidFill>
                <a:latin typeface="Times New Roman CE" charset="0"/>
                <a:cs typeface="Arial" pitchFamily="34" charset="0"/>
              </a:rPr>
              <a:t>Suggestions</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for</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crisis</a:t>
            </a:r>
            <a:r>
              <a:rPr lang="cs-CZ" altLang="cs-CZ" sz="1400" dirty="0">
                <a:solidFill>
                  <a:srgbClr val="000000"/>
                </a:solidFill>
                <a:latin typeface="Times New Roman CE" charset="0"/>
                <a:cs typeface="Arial" pitchFamily="34" charset="0"/>
              </a:rPr>
              <a:t> management </a:t>
            </a:r>
            <a:r>
              <a:rPr lang="cs-CZ" altLang="cs-CZ" sz="1400" dirty="0" err="1">
                <a:solidFill>
                  <a:srgbClr val="000000"/>
                </a:solidFill>
                <a:latin typeface="Times New Roman CE" charset="0"/>
                <a:cs typeface="Arial" pitchFamily="34" charset="0"/>
              </a:rPr>
              <a:t>procedures</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for</a:t>
            </a:r>
            <a:r>
              <a:rPr lang="cs-CZ" altLang="cs-CZ" sz="1400" dirty="0">
                <a:solidFill>
                  <a:srgbClr val="000000"/>
                </a:solidFill>
                <a:latin typeface="Times New Roman CE" charset="0"/>
                <a:cs typeface="Arial" pitchFamily="34" charset="0"/>
              </a:rPr>
              <a:t> CSDP </a:t>
            </a:r>
            <a:r>
              <a:rPr lang="cs-CZ" altLang="cs-CZ" sz="1400" dirty="0" err="1">
                <a:solidFill>
                  <a:srgbClr val="000000"/>
                </a:solidFill>
                <a:latin typeface="Times New Roman CE" charset="0"/>
                <a:cs typeface="Arial" pitchFamily="34" charset="0"/>
              </a:rPr>
              <a:t>crisis</a:t>
            </a:r>
            <a:r>
              <a:rPr lang="cs-CZ" altLang="cs-CZ" sz="1400" dirty="0">
                <a:solidFill>
                  <a:srgbClr val="000000"/>
                </a:solidFill>
                <a:latin typeface="Times New Roman CE" charset="0"/>
                <a:cs typeface="Arial" pitchFamily="34" charset="0"/>
              </a:rPr>
              <a:t> management </a:t>
            </a:r>
            <a:r>
              <a:rPr lang="cs-CZ" altLang="cs-CZ" sz="1400" dirty="0" err="1">
                <a:solidFill>
                  <a:srgbClr val="000000"/>
                </a:solidFill>
                <a:latin typeface="Times New Roman CE" charset="0"/>
                <a:cs typeface="Arial" pitchFamily="34" charset="0"/>
              </a:rPr>
              <a:t>operations</a:t>
            </a:r>
            <a:endParaRPr lang="cs-CZ" altLang="cs-CZ" sz="1400" dirty="0">
              <a:solidFill>
                <a:srgbClr val="000000"/>
              </a:solidFill>
              <a:latin typeface="Times New Roman CE" charset="0"/>
              <a:cs typeface="Arial" pitchFamily="34" charset="0"/>
            </a:endParaRPr>
          </a:p>
          <a:p>
            <a:pPr eaLnBrk="1" hangingPunct="1">
              <a:spcBef>
                <a:spcPct val="0"/>
              </a:spcBef>
            </a:pPr>
            <a:r>
              <a:rPr lang="cs-CZ" altLang="cs-CZ" sz="1400" dirty="0" err="1">
                <a:latin typeface="Times New Roman" pitchFamily="18" charset="0"/>
              </a:rPr>
              <a:t>ské</a:t>
            </a:r>
            <a:r>
              <a:rPr lang="cs-CZ" altLang="cs-CZ" sz="1400" dirty="0">
                <a:latin typeface="Times New Roman" pitchFamily="18" charset="0"/>
              </a:rPr>
              <a:t> operace a mise CSDP, který bude vysvětlen dále...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
          <p:cNvSpPr>
            <a:spLocks noGrp="1" noRot="1" noChangeAspect="1" noChangeArrowheads="1" noTextEdit="1"/>
          </p:cNvSpPr>
          <p:nvPr>
            <p:ph type="sldImg"/>
          </p:nvPr>
        </p:nvSpPr>
        <p:spPr bwMode="auto">
          <a:xfrm>
            <a:off x="893763" y="733425"/>
            <a:ext cx="4886325" cy="36655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9" name="Text Box 2"/>
          <p:cNvSpPr txBox="1">
            <a:spLocks noChangeArrowheads="1"/>
          </p:cNvSpPr>
          <p:nvPr/>
        </p:nvSpPr>
        <p:spPr bwMode="auto">
          <a:xfrm>
            <a:off x="665366" y="4643517"/>
            <a:ext cx="5339901" cy="4400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07" tIns="45503" rIns="91007" bIns="45503"/>
          <a:lstStyle>
            <a:lvl1pPr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1pPr>
            <a:lvl2pPr marL="742950" indent="-28575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2pPr>
            <a:lvl3pPr marL="11430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3pPr>
            <a:lvl4pPr marL="16002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4pPr>
            <a:lvl5pPr marL="20574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5pPr>
            <a:lvl6pPr marL="25146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6pPr>
            <a:lvl7pPr marL="29718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7pPr>
            <a:lvl8pPr marL="34290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8pPr>
            <a:lvl9pPr marL="38862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9pPr>
          </a:lstStyle>
          <a:p>
            <a:pPr>
              <a:spcBef>
                <a:spcPts val="592"/>
              </a:spcBef>
            </a:pPr>
            <a:endParaRPr lang="cs-CZ" altLang="cs-CZ" sz="1600" dirty="0">
              <a:solidFill>
                <a:srgbClr val="000000"/>
              </a:solidFill>
              <a:latin typeface="Times New Roman CE" charset="0"/>
              <a:cs typeface="Arial" pitchFamily="34" charset="0"/>
            </a:endParaRPr>
          </a:p>
        </p:txBody>
      </p:sp>
      <p:sp>
        <p:nvSpPr>
          <p:cNvPr id="80900" name="Zástupný symbol pro poznámky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z="1400" dirty="0">
              <a:latin typeface="Times New Roman" pitchFamily="18" charset="0"/>
            </a:endParaRPr>
          </a:p>
        </p:txBody>
      </p:sp>
    </p:spTree>
    <p:extLst>
      <p:ext uri="{BB962C8B-B14F-4D97-AF65-F5344CB8AC3E}">
        <p14:creationId xmlns:p14="http://schemas.microsoft.com/office/powerpoint/2010/main" val="296190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p:cNvSpPr>
            <a:spLocks noGrp="1" noRot="1" noChangeAspect="1" noChangeArrowheads="1" noTextEdit="1"/>
          </p:cNvSpPr>
          <p:nvPr>
            <p:ph type="sldImg"/>
          </p:nvPr>
        </p:nvSpPr>
        <p:spPr bwMode="auto">
          <a:xfrm>
            <a:off x="893763" y="733425"/>
            <a:ext cx="4886325" cy="36655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3" name="Text Box 2"/>
          <p:cNvSpPr txBox="1">
            <a:spLocks noChangeArrowheads="1"/>
          </p:cNvSpPr>
          <p:nvPr/>
        </p:nvSpPr>
        <p:spPr bwMode="auto">
          <a:xfrm>
            <a:off x="665366" y="4643517"/>
            <a:ext cx="5339901" cy="4400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07" tIns="45503" rIns="91007" bIns="45503"/>
          <a:lstStyle>
            <a:lvl1pPr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1pPr>
            <a:lvl2pPr marL="742950" indent="-28575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2pPr>
            <a:lvl3pPr marL="11430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3pPr>
            <a:lvl4pPr marL="16002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4pPr>
            <a:lvl5pPr marL="20574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5pPr>
            <a:lvl6pPr marL="25146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6pPr>
            <a:lvl7pPr marL="29718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7pPr>
            <a:lvl8pPr marL="34290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8pPr>
            <a:lvl9pPr marL="38862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9pPr>
          </a:lstStyle>
          <a:p>
            <a:pPr eaLnBrk="1" hangingPunct="1">
              <a:spcBef>
                <a:spcPts val="592"/>
              </a:spcBef>
            </a:pPr>
            <a:endParaRPr lang="cs-CZ" altLang="cs-CZ" sz="1600" dirty="0">
              <a:solidFill>
                <a:srgbClr val="000000"/>
              </a:solidFill>
              <a:latin typeface="Times New Roman CE" charset="0"/>
              <a:cs typeface="Arial" pitchFamily="34" charset="0"/>
            </a:endParaRPr>
          </a:p>
        </p:txBody>
      </p:sp>
      <p:sp>
        <p:nvSpPr>
          <p:cNvPr id="81924" name="Zástupný symbol pro poznámky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wrap="square" numCol="1" anchor="t" anchorCtr="0" compatLnSpc="1">
            <a:prstTxWarp prst="textNoShape">
              <a:avLst/>
            </a:prstTxWarp>
          </a:bodyPr>
          <a:lstStyle/>
          <a:p>
            <a:pPr algn="just" eaLnBrk="1" hangingPunct="1">
              <a:spcBef>
                <a:spcPct val="0"/>
              </a:spcBef>
            </a:pPr>
            <a:endParaRPr lang="cs-CZ" altLang="cs-CZ" sz="1400" dirty="0">
              <a:latin typeface="Times New Roman CE" charset="0"/>
            </a:endParaRPr>
          </a:p>
          <a:p>
            <a:pPr algn="just" eaLnBrk="1" hangingPunct="1">
              <a:spcBef>
                <a:spcPct val="0"/>
              </a:spcBef>
            </a:pPr>
            <a:r>
              <a:rPr lang="cs-CZ" altLang="cs-CZ" sz="1400" dirty="0">
                <a:latin typeface="Times New Roman CE" charset="0"/>
              </a:rPr>
              <a:t>Proces plánování v rámci krizového řízení EU je zahájen první fází po přijetí rozhodnutí na úrovni Rady EU o provedení operace EU </a:t>
            </a:r>
            <a:r>
              <a:rPr lang="cs-CZ" altLang="cs-CZ" sz="1400" i="1" dirty="0">
                <a:latin typeface="Times New Roman CE" charset="0"/>
              </a:rPr>
              <a:t>(„establishment“). </a:t>
            </a:r>
          </a:p>
          <a:p>
            <a:pPr eaLnBrk="1" hangingPunct="1">
              <a:spcBef>
                <a:spcPct val="0"/>
              </a:spcBef>
            </a:pPr>
            <a:endParaRPr lang="cs-CZ" altLang="cs-CZ" sz="1400" dirty="0">
              <a:latin typeface="Times New Roman CE" charset="0"/>
            </a:endParaRPr>
          </a:p>
          <a:p>
            <a:pPr eaLnBrk="1" hangingPunct="1">
              <a:spcBef>
                <a:spcPct val="0"/>
              </a:spcBef>
            </a:pPr>
            <a:r>
              <a:rPr lang="cs-CZ" altLang="cs-CZ" sz="1400" dirty="0">
                <a:latin typeface="Times New Roman CE" charset="0"/>
              </a:rPr>
              <a:t>Jen pro orientaci – rozkrytí zkratek:</a:t>
            </a:r>
          </a:p>
          <a:p>
            <a:pPr eaLnBrk="1" hangingPunct="1">
              <a:spcBef>
                <a:spcPct val="0"/>
              </a:spcBef>
            </a:pPr>
            <a:r>
              <a:rPr lang="cs-CZ" altLang="cs-CZ" sz="1400" dirty="0">
                <a:latin typeface="Times New Roman CE" charset="0"/>
              </a:rPr>
              <a:t>PSC – </a:t>
            </a:r>
            <a:r>
              <a:rPr lang="cs-CZ" altLang="cs-CZ" sz="1400" dirty="0" err="1">
                <a:latin typeface="Times New Roman CE" charset="0"/>
              </a:rPr>
              <a:t>Political</a:t>
            </a:r>
            <a:r>
              <a:rPr lang="cs-CZ" altLang="cs-CZ" sz="1400" dirty="0">
                <a:latin typeface="Times New Roman CE" charset="0"/>
              </a:rPr>
              <a:t> </a:t>
            </a:r>
            <a:r>
              <a:rPr lang="cs-CZ" altLang="cs-CZ" sz="1400" dirty="0" err="1">
                <a:latin typeface="Times New Roman CE" charset="0"/>
              </a:rPr>
              <a:t>Security</a:t>
            </a:r>
            <a:r>
              <a:rPr lang="cs-CZ" altLang="cs-CZ" sz="1400" dirty="0">
                <a:latin typeface="Times New Roman CE" charset="0"/>
              </a:rPr>
              <a:t> </a:t>
            </a:r>
            <a:r>
              <a:rPr lang="cs-CZ" altLang="cs-CZ" sz="1400" dirty="0" err="1">
                <a:latin typeface="Times New Roman CE" charset="0"/>
              </a:rPr>
              <a:t>Committee</a:t>
            </a:r>
            <a:endParaRPr lang="cs-CZ" altLang="cs-CZ" sz="1400" dirty="0">
              <a:latin typeface="Times New Roman CE" charset="0"/>
            </a:endParaRPr>
          </a:p>
          <a:p>
            <a:pPr eaLnBrk="1" hangingPunct="1">
              <a:spcBef>
                <a:spcPct val="0"/>
              </a:spcBef>
            </a:pPr>
            <a:r>
              <a:rPr lang="cs-CZ" altLang="cs-CZ" sz="1400" dirty="0">
                <a:latin typeface="Times New Roman CE" charset="0"/>
              </a:rPr>
              <a:t>MS – EU </a:t>
            </a:r>
            <a:r>
              <a:rPr lang="cs-CZ" altLang="cs-CZ" sz="1400" dirty="0" err="1">
                <a:latin typeface="Times New Roman CE" charset="0"/>
              </a:rPr>
              <a:t>member</a:t>
            </a:r>
            <a:r>
              <a:rPr lang="cs-CZ" altLang="cs-CZ" sz="1400" dirty="0">
                <a:latin typeface="Times New Roman CE" charset="0"/>
              </a:rPr>
              <a:t> </a:t>
            </a:r>
            <a:r>
              <a:rPr lang="cs-CZ" altLang="cs-CZ" sz="1400" dirty="0" err="1">
                <a:latin typeface="Times New Roman CE" charset="0"/>
              </a:rPr>
              <a:t>states</a:t>
            </a:r>
            <a:endParaRPr lang="cs-CZ" altLang="cs-CZ" sz="1400" dirty="0">
              <a:latin typeface="Times New Roman CE" charset="0"/>
            </a:endParaRPr>
          </a:p>
          <a:p>
            <a:pPr eaLnBrk="1" hangingPunct="1">
              <a:spcBef>
                <a:spcPct val="0"/>
              </a:spcBef>
            </a:pPr>
            <a:r>
              <a:rPr lang="cs-CZ" altLang="cs-CZ" sz="1400" dirty="0">
                <a:latin typeface="Times New Roman CE" charset="0"/>
              </a:rPr>
              <a:t>HR – </a:t>
            </a:r>
            <a:r>
              <a:rPr lang="cs-CZ" altLang="cs-CZ" sz="1400" dirty="0" err="1">
                <a:latin typeface="Times New Roman CE" charset="0"/>
              </a:rPr>
              <a:t>High</a:t>
            </a:r>
            <a:r>
              <a:rPr lang="cs-CZ" altLang="cs-CZ" sz="1400" dirty="0">
                <a:latin typeface="Times New Roman CE" charset="0"/>
              </a:rPr>
              <a:t> </a:t>
            </a:r>
            <a:r>
              <a:rPr lang="cs-CZ" altLang="cs-CZ" sz="1400" dirty="0" err="1">
                <a:latin typeface="Times New Roman CE" charset="0"/>
              </a:rPr>
              <a:t>Representative</a:t>
            </a:r>
            <a:endParaRPr lang="cs-CZ" altLang="cs-CZ" sz="1400" dirty="0">
              <a:latin typeface="Times New Roman CE" charset="0"/>
            </a:endParaRPr>
          </a:p>
          <a:p>
            <a:pPr eaLnBrk="1" hangingPunct="1">
              <a:spcBef>
                <a:spcPct val="0"/>
              </a:spcBef>
            </a:pPr>
            <a:r>
              <a:rPr lang="cs-CZ" altLang="cs-CZ" sz="1400" dirty="0">
                <a:latin typeface="Times New Roman CE" charset="0"/>
              </a:rPr>
              <a:t>EEAS – </a:t>
            </a:r>
            <a:r>
              <a:rPr lang="cs-CZ" altLang="cs-CZ" sz="1400" dirty="0" err="1">
                <a:latin typeface="Times New Roman CE" charset="0"/>
              </a:rPr>
              <a:t>European</a:t>
            </a:r>
            <a:r>
              <a:rPr lang="cs-CZ" altLang="cs-CZ" sz="1400" dirty="0">
                <a:latin typeface="Times New Roman CE" charset="0"/>
              </a:rPr>
              <a:t> </a:t>
            </a:r>
            <a:r>
              <a:rPr lang="cs-CZ" altLang="cs-CZ" sz="1400" dirty="0" err="1">
                <a:latin typeface="Times New Roman CE" charset="0"/>
              </a:rPr>
              <a:t>External</a:t>
            </a:r>
            <a:r>
              <a:rPr lang="cs-CZ" altLang="cs-CZ" sz="1400" dirty="0">
                <a:latin typeface="Times New Roman CE" charset="0"/>
              </a:rPr>
              <a:t> </a:t>
            </a:r>
            <a:r>
              <a:rPr lang="cs-CZ" altLang="cs-CZ" sz="1400" dirty="0" err="1">
                <a:latin typeface="Times New Roman CE" charset="0"/>
              </a:rPr>
              <a:t>Action</a:t>
            </a:r>
            <a:r>
              <a:rPr lang="cs-CZ" altLang="cs-CZ" sz="1400" dirty="0">
                <a:latin typeface="Times New Roman CE" charset="0"/>
              </a:rPr>
              <a:t> </a:t>
            </a:r>
            <a:r>
              <a:rPr lang="cs-CZ" altLang="cs-CZ" sz="1400" dirty="0" err="1">
                <a:latin typeface="Times New Roman CE" charset="0"/>
              </a:rPr>
              <a:t>Service</a:t>
            </a:r>
            <a:endParaRPr lang="cs-CZ" altLang="cs-CZ" sz="1400" dirty="0">
              <a:latin typeface="Times New Roman CE" charset="0"/>
            </a:endParaRPr>
          </a:p>
          <a:p>
            <a:pPr eaLnBrk="1" hangingPunct="1">
              <a:spcBef>
                <a:spcPct val="0"/>
              </a:spcBef>
            </a:pPr>
            <a:r>
              <a:rPr lang="cs-CZ" altLang="cs-CZ" sz="1400" dirty="0">
                <a:latin typeface="Times New Roman CE" charset="0"/>
              </a:rPr>
              <a:t>PFCA – </a:t>
            </a:r>
            <a:r>
              <a:rPr lang="en-GB" altLang="cs-CZ" sz="1400" dirty="0">
                <a:latin typeface="Times New Roman CE" charset="0"/>
              </a:rPr>
              <a:t>Political Framework for Crisis Approach </a:t>
            </a:r>
            <a:r>
              <a:rPr lang="cs-CZ" altLang="cs-CZ" sz="1400" dirty="0">
                <a:latin typeface="Times New Roman CE" charset="0"/>
              </a:rPr>
              <a:t>(na základě analýz, politického kontextu </a:t>
            </a:r>
            <a:r>
              <a:rPr lang="cs-CZ" altLang="cs-CZ" sz="1400" b="1" dirty="0">
                <a:latin typeface="Times New Roman CE" charset="0"/>
              </a:rPr>
              <a:t>se v dokumentu říká proč by měla EU jednat a jaké kroky udělat</a:t>
            </a:r>
            <a:r>
              <a:rPr lang="cs-CZ" altLang="cs-CZ" sz="1400" dirty="0">
                <a:latin typeface="Times New Roman CE" charset="0"/>
              </a:rPr>
              <a:t> (ekonomické sankce, diplomatické akce, vyjednávat, dodat humanitární pomoc, rozvojovou pomoc, popřípadě akce CSDP).</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
          <p:cNvSpPr>
            <a:spLocks noGrp="1" noRot="1" noChangeAspect="1" noChangeArrowheads="1" noTextEdit="1"/>
          </p:cNvSpPr>
          <p:nvPr>
            <p:ph type="sldImg"/>
          </p:nvPr>
        </p:nvSpPr>
        <p:spPr bwMode="auto">
          <a:xfrm>
            <a:off x="893763" y="273050"/>
            <a:ext cx="4886325" cy="36655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 name="Zástupný symbol pro poznámky 1"/>
          <p:cNvSpPr>
            <a:spLocks noGrp="1"/>
          </p:cNvSpPr>
          <p:nvPr>
            <p:ph type="body" idx="1"/>
          </p:nvPr>
        </p:nvSpPr>
        <p:spPr/>
        <p:txBody>
          <a:bodyPr/>
          <a:lstStyle/>
          <a:p>
            <a:pPr eaLnBrk="1" hangingPunct="1">
              <a:spcBef>
                <a:spcPct val="0"/>
              </a:spcBef>
            </a:pPr>
            <a:r>
              <a:rPr lang="cs-CZ" altLang="cs-CZ" sz="1400" dirty="0">
                <a:latin typeface="Times New Roman" panose="02020603050405020304" pitchFamily="18" charset="0"/>
                <a:cs typeface="Times New Roman" panose="02020603050405020304" pitchFamily="18" charset="0"/>
              </a:rPr>
              <a:t>Fáze 2 je složena se dvou etap.</a:t>
            </a:r>
          </a:p>
          <a:p>
            <a:pPr eaLnBrk="1" hangingPunct="1">
              <a:spcBef>
                <a:spcPct val="0"/>
              </a:spcBef>
            </a:pPr>
            <a:r>
              <a:rPr lang="cs-CZ" altLang="cs-CZ" sz="1400" dirty="0">
                <a:latin typeface="Times New Roman" panose="02020603050405020304" pitchFamily="18" charset="0"/>
                <a:cs typeface="Times New Roman" panose="02020603050405020304" pitchFamily="18" charset="0"/>
              </a:rPr>
              <a:t>první je </a:t>
            </a:r>
            <a:r>
              <a:rPr lang="cs-CZ" altLang="cs-CZ" sz="1400" b="1" dirty="0">
                <a:latin typeface="Times New Roman" panose="02020603050405020304" pitchFamily="18" charset="0"/>
                <a:cs typeface="Times New Roman" panose="02020603050405020304" pitchFamily="18" charset="0"/>
              </a:rPr>
              <a:t>CSDP </a:t>
            </a:r>
            <a:r>
              <a:rPr lang="cs-CZ" altLang="cs-CZ" sz="1400" b="1" dirty="0" err="1">
                <a:latin typeface="Times New Roman" panose="02020603050405020304" pitchFamily="18" charset="0"/>
                <a:cs typeface="Times New Roman" panose="02020603050405020304" pitchFamily="18" charset="0"/>
              </a:rPr>
              <a:t>Political-strategic</a:t>
            </a:r>
            <a:r>
              <a:rPr lang="cs-CZ" altLang="cs-CZ" sz="1400" b="1" dirty="0">
                <a:latin typeface="Times New Roman" panose="02020603050405020304" pitchFamily="18" charset="0"/>
                <a:cs typeface="Times New Roman" panose="02020603050405020304" pitchFamily="18" charset="0"/>
              </a:rPr>
              <a:t> </a:t>
            </a:r>
            <a:r>
              <a:rPr lang="cs-CZ" altLang="cs-CZ" sz="1400" b="1" dirty="0" err="1">
                <a:latin typeface="Times New Roman" panose="02020603050405020304" pitchFamily="18" charset="0"/>
                <a:cs typeface="Times New Roman" panose="02020603050405020304" pitchFamily="18" charset="0"/>
              </a:rPr>
              <a:t>Planning</a:t>
            </a:r>
            <a:r>
              <a:rPr lang="cs-CZ" altLang="cs-CZ" sz="1400" b="1" dirty="0">
                <a:latin typeface="Times New Roman" panose="02020603050405020304" pitchFamily="18" charset="0"/>
                <a:cs typeface="Times New Roman" panose="02020603050405020304" pitchFamily="18" charset="0"/>
              </a:rPr>
              <a:t> </a:t>
            </a:r>
            <a:r>
              <a:rPr lang="cs-CZ" altLang="cs-CZ" sz="1400" dirty="0">
                <a:latin typeface="Times New Roman" panose="02020603050405020304" pitchFamily="18" charset="0"/>
                <a:cs typeface="Times New Roman" panose="02020603050405020304" pitchFamily="18" charset="0"/>
              </a:rPr>
              <a:t>a jejím cílem je zpracování a schválení CMC</a:t>
            </a:r>
          </a:p>
          <a:p>
            <a:pPr eaLnBrk="1" hangingPunct="1">
              <a:spcBef>
                <a:spcPct val="0"/>
              </a:spcBef>
            </a:pPr>
            <a:r>
              <a:rPr lang="cs-CZ" altLang="cs-CZ" sz="1400" b="1" dirty="0">
                <a:latin typeface="Times New Roman" panose="02020603050405020304" pitchFamily="18" charset="0"/>
                <a:cs typeface="Times New Roman" panose="02020603050405020304" pitchFamily="18" charset="0"/>
              </a:rPr>
              <a:t>CMC – </a:t>
            </a:r>
            <a:r>
              <a:rPr lang="cs-CZ" altLang="cs-CZ" sz="1400" dirty="0" err="1">
                <a:latin typeface="Times New Roman" panose="02020603050405020304" pitchFamily="18" charset="0"/>
                <a:cs typeface="Times New Roman" panose="02020603050405020304" pitchFamily="18" charset="0"/>
              </a:rPr>
              <a:t>Crisis</a:t>
            </a:r>
            <a:r>
              <a:rPr lang="cs-CZ" altLang="cs-CZ" sz="1400" dirty="0">
                <a:latin typeface="Times New Roman" panose="02020603050405020304" pitchFamily="18" charset="0"/>
                <a:cs typeface="Times New Roman" panose="02020603050405020304" pitchFamily="18" charset="0"/>
              </a:rPr>
              <a:t> Management </a:t>
            </a:r>
            <a:r>
              <a:rPr lang="cs-CZ" altLang="cs-CZ" sz="1400" dirty="0" err="1">
                <a:latin typeface="Times New Roman" panose="02020603050405020304" pitchFamily="18" charset="0"/>
                <a:cs typeface="Times New Roman" panose="02020603050405020304" pitchFamily="18" charset="0"/>
              </a:rPr>
              <a:t>Concept</a:t>
            </a:r>
            <a:r>
              <a:rPr lang="cs-CZ" altLang="cs-CZ" sz="1400" dirty="0">
                <a:latin typeface="Times New Roman" panose="02020603050405020304" pitchFamily="18" charset="0"/>
                <a:cs typeface="Times New Roman" panose="02020603050405020304" pitchFamily="18" charset="0"/>
              </a:rPr>
              <a:t> -</a:t>
            </a:r>
            <a:r>
              <a:rPr lang="cs-CZ" altLang="cs-CZ" sz="1400" b="1" dirty="0">
                <a:latin typeface="Times New Roman" panose="02020603050405020304" pitchFamily="18" charset="0"/>
                <a:cs typeface="Times New Roman" panose="02020603050405020304" pitchFamily="18" charset="0"/>
              </a:rPr>
              <a:t> </a:t>
            </a:r>
            <a:r>
              <a:rPr lang="cs-CZ" altLang="cs-CZ" sz="1400" dirty="0">
                <a:latin typeface="Times New Roman" panose="02020603050405020304" pitchFamily="18" charset="0"/>
                <a:cs typeface="Times New Roman" panose="02020603050405020304" pitchFamily="18" charset="0"/>
              </a:rPr>
              <a:t>dokument vyjadřující celkový postoj EU k řešení dané krize. Zahrnuje popis od popisu obecné situace, přes popis mise/operace až po organizaci a zdroje.</a:t>
            </a:r>
          </a:p>
          <a:p>
            <a:pPr marL="225468" indent="-225468" eaLnBrk="1" hangingPunct="1">
              <a:spcBef>
                <a:spcPct val="0"/>
              </a:spcBef>
              <a:buFont typeface="+mj-lt"/>
              <a:buAutoNum type="arabicPeriod"/>
            </a:pPr>
            <a:r>
              <a:rPr lang="cs-CZ" altLang="cs-CZ" sz="1400" dirty="0">
                <a:latin typeface="Times New Roman" panose="02020603050405020304" pitchFamily="18" charset="0"/>
                <a:cs typeface="Times New Roman" panose="02020603050405020304" pitchFamily="18" charset="0"/>
              </a:rPr>
              <a:t>Analýza situace;</a:t>
            </a:r>
          </a:p>
          <a:p>
            <a:pPr marL="225468" indent="-225468" eaLnBrk="1" hangingPunct="1">
              <a:spcBef>
                <a:spcPct val="0"/>
              </a:spcBef>
              <a:buFont typeface="+mj-lt"/>
              <a:buAutoNum type="arabicPeriod"/>
            </a:pPr>
            <a:r>
              <a:rPr lang="cs-CZ" altLang="cs-CZ" sz="1400" dirty="0">
                <a:latin typeface="Times New Roman" panose="02020603050405020304" pitchFamily="18" charset="0"/>
                <a:cs typeface="Times New Roman" panose="02020603050405020304" pitchFamily="18" charset="0"/>
              </a:rPr>
              <a:t>Pojmenování rizik;</a:t>
            </a:r>
          </a:p>
          <a:p>
            <a:pPr marL="225468" indent="-225468" eaLnBrk="1" hangingPunct="1">
              <a:spcBef>
                <a:spcPct val="0"/>
              </a:spcBef>
              <a:buFont typeface="+mj-lt"/>
              <a:buAutoNum type="arabicPeriod"/>
            </a:pPr>
            <a:r>
              <a:rPr lang="cs-CZ" altLang="cs-CZ" sz="1400" dirty="0">
                <a:latin typeface="Times New Roman" panose="02020603050405020304" pitchFamily="18" charset="0"/>
                <a:cs typeface="Times New Roman" panose="02020603050405020304" pitchFamily="18" charset="0"/>
              </a:rPr>
              <a:t>Definování cílů CSDP;</a:t>
            </a:r>
          </a:p>
          <a:p>
            <a:pPr marL="225468" indent="-225468" eaLnBrk="1" hangingPunct="1">
              <a:spcBef>
                <a:spcPct val="0"/>
              </a:spcBef>
              <a:buFont typeface="+mj-lt"/>
              <a:buAutoNum type="arabicPeriod"/>
            </a:pPr>
            <a:r>
              <a:rPr lang="cs-CZ" altLang="cs-CZ" sz="1400" dirty="0">
                <a:latin typeface="Times New Roman" panose="02020603050405020304" pitchFamily="18" charset="0"/>
                <a:cs typeface="Times New Roman" panose="02020603050405020304" pitchFamily="18" charset="0"/>
              </a:rPr>
              <a:t>Určení/vyjádření přidané hodnoty akce CSDP;</a:t>
            </a:r>
          </a:p>
          <a:p>
            <a:pPr marL="225468" indent="-225468" eaLnBrk="1" hangingPunct="1">
              <a:spcBef>
                <a:spcPct val="0"/>
              </a:spcBef>
              <a:buFont typeface="+mj-lt"/>
              <a:buAutoNum type="arabicPeriod"/>
            </a:pPr>
            <a:r>
              <a:rPr lang="cs-CZ" altLang="cs-CZ" sz="1400" dirty="0">
                <a:latin typeface="Times New Roman" panose="02020603050405020304" pitchFamily="18" charset="0"/>
                <a:cs typeface="Times New Roman" panose="02020603050405020304" pitchFamily="18" charset="0"/>
              </a:rPr>
              <a:t>Návrh možností pro akce CSDP;</a:t>
            </a:r>
          </a:p>
          <a:p>
            <a:pPr marL="225468" indent="-225468" eaLnBrk="1" hangingPunct="1">
              <a:spcBef>
                <a:spcPct val="0"/>
              </a:spcBef>
              <a:buFont typeface="+mj-lt"/>
              <a:buAutoNum type="arabicPeriod"/>
            </a:pPr>
            <a:r>
              <a:rPr lang="cs-CZ" altLang="cs-CZ" sz="1400" dirty="0">
                <a:latin typeface="Times New Roman" panose="02020603050405020304" pitchFamily="18" charset="0"/>
                <a:cs typeface="Times New Roman" panose="02020603050405020304" pitchFamily="18" charset="0"/>
              </a:rPr>
              <a:t>Definování cílového stavu + Exit </a:t>
            </a:r>
            <a:r>
              <a:rPr lang="cs-CZ" altLang="cs-CZ" sz="1400" dirty="0" err="1">
                <a:latin typeface="Times New Roman" panose="02020603050405020304" pitchFamily="18" charset="0"/>
                <a:cs typeface="Times New Roman" panose="02020603050405020304" pitchFamily="18" charset="0"/>
              </a:rPr>
              <a:t>strategy</a:t>
            </a:r>
            <a:endParaRPr lang="cs-CZ" altLang="cs-CZ" sz="1400" dirty="0">
              <a:latin typeface="Times New Roman" panose="02020603050405020304" pitchFamily="18" charset="0"/>
              <a:cs typeface="Times New Roman" panose="02020603050405020304" pitchFamily="18" charset="0"/>
            </a:endParaRPr>
          </a:p>
          <a:p>
            <a:pPr marL="225468" indent="-225468" eaLnBrk="1" hangingPunct="1">
              <a:spcBef>
                <a:spcPct val="0"/>
              </a:spcBef>
              <a:buFont typeface="+mj-lt"/>
              <a:buAutoNum type="arabicPeriod"/>
            </a:pP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r>
              <a:rPr lang="cs-CZ" altLang="cs-CZ" sz="1400" b="1" dirty="0">
                <a:latin typeface="Times New Roman" panose="02020603050405020304" pitchFamily="18" charset="0"/>
                <a:cs typeface="Times New Roman" panose="02020603050405020304" pitchFamily="18" charset="0"/>
              </a:rPr>
              <a:t> </a:t>
            </a:r>
            <a:r>
              <a:rPr lang="cs-CZ" altLang="cs-CZ" sz="1400" b="1" u="sng" dirty="0">
                <a:latin typeface="Times New Roman" panose="02020603050405020304" pitchFamily="18" charset="0"/>
                <a:cs typeface="Times New Roman" panose="02020603050405020304" pitchFamily="18" charset="0"/>
              </a:rPr>
              <a:t>EUMS připravuje návrh vojenské části CMC</a:t>
            </a:r>
            <a:r>
              <a:rPr lang="cs-CZ" altLang="cs-CZ" sz="1400" b="1" dirty="0">
                <a:latin typeface="Times New Roman" panose="02020603050405020304" pitchFamily="18" charset="0"/>
                <a:cs typeface="Times New Roman" panose="02020603050405020304" pitchFamily="18" charset="0"/>
              </a:rPr>
              <a:t>.</a:t>
            </a:r>
          </a:p>
          <a:p>
            <a:pPr eaLnBrk="1" hangingPunct="1">
              <a:spcBef>
                <a:spcPct val="0"/>
              </a:spcBef>
            </a:pP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r>
              <a:rPr lang="cs-CZ" altLang="cs-CZ" sz="1400" dirty="0">
                <a:latin typeface="Times New Roman" panose="02020603050405020304" pitchFamily="18" charset="0"/>
                <a:cs typeface="Times New Roman" panose="02020603050405020304" pitchFamily="18" charset="0"/>
              </a:rPr>
              <a:t>----------------------</a:t>
            </a:r>
          </a:p>
          <a:p>
            <a:pPr eaLnBrk="1" hangingPunct="1">
              <a:spcBef>
                <a:spcPct val="0"/>
              </a:spcBef>
            </a:pPr>
            <a:r>
              <a:rPr lang="cs-CZ" altLang="cs-CZ" sz="1400" dirty="0">
                <a:latin typeface="Times New Roman" panose="02020603050405020304" pitchFamily="18" charset="0"/>
                <a:cs typeface="Times New Roman" panose="02020603050405020304" pitchFamily="18" charset="0"/>
              </a:rPr>
              <a:t>EEAS – </a:t>
            </a:r>
            <a:r>
              <a:rPr lang="cs-CZ" altLang="cs-CZ" sz="1400" dirty="0" err="1">
                <a:latin typeface="Times New Roman" panose="02020603050405020304" pitchFamily="18" charset="0"/>
                <a:cs typeface="Times New Roman" panose="02020603050405020304" pitchFamily="18" charset="0"/>
              </a:rPr>
              <a:t>European</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External</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Action</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Service</a:t>
            </a: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r>
              <a:rPr lang="cs-CZ" altLang="cs-CZ" sz="1400" dirty="0">
                <a:latin typeface="Times New Roman" panose="02020603050405020304" pitchFamily="18" charset="0"/>
                <a:cs typeface="Times New Roman" panose="02020603050405020304" pitchFamily="18" charset="0"/>
              </a:rPr>
              <a:t>PSC – </a:t>
            </a:r>
            <a:r>
              <a:rPr lang="cs-CZ" altLang="cs-CZ" sz="1400" dirty="0" err="1">
                <a:latin typeface="Times New Roman" panose="02020603050405020304" pitchFamily="18" charset="0"/>
                <a:cs typeface="Times New Roman" panose="02020603050405020304" pitchFamily="18" charset="0"/>
              </a:rPr>
              <a:t>Political</a:t>
            </a:r>
            <a:r>
              <a:rPr lang="cs-CZ" altLang="cs-CZ" sz="1400" dirty="0">
                <a:latin typeface="Times New Roman" panose="02020603050405020304" pitchFamily="18" charset="0"/>
                <a:cs typeface="Times New Roman" panose="02020603050405020304" pitchFamily="18" charset="0"/>
              </a:rPr>
              <a:t> and </a:t>
            </a:r>
            <a:r>
              <a:rPr lang="cs-CZ" altLang="cs-CZ" sz="1400" dirty="0" err="1">
                <a:latin typeface="Times New Roman" panose="02020603050405020304" pitchFamily="18" charset="0"/>
                <a:cs typeface="Times New Roman" panose="02020603050405020304" pitchFamily="18" charset="0"/>
              </a:rPr>
              <a:t>Security</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Committee</a:t>
            </a: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r>
              <a:rPr lang="cs-CZ" altLang="cs-CZ" sz="1400" dirty="0">
                <a:latin typeface="Times New Roman" panose="02020603050405020304" pitchFamily="18" charset="0"/>
                <a:cs typeface="Times New Roman" panose="02020603050405020304" pitchFamily="18" charset="0"/>
              </a:rPr>
              <a:t>CIVCOM – </a:t>
            </a:r>
            <a:r>
              <a:rPr lang="cs-CZ" altLang="cs-CZ" sz="1400" dirty="0" err="1">
                <a:latin typeface="Times New Roman" panose="02020603050405020304" pitchFamily="18" charset="0"/>
                <a:cs typeface="Times New Roman" panose="02020603050405020304" pitchFamily="18" charset="0"/>
              </a:rPr>
              <a:t>Committee</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for</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Civilian</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Aspects</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of</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Crisis</a:t>
            </a:r>
            <a:r>
              <a:rPr lang="cs-CZ" altLang="cs-CZ" sz="1400" dirty="0">
                <a:latin typeface="Times New Roman" panose="02020603050405020304" pitchFamily="18" charset="0"/>
                <a:cs typeface="Times New Roman" panose="02020603050405020304" pitchFamily="18" charset="0"/>
              </a:rPr>
              <a:t> Management</a:t>
            </a:r>
          </a:p>
          <a:p>
            <a:pPr eaLnBrk="1" hangingPunct="1">
              <a:spcBef>
                <a:spcPct val="0"/>
              </a:spcBef>
            </a:pPr>
            <a:r>
              <a:rPr lang="cs-CZ" altLang="cs-CZ" sz="1400" dirty="0">
                <a:latin typeface="Times New Roman" panose="02020603050405020304" pitchFamily="18" charset="0"/>
                <a:cs typeface="Times New Roman" panose="02020603050405020304" pitchFamily="18" charset="0"/>
              </a:rPr>
              <a:t>PMG – </a:t>
            </a:r>
            <a:r>
              <a:rPr lang="cs-CZ" altLang="cs-CZ" sz="1400" dirty="0" err="1">
                <a:latin typeface="Times New Roman" panose="02020603050405020304" pitchFamily="18" charset="0"/>
                <a:cs typeface="Times New Roman" panose="02020603050405020304" pitchFamily="18" charset="0"/>
              </a:rPr>
              <a:t>Political-Military</a:t>
            </a:r>
            <a:r>
              <a:rPr lang="cs-CZ" altLang="cs-CZ" sz="1400" dirty="0">
                <a:latin typeface="Times New Roman" panose="02020603050405020304" pitchFamily="18" charset="0"/>
                <a:cs typeface="Times New Roman" panose="02020603050405020304" pitchFamily="18" charset="0"/>
              </a:rPr>
              <a:t> Group</a:t>
            </a:r>
          </a:p>
          <a:p>
            <a:pPr eaLnBrk="1" hangingPunct="1">
              <a:spcBef>
                <a:spcPct val="0"/>
              </a:spcBef>
            </a:pPr>
            <a:r>
              <a:rPr lang="cs-CZ" altLang="cs-CZ" sz="1400" dirty="0">
                <a:latin typeface="Times New Roman" panose="02020603050405020304" pitchFamily="18" charset="0"/>
                <a:cs typeface="Times New Roman" panose="02020603050405020304" pitchFamily="18" charset="0"/>
              </a:rPr>
              <a:t>EUMC – EU </a:t>
            </a:r>
            <a:r>
              <a:rPr lang="cs-CZ" altLang="cs-CZ" sz="1400" dirty="0" err="1">
                <a:latin typeface="Times New Roman" panose="02020603050405020304" pitchFamily="18" charset="0"/>
                <a:cs typeface="Times New Roman" panose="02020603050405020304" pitchFamily="18" charset="0"/>
              </a:rPr>
              <a:t>Military</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Committee</a:t>
            </a: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r>
              <a:rPr lang="cs-CZ" altLang="cs-CZ" sz="1400" dirty="0">
                <a:latin typeface="Times New Roman" panose="02020603050405020304" pitchFamily="18" charset="0"/>
                <a:cs typeface="Times New Roman" panose="02020603050405020304" pitchFamily="18" charset="0"/>
              </a:rPr>
              <a:t>CMC – </a:t>
            </a:r>
            <a:r>
              <a:rPr lang="cs-CZ" altLang="cs-CZ" sz="1400" dirty="0" err="1">
                <a:latin typeface="Times New Roman" panose="02020603050405020304" pitchFamily="18" charset="0"/>
                <a:cs typeface="Times New Roman" panose="02020603050405020304" pitchFamily="18" charset="0"/>
              </a:rPr>
              <a:t>Crisis</a:t>
            </a:r>
            <a:r>
              <a:rPr lang="cs-CZ" altLang="cs-CZ" sz="1400" dirty="0">
                <a:latin typeface="Times New Roman" panose="02020603050405020304" pitchFamily="18" charset="0"/>
                <a:cs typeface="Times New Roman" panose="02020603050405020304" pitchFamily="18" charset="0"/>
              </a:rPr>
              <a:t> Management </a:t>
            </a:r>
            <a:r>
              <a:rPr lang="cs-CZ" altLang="cs-CZ" sz="1400" dirty="0" err="1">
                <a:latin typeface="Times New Roman" panose="02020603050405020304" pitchFamily="18" charset="0"/>
                <a:cs typeface="Times New Roman" panose="02020603050405020304" pitchFamily="18" charset="0"/>
              </a:rPr>
              <a:t>Concept</a:t>
            </a: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r>
              <a:rPr lang="cs-CZ" altLang="cs-CZ" sz="1400" dirty="0">
                <a:latin typeface="Times New Roman" panose="02020603050405020304" pitchFamily="18" charset="0"/>
                <a:cs typeface="Times New Roman" panose="02020603050405020304" pitchFamily="18" charset="0"/>
              </a:rPr>
              <a:t>CMPD – </a:t>
            </a:r>
            <a:r>
              <a:rPr lang="cs-CZ" altLang="cs-CZ" sz="1400" dirty="0" err="1">
                <a:latin typeface="Times New Roman" panose="02020603050405020304" pitchFamily="18" charset="0"/>
                <a:cs typeface="Times New Roman" panose="02020603050405020304" pitchFamily="18" charset="0"/>
              </a:rPr>
              <a:t>Crisis</a:t>
            </a:r>
            <a:r>
              <a:rPr lang="cs-CZ" altLang="cs-CZ" sz="1400" dirty="0">
                <a:latin typeface="Times New Roman" panose="02020603050405020304" pitchFamily="18" charset="0"/>
                <a:cs typeface="Times New Roman" panose="02020603050405020304" pitchFamily="18" charset="0"/>
              </a:rPr>
              <a:t> Management and </a:t>
            </a:r>
            <a:r>
              <a:rPr lang="cs-CZ" altLang="cs-CZ" sz="1400" dirty="0" err="1">
                <a:latin typeface="Times New Roman" panose="02020603050405020304" pitchFamily="18" charset="0"/>
                <a:cs typeface="Times New Roman" panose="02020603050405020304" pitchFamily="18" charset="0"/>
              </a:rPr>
              <a:t>Planning</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Directorate</a:t>
            </a:r>
            <a:r>
              <a:rPr lang="cs-CZ" altLang="cs-CZ" sz="1400" dirty="0">
                <a:latin typeface="Times New Roman" panose="02020603050405020304" pitchFamily="18" charset="0"/>
                <a:cs typeface="Times New Roman" panose="02020603050405020304" pitchFamily="18" charset="0"/>
              </a:rPr>
              <a:t> / EEAS</a:t>
            </a:r>
          </a:p>
          <a:p>
            <a:pPr eaLnBrk="1" hangingPunct="1">
              <a:spcBef>
                <a:spcPct val="0"/>
              </a:spcBef>
            </a:pPr>
            <a:r>
              <a:rPr lang="cs-CZ" altLang="cs-CZ" sz="1400" dirty="0" err="1">
                <a:latin typeface="Times New Roman" panose="02020603050405020304" pitchFamily="18" charset="0"/>
                <a:cs typeface="Times New Roman" panose="02020603050405020304" pitchFamily="18" charset="0"/>
              </a:rPr>
              <a:t>CMPs</a:t>
            </a:r>
            <a:r>
              <a:rPr lang="cs-CZ" altLang="cs-CZ" sz="1400" dirty="0">
                <a:latin typeface="Times New Roman" panose="02020603050405020304" pitchFamily="18" charset="0"/>
                <a:cs typeface="Times New Roman" panose="02020603050405020304" pitchFamily="18" charset="0"/>
              </a:rPr>
              <a:t> – </a:t>
            </a:r>
            <a:r>
              <a:rPr lang="cs-CZ" altLang="cs-CZ" sz="1400" dirty="0" err="1">
                <a:latin typeface="Times New Roman" panose="02020603050405020304" pitchFamily="18" charset="0"/>
                <a:cs typeface="Times New Roman" panose="02020603050405020304" pitchFamily="18" charset="0"/>
              </a:rPr>
              <a:t>Crisis</a:t>
            </a:r>
            <a:r>
              <a:rPr lang="cs-CZ" altLang="cs-CZ" sz="1400" dirty="0">
                <a:latin typeface="Times New Roman" panose="02020603050405020304" pitchFamily="18" charset="0"/>
                <a:cs typeface="Times New Roman" panose="02020603050405020304" pitchFamily="18" charset="0"/>
              </a:rPr>
              <a:t> Management </a:t>
            </a:r>
            <a:r>
              <a:rPr lang="cs-CZ" altLang="cs-CZ" sz="1400" dirty="0" err="1">
                <a:latin typeface="Times New Roman" panose="02020603050405020304" pitchFamily="18" charset="0"/>
                <a:cs typeface="Times New Roman" panose="02020603050405020304" pitchFamily="18" charset="0"/>
              </a:rPr>
              <a:t>Procedures</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Council</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of</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the</a:t>
            </a:r>
            <a:r>
              <a:rPr lang="cs-CZ" altLang="cs-CZ" sz="1400" dirty="0">
                <a:latin typeface="Times New Roman" panose="02020603050405020304" pitchFamily="18" charset="0"/>
                <a:cs typeface="Times New Roman" panose="02020603050405020304" pitchFamily="18" charset="0"/>
              </a:rPr>
              <a:t> EU 7660/1/13, 12. června 2013)</a:t>
            </a:r>
          </a:p>
          <a:p>
            <a:pPr eaLnBrk="1" hangingPunct="1">
              <a:spcBef>
                <a:spcPct val="0"/>
              </a:spcBef>
            </a:pPr>
            <a:r>
              <a:rPr lang="cs-CZ" altLang="cs-CZ" sz="1400" dirty="0">
                <a:latin typeface="Times New Roman" panose="02020603050405020304" pitchFamily="18" charset="0"/>
                <a:cs typeface="Times New Roman" panose="02020603050405020304" pitchFamily="18" charset="0"/>
              </a:rPr>
              <a:t>FFM – </a:t>
            </a:r>
            <a:r>
              <a:rPr lang="cs-CZ" altLang="cs-CZ" sz="1400" dirty="0" err="1">
                <a:latin typeface="Times New Roman" panose="02020603050405020304" pitchFamily="18" charset="0"/>
                <a:cs typeface="Times New Roman" panose="02020603050405020304" pitchFamily="18" charset="0"/>
              </a:rPr>
              <a:t>Fact</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Finding</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Mission</a:t>
            </a: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r>
              <a:rPr lang="en-US" altLang="cs-CZ" sz="1400" b="1" dirty="0">
                <a:latin typeface="Times New Roman" pitchFamily="18" charset="0"/>
                <a:cs typeface="Times New Roman" panose="02020603050405020304" pitchFamily="18" charset="0"/>
              </a:rPr>
              <a:t>Committee for Civilian Aspects of Crisis Management (</a:t>
            </a:r>
            <a:r>
              <a:rPr lang="en-US" altLang="cs-CZ" sz="1400" b="1" dirty="0" err="1">
                <a:latin typeface="Times New Roman" pitchFamily="18" charset="0"/>
                <a:cs typeface="Times New Roman" panose="02020603050405020304" pitchFamily="18" charset="0"/>
              </a:rPr>
              <a:t>CivCom</a:t>
            </a:r>
            <a:r>
              <a:rPr lang="en-US" altLang="cs-CZ" sz="1400" dirty="0">
                <a:latin typeface="Times New Roman" pitchFamily="18" charset="0"/>
                <a:cs typeface="Times New Roman" panose="02020603050405020304" pitchFamily="18" charset="0"/>
              </a:rPr>
              <a:t>)</a:t>
            </a:r>
            <a:r>
              <a:rPr lang="cs-CZ" altLang="cs-CZ" sz="1400" dirty="0">
                <a:latin typeface="Times New Roman" pitchFamily="18" charset="0"/>
                <a:cs typeface="Times New Roman" panose="02020603050405020304" pitchFamily="18" charset="0"/>
              </a:rPr>
              <a:t> je poradním a výkonným orgánem PSC v oblasti civilních aspektů krizového řízení.</a:t>
            </a:r>
          </a:p>
          <a:p>
            <a:pPr eaLnBrk="1" hangingPunct="1">
              <a:spcBef>
                <a:spcPct val="0"/>
              </a:spcBef>
            </a:pPr>
            <a:r>
              <a:rPr lang="cs-CZ" altLang="cs-CZ" sz="1400" dirty="0">
                <a:latin typeface="Times New Roman" pitchFamily="18" charset="0"/>
                <a:cs typeface="Times New Roman" panose="02020603050405020304" pitchFamily="18" charset="0"/>
              </a:rPr>
              <a:t>PMG je přípravnou pracovní skupinou pro </a:t>
            </a:r>
            <a:r>
              <a:rPr lang="en-US" altLang="cs-CZ" sz="1400" dirty="0">
                <a:latin typeface="Times New Roman" pitchFamily="18" charset="0"/>
                <a:cs typeface="Times New Roman" panose="02020603050405020304" pitchFamily="18" charset="0"/>
              </a:rPr>
              <a:t>PSC. </a:t>
            </a:r>
            <a:r>
              <a:rPr lang="cs-CZ" altLang="cs-CZ" sz="1400" dirty="0">
                <a:latin typeface="Times New Roman" pitchFamily="18" charset="0"/>
                <a:cs typeface="Times New Roman" panose="02020603050405020304" pitchFamily="18" charset="0"/>
              </a:rPr>
              <a:t>Pokrývá veškeré politické aspekty vojenských a civilně-vojenských záležitostí EU, včetně koncepčních dokumentů, schopností, výcviku, operací a misí. </a:t>
            </a:r>
            <a:br>
              <a:rPr lang="en-US" altLang="cs-CZ" sz="1400" dirty="0">
                <a:latin typeface="Times New Roman" pitchFamily="18" charset="0"/>
                <a:cs typeface="Times New Roman" panose="02020603050405020304" pitchFamily="18" charset="0"/>
              </a:rPr>
            </a:br>
            <a:endParaRPr lang="cs-CZ" altLang="cs-CZ" sz="1400" dirty="0">
              <a:latin typeface="Times New Roman" pitchFamily="18" charset="0"/>
              <a:cs typeface="Times New Roman" panose="02020603050405020304" pitchFamily="18" charset="0"/>
            </a:endParaRPr>
          </a:p>
          <a:p>
            <a:pPr eaLnBrk="1" hangingPunct="1">
              <a:spcBef>
                <a:spcPts val="592"/>
              </a:spcBef>
            </a:pPr>
            <a:endParaRPr lang="cs-CZ" altLang="cs-CZ" sz="1400" dirty="0">
              <a:solidFill>
                <a:srgbClr val="000000"/>
              </a:solidFill>
              <a:latin typeface="Times New Roman" panose="02020603050405020304" pitchFamily="18" charset="0"/>
              <a:cs typeface="Times New Roman" panose="02020603050405020304" pitchFamily="18" charset="0"/>
            </a:endParaRPr>
          </a:p>
          <a:p>
            <a:pPr eaLnBrk="1" hangingPunct="1">
              <a:spcBef>
                <a:spcPts val="592"/>
              </a:spcBef>
            </a:pPr>
            <a:endParaRPr lang="cs-CZ" altLang="cs-CZ" sz="1400" dirty="0">
              <a:solidFill>
                <a:srgbClr val="000000"/>
              </a:solidFill>
              <a:latin typeface="Times New Roman" panose="02020603050405020304" pitchFamily="18" charset="0"/>
              <a:cs typeface="Times New Roman" panose="02020603050405020304" pitchFamily="18" charset="0"/>
            </a:endParaRPr>
          </a:p>
          <a:p>
            <a:endParaRPr lang="cs-CZ" sz="14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400"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3</a:t>
            </a:fld>
            <a:endParaRPr lang="cs-CZ"/>
          </a:p>
        </p:txBody>
      </p:sp>
    </p:spTree>
    <p:extLst>
      <p:ext uri="{BB962C8B-B14F-4D97-AF65-F5344CB8AC3E}">
        <p14:creationId xmlns:p14="http://schemas.microsoft.com/office/powerpoint/2010/main" val="696350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z="1400" dirty="0"/>
              <a:t>Pro lepší názornost je první etapa </a:t>
            </a:r>
            <a:r>
              <a:rPr lang="cs-CZ" altLang="cs-CZ" sz="1400" dirty="0">
                <a:latin typeface="Times New Roman CE" charset="0"/>
              </a:rPr>
              <a:t>Fáze 2 vyznačena žlutě. </a:t>
            </a:r>
          </a:p>
          <a:p>
            <a:pPr eaLnBrk="1" hangingPunct="1">
              <a:spcBef>
                <a:spcPct val="0"/>
              </a:spcBef>
            </a:pPr>
            <a:endParaRPr lang="cs-CZ" altLang="cs-CZ" sz="1400" dirty="0">
              <a:latin typeface="Times New Roman CE" charset="0"/>
            </a:endParaRPr>
          </a:p>
          <a:p>
            <a:pPr eaLnBrk="1" hangingPunct="1">
              <a:spcBef>
                <a:spcPct val="0"/>
              </a:spcBef>
            </a:pPr>
            <a:r>
              <a:rPr lang="cs-CZ" altLang="cs-CZ" sz="1400" dirty="0">
                <a:latin typeface="Times New Roman CE" charset="0"/>
              </a:rPr>
              <a:t>(</a:t>
            </a:r>
            <a:r>
              <a:rPr lang="cs-CZ" altLang="cs-CZ" sz="1400" b="1" dirty="0">
                <a:latin typeface="Times New Roman CE" charset="0"/>
              </a:rPr>
              <a:t>CSDP </a:t>
            </a:r>
            <a:r>
              <a:rPr lang="cs-CZ" altLang="cs-CZ" sz="1400" b="1" dirty="0" err="1">
                <a:latin typeface="Times New Roman CE" charset="0"/>
              </a:rPr>
              <a:t>Political-strategic</a:t>
            </a:r>
            <a:r>
              <a:rPr lang="cs-CZ" altLang="cs-CZ" sz="1400" b="1" dirty="0">
                <a:latin typeface="Times New Roman CE" charset="0"/>
              </a:rPr>
              <a:t> </a:t>
            </a:r>
            <a:r>
              <a:rPr lang="cs-CZ" altLang="cs-CZ" sz="1400" b="1" dirty="0" err="1">
                <a:latin typeface="Times New Roman CE" charset="0"/>
              </a:rPr>
              <a:t>Planning</a:t>
            </a:r>
            <a:r>
              <a:rPr lang="cs-CZ" altLang="cs-CZ" sz="1400" b="1" dirty="0">
                <a:latin typeface="Times New Roman CE" charset="0"/>
              </a:rPr>
              <a:t> </a:t>
            </a:r>
            <a:r>
              <a:rPr lang="cs-CZ" altLang="cs-CZ" sz="1400" dirty="0">
                <a:latin typeface="Times New Roman CE" charset="0"/>
              </a:rPr>
              <a:t>a jejím cílem je zpracování a </a:t>
            </a:r>
            <a:r>
              <a:rPr lang="cs-CZ" altLang="cs-CZ" sz="1400" b="1" dirty="0">
                <a:latin typeface="Times New Roman CE" charset="0"/>
              </a:rPr>
              <a:t>schválení CMC (</a:t>
            </a:r>
            <a:r>
              <a:rPr lang="cs-CZ" altLang="cs-CZ" sz="1400" b="1" dirty="0" err="1">
                <a:latin typeface="Times New Roman CE" charset="0"/>
              </a:rPr>
              <a:t>Crisis</a:t>
            </a:r>
            <a:r>
              <a:rPr lang="cs-CZ" altLang="cs-CZ" sz="1400" b="1" dirty="0">
                <a:latin typeface="Times New Roman CE" charset="0"/>
              </a:rPr>
              <a:t> Management Concept)</a:t>
            </a:r>
            <a:r>
              <a:rPr lang="cs-CZ" altLang="cs-CZ" sz="1400" dirty="0">
                <a:latin typeface="Times New Roman CE" charset="0"/>
              </a:rPr>
              <a:t>.)</a:t>
            </a:r>
          </a:p>
          <a:p>
            <a:pPr eaLnBrk="1" hangingPunct="1"/>
            <a:endParaRPr lang="cs-CZ" altLang="cs-CZ" sz="1400" dirty="0"/>
          </a:p>
        </p:txBody>
      </p:sp>
      <p:sp>
        <p:nvSpPr>
          <p:cNvPr id="4" name="Zástupný symbol pro číslo snímku 3"/>
          <p:cNvSpPr>
            <a:spLocks noGrp="1"/>
          </p:cNvSpPr>
          <p:nvPr>
            <p:ph type="sldNum" sz="quarter" idx="5"/>
          </p:nvPr>
        </p:nvSpPr>
        <p:spPr/>
        <p:txBody>
          <a:bodyPr/>
          <a:lstStyle/>
          <a:p>
            <a:pPr>
              <a:defRPr/>
            </a:pPr>
            <a:fld id="{A480C405-8CC9-432A-825C-42AC33BE550A}" type="slidenum">
              <a:rPr lang="cs-CZ" smtClean="0"/>
              <a:pPr>
                <a:defRPr/>
              </a:pPr>
              <a:t>46</a:t>
            </a:fld>
            <a:endParaRPr 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
          <p:cNvSpPr>
            <a:spLocks noGrp="1" noRot="1" noChangeAspect="1" noChangeArrowheads="1" noTextEdit="1"/>
          </p:cNvSpPr>
          <p:nvPr>
            <p:ph type="sldImg"/>
          </p:nvPr>
        </p:nvSpPr>
        <p:spPr bwMode="auto">
          <a:xfrm>
            <a:off x="893763" y="733425"/>
            <a:ext cx="4886325" cy="36655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5" name="Text Box 2"/>
          <p:cNvSpPr txBox="1">
            <a:spLocks noChangeArrowheads="1"/>
          </p:cNvSpPr>
          <p:nvPr/>
        </p:nvSpPr>
        <p:spPr bwMode="auto">
          <a:xfrm>
            <a:off x="186797" y="4434763"/>
            <a:ext cx="6297039" cy="4397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07" tIns="45503" rIns="91007" bIns="45503"/>
          <a:lstStyle>
            <a:lvl1pPr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1pPr>
            <a:lvl2pPr marL="742950" indent="-28575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2pPr>
            <a:lvl3pPr marL="11430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3pPr>
            <a:lvl4pPr marL="16002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4pPr>
            <a:lvl5pPr marL="20574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5pPr>
            <a:lvl6pPr marL="25146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6pPr>
            <a:lvl7pPr marL="29718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7pPr>
            <a:lvl8pPr marL="34290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8pPr>
            <a:lvl9pPr marL="38862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9pPr>
          </a:lstStyle>
          <a:p>
            <a:pPr eaLnBrk="1" hangingPunct="1">
              <a:spcBef>
                <a:spcPts val="592"/>
              </a:spcBef>
            </a:pPr>
            <a:endParaRPr lang="cs-CZ" altLang="cs-CZ" sz="1600" dirty="0">
              <a:solidFill>
                <a:srgbClr val="000000"/>
              </a:solidFill>
              <a:latin typeface="Times New Roman CE" charset="0"/>
              <a:cs typeface="Arial" pitchFamily="34" charset="0"/>
            </a:endParaRPr>
          </a:p>
        </p:txBody>
      </p:sp>
      <p:sp>
        <p:nvSpPr>
          <p:cNvPr id="84996" name="Zástupný symbol pro poznámky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wrap="square" numCol="1" anchor="t" anchorCtr="0" compatLnSpc="1">
            <a:prstTxWarp prst="textNoShape">
              <a:avLst/>
            </a:prstTxWarp>
          </a:bodyPr>
          <a:lstStyle/>
          <a:p>
            <a:pPr defTabSz="901873" eaLnBrk="1" hangingPunct="1">
              <a:spcBef>
                <a:spcPts val="592"/>
              </a:spcBef>
              <a:defRPr/>
            </a:pPr>
            <a:r>
              <a:rPr lang="cs-CZ" altLang="cs-CZ" sz="1400" dirty="0">
                <a:solidFill>
                  <a:srgbClr val="000000"/>
                </a:solidFill>
                <a:latin typeface="Times New Roman CE" charset="0"/>
                <a:cs typeface="Arial" pitchFamily="34" charset="0"/>
              </a:rPr>
              <a:t>Druhou etapou, druhé fáze je </a:t>
            </a:r>
            <a:r>
              <a:rPr lang="cs-CZ" altLang="cs-CZ" sz="1400" b="1" dirty="0">
                <a:solidFill>
                  <a:srgbClr val="000000"/>
                </a:solidFill>
                <a:latin typeface="Times New Roman CE" charset="0"/>
                <a:cs typeface="Arial" pitchFamily="34" charset="0"/>
              </a:rPr>
              <a:t>CSDP </a:t>
            </a:r>
            <a:r>
              <a:rPr lang="cs-CZ" altLang="cs-CZ" sz="1400" b="1" dirty="0" err="1">
                <a:solidFill>
                  <a:srgbClr val="000000"/>
                </a:solidFill>
                <a:latin typeface="Times New Roman CE" charset="0"/>
                <a:cs typeface="Arial" pitchFamily="34" charset="0"/>
              </a:rPr>
              <a:t>Strategic</a:t>
            </a:r>
            <a:r>
              <a:rPr lang="cs-CZ" altLang="cs-CZ" sz="1400" b="1" dirty="0">
                <a:solidFill>
                  <a:srgbClr val="000000"/>
                </a:solidFill>
                <a:latin typeface="Times New Roman CE" charset="0"/>
                <a:cs typeface="Arial" pitchFamily="34" charset="0"/>
              </a:rPr>
              <a:t> </a:t>
            </a:r>
            <a:r>
              <a:rPr lang="cs-CZ" altLang="cs-CZ" sz="1400" b="1" dirty="0" err="1">
                <a:solidFill>
                  <a:srgbClr val="000000"/>
                </a:solidFill>
                <a:latin typeface="Times New Roman CE" charset="0"/>
                <a:cs typeface="Arial" pitchFamily="34" charset="0"/>
              </a:rPr>
              <a:t>Planning</a:t>
            </a:r>
            <a:r>
              <a:rPr lang="cs-CZ" altLang="cs-CZ" sz="1400" b="1" dirty="0">
                <a:solidFill>
                  <a:srgbClr val="000000"/>
                </a:solidFill>
                <a:latin typeface="Times New Roman CE" charset="0"/>
                <a:cs typeface="Arial" pitchFamily="34" charset="0"/>
              </a:rPr>
              <a:t> </a:t>
            </a:r>
            <a:r>
              <a:rPr lang="cs-CZ" altLang="cs-CZ" sz="1400" dirty="0">
                <a:latin typeface="Times New Roman CE" charset="0"/>
              </a:rPr>
              <a:t>a jejím cílem je zpracování a </a:t>
            </a:r>
            <a:r>
              <a:rPr lang="cs-CZ" altLang="cs-CZ" sz="1400" b="1" dirty="0">
                <a:latin typeface="Times New Roman CE" charset="0"/>
              </a:rPr>
              <a:t>schválení MSO/CSO </a:t>
            </a:r>
            <a:r>
              <a:rPr lang="cs-CZ" altLang="cs-CZ" sz="1400" dirty="0">
                <a:latin typeface="Times New Roman CE" charset="0"/>
              </a:rPr>
              <a:t>+ </a:t>
            </a:r>
            <a:r>
              <a:rPr lang="cs-CZ" altLang="cs-CZ" sz="1400" b="1" dirty="0">
                <a:latin typeface="Times New Roman CE" charset="0"/>
              </a:rPr>
              <a:t>rozhodnutí o ustanovení mise/operace </a:t>
            </a:r>
            <a:r>
              <a:rPr lang="cs-CZ" altLang="cs-CZ" sz="1400" dirty="0">
                <a:latin typeface="Times New Roman CE" charset="0"/>
              </a:rPr>
              <a:t>a také schválení </a:t>
            </a:r>
            <a:r>
              <a:rPr lang="cs-CZ" altLang="cs-CZ" sz="1400" b="1" i="1" dirty="0" err="1">
                <a:solidFill>
                  <a:srgbClr val="7030A0"/>
                </a:solidFill>
                <a:latin typeface="Times New Roman" pitchFamily="18" charset="0"/>
                <a:cs typeface="Times New Roman" pitchFamily="18" charset="0"/>
              </a:rPr>
              <a:t>common</a:t>
            </a:r>
            <a:r>
              <a:rPr lang="cs-CZ" altLang="cs-CZ" sz="1400" b="1" i="1" dirty="0">
                <a:solidFill>
                  <a:srgbClr val="7030A0"/>
                </a:solidFill>
                <a:latin typeface="Times New Roman" pitchFamily="18" charset="0"/>
                <a:cs typeface="Times New Roman" pitchFamily="18" charset="0"/>
              </a:rPr>
              <a:t> </a:t>
            </a:r>
            <a:r>
              <a:rPr lang="cs-CZ" altLang="cs-CZ" sz="1400" b="1" i="1" dirty="0" err="1">
                <a:solidFill>
                  <a:srgbClr val="7030A0"/>
                </a:solidFill>
                <a:latin typeface="Times New Roman" pitchFamily="18" charset="0"/>
                <a:cs typeface="Times New Roman" pitchFamily="18" charset="0"/>
              </a:rPr>
              <a:t>costs</a:t>
            </a:r>
            <a:r>
              <a:rPr lang="cs-CZ" altLang="cs-CZ" sz="1400" b="1" i="1" dirty="0">
                <a:solidFill>
                  <a:srgbClr val="7030A0"/>
                </a:solidFill>
                <a:latin typeface="Times New Roman" pitchFamily="18" charset="0"/>
                <a:cs typeface="Times New Roman" pitchFamily="18" charset="0"/>
              </a:rPr>
              <a:t> </a:t>
            </a:r>
            <a:r>
              <a:rPr lang="cs-CZ" altLang="cs-CZ" sz="1400" dirty="0">
                <a:latin typeface="Times New Roman CE" charset="0"/>
              </a:rPr>
              <a:t>.</a:t>
            </a:r>
          </a:p>
          <a:p>
            <a:pPr eaLnBrk="1" hangingPunct="1">
              <a:spcBef>
                <a:spcPts val="592"/>
              </a:spcBef>
            </a:pPr>
            <a:endParaRPr lang="cs-CZ" altLang="cs-CZ" sz="1400" b="1" dirty="0">
              <a:solidFill>
                <a:srgbClr val="000000"/>
              </a:solidFill>
              <a:latin typeface="Times New Roman CE" charset="0"/>
              <a:cs typeface="Arial" pitchFamily="34" charset="0"/>
            </a:endParaRPr>
          </a:p>
          <a:p>
            <a:pPr eaLnBrk="1" hangingPunct="1">
              <a:spcBef>
                <a:spcPts val="592"/>
              </a:spcBef>
            </a:pPr>
            <a:endParaRPr lang="cs-CZ" altLang="cs-CZ" sz="1400" dirty="0">
              <a:solidFill>
                <a:srgbClr val="000000"/>
              </a:solidFill>
              <a:latin typeface="Times New Roman CE" charset="0"/>
              <a:cs typeface="Arial" pitchFamily="34" charset="0"/>
            </a:endParaRPr>
          </a:p>
          <a:p>
            <a:pPr eaLnBrk="1" hangingPunct="1">
              <a:spcBef>
                <a:spcPts val="592"/>
              </a:spcBef>
            </a:pPr>
            <a:r>
              <a:rPr lang="cs-CZ" altLang="cs-CZ" sz="1400" dirty="0">
                <a:solidFill>
                  <a:srgbClr val="000000"/>
                </a:solidFill>
                <a:latin typeface="Times New Roman CE" charset="0"/>
                <a:cs typeface="Arial" pitchFamily="34" charset="0"/>
              </a:rPr>
              <a:t>Rychlé objasnění zkratek</a:t>
            </a:r>
          </a:p>
          <a:p>
            <a:pPr eaLnBrk="1" hangingPunct="1">
              <a:spcBef>
                <a:spcPts val="592"/>
              </a:spcBef>
            </a:pPr>
            <a:r>
              <a:rPr lang="cs-CZ" altLang="cs-CZ" sz="1400" dirty="0">
                <a:solidFill>
                  <a:srgbClr val="000000"/>
                </a:solidFill>
                <a:latin typeface="Times New Roman CE" charset="0"/>
                <a:cs typeface="Arial" pitchFamily="34" charset="0"/>
              </a:rPr>
              <a:t>MSO – </a:t>
            </a:r>
            <a:r>
              <a:rPr lang="cs-CZ" altLang="cs-CZ" sz="1400" dirty="0" err="1">
                <a:solidFill>
                  <a:srgbClr val="000000"/>
                </a:solidFill>
                <a:latin typeface="Times New Roman CE" charset="0"/>
                <a:cs typeface="Arial" pitchFamily="34" charset="0"/>
              </a:rPr>
              <a:t>Military</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Strategic</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Options</a:t>
            </a:r>
            <a:endParaRPr lang="cs-CZ" altLang="cs-CZ" sz="1400" dirty="0">
              <a:solidFill>
                <a:srgbClr val="000000"/>
              </a:solidFill>
              <a:latin typeface="Times New Roman CE" charset="0"/>
              <a:cs typeface="Arial" pitchFamily="34" charset="0"/>
            </a:endParaRPr>
          </a:p>
          <a:p>
            <a:pPr eaLnBrk="1" hangingPunct="1">
              <a:spcBef>
                <a:spcPts val="592"/>
              </a:spcBef>
            </a:pPr>
            <a:r>
              <a:rPr lang="cs-CZ" altLang="cs-CZ" sz="1400" dirty="0">
                <a:solidFill>
                  <a:srgbClr val="000000"/>
                </a:solidFill>
                <a:latin typeface="Times New Roman CE" charset="0"/>
                <a:cs typeface="Arial" pitchFamily="34" charset="0"/>
              </a:rPr>
              <a:t>CSO –  Civil </a:t>
            </a:r>
            <a:r>
              <a:rPr lang="cs-CZ" altLang="cs-CZ" sz="1400" dirty="0" err="1">
                <a:solidFill>
                  <a:srgbClr val="000000"/>
                </a:solidFill>
                <a:latin typeface="Times New Roman CE" charset="0"/>
                <a:cs typeface="Arial" pitchFamily="34" charset="0"/>
              </a:rPr>
              <a:t>Strategic</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Options</a:t>
            </a:r>
            <a:endParaRPr lang="cs-CZ" altLang="cs-CZ" sz="1400" dirty="0">
              <a:solidFill>
                <a:srgbClr val="000000"/>
              </a:solidFill>
              <a:latin typeface="Times New Roman CE" charset="0"/>
              <a:cs typeface="Arial" pitchFamily="34" charset="0"/>
            </a:endParaRPr>
          </a:p>
          <a:p>
            <a:pPr eaLnBrk="1" hangingPunct="1">
              <a:spcBef>
                <a:spcPts val="592"/>
              </a:spcBef>
            </a:pPr>
            <a:r>
              <a:rPr lang="cs-CZ" altLang="cs-CZ" sz="1400" dirty="0">
                <a:solidFill>
                  <a:srgbClr val="000000"/>
                </a:solidFill>
                <a:latin typeface="Times New Roman CE" charset="0"/>
                <a:cs typeface="Arial" pitchFamily="34" charset="0"/>
              </a:rPr>
              <a:t>CMPD – </a:t>
            </a:r>
            <a:r>
              <a:rPr lang="cs-CZ" altLang="cs-CZ" sz="1400" dirty="0" err="1">
                <a:solidFill>
                  <a:srgbClr val="000000"/>
                </a:solidFill>
                <a:latin typeface="Times New Roman CE" charset="0"/>
                <a:cs typeface="Arial" pitchFamily="34" charset="0"/>
              </a:rPr>
              <a:t>Crisis</a:t>
            </a:r>
            <a:r>
              <a:rPr lang="cs-CZ" altLang="cs-CZ" sz="1400" dirty="0">
                <a:solidFill>
                  <a:srgbClr val="000000"/>
                </a:solidFill>
                <a:latin typeface="Times New Roman CE" charset="0"/>
                <a:cs typeface="Arial" pitchFamily="34" charset="0"/>
              </a:rPr>
              <a:t> Management and </a:t>
            </a:r>
            <a:r>
              <a:rPr lang="cs-CZ" altLang="cs-CZ" sz="1400" dirty="0" err="1">
                <a:solidFill>
                  <a:srgbClr val="000000"/>
                </a:solidFill>
                <a:latin typeface="Times New Roman CE" charset="0"/>
                <a:cs typeface="Arial" pitchFamily="34" charset="0"/>
              </a:rPr>
              <a:t>Planning</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Directorate</a:t>
            </a:r>
            <a:endParaRPr lang="cs-CZ" altLang="cs-CZ" sz="1400" dirty="0">
              <a:solidFill>
                <a:srgbClr val="000000"/>
              </a:solidFill>
              <a:latin typeface="Times New Roman CE" charset="0"/>
              <a:cs typeface="Arial" pitchFamily="34" charset="0"/>
            </a:endParaRPr>
          </a:p>
          <a:p>
            <a:pPr eaLnBrk="1" hangingPunct="1">
              <a:spcBef>
                <a:spcPts val="592"/>
              </a:spcBef>
            </a:pPr>
            <a:r>
              <a:rPr lang="cs-CZ" altLang="cs-CZ" sz="1400" dirty="0">
                <a:solidFill>
                  <a:srgbClr val="000000"/>
                </a:solidFill>
                <a:latin typeface="Times New Roman CE" charset="0"/>
                <a:cs typeface="Arial" pitchFamily="34" charset="0"/>
              </a:rPr>
              <a:t>EUMS – EU </a:t>
            </a:r>
            <a:r>
              <a:rPr lang="cs-CZ" altLang="cs-CZ" sz="1400" dirty="0" err="1">
                <a:solidFill>
                  <a:srgbClr val="000000"/>
                </a:solidFill>
                <a:latin typeface="Times New Roman CE" charset="0"/>
                <a:cs typeface="Arial" pitchFamily="34" charset="0"/>
              </a:rPr>
              <a:t>Military</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Staff</a:t>
            </a:r>
            <a:endParaRPr lang="cs-CZ" altLang="cs-CZ" sz="1400" dirty="0">
              <a:solidFill>
                <a:srgbClr val="000000"/>
              </a:solidFill>
              <a:latin typeface="Times New Roman CE" charset="0"/>
              <a:cs typeface="Arial" pitchFamily="34" charset="0"/>
            </a:endParaRPr>
          </a:p>
          <a:p>
            <a:pPr eaLnBrk="1" hangingPunct="1">
              <a:spcBef>
                <a:spcPts val="592"/>
              </a:spcBef>
            </a:pPr>
            <a:r>
              <a:rPr lang="cs-CZ" altLang="cs-CZ" sz="1400" dirty="0" err="1">
                <a:solidFill>
                  <a:srgbClr val="000000"/>
                </a:solidFill>
                <a:latin typeface="Times New Roman CE" charset="0"/>
                <a:cs typeface="Arial" pitchFamily="34" charset="0"/>
              </a:rPr>
              <a:t>CivCom</a:t>
            </a:r>
            <a:r>
              <a:rPr lang="cs-CZ" altLang="cs-CZ" sz="1400" dirty="0">
                <a:solidFill>
                  <a:srgbClr val="000000"/>
                </a:solidFill>
                <a:latin typeface="Times New Roman CE" charset="0"/>
                <a:cs typeface="Arial" pitchFamily="34" charset="0"/>
              </a:rPr>
              <a:t> - </a:t>
            </a:r>
            <a:r>
              <a:rPr lang="cs-CZ" altLang="cs-CZ" sz="1400" dirty="0" err="1">
                <a:solidFill>
                  <a:srgbClr val="000000"/>
                </a:solidFill>
                <a:latin typeface="Times New Roman CE" charset="0"/>
                <a:cs typeface="Arial" pitchFamily="34" charset="0"/>
              </a:rPr>
              <a:t>Committee</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for</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Civilian</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Aspects</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of</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Crisis</a:t>
            </a:r>
            <a:r>
              <a:rPr lang="cs-CZ" altLang="cs-CZ" sz="1400" dirty="0">
                <a:solidFill>
                  <a:srgbClr val="000000"/>
                </a:solidFill>
                <a:latin typeface="Times New Roman CE" charset="0"/>
                <a:cs typeface="Arial" pitchFamily="34" charset="0"/>
              </a:rPr>
              <a:t> Management </a:t>
            </a:r>
          </a:p>
          <a:p>
            <a:pPr eaLnBrk="1" hangingPunct="1">
              <a:spcBef>
                <a:spcPts val="592"/>
              </a:spcBef>
            </a:pPr>
            <a:r>
              <a:rPr lang="cs-CZ" altLang="cs-CZ" sz="1400" dirty="0">
                <a:solidFill>
                  <a:srgbClr val="000000"/>
                </a:solidFill>
                <a:latin typeface="Times New Roman CE" charset="0"/>
                <a:cs typeface="Arial" pitchFamily="34" charset="0"/>
              </a:rPr>
              <a:t>EUMC – EU </a:t>
            </a:r>
            <a:r>
              <a:rPr lang="cs-CZ" altLang="cs-CZ" sz="1400" dirty="0" err="1">
                <a:solidFill>
                  <a:srgbClr val="000000"/>
                </a:solidFill>
                <a:latin typeface="Times New Roman CE" charset="0"/>
                <a:cs typeface="Arial" pitchFamily="34" charset="0"/>
              </a:rPr>
              <a:t>Military</a:t>
            </a:r>
            <a:r>
              <a:rPr lang="cs-CZ" altLang="cs-CZ" sz="1400" dirty="0">
                <a:solidFill>
                  <a:srgbClr val="000000"/>
                </a:solidFill>
                <a:latin typeface="Times New Roman CE" charset="0"/>
                <a:cs typeface="Arial" pitchFamily="34" charset="0"/>
              </a:rPr>
              <a:t> </a:t>
            </a:r>
            <a:r>
              <a:rPr lang="cs-CZ" altLang="cs-CZ" sz="1400" dirty="0" err="1">
                <a:solidFill>
                  <a:srgbClr val="000000"/>
                </a:solidFill>
                <a:latin typeface="Times New Roman CE" charset="0"/>
                <a:cs typeface="Arial" pitchFamily="34" charset="0"/>
              </a:rPr>
              <a:t>Committee</a:t>
            </a:r>
            <a:endParaRPr lang="cs-CZ" altLang="cs-CZ" sz="1400" dirty="0">
              <a:solidFill>
                <a:srgbClr val="000000"/>
              </a:solidFill>
              <a:latin typeface="Times New Roman CE" charset="0"/>
              <a:cs typeface="Arial" pitchFamily="34" charset="0"/>
            </a:endParaRPr>
          </a:p>
          <a:p>
            <a:pPr eaLnBrk="1" hangingPunct="1">
              <a:spcBef>
                <a:spcPts val="592"/>
              </a:spcBef>
            </a:pPr>
            <a:endParaRPr lang="cs-CZ" altLang="cs-CZ" sz="1400" dirty="0">
              <a:solidFill>
                <a:srgbClr val="000000"/>
              </a:solidFill>
              <a:latin typeface="Times New Roman CE" charset="0"/>
              <a:cs typeface="Arial" pitchFamily="34" charset="0"/>
            </a:endParaRPr>
          </a:p>
          <a:p>
            <a:pPr>
              <a:lnSpc>
                <a:spcPct val="80000"/>
              </a:lnSpc>
              <a:spcBef>
                <a:spcPts val="592"/>
              </a:spcBef>
            </a:pPr>
            <a:r>
              <a:rPr lang="cs-CZ" altLang="cs-CZ" sz="1400" b="1" dirty="0" err="1">
                <a:solidFill>
                  <a:srgbClr val="000000"/>
                </a:solidFill>
                <a:latin typeface="Times New Roman CE" charset="0"/>
                <a:cs typeface="Arial" pitchFamily="34" charset="0"/>
              </a:rPr>
              <a:t>CSOs</a:t>
            </a:r>
            <a:r>
              <a:rPr lang="cs-CZ" altLang="cs-CZ" sz="1400" b="1" dirty="0">
                <a:solidFill>
                  <a:srgbClr val="000000"/>
                </a:solidFill>
                <a:latin typeface="Times New Roman CE" charset="0"/>
                <a:cs typeface="Arial" pitchFamily="34" charset="0"/>
              </a:rPr>
              <a:t> / </a:t>
            </a:r>
            <a:r>
              <a:rPr lang="cs-CZ" altLang="cs-CZ" sz="1400" b="1" dirty="0" err="1">
                <a:solidFill>
                  <a:srgbClr val="000000"/>
                </a:solidFill>
                <a:latin typeface="Times New Roman CE" charset="0"/>
                <a:cs typeface="Arial" pitchFamily="34" charset="0"/>
              </a:rPr>
              <a:t>MSOs</a:t>
            </a:r>
            <a:r>
              <a:rPr lang="cs-CZ" altLang="cs-CZ" sz="1400" b="1" dirty="0">
                <a:solidFill>
                  <a:srgbClr val="000000"/>
                </a:solidFill>
                <a:latin typeface="Times New Roman CE" charset="0"/>
                <a:cs typeface="Arial" pitchFamily="34" charset="0"/>
              </a:rPr>
              <a:t> – </a:t>
            </a:r>
            <a:r>
              <a:rPr lang="cs-CZ" altLang="cs-CZ" sz="1400" dirty="0">
                <a:solidFill>
                  <a:srgbClr val="000000"/>
                </a:solidFill>
                <a:latin typeface="Times New Roman CE" charset="0"/>
                <a:cs typeface="Arial" pitchFamily="34" charset="0"/>
              </a:rPr>
              <a:t>dokument vytvářený CMPD nebo EUMS – podle situace, navrhuje aktivity k dosažení stanovených cílů, které jsou definovány v CMC. </a:t>
            </a:r>
          </a:p>
          <a:p>
            <a:pPr>
              <a:lnSpc>
                <a:spcPct val="80000"/>
              </a:lnSpc>
              <a:spcBef>
                <a:spcPts val="592"/>
              </a:spcBef>
            </a:pPr>
            <a:r>
              <a:rPr lang="cs-CZ" altLang="cs-CZ" sz="1400" dirty="0">
                <a:solidFill>
                  <a:srgbClr val="000000"/>
                </a:solidFill>
                <a:latin typeface="Times New Roman CE" charset="0"/>
                <a:cs typeface="Arial" pitchFamily="34" charset="0"/>
              </a:rPr>
              <a:t>CSO/MSO hodnotí proveditelnost mise/operace, hodnotí rizika, náklady, strukturu velení a řízení (C2), požadavky na síly a prostředky a popř. uvádí síly a prostředky, které již některé státy předběžně nabídly k nasazení.</a:t>
            </a:r>
          </a:p>
          <a:p>
            <a:pPr>
              <a:lnSpc>
                <a:spcPct val="80000"/>
              </a:lnSpc>
              <a:spcBef>
                <a:spcPts val="592"/>
              </a:spcBef>
            </a:pPr>
            <a:endParaRPr lang="cs-CZ" altLang="cs-CZ" sz="1400" dirty="0">
              <a:solidFill>
                <a:srgbClr val="000000"/>
              </a:solidFill>
              <a:latin typeface="Times New Roman CE" charset="0"/>
              <a:cs typeface="Arial" pitchFamily="34" charset="0"/>
            </a:endParaRPr>
          </a:p>
          <a:p>
            <a:pPr eaLnBrk="1" hangingPunct="1">
              <a:lnSpc>
                <a:spcPct val="80000"/>
              </a:lnSpc>
              <a:spcBef>
                <a:spcPct val="0"/>
              </a:spcBef>
            </a:pPr>
            <a:endParaRPr lang="cs-CZ" altLang="cs-CZ" sz="1400" dirty="0">
              <a:latin typeface="Times New Roman CE" charset="0"/>
            </a:endParaRPr>
          </a:p>
          <a:p>
            <a:pPr eaLnBrk="1" hangingPunct="1">
              <a:lnSpc>
                <a:spcPct val="80000"/>
              </a:lnSpc>
              <a:spcBef>
                <a:spcPct val="0"/>
              </a:spcBef>
            </a:pPr>
            <a:r>
              <a:rPr lang="cs-CZ" altLang="cs-CZ" sz="1400" b="1" dirty="0">
                <a:latin typeface="Times New Roman CE" charset="0"/>
              </a:rPr>
              <a:t>CSO/MSO hodnotí proveditelnost mise/operace, hodnotí rizika, náklady, strukturu velení a řízení (C2), požadavky na síly a prostředky a popř. uvádí síly a prostředky, které již některé státy předběžně nabídly k nasazení.</a:t>
            </a:r>
          </a:p>
          <a:p>
            <a:pPr>
              <a:lnSpc>
                <a:spcPct val="80000"/>
              </a:lnSpc>
              <a:spcBef>
                <a:spcPts val="592"/>
              </a:spcBef>
            </a:pPr>
            <a:endParaRPr lang="cs-CZ" altLang="cs-CZ" sz="1400" dirty="0">
              <a:solidFill>
                <a:srgbClr val="000000"/>
              </a:solidFill>
              <a:latin typeface="Times New Roman CE" charset="0"/>
              <a:cs typeface="Arial" pitchFamily="34" charset="0"/>
            </a:endParaRPr>
          </a:p>
          <a:p>
            <a:pPr eaLnBrk="1" hangingPunct="1">
              <a:spcBef>
                <a:spcPts val="592"/>
              </a:spcBef>
            </a:pPr>
            <a:endParaRPr lang="cs-CZ" altLang="cs-CZ" sz="1400" dirty="0">
              <a:solidFill>
                <a:srgbClr val="000000"/>
              </a:solidFill>
              <a:latin typeface="Times New Roman CE" charset="0"/>
              <a:cs typeface="Arial" pitchFamily="34" charset="0"/>
            </a:endParaRPr>
          </a:p>
          <a:p>
            <a:pPr eaLnBrk="1" hangingPunct="1">
              <a:spcBef>
                <a:spcPct val="0"/>
              </a:spcBef>
            </a:pPr>
            <a:endParaRPr lang="cs-CZ" altLang="cs-CZ" sz="1400" b="1" dirty="0">
              <a:latin typeface="Times New Roman CE"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z="1400" dirty="0">
                <a:latin typeface="Times New Roman" panose="02020603050405020304" pitchFamily="18" charset="0"/>
                <a:cs typeface="Times New Roman" panose="02020603050405020304" pitchFamily="18" charset="0"/>
              </a:rPr>
              <a:t>Pro lepší názornost je druhá etapa Fáze 2 vyznačena oranžově.</a:t>
            </a:r>
          </a:p>
          <a:p>
            <a:pPr eaLnBrk="1" hangingPunct="1">
              <a:spcBef>
                <a:spcPct val="0"/>
              </a:spcBef>
            </a:pP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r>
              <a:rPr lang="cs-CZ" altLang="cs-CZ" sz="1400" dirty="0">
                <a:latin typeface="Times New Roman" panose="02020603050405020304" pitchFamily="18" charset="0"/>
                <a:cs typeface="Times New Roman" panose="02020603050405020304" pitchFamily="18" charset="0"/>
              </a:rPr>
              <a:t> ( </a:t>
            </a:r>
            <a:r>
              <a:rPr lang="cs-CZ" altLang="cs-CZ" sz="1400" b="1" dirty="0">
                <a:latin typeface="Times New Roman" panose="02020603050405020304" pitchFamily="18" charset="0"/>
                <a:cs typeface="Times New Roman" panose="02020603050405020304" pitchFamily="18" charset="0"/>
              </a:rPr>
              <a:t>CSDP </a:t>
            </a:r>
            <a:r>
              <a:rPr lang="cs-CZ" altLang="cs-CZ" sz="1400" b="1" dirty="0" err="1">
                <a:latin typeface="Times New Roman" panose="02020603050405020304" pitchFamily="18" charset="0"/>
                <a:cs typeface="Times New Roman" panose="02020603050405020304" pitchFamily="18" charset="0"/>
              </a:rPr>
              <a:t>Strategic</a:t>
            </a:r>
            <a:r>
              <a:rPr lang="cs-CZ" altLang="cs-CZ" sz="1400" b="1" dirty="0">
                <a:latin typeface="Times New Roman" panose="02020603050405020304" pitchFamily="18" charset="0"/>
                <a:cs typeface="Times New Roman" panose="02020603050405020304" pitchFamily="18" charset="0"/>
              </a:rPr>
              <a:t> </a:t>
            </a:r>
            <a:r>
              <a:rPr lang="cs-CZ" altLang="cs-CZ" sz="1400" b="1" dirty="0" err="1">
                <a:latin typeface="Times New Roman" panose="02020603050405020304" pitchFamily="18" charset="0"/>
                <a:cs typeface="Times New Roman" panose="02020603050405020304" pitchFamily="18" charset="0"/>
              </a:rPr>
              <a:t>Planning</a:t>
            </a:r>
            <a:r>
              <a:rPr lang="cs-CZ" altLang="cs-CZ" sz="1400" b="1" dirty="0">
                <a:latin typeface="Times New Roman" panose="02020603050405020304" pitchFamily="18" charset="0"/>
                <a:cs typeface="Times New Roman" panose="02020603050405020304" pitchFamily="18" charset="0"/>
              </a:rPr>
              <a:t> </a:t>
            </a:r>
            <a:r>
              <a:rPr lang="cs-CZ" altLang="cs-CZ" sz="1400" dirty="0">
                <a:latin typeface="Times New Roman" panose="02020603050405020304" pitchFamily="18" charset="0"/>
                <a:cs typeface="Times New Roman" panose="02020603050405020304" pitchFamily="18" charset="0"/>
              </a:rPr>
              <a:t>a jejím cílem je zpracování a </a:t>
            </a:r>
            <a:r>
              <a:rPr lang="cs-CZ" altLang="cs-CZ" sz="1400" b="1" dirty="0">
                <a:latin typeface="Times New Roman" panose="02020603050405020304" pitchFamily="18" charset="0"/>
                <a:cs typeface="Times New Roman" panose="02020603050405020304" pitchFamily="18" charset="0"/>
              </a:rPr>
              <a:t>schválení MSO/CSO </a:t>
            </a:r>
            <a:r>
              <a:rPr lang="cs-CZ" altLang="cs-CZ" sz="1400" dirty="0">
                <a:latin typeface="Times New Roman" panose="02020603050405020304" pitchFamily="18" charset="0"/>
                <a:cs typeface="Times New Roman" panose="02020603050405020304" pitchFamily="18" charset="0"/>
              </a:rPr>
              <a:t>+ </a:t>
            </a:r>
            <a:r>
              <a:rPr lang="cs-CZ" altLang="cs-CZ" sz="1400" b="1" dirty="0">
                <a:latin typeface="Times New Roman" panose="02020603050405020304" pitchFamily="18" charset="0"/>
                <a:cs typeface="Times New Roman" panose="02020603050405020304" pitchFamily="18" charset="0"/>
              </a:rPr>
              <a:t>rozhodnutí o ustanovení mise/operace </a:t>
            </a:r>
            <a:r>
              <a:rPr lang="cs-CZ" altLang="cs-CZ" sz="1400" dirty="0">
                <a:latin typeface="Times New Roman" panose="02020603050405020304" pitchFamily="18" charset="0"/>
                <a:cs typeface="Times New Roman" panose="02020603050405020304" pitchFamily="18" charset="0"/>
              </a:rPr>
              <a:t>a také schválení </a:t>
            </a:r>
            <a:r>
              <a:rPr lang="cs-CZ" altLang="cs-CZ" sz="1400" b="1" i="1" dirty="0" err="1">
                <a:solidFill>
                  <a:srgbClr val="7030A0"/>
                </a:solidFill>
                <a:latin typeface="Times New Roman" pitchFamily="18" charset="0"/>
                <a:cs typeface="Times New Roman" pitchFamily="18" charset="0"/>
              </a:rPr>
              <a:t>common</a:t>
            </a:r>
            <a:r>
              <a:rPr lang="cs-CZ" altLang="cs-CZ" sz="1400" b="1" i="1" dirty="0">
                <a:solidFill>
                  <a:srgbClr val="7030A0"/>
                </a:solidFill>
                <a:latin typeface="Times New Roman" pitchFamily="18" charset="0"/>
                <a:cs typeface="Times New Roman" pitchFamily="18" charset="0"/>
              </a:rPr>
              <a:t> </a:t>
            </a:r>
            <a:r>
              <a:rPr lang="cs-CZ" altLang="cs-CZ" sz="1400" b="1" i="1" dirty="0" err="1">
                <a:solidFill>
                  <a:srgbClr val="7030A0"/>
                </a:solidFill>
                <a:latin typeface="Times New Roman" pitchFamily="18" charset="0"/>
                <a:cs typeface="Times New Roman" pitchFamily="18" charset="0"/>
              </a:rPr>
              <a:t>costs</a:t>
            </a:r>
            <a:r>
              <a:rPr lang="cs-CZ" altLang="cs-CZ" sz="1400" b="1" i="1" dirty="0">
                <a:solidFill>
                  <a:srgbClr val="7030A0"/>
                </a:solidFill>
                <a:latin typeface="Times New Roman" pitchFamily="18" charset="0"/>
                <a:cs typeface="Times New Roman" pitchFamily="18" charset="0"/>
              </a:rPr>
              <a:t> </a:t>
            </a:r>
            <a:r>
              <a:rPr lang="cs-CZ" altLang="cs-CZ" sz="1400" dirty="0">
                <a:latin typeface="Times New Roman" panose="02020603050405020304" pitchFamily="18" charset="0"/>
                <a:cs typeface="Times New Roman" panose="02020603050405020304" pitchFamily="18" charset="0"/>
              </a:rPr>
              <a:t>.)</a:t>
            </a:r>
          </a:p>
        </p:txBody>
      </p:sp>
      <p:sp>
        <p:nvSpPr>
          <p:cNvPr id="4" name="Zástupný symbol pro číslo snímku 3"/>
          <p:cNvSpPr>
            <a:spLocks noGrp="1"/>
          </p:cNvSpPr>
          <p:nvPr>
            <p:ph type="sldNum" sz="quarter" idx="5"/>
          </p:nvPr>
        </p:nvSpPr>
        <p:spPr/>
        <p:txBody>
          <a:bodyPr/>
          <a:lstStyle/>
          <a:p>
            <a:pPr>
              <a:defRPr/>
            </a:pPr>
            <a:fld id="{4629BCD9-C29D-47C3-81A7-918AB12AC6E8}" type="slidenum">
              <a:rPr lang="cs-CZ" smtClean="0"/>
              <a:pPr>
                <a:defRPr/>
              </a:pPr>
              <a:t>48</a:t>
            </a:fld>
            <a:endParaRPr 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p:cNvSpPr>
            <a:spLocks noGrp="1" noRot="1" noChangeAspect="1" noChangeArrowheads="1" noTextEdit="1"/>
          </p:cNvSpPr>
          <p:nvPr>
            <p:ph type="sldImg"/>
          </p:nvPr>
        </p:nvSpPr>
        <p:spPr bwMode="auto">
          <a:xfrm>
            <a:off x="893763" y="733425"/>
            <a:ext cx="4886325" cy="36655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3" name="Text Box 2"/>
          <p:cNvSpPr txBox="1">
            <a:spLocks noChangeArrowheads="1"/>
          </p:cNvSpPr>
          <p:nvPr/>
        </p:nvSpPr>
        <p:spPr bwMode="auto">
          <a:xfrm>
            <a:off x="256268" y="4417791"/>
            <a:ext cx="6295495" cy="4706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07" tIns="45503" rIns="91007" bIns="45503"/>
          <a:lstStyle>
            <a:lvl1pPr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1pPr>
            <a:lvl2pPr marL="742950" indent="-28575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2pPr>
            <a:lvl3pPr marL="11430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3pPr>
            <a:lvl4pPr marL="16002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4pPr>
            <a:lvl5pPr marL="20574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5pPr>
            <a:lvl6pPr marL="25146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6pPr>
            <a:lvl7pPr marL="29718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7pPr>
            <a:lvl8pPr marL="34290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8pPr>
            <a:lvl9pPr marL="38862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9pPr>
          </a:lstStyle>
          <a:p>
            <a:pPr eaLnBrk="1" hangingPunct="1">
              <a:spcBef>
                <a:spcPts val="592"/>
              </a:spcBef>
            </a:pPr>
            <a:endParaRPr lang="cs-CZ" altLang="cs-CZ" sz="1600" dirty="0">
              <a:solidFill>
                <a:srgbClr val="000000"/>
              </a:solidFill>
              <a:latin typeface="Times New Roman CE" charset="0"/>
              <a:cs typeface="Arial" pitchFamily="34" charset="0"/>
            </a:endParaRPr>
          </a:p>
        </p:txBody>
      </p:sp>
      <p:sp>
        <p:nvSpPr>
          <p:cNvPr id="87044" name="Zástupný symbol pro poznámky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miter lim="800000"/>
                <a:headEnd/>
                <a:tailEnd/>
              </a14:hiddenLine>
            </a:ext>
          </a:extLst>
        </p:spPr>
        <p:txBody>
          <a:bodyPr wrap="square" numCol="1" anchor="t" anchorCtr="0" compatLnSpc="1">
            <a:prstTxWarp prst="textNoShape">
              <a:avLst/>
            </a:prstTxWarp>
          </a:bodyPr>
          <a:lstStyle/>
          <a:p>
            <a:pPr eaLnBrk="1" hangingPunct="1">
              <a:spcBef>
                <a:spcPts val="592"/>
              </a:spcBef>
            </a:pPr>
            <a:r>
              <a:rPr lang="cs-CZ" altLang="cs-CZ" sz="1400" dirty="0">
                <a:solidFill>
                  <a:srgbClr val="000000"/>
                </a:solidFill>
                <a:latin typeface="Times New Roman" panose="02020603050405020304" pitchFamily="18" charset="0"/>
                <a:cs typeface="Times New Roman" panose="02020603050405020304" pitchFamily="18" charset="0"/>
              </a:rPr>
              <a:t>Upozorňuji, že třetí fáze má standardní a zrychlené plánování. </a:t>
            </a:r>
          </a:p>
          <a:p>
            <a:pPr defTabSz="901873" eaLnBrk="1" hangingPunct="1">
              <a:spcBef>
                <a:spcPts val="592"/>
              </a:spcBef>
              <a:defRPr/>
            </a:pPr>
            <a:endParaRPr lang="cs-CZ" altLang="cs-CZ" sz="1400" dirty="0">
              <a:latin typeface="Times New Roman" panose="02020603050405020304" pitchFamily="18" charset="0"/>
              <a:cs typeface="Times New Roman" panose="02020603050405020304" pitchFamily="18" charset="0"/>
            </a:endParaRPr>
          </a:p>
          <a:p>
            <a:pPr defTabSz="901873" eaLnBrk="1" hangingPunct="1">
              <a:spcBef>
                <a:spcPts val="592"/>
              </a:spcBef>
              <a:defRPr/>
            </a:pPr>
            <a:r>
              <a:rPr lang="cs-CZ" altLang="cs-CZ" sz="1400" dirty="0">
                <a:latin typeface="Times New Roman" panose="02020603050405020304" pitchFamily="18" charset="0"/>
                <a:cs typeface="Times New Roman" panose="02020603050405020304" pitchFamily="18" charset="0"/>
              </a:rPr>
              <a:t>( </a:t>
            </a:r>
            <a:r>
              <a:rPr lang="cs-CZ" altLang="cs-CZ" sz="1400" b="1" dirty="0">
                <a:latin typeface="Times New Roman" panose="02020603050405020304" pitchFamily="18" charset="0"/>
                <a:cs typeface="Times New Roman" panose="02020603050405020304" pitchFamily="18" charset="0"/>
              </a:rPr>
              <a:t>CSDP </a:t>
            </a:r>
            <a:r>
              <a:rPr lang="cs-CZ" altLang="cs-CZ" sz="1400" b="1" dirty="0" err="1">
                <a:latin typeface="Times New Roman" panose="02020603050405020304" pitchFamily="18" charset="0"/>
                <a:cs typeface="Times New Roman" panose="02020603050405020304" pitchFamily="18" charset="0"/>
              </a:rPr>
              <a:t>Operation</a:t>
            </a:r>
            <a:r>
              <a:rPr lang="cs-CZ" altLang="cs-CZ" sz="1400" b="1" dirty="0">
                <a:latin typeface="Times New Roman" panose="02020603050405020304" pitchFamily="18" charset="0"/>
                <a:cs typeface="Times New Roman" panose="02020603050405020304" pitchFamily="18" charset="0"/>
              </a:rPr>
              <a:t> </a:t>
            </a:r>
            <a:r>
              <a:rPr lang="cs-CZ" altLang="cs-CZ" sz="1400" b="1" dirty="0" err="1">
                <a:latin typeface="Times New Roman" panose="02020603050405020304" pitchFamily="18" charset="0"/>
                <a:cs typeface="Times New Roman" panose="02020603050405020304" pitchFamily="18" charset="0"/>
              </a:rPr>
              <a:t>Planning</a:t>
            </a:r>
            <a:r>
              <a:rPr lang="cs-CZ" altLang="cs-CZ" sz="1400" b="1" dirty="0">
                <a:latin typeface="Times New Roman" panose="02020603050405020304" pitchFamily="18" charset="0"/>
                <a:cs typeface="Times New Roman" panose="02020603050405020304" pitchFamily="18" charset="0"/>
              </a:rPr>
              <a:t> </a:t>
            </a:r>
            <a:r>
              <a:rPr lang="cs-CZ" altLang="cs-CZ" sz="1400" dirty="0">
                <a:latin typeface="Times New Roman" panose="02020603050405020304" pitchFamily="18" charset="0"/>
                <a:cs typeface="Times New Roman" panose="02020603050405020304" pitchFamily="18" charset="0"/>
              </a:rPr>
              <a:t>a jejím cílem je zpracování a </a:t>
            </a:r>
            <a:r>
              <a:rPr lang="cs-CZ" altLang="cs-CZ" sz="1400" b="1" dirty="0">
                <a:latin typeface="Times New Roman" panose="02020603050405020304" pitchFamily="18" charset="0"/>
                <a:cs typeface="Times New Roman" panose="02020603050405020304" pitchFamily="18" charset="0"/>
              </a:rPr>
              <a:t>schválení IMD, CONOPS a OPLAN  </a:t>
            </a:r>
            <a:r>
              <a:rPr lang="cs-CZ" altLang="cs-CZ" sz="1400" dirty="0">
                <a:latin typeface="Times New Roman" panose="02020603050405020304" pitchFamily="18" charset="0"/>
                <a:cs typeface="Times New Roman" panose="02020603050405020304" pitchFamily="18" charset="0"/>
              </a:rPr>
              <a:t>+ </a:t>
            </a:r>
            <a:r>
              <a:rPr lang="cs-CZ" altLang="cs-CZ" sz="1400" b="1" dirty="0">
                <a:latin typeface="Times New Roman" panose="02020603050405020304" pitchFamily="18" charset="0"/>
                <a:cs typeface="Times New Roman" panose="02020603050405020304" pitchFamily="18" charset="0"/>
              </a:rPr>
              <a:t>rozhodnutí Rady EU o zahájení mise nebo operace.) </a:t>
            </a:r>
          </a:p>
          <a:p>
            <a:pPr eaLnBrk="1" hangingPunct="1">
              <a:spcBef>
                <a:spcPts val="592"/>
              </a:spcBef>
            </a:pPr>
            <a:endParaRPr lang="cs-CZ" altLang="cs-CZ" sz="1400" dirty="0">
              <a:solidFill>
                <a:srgbClr val="000000"/>
              </a:solidFill>
              <a:latin typeface="Times New Roman" panose="02020603050405020304" pitchFamily="18" charset="0"/>
              <a:cs typeface="Times New Roman" panose="02020603050405020304" pitchFamily="18" charset="0"/>
            </a:endParaRPr>
          </a:p>
          <a:p>
            <a:pPr eaLnBrk="1" hangingPunct="1">
              <a:spcBef>
                <a:spcPts val="592"/>
              </a:spcBef>
            </a:pPr>
            <a:endParaRPr lang="cs-CZ" altLang="cs-CZ" sz="1400" dirty="0">
              <a:solidFill>
                <a:srgbClr val="000000"/>
              </a:solidFill>
              <a:latin typeface="Times New Roman" panose="02020603050405020304" pitchFamily="18" charset="0"/>
              <a:cs typeface="Times New Roman" panose="02020603050405020304" pitchFamily="18" charset="0"/>
            </a:endParaRPr>
          </a:p>
          <a:p>
            <a:pPr eaLnBrk="1" hangingPunct="1">
              <a:spcBef>
                <a:spcPct val="0"/>
              </a:spcBef>
            </a:pPr>
            <a:r>
              <a:rPr lang="cs-CZ" altLang="cs-CZ" sz="1400" dirty="0">
                <a:latin typeface="Times New Roman" panose="02020603050405020304" pitchFamily="18" charset="0"/>
                <a:cs typeface="Times New Roman" panose="02020603050405020304" pitchFamily="18" charset="0"/>
              </a:rPr>
              <a:t>Krátké objasnění pojmů:</a:t>
            </a:r>
          </a:p>
          <a:p>
            <a:pPr eaLnBrk="1" hangingPunct="1">
              <a:spcBef>
                <a:spcPct val="0"/>
              </a:spcBef>
            </a:pPr>
            <a:r>
              <a:rPr lang="cs-CZ" altLang="cs-CZ" sz="1400" dirty="0">
                <a:latin typeface="Times New Roman" panose="02020603050405020304" pitchFamily="18" charset="0"/>
                <a:cs typeface="Times New Roman" panose="02020603050405020304" pitchFamily="18" charset="0"/>
              </a:rPr>
              <a:t>IMD – </a:t>
            </a:r>
            <a:r>
              <a:rPr lang="cs-CZ" altLang="cs-CZ" sz="1400" dirty="0" err="1">
                <a:latin typeface="Times New Roman" panose="02020603050405020304" pitchFamily="18" charset="0"/>
                <a:cs typeface="Times New Roman" panose="02020603050405020304" pitchFamily="18" charset="0"/>
              </a:rPr>
              <a:t>Initiating</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Military</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Directive</a:t>
            </a: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r>
              <a:rPr lang="cs-CZ" altLang="cs-CZ" sz="1400" dirty="0">
                <a:latin typeface="Times New Roman" panose="02020603050405020304" pitchFamily="18" charset="0"/>
                <a:cs typeface="Times New Roman" panose="02020603050405020304" pitchFamily="18" charset="0"/>
              </a:rPr>
              <a:t>CONOPS – </a:t>
            </a:r>
            <a:r>
              <a:rPr lang="cs-CZ" altLang="cs-CZ" sz="1400" dirty="0" err="1">
                <a:latin typeface="Times New Roman" panose="02020603050405020304" pitchFamily="18" charset="0"/>
                <a:cs typeface="Times New Roman" panose="02020603050405020304" pitchFamily="18" charset="0"/>
              </a:rPr>
              <a:t>Concept</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of</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Operation</a:t>
            </a: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pPr>
            <a:r>
              <a:rPr lang="cs-CZ" altLang="cs-CZ" sz="1400" dirty="0">
                <a:latin typeface="Times New Roman" panose="02020603050405020304" pitchFamily="18" charset="0"/>
                <a:cs typeface="Times New Roman" panose="02020603050405020304" pitchFamily="18" charset="0"/>
              </a:rPr>
              <a:t>OPLAN – </a:t>
            </a:r>
            <a:r>
              <a:rPr lang="cs-CZ" altLang="cs-CZ" sz="1400" dirty="0" err="1">
                <a:latin typeface="Times New Roman" panose="02020603050405020304" pitchFamily="18" charset="0"/>
                <a:cs typeface="Times New Roman" panose="02020603050405020304" pitchFamily="18" charset="0"/>
              </a:rPr>
              <a:t>Operational</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Plan</a:t>
            </a:r>
            <a:r>
              <a:rPr lang="cs-CZ" altLang="cs-CZ" sz="1400" dirty="0">
                <a:latin typeface="Times New Roman" panose="02020603050405020304" pitchFamily="18" charset="0"/>
                <a:cs typeface="Times New Roman" panose="02020603050405020304" pitchFamily="18" charset="0"/>
              </a:rPr>
              <a:t> </a:t>
            </a:r>
          </a:p>
          <a:p>
            <a:pPr eaLnBrk="1" hangingPunct="1">
              <a:spcBef>
                <a:spcPct val="0"/>
              </a:spcBef>
            </a:pPr>
            <a:r>
              <a:rPr lang="cs-CZ" altLang="cs-CZ" sz="1400" b="1" dirty="0">
                <a:latin typeface="Times New Roman" panose="02020603050405020304" pitchFamily="18" charset="0"/>
                <a:cs typeface="Times New Roman" panose="02020603050405020304" pitchFamily="18" charset="0"/>
              </a:rPr>
              <a:t>IMD</a:t>
            </a:r>
            <a:r>
              <a:rPr lang="cs-CZ" altLang="cs-CZ" sz="1400" dirty="0">
                <a:latin typeface="Times New Roman" panose="02020603050405020304" pitchFamily="18" charset="0"/>
                <a:cs typeface="Times New Roman" panose="02020603050405020304" pitchFamily="18" charset="0"/>
              </a:rPr>
              <a:t> – pro vojenské operace EUMS zpracovává IMD pro </a:t>
            </a:r>
            <a:r>
              <a:rPr lang="cs-CZ" altLang="cs-CZ" sz="1400" dirty="0" err="1">
                <a:latin typeface="Times New Roman" panose="02020603050405020304" pitchFamily="18" charset="0"/>
                <a:cs typeface="Times New Roman" panose="02020603050405020304" pitchFamily="18" charset="0"/>
              </a:rPr>
              <a:t>OpCdr</a:t>
            </a:r>
            <a:r>
              <a:rPr lang="cs-CZ" altLang="cs-CZ" sz="1400" dirty="0">
                <a:latin typeface="Times New Roman" panose="02020603050405020304" pitchFamily="18" charset="0"/>
                <a:cs typeface="Times New Roman" panose="02020603050405020304" pitchFamily="18" charset="0"/>
              </a:rPr>
              <a:t>, aby převedla CMC do „vojenské terminologie“. EUMC schvaluje IMD a uvolňuje dokument pro </a:t>
            </a:r>
            <a:r>
              <a:rPr lang="cs-CZ" altLang="cs-CZ" sz="1400" dirty="0" err="1">
                <a:latin typeface="Times New Roman" panose="02020603050405020304" pitchFamily="18" charset="0"/>
                <a:cs typeface="Times New Roman" panose="02020603050405020304" pitchFamily="18" charset="0"/>
              </a:rPr>
              <a:t>OpCdr</a:t>
            </a:r>
            <a:r>
              <a:rPr lang="cs-CZ" altLang="cs-CZ" sz="1400" dirty="0">
                <a:latin typeface="Times New Roman" panose="02020603050405020304" pitchFamily="18" charset="0"/>
                <a:cs typeface="Times New Roman" panose="02020603050405020304" pitchFamily="18" charset="0"/>
              </a:rPr>
              <a:t>, aby mohl zahájit operační plánování. </a:t>
            </a:r>
          </a:p>
          <a:p>
            <a:pPr eaLnBrk="1" hangingPunct="1">
              <a:spcBef>
                <a:spcPct val="0"/>
              </a:spcBef>
            </a:pPr>
            <a:r>
              <a:rPr lang="cs-CZ" altLang="cs-CZ" sz="1400" b="1" dirty="0">
                <a:latin typeface="Times New Roman" panose="02020603050405020304" pitchFamily="18" charset="0"/>
                <a:cs typeface="Times New Roman" panose="02020603050405020304" pitchFamily="18" charset="0"/>
              </a:rPr>
              <a:t>CONOPS </a:t>
            </a:r>
            <a:r>
              <a:rPr lang="cs-CZ" altLang="cs-CZ" sz="1400" dirty="0">
                <a:latin typeface="Times New Roman" panose="02020603050405020304" pitchFamily="18" charset="0"/>
                <a:cs typeface="Times New Roman" panose="02020603050405020304" pitchFamily="18" charset="0"/>
              </a:rPr>
              <a:t>– zpracovává se jak pro civilní mise (</a:t>
            </a:r>
            <a:r>
              <a:rPr lang="cs-CZ" altLang="cs-CZ" sz="1400" dirty="0" err="1">
                <a:latin typeface="Times New Roman" panose="02020603050405020304" pitchFamily="18" charset="0"/>
                <a:cs typeface="Times New Roman" panose="02020603050405020304" pitchFamily="18" charset="0"/>
              </a:rPr>
              <a:t>head</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of</a:t>
            </a:r>
            <a:r>
              <a:rPr lang="cs-CZ" altLang="cs-CZ" sz="1400" dirty="0">
                <a:latin typeface="Times New Roman" panose="02020603050405020304" pitchFamily="18" charset="0"/>
                <a:cs typeface="Times New Roman" panose="02020603050405020304" pitchFamily="18" charset="0"/>
              </a:rPr>
              <a:t> </a:t>
            </a:r>
            <a:r>
              <a:rPr lang="cs-CZ" altLang="cs-CZ" sz="1400" dirty="0" err="1">
                <a:latin typeface="Times New Roman" panose="02020603050405020304" pitchFamily="18" charset="0"/>
                <a:cs typeface="Times New Roman" panose="02020603050405020304" pitchFamily="18" charset="0"/>
              </a:rPr>
              <a:t>mission</a:t>
            </a:r>
            <a:r>
              <a:rPr lang="cs-CZ" altLang="cs-CZ" sz="1400" dirty="0">
                <a:latin typeface="Times New Roman" panose="02020603050405020304" pitchFamily="18" charset="0"/>
                <a:cs typeface="Times New Roman" panose="02020603050405020304" pitchFamily="18" charset="0"/>
              </a:rPr>
              <a:t> ve spolupráci se CPCC), tak pro vojenské mise a operace (</a:t>
            </a:r>
            <a:r>
              <a:rPr lang="cs-CZ" altLang="cs-CZ" sz="1400" dirty="0" err="1">
                <a:latin typeface="Times New Roman" panose="02020603050405020304" pitchFamily="18" charset="0"/>
                <a:cs typeface="Times New Roman" panose="02020603050405020304" pitchFamily="18" charset="0"/>
              </a:rPr>
              <a:t>MCdr</a:t>
            </a:r>
            <a:r>
              <a:rPr lang="cs-CZ" altLang="cs-CZ" sz="1400" dirty="0">
                <a:latin typeface="Times New Roman" panose="02020603050405020304" pitchFamily="18" charset="0"/>
                <a:cs typeface="Times New Roman" panose="02020603050405020304" pitchFamily="18" charset="0"/>
              </a:rPr>
              <a:t>/</a:t>
            </a:r>
            <a:r>
              <a:rPr lang="cs-CZ" altLang="cs-CZ" sz="1400" dirty="0" err="1">
                <a:latin typeface="Times New Roman" panose="02020603050405020304" pitchFamily="18" charset="0"/>
                <a:cs typeface="Times New Roman" panose="02020603050405020304" pitchFamily="18" charset="0"/>
              </a:rPr>
              <a:t>OpCdr</a:t>
            </a:r>
            <a:r>
              <a:rPr lang="cs-CZ" altLang="cs-CZ" sz="1400" dirty="0">
                <a:latin typeface="Times New Roman" panose="02020603050405020304" pitchFamily="18" charset="0"/>
                <a:cs typeface="Times New Roman" panose="02020603050405020304" pitchFamily="18" charset="0"/>
              </a:rPr>
              <a:t> v součinnosti s EUMS). </a:t>
            </a:r>
            <a:r>
              <a:rPr lang="cs-CZ" altLang="cs-CZ" sz="1400" dirty="0" err="1">
                <a:latin typeface="Times New Roman" panose="02020603050405020304" pitchFamily="18" charset="0"/>
                <a:cs typeface="Times New Roman" panose="02020603050405020304" pitchFamily="18" charset="0"/>
              </a:rPr>
              <a:t>CMPs</a:t>
            </a:r>
            <a:r>
              <a:rPr lang="cs-CZ" altLang="cs-CZ" sz="1400" dirty="0">
                <a:latin typeface="Times New Roman" panose="02020603050405020304" pitchFamily="18" charset="0"/>
                <a:cs typeface="Times New Roman" panose="02020603050405020304" pitchFamily="18" charset="0"/>
              </a:rPr>
              <a:t>. Je to již podrobný dokument pro misi/operaci. </a:t>
            </a:r>
            <a:endParaRPr lang="cs-CZ" altLang="cs-CZ" sz="1400" b="1" dirty="0">
              <a:latin typeface="Times New Roman" panose="02020603050405020304" pitchFamily="18" charset="0"/>
              <a:cs typeface="Times New Roman" panose="02020603050405020304" pitchFamily="18" charset="0"/>
            </a:endParaRPr>
          </a:p>
          <a:p>
            <a:pPr eaLnBrk="1" hangingPunct="1">
              <a:spcBef>
                <a:spcPct val="0"/>
              </a:spcBef>
            </a:pPr>
            <a:r>
              <a:rPr lang="cs-CZ" altLang="cs-CZ" sz="1400" b="1" dirty="0">
                <a:latin typeface="Times New Roman" panose="02020603050405020304" pitchFamily="18" charset="0"/>
                <a:cs typeface="Times New Roman" panose="02020603050405020304" pitchFamily="18" charset="0"/>
              </a:rPr>
              <a:t>OPLAN</a:t>
            </a:r>
            <a:r>
              <a:rPr lang="cs-CZ" altLang="cs-CZ" sz="1400" dirty="0">
                <a:latin typeface="Times New Roman" panose="02020603050405020304" pitchFamily="18" charset="0"/>
                <a:cs typeface="Times New Roman" panose="02020603050405020304" pitchFamily="18" charset="0"/>
              </a:rPr>
              <a:t> – je detailizovaný CONOPS. Zvláštní pozornost musí být věnována detailním úkolům první fáze mise/operace.</a:t>
            </a:r>
          </a:p>
          <a:p>
            <a:pPr eaLnBrk="1" hangingPunct="1">
              <a:spcBef>
                <a:spcPct val="0"/>
              </a:spcBef>
            </a:pPr>
            <a:endParaRPr lang="cs-CZ" altLang="cs-CZ" sz="1400" dirty="0">
              <a:latin typeface="Times New Roman" panose="02020603050405020304" pitchFamily="18" charset="0"/>
              <a:cs typeface="Times New Roman" panose="02020603050405020304" pitchFamily="18" charset="0"/>
            </a:endParaRPr>
          </a:p>
          <a:p>
            <a:pPr eaLnBrk="1" hangingPunct="1">
              <a:spcBef>
                <a:spcPts val="592"/>
              </a:spcBef>
            </a:pPr>
            <a:endParaRPr lang="cs-CZ" altLang="cs-CZ" sz="1400" dirty="0">
              <a:solidFill>
                <a:srgbClr val="000000"/>
              </a:solidFill>
              <a:latin typeface="Times New Roman" panose="02020603050405020304" pitchFamily="18" charset="0"/>
              <a:cs typeface="Times New Roman" panose="02020603050405020304" pitchFamily="18" charset="0"/>
            </a:endParaRPr>
          </a:p>
          <a:p>
            <a:pPr eaLnBrk="1" hangingPunct="1">
              <a:spcBef>
                <a:spcPts val="592"/>
              </a:spcBef>
            </a:pPr>
            <a:r>
              <a:rPr lang="cs-CZ" altLang="cs-CZ" sz="1400" dirty="0">
                <a:solidFill>
                  <a:srgbClr val="000000"/>
                </a:solidFill>
                <a:latin typeface="Times New Roman" panose="02020603050405020304" pitchFamily="18" charset="0"/>
                <a:cs typeface="Times New Roman" panose="02020603050405020304" pitchFamily="18" charset="0"/>
              </a:rPr>
              <a:t> </a:t>
            </a:r>
          </a:p>
          <a:p>
            <a:pPr eaLnBrk="1" hangingPunct="1">
              <a:spcBef>
                <a:spcPct val="0"/>
              </a:spcBef>
            </a:pPr>
            <a:endParaRPr lang="cs-CZ" altLang="cs-CZ" sz="1400" dirty="0">
              <a:latin typeface="Times New Roman" pitchFamily="18" charset="0"/>
              <a:cs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z="1400" dirty="0">
                <a:latin typeface="Times New Roman" panose="02020603050405020304" pitchFamily="18" charset="0"/>
                <a:cs typeface="Times New Roman" panose="02020603050405020304" pitchFamily="18" charset="0"/>
              </a:rPr>
              <a:t>Pro lepší názornost je Fáze 3 vyznačena růžově.</a:t>
            </a:r>
          </a:p>
          <a:p>
            <a:pPr eaLnBrk="1" hangingPunct="1">
              <a:spcBef>
                <a:spcPct val="0"/>
              </a:spcBef>
            </a:pPr>
            <a:endParaRPr lang="cs-CZ" altLang="cs-CZ" sz="1400" dirty="0">
              <a:latin typeface="Times New Roman" panose="02020603050405020304" pitchFamily="18" charset="0"/>
              <a:cs typeface="Times New Roman" panose="02020603050405020304" pitchFamily="18" charset="0"/>
            </a:endParaRPr>
          </a:p>
          <a:p>
            <a:pPr eaLnBrk="1" hangingPunct="1">
              <a:spcBef>
                <a:spcPct val="0"/>
              </a:spcBef>
              <a:buFont typeface="Times New Roman" pitchFamily="18" charset="0"/>
              <a:buNone/>
            </a:pPr>
            <a:r>
              <a:rPr lang="cs-CZ" altLang="cs-CZ" sz="1400" dirty="0">
                <a:latin typeface="Times New Roman" panose="02020603050405020304" pitchFamily="18" charset="0"/>
                <a:cs typeface="Times New Roman" panose="02020603050405020304" pitchFamily="18" charset="0"/>
              </a:rPr>
              <a:t> ( </a:t>
            </a:r>
            <a:r>
              <a:rPr lang="cs-CZ" altLang="cs-CZ" sz="1400" b="1" dirty="0">
                <a:latin typeface="Times New Roman" panose="02020603050405020304" pitchFamily="18" charset="0"/>
                <a:cs typeface="Times New Roman" panose="02020603050405020304" pitchFamily="18" charset="0"/>
              </a:rPr>
              <a:t>CSDP </a:t>
            </a:r>
            <a:r>
              <a:rPr lang="cs-CZ" altLang="cs-CZ" sz="1400" b="1" dirty="0" err="1">
                <a:latin typeface="Times New Roman" panose="02020603050405020304" pitchFamily="18" charset="0"/>
                <a:cs typeface="Times New Roman" panose="02020603050405020304" pitchFamily="18" charset="0"/>
              </a:rPr>
              <a:t>Operation</a:t>
            </a:r>
            <a:r>
              <a:rPr lang="cs-CZ" altLang="cs-CZ" sz="1400" b="1" dirty="0">
                <a:latin typeface="Times New Roman" panose="02020603050405020304" pitchFamily="18" charset="0"/>
                <a:cs typeface="Times New Roman" panose="02020603050405020304" pitchFamily="18" charset="0"/>
              </a:rPr>
              <a:t> </a:t>
            </a:r>
            <a:r>
              <a:rPr lang="cs-CZ" altLang="cs-CZ" sz="1400" b="1" dirty="0" err="1">
                <a:latin typeface="Times New Roman" panose="02020603050405020304" pitchFamily="18" charset="0"/>
                <a:cs typeface="Times New Roman" panose="02020603050405020304" pitchFamily="18" charset="0"/>
              </a:rPr>
              <a:t>Planning</a:t>
            </a:r>
            <a:r>
              <a:rPr lang="cs-CZ" altLang="cs-CZ" sz="1400" b="1" dirty="0">
                <a:latin typeface="Times New Roman" panose="02020603050405020304" pitchFamily="18" charset="0"/>
                <a:cs typeface="Times New Roman" panose="02020603050405020304" pitchFamily="18" charset="0"/>
              </a:rPr>
              <a:t> </a:t>
            </a:r>
            <a:r>
              <a:rPr lang="cs-CZ" altLang="cs-CZ" sz="1400" dirty="0">
                <a:latin typeface="Times New Roman" panose="02020603050405020304" pitchFamily="18" charset="0"/>
                <a:cs typeface="Times New Roman" panose="02020603050405020304" pitchFamily="18" charset="0"/>
              </a:rPr>
              <a:t>a jejím cílem je zpracování a </a:t>
            </a:r>
            <a:r>
              <a:rPr lang="cs-CZ" altLang="cs-CZ" sz="1400" b="1" dirty="0">
                <a:latin typeface="Times New Roman" panose="02020603050405020304" pitchFamily="18" charset="0"/>
                <a:cs typeface="Times New Roman" panose="02020603050405020304" pitchFamily="18" charset="0"/>
              </a:rPr>
              <a:t>schválení IMD, CONOPS a OPLAN  </a:t>
            </a:r>
            <a:r>
              <a:rPr lang="cs-CZ" altLang="cs-CZ" sz="1400" dirty="0">
                <a:latin typeface="Times New Roman" panose="02020603050405020304" pitchFamily="18" charset="0"/>
                <a:cs typeface="Times New Roman" panose="02020603050405020304" pitchFamily="18" charset="0"/>
              </a:rPr>
              <a:t>+ </a:t>
            </a:r>
            <a:r>
              <a:rPr lang="cs-CZ" altLang="cs-CZ" sz="1400" b="1" dirty="0">
                <a:latin typeface="Times New Roman" panose="02020603050405020304" pitchFamily="18" charset="0"/>
                <a:cs typeface="Times New Roman" panose="02020603050405020304" pitchFamily="18" charset="0"/>
              </a:rPr>
              <a:t>rozhodnutí Rady EU o zahájení mise nebo operace.) </a:t>
            </a:r>
          </a:p>
          <a:p>
            <a:pPr eaLnBrk="1" hangingPunct="1">
              <a:spcBef>
                <a:spcPct val="0"/>
              </a:spcBef>
              <a:buFont typeface="Times New Roman" pitchFamily="18" charset="0"/>
              <a:buNone/>
            </a:pPr>
            <a:endParaRPr lang="cs-CZ" altLang="cs-CZ" sz="140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5"/>
          </p:nvPr>
        </p:nvSpPr>
        <p:spPr/>
        <p:txBody>
          <a:bodyPr/>
          <a:lstStyle/>
          <a:p>
            <a:pPr>
              <a:defRPr/>
            </a:pPr>
            <a:fld id="{ADC10FC9-3072-48CF-B98A-F935B3A2BEA3}" type="slidenum">
              <a:rPr lang="cs-CZ" smtClean="0"/>
              <a:pPr>
                <a:defRPr/>
              </a:pPr>
              <a:t>50</a:t>
            </a:fld>
            <a:endParaRPr 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bwMode="auto">
          <a:xfrm>
            <a:off x="893763" y="733425"/>
            <a:ext cx="4886325" cy="36655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Text Box 2"/>
          <p:cNvSpPr txBox="1">
            <a:spLocks noChangeArrowheads="1"/>
          </p:cNvSpPr>
          <p:nvPr/>
        </p:nvSpPr>
        <p:spPr bwMode="auto">
          <a:xfrm>
            <a:off x="665366" y="4643517"/>
            <a:ext cx="5339901" cy="4400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07" tIns="45503" rIns="91007" bIns="45503"/>
          <a:lstStyle>
            <a:lvl1pPr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1pPr>
            <a:lvl2pPr marL="742950" indent="-28575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2pPr>
            <a:lvl3pPr marL="11430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3pPr>
            <a:lvl4pPr marL="16002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4pPr>
            <a:lvl5pPr marL="2057400" indent="-228600" defTabSz="457200" eaLnBrk="0" hangingPunct="0">
              <a:spcBef>
                <a:spcPct val="30000"/>
              </a:spcBef>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5pPr>
            <a:lvl6pPr marL="25146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6pPr>
            <a:lvl7pPr marL="29718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7pPr>
            <a:lvl8pPr marL="34290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8pPr>
            <a:lvl9pPr marL="3886200" indent="-228600" defTabSz="457200" eaLnBrk="0" fontAlgn="base" hangingPunct="0">
              <a:spcBef>
                <a:spcPct val="30000"/>
              </a:spcBef>
              <a:spcAft>
                <a:spcPct val="0"/>
              </a:spcAft>
              <a:tabLst>
                <a:tab pos="0" algn="l"/>
                <a:tab pos="760413" algn="l"/>
                <a:tab pos="1522413" algn="l"/>
                <a:tab pos="2286000" algn="l"/>
                <a:tab pos="3046413" algn="l"/>
                <a:tab pos="3808413" algn="l"/>
                <a:tab pos="4572000" algn="l"/>
                <a:tab pos="5332413" algn="l"/>
                <a:tab pos="6094413" algn="l"/>
                <a:tab pos="6858000" algn="l"/>
                <a:tab pos="7618413" algn="l"/>
                <a:tab pos="8380413" algn="l"/>
                <a:tab pos="9144000" algn="l"/>
                <a:tab pos="9904413" algn="l"/>
                <a:tab pos="10666413" algn="l"/>
              </a:tabLst>
              <a:defRPr sz="1200">
                <a:solidFill>
                  <a:schemeClr val="tx1"/>
                </a:solidFill>
                <a:latin typeface="Calibri" pitchFamily="34" charset="0"/>
              </a:defRPr>
            </a:lvl9pPr>
          </a:lstStyle>
          <a:p>
            <a:pPr eaLnBrk="1" hangingPunct="1">
              <a:spcBef>
                <a:spcPts val="592"/>
              </a:spcBef>
            </a:pPr>
            <a:endParaRPr lang="cs-CZ" altLang="cs-CZ" sz="1600" dirty="0">
              <a:solidFill>
                <a:srgbClr val="000000"/>
              </a:solidFill>
              <a:latin typeface="Times New Roman CE" charset="0"/>
              <a:cs typeface="Arial" pitchFamily="34" charset="0"/>
            </a:endParaRPr>
          </a:p>
        </p:txBody>
      </p:sp>
      <p:sp>
        <p:nvSpPr>
          <p:cNvPr id="3" name="Zástupný symbol pro poznámky 2"/>
          <p:cNvSpPr>
            <a:spLocks noGrp="1"/>
          </p:cNvSpPr>
          <p:nvPr>
            <p:ph type="body" idx="1"/>
          </p:nvPr>
        </p:nvSpPr>
        <p:spPr/>
        <p:txBody>
          <a:bodyPr/>
          <a:lstStyle/>
          <a:p>
            <a:pPr eaLnBrk="1" fontAlgn="auto" hangingPunct="1">
              <a:spcBef>
                <a:spcPts val="0"/>
              </a:spcBef>
              <a:spcAft>
                <a:spcPts val="0"/>
              </a:spcAft>
              <a:defRPr/>
            </a:pPr>
            <a:r>
              <a:rPr lang="cs-CZ" altLang="cs-CZ" sz="1400" dirty="0">
                <a:latin typeface="Times New Roman" panose="02020603050405020304" pitchFamily="18" charset="0"/>
                <a:cs typeface="Times New Roman" panose="02020603050405020304" pitchFamily="18" charset="0"/>
              </a:rPr>
              <a:t>Zkrácené plánování znamená</a:t>
            </a:r>
          </a:p>
          <a:p>
            <a:pPr eaLnBrk="1" fontAlgn="auto" hangingPunct="1">
              <a:spcBef>
                <a:spcPts val="0"/>
              </a:spcBef>
              <a:spcAft>
                <a:spcPts val="0"/>
              </a:spcAft>
              <a:defRPr/>
            </a:pPr>
            <a:r>
              <a:rPr lang="cs-CZ" altLang="cs-CZ" sz="1400" dirty="0">
                <a:latin typeface="Times New Roman" panose="02020603050405020304" pitchFamily="18" charset="0"/>
                <a:cs typeface="Times New Roman" panose="02020603050405020304" pitchFamily="18" charset="0"/>
              </a:rPr>
              <a:t>z druhé fáze </a:t>
            </a:r>
          </a:p>
          <a:p>
            <a:pPr marL="282483" indent="-282483" eaLnBrk="1" fontAlgn="auto" hangingPunct="1">
              <a:spcBef>
                <a:spcPts val="0"/>
              </a:spcBef>
              <a:spcAft>
                <a:spcPts val="0"/>
              </a:spcAft>
              <a:buFontTx/>
              <a:buChar char="-"/>
              <a:defRPr/>
            </a:pPr>
            <a:r>
              <a:rPr lang="cs-CZ" altLang="cs-CZ" sz="1400" b="1" dirty="0">
                <a:latin typeface="Times New Roman" panose="02020603050405020304" pitchFamily="18" charset="0"/>
                <a:cs typeface="Times New Roman" panose="02020603050405020304" pitchFamily="18" charset="0"/>
              </a:rPr>
              <a:t>zpracování a schválení CMC</a:t>
            </a:r>
            <a:r>
              <a:rPr lang="cs-CZ" altLang="cs-CZ" sz="1400" dirty="0">
                <a:latin typeface="Times New Roman" panose="02020603050405020304" pitchFamily="18" charset="0"/>
                <a:cs typeface="Times New Roman" panose="02020603050405020304" pitchFamily="18" charset="0"/>
              </a:rPr>
              <a:t>, </a:t>
            </a:r>
          </a:p>
          <a:p>
            <a:pPr marL="282483" indent="-282483" eaLnBrk="1" fontAlgn="auto" hangingPunct="1">
              <a:spcBef>
                <a:spcPts val="0"/>
              </a:spcBef>
              <a:spcAft>
                <a:spcPts val="0"/>
              </a:spcAft>
              <a:buFontTx/>
              <a:buChar char="-"/>
              <a:defRPr/>
            </a:pPr>
            <a:r>
              <a:rPr lang="cs-CZ" altLang="cs-CZ" sz="1400" i="1" u="sng" dirty="0">
                <a:latin typeface="Times New Roman" panose="02020603050405020304" pitchFamily="18" charset="0"/>
                <a:cs typeface="Times New Roman" panose="02020603050405020304" pitchFamily="18" charset="0"/>
              </a:rPr>
              <a:t>nezpracovávají se MSO/CSO</a:t>
            </a:r>
          </a:p>
          <a:p>
            <a:pPr eaLnBrk="1" fontAlgn="auto" hangingPunct="1">
              <a:spcBef>
                <a:spcPts val="0"/>
              </a:spcBef>
              <a:spcAft>
                <a:spcPts val="0"/>
              </a:spcAft>
              <a:defRPr/>
            </a:pPr>
            <a:r>
              <a:rPr lang="cs-CZ" altLang="cs-CZ" sz="1400" dirty="0">
                <a:latin typeface="Times New Roman" panose="02020603050405020304" pitchFamily="18" charset="0"/>
                <a:cs typeface="Times New Roman" panose="02020603050405020304" pitchFamily="18" charset="0"/>
              </a:rPr>
              <a:t>ze třetí fáze</a:t>
            </a:r>
          </a:p>
          <a:p>
            <a:pPr marL="282483" indent="-282483" eaLnBrk="1" fontAlgn="auto" hangingPunct="1">
              <a:spcBef>
                <a:spcPts val="0"/>
              </a:spcBef>
              <a:spcAft>
                <a:spcPts val="0"/>
              </a:spcAft>
              <a:buFontTx/>
              <a:buChar char="-"/>
              <a:defRPr/>
            </a:pPr>
            <a:r>
              <a:rPr lang="cs-CZ" altLang="cs-CZ" sz="1400" b="1" dirty="0">
                <a:latin typeface="Times New Roman" panose="02020603050405020304" pitchFamily="18" charset="0"/>
                <a:cs typeface="Times New Roman" panose="02020603050405020304" pitchFamily="18" charset="0"/>
              </a:rPr>
              <a:t>se zpracovává IMD</a:t>
            </a:r>
            <a:r>
              <a:rPr lang="cs-CZ" altLang="cs-CZ" sz="1400" dirty="0">
                <a:latin typeface="Times New Roman" panose="02020603050405020304" pitchFamily="18" charset="0"/>
                <a:cs typeface="Times New Roman" panose="02020603050405020304" pitchFamily="18" charset="0"/>
              </a:rPr>
              <a:t>,</a:t>
            </a:r>
          </a:p>
          <a:p>
            <a:pPr marL="282483" indent="-282483" eaLnBrk="1" fontAlgn="auto" hangingPunct="1">
              <a:spcBef>
                <a:spcPts val="0"/>
              </a:spcBef>
              <a:spcAft>
                <a:spcPts val="0"/>
              </a:spcAft>
              <a:buFontTx/>
              <a:buChar char="-"/>
              <a:defRPr/>
            </a:pPr>
            <a:r>
              <a:rPr lang="cs-CZ" altLang="cs-CZ" sz="1400" i="1" u="sng" dirty="0">
                <a:latin typeface="Times New Roman" panose="02020603050405020304" pitchFamily="18" charset="0"/>
                <a:cs typeface="Times New Roman" panose="02020603050405020304" pitchFamily="18" charset="0"/>
              </a:rPr>
              <a:t>přeskakuje se zpracování a schválení CONOPS</a:t>
            </a:r>
            <a:r>
              <a:rPr lang="cs-CZ" altLang="cs-CZ" sz="1400" dirty="0">
                <a:latin typeface="Times New Roman" panose="02020603050405020304" pitchFamily="18" charset="0"/>
                <a:cs typeface="Times New Roman" panose="02020603050405020304" pitchFamily="18" charset="0"/>
              </a:rPr>
              <a:t>,</a:t>
            </a:r>
          </a:p>
          <a:p>
            <a:pPr marL="282483" indent="-282483" eaLnBrk="1" fontAlgn="auto" hangingPunct="1">
              <a:spcBef>
                <a:spcPts val="0"/>
              </a:spcBef>
              <a:spcAft>
                <a:spcPts val="0"/>
              </a:spcAft>
              <a:buFontTx/>
              <a:buChar char="-"/>
              <a:defRPr/>
            </a:pPr>
            <a:r>
              <a:rPr lang="cs-CZ" altLang="cs-CZ" sz="1400" dirty="0">
                <a:latin typeface="Times New Roman" panose="02020603050405020304" pitchFamily="18" charset="0"/>
                <a:cs typeface="Times New Roman" panose="02020603050405020304" pitchFamily="18" charset="0"/>
              </a:rPr>
              <a:t>a </a:t>
            </a:r>
            <a:r>
              <a:rPr lang="cs-CZ" altLang="cs-CZ" sz="1400" b="1" dirty="0">
                <a:latin typeface="Times New Roman" panose="02020603050405020304" pitchFamily="18" charset="0"/>
                <a:cs typeface="Times New Roman" panose="02020603050405020304" pitchFamily="18" charset="0"/>
              </a:rPr>
              <a:t>zpracovává se přímo OPLAN</a:t>
            </a:r>
          </a:p>
          <a:p>
            <a:pPr eaLnBrk="1" fontAlgn="auto" hangingPunct="1">
              <a:spcBef>
                <a:spcPts val="0"/>
              </a:spcBef>
              <a:spcAft>
                <a:spcPts val="0"/>
              </a:spcAft>
              <a:defRPr/>
            </a:pPr>
            <a:endParaRPr lang="cs-CZ" altLang="cs-CZ" sz="14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cs-CZ" altLang="cs-CZ" sz="1400" dirty="0">
                <a:latin typeface="Times New Roman" panose="02020603050405020304" pitchFamily="18" charset="0"/>
                <a:cs typeface="Times New Roman" panose="02020603050405020304" pitchFamily="18" charset="0"/>
              </a:rPr>
              <a:t>a </a:t>
            </a:r>
            <a:r>
              <a:rPr lang="cs-CZ" altLang="cs-CZ" sz="1400" b="1" dirty="0">
                <a:latin typeface="Times New Roman" panose="02020603050405020304" pitchFamily="18" charset="0"/>
                <a:cs typeface="Times New Roman" panose="02020603050405020304" pitchFamily="18" charset="0"/>
              </a:rPr>
              <a:t>plánování končí rozhodnutím Rady EU o zahájení mise </a:t>
            </a:r>
            <a:r>
              <a:rPr lang="cs-CZ" altLang="cs-CZ" sz="1400" dirty="0">
                <a:latin typeface="Times New Roman" panose="02020603050405020304" pitchFamily="18" charset="0"/>
                <a:cs typeface="Times New Roman" panose="02020603050405020304" pitchFamily="18" charset="0"/>
              </a:rPr>
              <a:t>nebo operace. </a:t>
            </a:r>
          </a:p>
          <a:p>
            <a:pPr eaLnBrk="1" fontAlgn="auto" hangingPunct="1">
              <a:spcBef>
                <a:spcPts val="0"/>
              </a:spcBef>
              <a:spcAft>
                <a:spcPts val="0"/>
              </a:spcAft>
              <a:defRPr/>
            </a:pPr>
            <a:endParaRPr lang="cs-CZ" sz="1400" dirty="0">
              <a:latin typeface="Times New Roman" panose="02020603050405020304" pitchFamily="18" charset="0"/>
              <a:cs typeface="Times New Roman" panose="02020603050405020304" pitchFamily="18" charset="0"/>
            </a:endParaRPr>
          </a:p>
          <a:p>
            <a:pPr eaLnBrk="1" hangingPunct="1">
              <a:spcBef>
                <a:spcPts val="592"/>
              </a:spcBef>
            </a:pPr>
            <a:endParaRPr lang="cs-CZ" altLang="cs-CZ" sz="1400" dirty="0">
              <a:solidFill>
                <a:srgbClr val="000000"/>
              </a:solidFill>
              <a:latin typeface="Times New Roman" panose="02020603050405020304" pitchFamily="18" charset="0"/>
              <a:cs typeface="Times New Roman" panose="02020603050405020304" pitchFamily="18" charset="0"/>
            </a:endParaRPr>
          </a:p>
          <a:p>
            <a:endParaRPr lang="cs-CZ" sz="14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Zástupný symbol pro poznámky 2"/>
          <p:cNvSpPr>
            <a:spLocks noGrp="1"/>
          </p:cNvSpPr>
          <p:nvPr>
            <p:ph type="body" idx="1"/>
          </p:nvPr>
        </p:nvSpPr>
        <p:spPr/>
        <p:txBody>
          <a:bodyPr/>
          <a:lstStyle/>
          <a:p>
            <a:pPr eaLnBrk="1" fontAlgn="auto" hangingPunct="1">
              <a:spcBef>
                <a:spcPts val="0"/>
              </a:spcBef>
              <a:spcAft>
                <a:spcPts val="0"/>
              </a:spcAft>
              <a:defRPr/>
            </a:pPr>
            <a:r>
              <a:rPr lang="cs-CZ" altLang="cs-CZ" sz="1400" dirty="0">
                <a:latin typeface="Times New Roman" panose="02020603050405020304" pitchFamily="18" charset="0"/>
                <a:cs typeface="Times New Roman" panose="02020603050405020304" pitchFamily="18" charset="0"/>
              </a:rPr>
              <a:t>Zkrácené plánování znamená</a:t>
            </a:r>
          </a:p>
          <a:p>
            <a:pPr eaLnBrk="1" fontAlgn="auto" hangingPunct="1">
              <a:spcBef>
                <a:spcPts val="0"/>
              </a:spcBef>
              <a:spcAft>
                <a:spcPts val="0"/>
              </a:spcAft>
              <a:defRPr/>
            </a:pPr>
            <a:r>
              <a:rPr lang="cs-CZ" altLang="cs-CZ" sz="1400" dirty="0">
                <a:latin typeface="Times New Roman" panose="02020603050405020304" pitchFamily="18" charset="0"/>
                <a:cs typeface="Times New Roman" panose="02020603050405020304" pitchFamily="18" charset="0"/>
              </a:rPr>
              <a:t>z druhé fáze </a:t>
            </a:r>
          </a:p>
          <a:p>
            <a:pPr marL="282483" indent="-282483" eaLnBrk="1" fontAlgn="auto" hangingPunct="1">
              <a:spcBef>
                <a:spcPts val="0"/>
              </a:spcBef>
              <a:spcAft>
                <a:spcPts val="0"/>
              </a:spcAft>
              <a:buFontTx/>
              <a:buChar char="-"/>
              <a:defRPr/>
            </a:pPr>
            <a:r>
              <a:rPr lang="cs-CZ" altLang="cs-CZ" sz="1400" b="1" dirty="0">
                <a:latin typeface="Times New Roman" panose="02020603050405020304" pitchFamily="18" charset="0"/>
                <a:cs typeface="Times New Roman" panose="02020603050405020304" pitchFamily="18" charset="0"/>
              </a:rPr>
              <a:t>zpracování a schválení CMC</a:t>
            </a:r>
            <a:r>
              <a:rPr lang="cs-CZ" altLang="cs-CZ" sz="1400" dirty="0">
                <a:latin typeface="Times New Roman" panose="02020603050405020304" pitchFamily="18" charset="0"/>
                <a:cs typeface="Times New Roman" panose="02020603050405020304" pitchFamily="18" charset="0"/>
              </a:rPr>
              <a:t>, </a:t>
            </a:r>
          </a:p>
          <a:p>
            <a:pPr marL="282483" indent="-282483" eaLnBrk="1" fontAlgn="auto" hangingPunct="1">
              <a:spcBef>
                <a:spcPts val="0"/>
              </a:spcBef>
              <a:spcAft>
                <a:spcPts val="0"/>
              </a:spcAft>
              <a:buFontTx/>
              <a:buChar char="-"/>
              <a:defRPr/>
            </a:pPr>
            <a:r>
              <a:rPr lang="cs-CZ" altLang="cs-CZ" sz="1400" i="1" u="sng" dirty="0">
                <a:latin typeface="Times New Roman" panose="02020603050405020304" pitchFamily="18" charset="0"/>
                <a:cs typeface="Times New Roman" panose="02020603050405020304" pitchFamily="18" charset="0"/>
              </a:rPr>
              <a:t>nezpracovávají se MSO/CSO</a:t>
            </a:r>
          </a:p>
          <a:p>
            <a:pPr eaLnBrk="1" fontAlgn="auto" hangingPunct="1">
              <a:spcBef>
                <a:spcPts val="0"/>
              </a:spcBef>
              <a:spcAft>
                <a:spcPts val="0"/>
              </a:spcAft>
              <a:defRPr/>
            </a:pPr>
            <a:r>
              <a:rPr lang="cs-CZ" altLang="cs-CZ" sz="1400" dirty="0">
                <a:latin typeface="Times New Roman" panose="02020603050405020304" pitchFamily="18" charset="0"/>
                <a:cs typeface="Times New Roman" panose="02020603050405020304" pitchFamily="18" charset="0"/>
              </a:rPr>
              <a:t>ze třetí fáze</a:t>
            </a:r>
          </a:p>
          <a:p>
            <a:pPr marL="282483" indent="-282483" eaLnBrk="1" fontAlgn="auto" hangingPunct="1">
              <a:spcBef>
                <a:spcPts val="0"/>
              </a:spcBef>
              <a:spcAft>
                <a:spcPts val="0"/>
              </a:spcAft>
              <a:buFontTx/>
              <a:buChar char="-"/>
              <a:defRPr/>
            </a:pPr>
            <a:r>
              <a:rPr lang="cs-CZ" altLang="cs-CZ" sz="1400" b="1" dirty="0">
                <a:latin typeface="Times New Roman" panose="02020603050405020304" pitchFamily="18" charset="0"/>
                <a:cs typeface="Times New Roman" panose="02020603050405020304" pitchFamily="18" charset="0"/>
              </a:rPr>
              <a:t>se zpracovává IMD</a:t>
            </a:r>
            <a:r>
              <a:rPr lang="cs-CZ" altLang="cs-CZ" sz="1400" dirty="0">
                <a:latin typeface="Times New Roman" panose="02020603050405020304" pitchFamily="18" charset="0"/>
                <a:cs typeface="Times New Roman" panose="02020603050405020304" pitchFamily="18" charset="0"/>
              </a:rPr>
              <a:t>,</a:t>
            </a:r>
          </a:p>
          <a:p>
            <a:pPr marL="282483" indent="-282483" eaLnBrk="1" fontAlgn="auto" hangingPunct="1">
              <a:spcBef>
                <a:spcPts val="0"/>
              </a:spcBef>
              <a:spcAft>
                <a:spcPts val="0"/>
              </a:spcAft>
              <a:buFontTx/>
              <a:buChar char="-"/>
              <a:defRPr/>
            </a:pPr>
            <a:r>
              <a:rPr lang="cs-CZ" altLang="cs-CZ" sz="1400" i="1" u="sng" dirty="0">
                <a:latin typeface="Times New Roman" panose="02020603050405020304" pitchFamily="18" charset="0"/>
                <a:cs typeface="Times New Roman" panose="02020603050405020304" pitchFamily="18" charset="0"/>
              </a:rPr>
              <a:t>přeskakuje se zpracování a schválení CONOPS</a:t>
            </a:r>
            <a:r>
              <a:rPr lang="cs-CZ" altLang="cs-CZ" sz="1400" dirty="0">
                <a:latin typeface="Times New Roman" panose="02020603050405020304" pitchFamily="18" charset="0"/>
                <a:cs typeface="Times New Roman" panose="02020603050405020304" pitchFamily="18" charset="0"/>
              </a:rPr>
              <a:t>,</a:t>
            </a:r>
          </a:p>
          <a:p>
            <a:pPr marL="282483" indent="-282483" eaLnBrk="1" fontAlgn="auto" hangingPunct="1">
              <a:spcBef>
                <a:spcPts val="0"/>
              </a:spcBef>
              <a:spcAft>
                <a:spcPts val="0"/>
              </a:spcAft>
              <a:buFontTx/>
              <a:buChar char="-"/>
              <a:defRPr/>
            </a:pPr>
            <a:r>
              <a:rPr lang="cs-CZ" altLang="cs-CZ" sz="1400" dirty="0">
                <a:latin typeface="Times New Roman" panose="02020603050405020304" pitchFamily="18" charset="0"/>
                <a:cs typeface="Times New Roman" panose="02020603050405020304" pitchFamily="18" charset="0"/>
              </a:rPr>
              <a:t>a </a:t>
            </a:r>
            <a:r>
              <a:rPr lang="cs-CZ" altLang="cs-CZ" sz="1400" b="1" dirty="0">
                <a:latin typeface="Times New Roman" panose="02020603050405020304" pitchFamily="18" charset="0"/>
                <a:cs typeface="Times New Roman" panose="02020603050405020304" pitchFamily="18" charset="0"/>
              </a:rPr>
              <a:t>zpracovává se přímo OPLAN</a:t>
            </a:r>
          </a:p>
          <a:p>
            <a:pPr eaLnBrk="1" fontAlgn="auto" hangingPunct="1">
              <a:spcBef>
                <a:spcPts val="0"/>
              </a:spcBef>
              <a:spcAft>
                <a:spcPts val="0"/>
              </a:spcAft>
              <a:defRPr/>
            </a:pPr>
            <a:endParaRPr lang="cs-CZ" altLang="cs-CZ" sz="1400" dirty="0">
              <a:latin typeface="Times New Roman" panose="02020603050405020304" pitchFamily="18" charset="0"/>
              <a:cs typeface="Times New Roman" panose="02020603050405020304" pitchFamily="18" charset="0"/>
            </a:endParaRPr>
          </a:p>
          <a:p>
            <a:pPr eaLnBrk="1" fontAlgn="auto" hangingPunct="1">
              <a:spcBef>
                <a:spcPts val="0"/>
              </a:spcBef>
              <a:spcAft>
                <a:spcPts val="0"/>
              </a:spcAft>
              <a:defRPr/>
            </a:pPr>
            <a:r>
              <a:rPr lang="cs-CZ" altLang="cs-CZ" sz="1400" dirty="0">
                <a:latin typeface="Times New Roman" panose="02020603050405020304" pitchFamily="18" charset="0"/>
                <a:cs typeface="Times New Roman" panose="02020603050405020304" pitchFamily="18" charset="0"/>
              </a:rPr>
              <a:t>a plánování končí rozhodnutím Rady EU o zahájení mise nebo operace. </a:t>
            </a:r>
          </a:p>
        </p:txBody>
      </p:sp>
      <p:sp>
        <p:nvSpPr>
          <p:cNvPr id="4" name="Zástupný symbol pro číslo snímku 3"/>
          <p:cNvSpPr>
            <a:spLocks noGrp="1"/>
          </p:cNvSpPr>
          <p:nvPr>
            <p:ph type="sldNum" sz="quarter" idx="5"/>
          </p:nvPr>
        </p:nvSpPr>
        <p:spPr/>
        <p:txBody>
          <a:bodyPr/>
          <a:lstStyle/>
          <a:p>
            <a:pPr>
              <a:defRPr/>
            </a:pPr>
            <a:fld id="{C88C3631-1804-4999-BF06-A34DC2960320}" type="slidenum">
              <a:rPr lang="cs-CZ" smtClean="0"/>
              <a:pPr>
                <a:defRPr/>
              </a:pPr>
              <a:t>52</a:t>
            </a:fld>
            <a:endParaRPr 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
          <p:cNvSpPr>
            <a:spLocks noGrp="1" noRot="1" noChangeAspect="1" noChangeArrowheads="1" noTextEdit="1"/>
          </p:cNvSpPr>
          <p:nvPr>
            <p:ph type="sldImg"/>
          </p:nvPr>
        </p:nvSpPr>
        <p:spPr bwMode="auto">
          <a:xfrm>
            <a:off x="893763" y="733425"/>
            <a:ext cx="4886325" cy="36655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9" name="Text Box 2"/>
          <p:cNvSpPr txBox="1">
            <a:spLocks noChangeArrowheads="1"/>
          </p:cNvSpPr>
          <p:nvPr/>
        </p:nvSpPr>
        <p:spPr bwMode="auto">
          <a:xfrm>
            <a:off x="665366" y="4643517"/>
            <a:ext cx="5339901" cy="4400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296" tIns="45148" rIns="90296" bIns="45148" anchor="ctr"/>
          <a:lstStyle>
            <a:lvl1pPr defTabSz="457200" eaLnBrk="0" hangingPunct="0">
              <a:spcBef>
                <a:spcPct val="30000"/>
              </a:spcBef>
              <a:defRPr sz="1200">
                <a:solidFill>
                  <a:schemeClr val="tx1"/>
                </a:solidFill>
                <a:latin typeface="Calibri" pitchFamily="34" charset="0"/>
              </a:defRPr>
            </a:lvl1pPr>
            <a:lvl2pPr marL="742950" indent="-285750" defTabSz="457200" eaLnBrk="0" hangingPunct="0">
              <a:spcBef>
                <a:spcPct val="30000"/>
              </a:spcBef>
              <a:defRPr sz="1200">
                <a:solidFill>
                  <a:schemeClr val="tx1"/>
                </a:solidFill>
                <a:latin typeface="Calibri" pitchFamily="34" charset="0"/>
              </a:defRPr>
            </a:lvl2pPr>
            <a:lvl3pPr marL="1143000" indent="-228600" defTabSz="457200" eaLnBrk="0" hangingPunct="0">
              <a:spcBef>
                <a:spcPct val="30000"/>
              </a:spcBef>
              <a:defRPr sz="1200">
                <a:solidFill>
                  <a:schemeClr val="tx1"/>
                </a:solidFill>
                <a:latin typeface="Calibri" pitchFamily="34" charset="0"/>
              </a:defRPr>
            </a:lvl3pPr>
            <a:lvl4pPr marL="1600200" indent="-228600" defTabSz="457200" eaLnBrk="0" hangingPunct="0">
              <a:spcBef>
                <a:spcPct val="30000"/>
              </a:spcBef>
              <a:defRPr sz="1200">
                <a:solidFill>
                  <a:schemeClr val="tx1"/>
                </a:solidFill>
                <a:latin typeface="Calibri" pitchFamily="34" charset="0"/>
              </a:defRPr>
            </a:lvl4pPr>
            <a:lvl5pPr marL="2057400" indent="-228600" defTabSz="4572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ts val="1233"/>
              </a:spcBef>
              <a:buClr>
                <a:srgbClr val="000000"/>
              </a:buClr>
            </a:pPr>
            <a:endParaRPr lang="cs-CZ" altLang="cs-CZ" sz="2000">
              <a:solidFill>
                <a:srgbClr val="FFFFFF"/>
              </a:solidFill>
              <a:latin typeface="Times New Roman" pitchFamily="18" charset="0"/>
              <a:cs typeface="Arial" pitchFamily="34" charset="0"/>
            </a:endParaRPr>
          </a:p>
        </p:txBody>
      </p:sp>
      <p:sp>
        <p:nvSpPr>
          <p:cNvPr id="2" name="Zástupný symbol pro poznámky 1"/>
          <p:cNvSpPr>
            <a:spLocks noGrp="1"/>
          </p:cNvSpPr>
          <p:nvPr>
            <p:ph type="body" idx="1"/>
          </p:nvPr>
        </p:nvSpPr>
        <p:spPr/>
        <p:txBody>
          <a:bodyPr/>
          <a:lstStyle/>
          <a:p>
            <a:endParaRPr lang="cs-CZ" sz="14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400" dirty="0"/>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4</a:t>
            </a:fld>
            <a:endParaRPr lang="cs-CZ"/>
          </a:p>
        </p:txBody>
      </p:sp>
    </p:spTree>
    <p:extLst>
      <p:ext uri="{BB962C8B-B14F-4D97-AF65-F5344CB8AC3E}">
        <p14:creationId xmlns:p14="http://schemas.microsoft.com/office/powerpoint/2010/main" val="962555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400" dirty="0"/>
              <a:t>Do základní literatury jsem zařadil především publikaci …</a:t>
            </a:r>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5</a:t>
            </a:fld>
            <a:endParaRPr lang="cs-CZ"/>
          </a:p>
        </p:txBody>
      </p:sp>
    </p:spTree>
    <p:extLst>
      <p:ext uri="{BB962C8B-B14F-4D97-AF65-F5344CB8AC3E}">
        <p14:creationId xmlns:p14="http://schemas.microsoft.com/office/powerpoint/2010/main" val="1718997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Dále doporučuji ke studiu problematiky především tyto odborné texty.</a:t>
            </a:r>
          </a:p>
        </p:txBody>
      </p:sp>
      <p:sp>
        <p:nvSpPr>
          <p:cNvPr id="4" name="Zástupný symbol pro číslo snímku 3"/>
          <p:cNvSpPr>
            <a:spLocks noGrp="1"/>
          </p:cNvSpPr>
          <p:nvPr>
            <p:ph type="sldNum" sz="quarter" idx="10"/>
          </p:nvPr>
        </p:nvSpPr>
        <p:spPr/>
        <p:txBody>
          <a:bodyPr/>
          <a:lstStyle/>
          <a:p>
            <a:fld id="{155D8DD7-48EE-4FC2-BB26-85900B213AB8}" type="slidenum">
              <a:rPr lang="cs-CZ" smtClean="0"/>
              <a:t>6</a:t>
            </a:fld>
            <a:endParaRPr lang="cs-CZ"/>
          </a:p>
        </p:txBody>
      </p:sp>
    </p:spTree>
    <p:extLst>
      <p:ext uri="{BB962C8B-B14F-4D97-AF65-F5344CB8AC3E}">
        <p14:creationId xmlns:p14="http://schemas.microsoft.com/office/powerpoint/2010/main" val="635334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rámci plánování je nutné provést výběr (volbu) mezi variantami – přijmout rozhodnutí na základě nejlepší nebo uspokojivé varianty řešení (děje se tak v rámci</a:t>
            </a:r>
          </a:p>
          <a:p>
            <a:r>
              <a:rPr lang="cs-CZ" sz="1200" b="0" i="0" u="none" strike="noStrike" kern="1200" baseline="0" dirty="0">
                <a:solidFill>
                  <a:schemeClr val="tx1"/>
                </a:solidFill>
                <a:latin typeface="+mn-lt"/>
                <a:ea typeface="+mn-ea"/>
                <a:cs typeface="+mn-cs"/>
              </a:rPr>
              <a:t>rozhodovacího procesu). Rozhodovací proces musí být maximálně objektivizován – racionalizovaný. Tuto zásadu však není možné dodržet ve všech oblastech lidské činnosti. Tam, kde není možné </a:t>
            </a:r>
            <a:r>
              <a:rPr lang="cs-CZ" sz="1200" b="0" i="0" u="none" strike="noStrike" kern="1200" baseline="0" dirty="0" err="1">
                <a:solidFill>
                  <a:schemeClr val="tx1"/>
                </a:solidFill>
                <a:latin typeface="+mn-lt"/>
                <a:ea typeface="+mn-ea"/>
                <a:cs typeface="+mn-cs"/>
              </a:rPr>
              <a:t>kvantifikovaně</a:t>
            </a:r>
            <a:r>
              <a:rPr lang="cs-CZ" sz="1200" b="0" i="0" u="none" strike="noStrike" kern="1200" baseline="0" dirty="0">
                <a:solidFill>
                  <a:schemeClr val="tx1"/>
                </a:solidFill>
                <a:latin typeface="+mn-lt"/>
                <a:ea typeface="+mn-ea"/>
                <a:cs typeface="+mn-cs"/>
              </a:rPr>
              <a:t> ocenit všechna rozhodovací kritéria nebo tak není možné učinit z nedostatku času potřebné informace získat, není možné nezvratně prokázat, že vybraná varianta je nejlepší z možných. V tomto případě závisí kvalita rozhodnutí na osobnosti, zkušenostech a znalostech subjektu rozhodování, tedy osoby oprávněné přijmout rozhodnutí.</a:t>
            </a:r>
            <a:endParaRPr lang="cs-CZ" dirty="0"/>
          </a:p>
        </p:txBody>
      </p:sp>
      <p:sp>
        <p:nvSpPr>
          <p:cNvPr id="4" name="Zástupný symbol pro číslo snímku 3"/>
          <p:cNvSpPr>
            <a:spLocks noGrp="1"/>
          </p:cNvSpPr>
          <p:nvPr>
            <p:ph type="sldNum" sz="quarter" idx="10"/>
          </p:nvPr>
        </p:nvSpPr>
        <p:spPr/>
        <p:txBody>
          <a:bodyPr/>
          <a:lstStyle/>
          <a:p>
            <a:pPr>
              <a:defRPr/>
            </a:pPr>
            <a:fld id="{973B8E91-8129-4444-8D4E-A506C7DF24F0}" type="slidenum">
              <a:rPr lang="cs-CZ" smtClean="0"/>
              <a:pPr>
                <a:defRPr/>
              </a:pPr>
              <a:t>7</a:t>
            </a:fld>
            <a:endParaRPr lang="cs-CZ"/>
          </a:p>
        </p:txBody>
      </p:sp>
    </p:spTree>
    <p:extLst>
      <p:ext uri="{BB962C8B-B14F-4D97-AF65-F5344CB8AC3E}">
        <p14:creationId xmlns:p14="http://schemas.microsoft.com/office/powerpoint/2010/main" val="3116408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Pro výstavbu a použití ozbrojených sil rozlišujeme ve své podstatě dvě základní plánovací disciplíny – obranné a operační plánování. Obě plánovací disciplíny se vzájemně</a:t>
            </a:r>
          </a:p>
          <a:p>
            <a:r>
              <a:rPr lang="pt-BR" sz="1200" b="0" i="0" u="none" strike="noStrike" kern="1200" baseline="0" dirty="0">
                <a:solidFill>
                  <a:schemeClr val="tx1"/>
                </a:solidFill>
                <a:latin typeface="+mn-lt"/>
                <a:ea typeface="+mn-ea"/>
                <a:cs typeface="+mn-cs"/>
              </a:rPr>
              <a:t>podmiňují a existují vedle sebe.</a:t>
            </a: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Operační plánování </a:t>
            </a:r>
            <a:r>
              <a:rPr lang="cs-CZ" sz="1200" b="0" i="0" u="none" strike="noStrike" kern="1200" baseline="0" dirty="0">
                <a:solidFill>
                  <a:schemeClr val="tx1"/>
                </a:solidFill>
                <a:latin typeface="+mn-lt"/>
                <a:ea typeface="+mn-ea"/>
                <a:cs typeface="+mn-cs"/>
              </a:rPr>
              <a:t>je koordinovaná činnost štábů řízená velitelem s cílem zpracovávat záměry a plány činnosti sil a prostředků ke splnění stanovených úkolů při přípravě a vedení vojenských operací. </a:t>
            </a:r>
            <a:r>
              <a:rPr lang="cs-CZ" sz="1200" b="1" i="0" u="none" strike="noStrike" kern="1200" baseline="0" dirty="0">
                <a:solidFill>
                  <a:schemeClr val="tx1"/>
                </a:solidFill>
                <a:latin typeface="+mn-lt"/>
                <a:ea typeface="+mn-ea"/>
                <a:cs typeface="+mn-cs"/>
              </a:rPr>
              <a:t>Obranné plánování </a:t>
            </a:r>
            <a:r>
              <a:rPr lang="cs-CZ" sz="1200" b="0" i="0" u="none" strike="noStrike" kern="1200" baseline="0" dirty="0">
                <a:solidFill>
                  <a:schemeClr val="tx1"/>
                </a:solidFill>
                <a:latin typeface="+mn-lt"/>
                <a:ea typeface="+mn-ea"/>
                <a:cs typeface="+mn-cs"/>
              </a:rPr>
              <a:t>je zaměřeno na výstavbu a rozvoj ozbrojených sil na základě</a:t>
            </a:r>
          </a:p>
          <a:p>
            <a:r>
              <a:rPr lang="cs-CZ" sz="1200" b="0" i="0" u="none" strike="noStrike" kern="1200" baseline="0" dirty="0">
                <a:solidFill>
                  <a:schemeClr val="tx1"/>
                </a:solidFill>
                <a:latin typeface="+mn-lt"/>
                <a:ea typeface="+mn-ea"/>
                <a:cs typeface="+mn-cs"/>
              </a:rPr>
              <a:t>získávání politických a vojenských požadavků a jejich přeměny do konkrétních cílů vojenských. Operační plánování poskytuje informace potřebné pro </a:t>
            </a:r>
            <a:r>
              <a:rPr lang="cs-CZ" sz="1200" b="0" i="0" u="none" strike="noStrike" kern="1200" baseline="0" dirty="0" err="1">
                <a:solidFill>
                  <a:schemeClr val="tx1"/>
                </a:solidFill>
                <a:latin typeface="+mn-lt"/>
                <a:ea typeface="+mn-ea"/>
                <a:cs typeface="+mn-cs"/>
              </a:rPr>
              <a:t>denování</a:t>
            </a:r>
            <a:r>
              <a:rPr lang="cs-CZ" sz="1200" b="0" i="0" u="none" strike="noStrike" kern="1200" baseline="0" dirty="0">
                <a:solidFill>
                  <a:schemeClr val="tx1"/>
                </a:solidFill>
                <a:latin typeface="+mn-lt"/>
                <a:ea typeface="+mn-ea"/>
                <a:cs typeface="+mn-cs"/>
              </a:rPr>
              <a:t> požadavků na budoucí operační schopnosti ozbrojených sil, které jsou získány na základě vyhodnocení zkušeností z použití ozbrojených sil. Jsou </a:t>
            </a:r>
            <a:r>
              <a:rPr lang="cs-CZ" sz="1200" b="0" i="0" u="none" strike="noStrike" kern="1200" baseline="0" dirty="0" err="1">
                <a:solidFill>
                  <a:schemeClr val="tx1"/>
                </a:solidFill>
                <a:latin typeface="+mn-lt"/>
                <a:ea typeface="+mn-ea"/>
                <a:cs typeface="+mn-cs"/>
              </a:rPr>
              <a:t>identikovány</a:t>
            </a:r>
            <a:r>
              <a:rPr lang="cs-CZ" sz="1200" b="0" i="0" u="none" strike="noStrike" kern="1200" baseline="0" dirty="0">
                <a:solidFill>
                  <a:schemeClr val="tx1"/>
                </a:solidFill>
                <a:latin typeface="+mn-lt"/>
                <a:ea typeface="+mn-ea"/>
                <a:cs typeface="+mn-cs"/>
              </a:rPr>
              <a:t> nedostatky,</a:t>
            </a:r>
          </a:p>
          <a:p>
            <a:r>
              <a:rPr lang="cs-CZ" sz="1200" b="0" i="0" u="none" strike="noStrike" kern="1200" baseline="0" dirty="0">
                <a:solidFill>
                  <a:schemeClr val="tx1"/>
                </a:solidFill>
                <a:latin typeface="+mn-lt"/>
                <a:ea typeface="+mn-ea"/>
                <a:cs typeface="+mn-cs"/>
              </a:rPr>
              <a:t>které omezovaly efektivní činnost ozbrojených sil při plnění stanovených cílů. Recipročně výsledkem obranného plánování jsou reálné schopnosti – generované schopnosti</a:t>
            </a:r>
          </a:p>
          <a:p>
            <a:r>
              <a:rPr lang="cs-CZ" sz="1200" b="0" i="0" u="none" strike="noStrike" kern="1200" baseline="0" dirty="0">
                <a:solidFill>
                  <a:schemeClr val="tx1"/>
                </a:solidFill>
                <a:latin typeface="+mn-lt"/>
                <a:ea typeface="+mn-ea"/>
                <a:cs typeface="+mn-cs"/>
              </a:rPr>
              <a:t>potřebné pro plnění úkolů v budoucích operacích. Operační plánování je tedy spojené s použitím ozbrojených sil na rozdíl od obranného</a:t>
            </a:r>
          </a:p>
          <a:p>
            <a:r>
              <a:rPr lang="cs-CZ" sz="1200" b="0" i="0" u="none" strike="noStrike" kern="1200" baseline="0" dirty="0">
                <a:solidFill>
                  <a:schemeClr val="tx1"/>
                </a:solidFill>
                <a:latin typeface="+mn-lt"/>
                <a:ea typeface="+mn-ea"/>
                <a:cs typeface="+mn-cs"/>
              </a:rPr>
              <a:t>plánování, které je spojeno s jejich výstavbou a rozvojem. </a:t>
            </a:r>
            <a:endParaRPr lang="cs-CZ" dirty="0"/>
          </a:p>
        </p:txBody>
      </p:sp>
      <p:sp>
        <p:nvSpPr>
          <p:cNvPr id="4" name="Zástupný symbol pro číslo snímku 3"/>
          <p:cNvSpPr>
            <a:spLocks noGrp="1"/>
          </p:cNvSpPr>
          <p:nvPr>
            <p:ph type="sldNum" sz="quarter" idx="10"/>
          </p:nvPr>
        </p:nvSpPr>
        <p:spPr/>
        <p:txBody>
          <a:bodyPr/>
          <a:lstStyle/>
          <a:p>
            <a:pPr>
              <a:defRPr/>
            </a:pPr>
            <a:fld id="{973B8E91-8129-4444-8D4E-A506C7DF24F0}" type="slidenum">
              <a:rPr lang="cs-CZ" smtClean="0"/>
              <a:pPr>
                <a:defRPr/>
              </a:pPr>
              <a:t>8</a:t>
            </a:fld>
            <a:endParaRPr lang="cs-CZ"/>
          </a:p>
        </p:txBody>
      </p:sp>
    </p:spTree>
    <p:extLst>
      <p:ext uri="{BB962C8B-B14F-4D97-AF65-F5344CB8AC3E}">
        <p14:creationId xmlns:p14="http://schemas.microsoft.com/office/powerpoint/2010/main" val="259532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2AF5FDB-0A2D-4995-9405-26FBB638BDF2}" type="slidenum">
              <a:t>11</a:t>
            </a:fld>
            <a:endParaRPr lang="en-GB" sz="1200" b="0" i="0" u="none" strike="noStrike" kern="1200" cap="none" spc="0" baseline="0">
              <a:solidFill>
                <a:srgbClr val="000000"/>
              </a:solidFill>
              <a:uFillTx/>
              <a:latin typeface="Arial"/>
            </a:endParaRPr>
          </a:p>
        </p:txBody>
      </p:sp>
      <p:sp>
        <p:nvSpPr>
          <p:cNvPr id="3" name="Rectangle 2"/>
          <p:cNvSpPr>
            <a:spLocks noGrp="1" noRot="1" noChangeAspect="1"/>
          </p:cNvSpPr>
          <p:nvPr>
            <p:ph type="sldImg"/>
          </p:nvPr>
        </p:nvSpPr>
        <p:spPr/>
      </p:sp>
      <p:sp>
        <p:nvSpPr>
          <p:cNvPr id="4" name="Rectangle 3"/>
          <p:cNvSpPr txBox="1">
            <a:spLocks noGrp="1"/>
          </p:cNvSpPr>
          <p:nvPr>
            <p:ph type="body" sz="quarter" idx="1"/>
          </p:nvPr>
        </p:nvSpPr>
        <p:spPr/>
        <p:txBody>
          <a:bodyPr/>
          <a:lstStyle/>
          <a:p>
            <a:pPr lvl="0" algn="just"/>
            <a:r>
              <a:rPr lang="cs-CZ" dirty="0"/>
              <a:t>Proces obranného plánování NATO je tvořen pěti kroky a je vytvořen tak aby umožňoval Obranné plánování v prostředí aliance členských států NATO. Proces</a:t>
            </a:r>
            <a:r>
              <a:rPr lang="cs-CZ" baseline="0" dirty="0"/>
              <a:t> probíhá ve čtyřletém cyklu. Proces obranného plánování ČR zajišťuje jeho kompatibilitu s NDPP.</a:t>
            </a:r>
            <a:endParaRPr lang="en-US" dirty="0"/>
          </a:p>
        </p:txBody>
      </p:sp>
    </p:spTree>
    <p:extLst>
      <p:ext uri="{BB962C8B-B14F-4D97-AF65-F5344CB8AC3E}">
        <p14:creationId xmlns:p14="http://schemas.microsoft.com/office/powerpoint/2010/main" val="697419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5"/>
          <p:cNvSpPr>
            <a:spLocks noGrp="1" noChangeArrowheads="1"/>
          </p:cNvSpPr>
          <p:nvPr>
            <p:ph type="sldNum" idx="10"/>
          </p:nvPr>
        </p:nvSpPr>
        <p:spPr/>
        <p:txBody>
          <a:bodyPr/>
          <a:lstStyle>
            <a:lvl1pPr defTabSz="914400" fontAlgn="auto">
              <a:spcBef>
                <a:spcPts val="0"/>
              </a:spcBef>
              <a:spcAft>
                <a:spcPts val="0"/>
              </a:spcAft>
              <a:buClrTx/>
              <a:buSzTx/>
              <a:defRPr sz="1800"/>
            </a:lvl1pPr>
          </a:lstStyle>
          <a:p>
            <a:pPr>
              <a:defRPr/>
            </a:pPr>
            <a:fld id="{33B9CD4E-3B68-4F40-A3E0-FD487490A42B}" type="slidenum">
              <a:rPr lang="cs-CZ" altLang="cs-CZ"/>
              <a:pPr>
                <a:defRPr/>
              </a:pPr>
              <a:t>‹#›</a:t>
            </a:fld>
            <a:endParaRPr lang="cs-CZ" altLang="cs-CZ"/>
          </a:p>
        </p:txBody>
      </p:sp>
    </p:spTree>
    <p:extLst>
      <p:ext uri="{BB962C8B-B14F-4D97-AF65-F5344CB8AC3E}">
        <p14:creationId xmlns:p14="http://schemas.microsoft.com/office/powerpoint/2010/main" val="324772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3971532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641658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5813" cy="5849937"/>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4993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063531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a:t>Kliknutím lze upravit styl.</a:t>
            </a:r>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a:p>
        </p:txBody>
      </p:sp>
      <p:sp>
        <p:nvSpPr>
          <p:cNvPr id="4" name="Rectangle 4"/>
          <p:cNvSpPr>
            <a:spLocks noGrp="1" noChangeArrowheads="1"/>
          </p:cNvSpPr>
          <p:nvPr>
            <p:ph type="dt" sz="half" idx="10"/>
          </p:nvPr>
        </p:nvSpPr>
        <p:spPr>
          <a:xfrm>
            <a:off x="457200" y="6337300"/>
            <a:ext cx="2133600" cy="476250"/>
          </a:xfrm>
          <a:prstGeom prst="rect">
            <a:avLst/>
          </a:prstGeom>
        </p:spPr>
        <p:txBody>
          <a:bodyPr/>
          <a:lstStyle>
            <a:lvl1pPr defTabSz="457200">
              <a:spcBef>
                <a:spcPts val="1250"/>
              </a:spcBef>
              <a:buClr>
                <a:srgbClr val="000000"/>
              </a:buClr>
              <a:buSzPct val="100000"/>
              <a:buFont typeface="Times New Roman" pitchFamily="16" charset="0"/>
              <a:buNone/>
              <a:defRPr sz="2000">
                <a:solidFill>
                  <a:srgbClr val="FFFFFF"/>
                </a:solidFill>
                <a:latin typeface="Times New Roman" pitchFamily="16" charset="0"/>
                <a:ea typeface="Microsoft YaHei" charset="-122"/>
                <a:cs typeface="+mn-cs"/>
              </a:defRPr>
            </a:lvl1pPr>
          </a:lstStyle>
          <a:p>
            <a:pPr>
              <a:defRPr/>
            </a:pPr>
            <a:endParaRPr lang="cs-CZ"/>
          </a:p>
        </p:txBody>
      </p:sp>
      <p:sp>
        <p:nvSpPr>
          <p:cNvPr id="5" name="Rectangle 5"/>
          <p:cNvSpPr>
            <a:spLocks noGrp="1" noChangeArrowheads="1"/>
          </p:cNvSpPr>
          <p:nvPr>
            <p:ph type="ftr" sz="quarter" idx="11"/>
          </p:nvPr>
        </p:nvSpPr>
        <p:spPr>
          <a:xfrm>
            <a:off x="3132138" y="6337300"/>
            <a:ext cx="2895600" cy="476250"/>
          </a:xfrm>
          <a:prstGeom prst="rect">
            <a:avLst/>
          </a:prstGeom>
        </p:spPr>
        <p:txBody>
          <a:bodyPr/>
          <a:lstStyle>
            <a:lvl1pPr defTabSz="457200">
              <a:spcBef>
                <a:spcPts val="1250"/>
              </a:spcBef>
              <a:buClr>
                <a:srgbClr val="000000"/>
              </a:buClr>
              <a:buSzPct val="100000"/>
              <a:buFont typeface="Times New Roman" pitchFamily="16" charset="0"/>
              <a:buNone/>
              <a:defRPr sz="2000">
                <a:solidFill>
                  <a:srgbClr val="FFFFFF"/>
                </a:solidFill>
                <a:latin typeface="Times New Roman" pitchFamily="16" charset="0"/>
                <a:ea typeface="Microsoft YaHei" charset="-122"/>
                <a:cs typeface="+mn-cs"/>
              </a:defRPr>
            </a:lvl1pPr>
          </a:lstStyle>
          <a:p>
            <a:pPr>
              <a:defRPr/>
            </a:pPr>
            <a:endParaRPr lang="cs-CZ" altLang="cs-CZ"/>
          </a:p>
        </p:txBody>
      </p:sp>
    </p:spTree>
    <p:extLst>
      <p:ext uri="{BB962C8B-B14F-4D97-AF65-F5344CB8AC3E}">
        <p14:creationId xmlns:p14="http://schemas.microsoft.com/office/powerpoint/2010/main" val="612593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lastní rozložení">
    <p:spTree>
      <p:nvGrpSpPr>
        <p:cNvPr id="1" name=""/>
        <p:cNvGrpSpPr/>
        <p:nvPr/>
      </p:nvGrpSpPr>
      <p:grpSpPr>
        <a:xfrm>
          <a:off x="0" y="0"/>
          <a:ext cx="0" cy="0"/>
          <a:chOff x="0" y="0"/>
          <a:chExt cx="0" cy="0"/>
        </a:xfrm>
      </p:grpSpPr>
      <p:sp>
        <p:nvSpPr>
          <p:cNvPr id="2" name="Zástupný symbol pro číslo snímku 2"/>
          <p:cNvSpPr>
            <a:spLocks noGrp="1"/>
          </p:cNvSpPr>
          <p:nvPr>
            <p:ph type="sldNum" idx="10"/>
          </p:nvPr>
        </p:nvSpPr>
        <p:spPr>
          <a:xfrm>
            <a:off x="7011988" y="6484938"/>
            <a:ext cx="2132012" cy="363537"/>
          </a:xfrm>
        </p:spPr>
        <p:txBody>
          <a:bodyPr/>
          <a:lstStyle>
            <a:lvl1pPr algn="r" defTabSz="914400" fontAlgn="auto">
              <a:spcBef>
                <a:spcPts val="0"/>
              </a:spcBef>
              <a:spcAft>
                <a:spcPts val="0"/>
              </a:spcAft>
              <a:buClrTx/>
              <a:buSzTx/>
              <a:buNone/>
              <a:defRPr sz="1200" baseline="0"/>
            </a:lvl1pPr>
          </a:lstStyle>
          <a:p>
            <a:pPr>
              <a:defRPr/>
            </a:pPr>
            <a:fld id="{49702958-F424-4F66-B2D8-2688CBDAC377}" type="slidenum">
              <a:rPr lang="cs-CZ" altLang="cs-CZ"/>
              <a:pPr>
                <a:defRPr/>
              </a:pPr>
              <a:t>‹#›</a:t>
            </a:fld>
            <a:endParaRPr lang="cs-CZ" altLang="cs-CZ" dirty="0"/>
          </a:p>
        </p:txBody>
      </p:sp>
    </p:spTree>
    <p:extLst>
      <p:ext uri="{BB962C8B-B14F-4D97-AF65-F5344CB8AC3E}">
        <p14:creationId xmlns:p14="http://schemas.microsoft.com/office/powerpoint/2010/main" val="75482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Vlastní rozložení">
    <p:spTree>
      <p:nvGrpSpPr>
        <p:cNvPr id="1" name=""/>
        <p:cNvGrpSpPr/>
        <p:nvPr/>
      </p:nvGrpSpPr>
      <p:grpSpPr>
        <a:xfrm>
          <a:off x="0" y="0"/>
          <a:ext cx="0" cy="0"/>
          <a:chOff x="0" y="0"/>
          <a:chExt cx="0" cy="0"/>
        </a:xfrm>
      </p:grpSpPr>
      <p:sp>
        <p:nvSpPr>
          <p:cNvPr id="2" name="Zástupný symbol pro číslo snímku 2"/>
          <p:cNvSpPr>
            <a:spLocks noGrp="1"/>
          </p:cNvSpPr>
          <p:nvPr>
            <p:ph type="sldNum" idx="10"/>
          </p:nvPr>
        </p:nvSpPr>
        <p:spPr>
          <a:xfrm>
            <a:off x="8613775" y="6502400"/>
            <a:ext cx="539750" cy="363538"/>
          </a:xfrm>
        </p:spPr>
        <p:txBody>
          <a:bodyPr/>
          <a:lstStyle>
            <a:lvl1pPr algn="r" defTabSz="914400" fontAlgn="auto">
              <a:spcBef>
                <a:spcPts val="0"/>
              </a:spcBef>
              <a:spcAft>
                <a:spcPts val="0"/>
              </a:spcAft>
              <a:buClrTx/>
              <a:buSzTx/>
              <a:buNone/>
              <a:defRPr sz="1800"/>
            </a:lvl1pPr>
          </a:lstStyle>
          <a:p>
            <a:pPr>
              <a:defRPr/>
            </a:pPr>
            <a:fld id="{CA62F177-2587-4399-BF04-BA1588EFE97C}" type="slidenum">
              <a:rPr lang="cs-CZ" altLang="cs-CZ"/>
              <a:pPr>
                <a:defRPr/>
              </a:pPr>
              <a:t>‹#›</a:t>
            </a:fld>
            <a:endParaRPr lang="cs-CZ" altLang="cs-CZ"/>
          </a:p>
        </p:txBody>
      </p:sp>
    </p:spTree>
    <p:extLst>
      <p:ext uri="{BB962C8B-B14F-4D97-AF65-F5344CB8AC3E}">
        <p14:creationId xmlns:p14="http://schemas.microsoft.com/office/powerpoint/2010/main" val="3274614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With Markin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2124149" y="53752"/>
            <a:ext cx="6264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pPr lvl="0"/>
            <a:r>
              <a:rPr lang="en-US" altLang="en-US"/>
              <a:t>Click to edit Master title style</a:t>
            </a:r>
            <a:endParaRPr lang="en-GB" altLang="en-US"/>
          </a:p>
        </p:txBody>
      </p:sp>
      <p:sp>
        <p:nvSpPr>
          <p:cNvPr id="9" name="Content Placeholder 2"/>
          <p:cNvSpPr>
            <a:spLocks noGrp="1"/>
          </p:cNvSpPr>
          <p:nvPr>
            <p:ph idx="1"/>
          </p:nvPr>
        </p:nvSpPr>
        <p:spPr>
          <a:xfrm>
            <a:off x="457200" y="1600200"/>
            <a:ext cx="8229600" cy="4525963"/>
          </a:xfrm>
        </p:spPr>
        <p:txBody>
          <a:bodyPr/>
          <a:lstStyle>
            <a:lvl1pPr>
              <a:defRPr sz="2800"/>
            </a:lvl1pPr>
            <a:lvl2pPr marL="622300" indent="-266700">
              <a:buFont typeface="Wingdings" panose="05000000000000000000" pitchFamily="2" charset="2"/>
              <a:buChar char="§"/>
              <a:defRPr sz="2400"/>
            </a:lvl2pPr>
            <a:lvl3pPr marL="901700" indent="-279400">
              <a:defRPr sz="2200"/>
            </a:lvl3pPr>
            <a:lvl4pPr marL="1168400" indent="-266700">
              <a:buFont typeface="MS Reference Sans Serif" panose="020B0604030504040204" pitchFamily="34" charset="0"/>
              <a:buChar char="▪"/>
              <a:defRPr/>
            </a:lvl4pPr>
            <a:lvl5pPr marL="1435100" indent="-266700">
              <a:buFont typeface="Calibri" panose="020F050202020403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xfrm>
            <a:off x="457200" y="6337300"/>
            <a:ext cx="2133600" cy="476250"/>
          </a:xfrm>
          <a:prstGeom prst="rect">
            <a:avLst/>
          </a:prstGeom>
        </p:spPr>
        <p:txBody>
          <a:bodyPr/>
          <a:lstStyle>
            <a:lvl1pPr defTabSz="457200">
              <a:spcBef>
                <a:spcPts val="1250"/>
              </a:spcBef>
              <a:buClr>
                <a:srgbClr val="000000"/>
              </a:buClr>
              <a:buSzPct val="100000"/>
              <a:buFont typeface="Times New Roman" pitchFamily="18" charset="0"/>
              <a:buNone/>
              <a:defRPr sz="2000">
                <a:solidFill>
                  <a:srgbClr val="FFFFFF"/>
                </a:solidFill>
                <a:latin typeface="+mn-lt"/>
                <a:ea typeface="+mn-ea"/>
                <a:cs typeface="+mn-cs"/>
              </a:defRPr>
            </a:lvl1pPr>
          </a:lstStyle>
          <a:p>
            <a:pPr>
              <a:defRPr/>
            </a:pPr>
            <a:endParaRPr lang="en-GB"/>
          </a:p>
        </p:txBody>
      </p:sp>
      <p:sp>
        <p:nvSpPr>
          <p:cNvPr id="5" name="Rectangle 5"/>
          <p:cNvSpPr>
            <a:spLocks noGrp="1" noChangeArrowheads="1"/>
          </p:cNvSpPr>
          <p:nvPr>
            <p:ph type="ftr" sz="quarter" idx="11"/>
          </p:nvPr>
        </p:nvSpPr>
        <p:spPr>
          <a:xfrm>
            <a:off x="3124200" y="6337300"/>
            <a:ext cx="2895600" cy="476250"/>
          </a:xfrm>
          <a:prstGeom prst="rect">
            <a:avLst/>
          </a:prstGeom>
        </p:spPr>
        <p:txBody>
          <a:bodyPr/>
          <a:lstStyle>
            <a:lvl1pPr defTabSz="457200">
              <a:spcBef>
                <a:spcPts val="1250"/>
              </a:spcBef>
              <a:buClr>
                <a:srgbClr val="000000"/>
              </a:buClr>
              <a:buSzPct val="100000"/>
              <a:buFont typeface="Times New Roman" pitchFamily="18" charset="0"/>
              <a:buNone/>
              <a:defRPr sz="2000" b="1">
                <a:solidFill>
                  <a:srgbClr val="FFFFFF"/>
                </a:solidFill>
                <a:latin typeface="+mn-lt"/>
                <a:ea typeface="+mn-ea"/>
                <a:cs typeface="+mn-cs"/>
              </a:defRPr>
            </a:lvl1pPr>
          </a:lstStyle>
          <a:p>
            <a:pPr>
              <a:defRPr/>
            </a:pPr>
            <a:r>
              <a:rPr lang="en-GB"/>
              <a:t>SLIDE CLASSIFICATION</a:t>
            </a:r>
            <a:br>
              <a:rPr lang="en-GB"/>
            </a:br>
            <a:r>
              <a:rPr lang="en-GB"/>
              <a:t>SLIDE DISTRIBUTION MARKING</a:t>
            </a:r>
          </a:p>
        </p:txBody>
      </p:sp>
      <p:sp>
        <p:nvSpPr>
          <p:cNvPr id="6" name="Rectangle 6"/>
          <p:cNvSpPr>
            <a:spLocks noGrp="1" noChangeArrowheads="1"/>
          </p:cNvSpPr>
          <p:nvPr>
            <p:ph type="sldNum" sz="quarter" idx="12"/>
          </p:nvPr>
        </p:nvSpPr>
        <p:spPr>
          <a:xfrm>
            <a:off x="6615113" y="6337300"/>
            <a:ext cx="2133600" cy="476250"/>
          </a:xfrm>
        </p:spPr>
        <p:txBody>
          <a:bodyPr/>
          <a:lstStyle>
            <a:lvl1pPr defTabSz="914400" fontAlgn="auto">
              <a:spcBef>
                <a:spcPts val="0"/>
              </a:spcBef>
              <a:spcAft>
                <a:spcPts val="0"/>
              </a:spcAft>
              <a:buClrTx/>
              <a:buSzTx/>
              <a:defRPr sz="1800">
                <a:solidFill>
                  <a:srgbClr val="FFFFFF"/>
                </a:solidFill>
                <a:latin typeface="+mn-lt"/>
              </a:defRPr>
            </a:lvl1pPr>
          </a:lstStyle>
          <a:p>
            <a:pPr>
              <a:defRPr/>
            </a:pPr>
            <a:fld id="{08CA9408-8029-4F40-B005-75151D5A3C7F}" type="slidenum">
              <a:rPr lang="en-GB"/>
              <a:pPr>
                <a:defRPr/>
              </a:pPr>
              <a:t>‹#›</a:t>
            </a:fld>
            <a:endParaRPr lang="en-GB" dirty="0"/>
          </a:p>
        </p:txBody>
      </p:sp>
    </p:spTree>
    <p:extLst>
      <p:ext uri="{BB962C8B-B14F-4D97-AF65-F5344CB8AC3E}">
        <p14:creationId xmlns:p14="http://schemas.microsoft.com/office/powerpoint/2010/main" val="40228600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p:cNvSpPr>
            <a:spLocks noGrp="1" noChangeArrowheads="1"/>
          </p:cNvSpPr>
          <p:nvPr>
            <p:ph type="sldNum" idx="10"/>
          </p:nvPr>
        </p:nvSpPr>
        <p:spPr>
          <a:xfrm>
            <a:off x="7011988" y="6494463"/>
            <a:ext cx="2132012" cy="363537"/>
          </a:xfrm>
        </p:spPr>
        <p:txBody>
          <a:bodyPr/>
          <a:lstStyle>
            <a:lvl1pPr algn="r" defTabSz="914400" fontAlgn="auto">
              <a:spcBef>
                <a:spcPts val="0"/>
              </a:spcBef>
              <a:spcAft>
                <a:spcPts val="0"/>
              </a:spcAft>
              <a:buClrTx/>
              <a:buSzTx/>
              <a:buFont typeface="Times New Roman" pitchFamily="16" charset="0"/>
              <a:buNone/>
              <a:defRPr sz="1800"/>
            </a:lvl1pPr>
          </a:lstStyle>
          <a:p>
            <a:pPr>
              <a:defRPr/>
            </a:pPr>
            <a:fld id="{F7C29C12-9686-4327-AC7F-3AC27AD1ECAE}" type="slidenum">
              <a:rPr lang="cs-CZ" altLang="cs-CZ"/>
              <a:pPr>
                <a:defRPr/>
              </a:pPr>
              <a:t>‹#›</a:t>
            </a:fld>
            <a:endParaRPr lang="cs-CZ" altLang="cs-CZ" dirty="0"/>
          </a:p>
        </p:txBody>
      </p:sp>
    </p:spTree>
    <p:extLst>
      <p:ext uri="{BB962C8B-B14F-4D97-AF65-F5344CB8AC3E}">
        <p14:creationId xmlns:p14="http://schemas.microsoft.com/office/powerpoint/2010/main" val="1761606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áhlaví části">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xfrm>
            <a:off x="8623300" y="6489700"/>
            <a:ext cx="508000" cy="363538"/>
          </a:xfrm>
        </p:spPr>
        <p:txBody>
          <a:bodyPr/>
          <a:lstStyle>
            <a:lvl1pPr algn="r" defTabSz="914400" fontAlgn="auto">
              <a:spcBef>
                <a:spcPts val="0"/>
              </a:spcBef>
              <a:spcAft>
                <a:spcPts val="0"/>
              </a:spcAft>
              <a:buClrTx/>
              <a:buSzTx/>
              <a:buFont typeface="Times New Roman" pitchFamily="16" charset="0"/>
              <a:buNone/>
              <a:defRPr sz="1800"/>
            </a:lvl1pPr>
          </a:lstStyle>
          <a:p>
            <a:pPr>
              <a:defRPr/>
            </a:pPr>
            <a:fld id="{68114DC6-9D64-4F0A-93A4-CBAD1A79DDE0}" type="slidenum">
              <a:rPr lang="cs-CZ" altLang="cs-CZ"/>
              <a:pPr>
                <a:defRPr/>
              </a:pPr>
              <a:t>‹#›</a:t>
            </a:fld>
            <a:endParaRPr lang="cs-CZ" altLang="cs-CZ" dirty="0"/>
          </a:p>
        </p:txBody>
      </p:sp>
    </p:spTree>
    <p:extLst>
      <p:ext uri="{BB962C8B-B14F-4D97-AF65-F5344CB8AC3E}">
        <p14:creationId xmlns:p14="http://schemas.microsoft.com/office/powerpoint/2010/main" val="373286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5"/>
          <p:cNvSpPr>
            <a:spLocks noGrp="1" noChangeArrowheads="1"/>
          </p:cNvSpPr>
          <p:nvPr>
            <p:ph type="sldNum" idx="10"/>
          </p:nvPr>
        </p:nvSpPr>
        <p:spPr/>
        <p:txBody>
          <a:bodyPr/>
          <a:lstStyle>
            <a:lvl1pPr defTabSz="914400" fontAlgn="auto">
              <a:spcBef>
                <a:spcPts val="0"/>
              </a:spcBef>
              <a:spcAft>
                <a:spcPts val="0"/>
              </a:spcAft>
              <a:buClrTx/>
              <a:buSzTx/>
              <a:defRPr sz="1800"/>
            </a:lvl1pPr>
          </a:lstStyle>
          <a:p>
            <a:pPr>
              <a:defRPr/>
            </a:pPr>
            <a:fld id="{BFF2AE9A-985D-4588-8D74-59C15991D64D}" type="slidenum">
              <a:rPr lang="cs-CZ" altLang="cs-CZ"/>
              <a:pPr>
                <a:defRPr/>
              </a:pPr>
              <a:t>‹#›</a:t>
            </a:fld>
            <a:endParaRPr lang="cs-CZ" altLang="cs-CZ"/>
          </a:p>
        </p:txBody>
      </p:sp>
    </p:spTree>
    <p:extLst>
      <p:ext uri="{BB962C8B-B14F-4D97-AF65-F5344CB8AC3E}">
        <p14:creationId xmlns:p14="http://schemas.microsoft.com/office/powerpoint/2010/main" val="150789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p:cNvSpPr>
            <a:spLocks noGrp="1" noChangeArrowheads="1"/>
          </p:cNvSpPr>
          <p:nvPr>
            <p:ph type="sldNum" idx="10"/>
          </p:nvPr>
        </p:nvSpPr>
        <p:spPr/>
        <p:txBody>
          <a:bodyPr/>
          <a:lstStyle>
            <a:lvl1pPr defTabSz="914400" fontAlgn="auto">
              <a:spcBef>
                <a:spcPts val="0"/>
              </a:spcBef>
              <a:spcAft>
                <a:spcPts val="0"/>
              </a:spcAft>
              <a:buClrTx/>
              <a:buSzTx/>
              <a:defRPr sz="1800"/>
            </a:lvl1pPr>
          </a:lstStyle>
          <a:p>
            <a:pPr>
              <a:defRPr/>
            </a:pPr>
            <a:fld id="{D7D7F252-FF3A-4466-B475-E6F274E3D95C}" type="slidenum">
              <a:rPr lang="cs-CZ" altLang="cs-CZ"/>
              <a:pPr>
                <a:defRPr/>
              </a:pPr>
              <a:t>‹#›</a:t>
            </a:fld>
            <a:endParaRPr lang="cs-CZ" altLang="cs-CZ"/>
          </a:p>
        </p:txBody>
      </p:sp>
    </p:spTree>
    <p:extLst>
      <p:ext uri="{BB962C8B-B14F-4D97-AF65-F5344CB8AC3E}">
        <p14:creationId xmlns:p14="http://schemas.microsoft.com/office/powerpoint/2010/main" val="281510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5"/>
          <p:cNvSpPr>
            <a:spLocks noGrp="1" noChangeArrowheads="1"/>
          </p:cNvSpPr>
          <p:nvPr>
            <p:ph type="sldNum" idx="10"/>
          </p:nvPr>
        </p:nvSpPr>
        <p:spPr/>
        <p:txBody>
          <a:bodyPr/>
          <a:lstStyle>
            <a:lvl1pPr defTabSz="914400" fontAlgn="auto">
              <a:spcBef>
                <a:spcPts val="0"/>
              </a:spcBef>
              <a:spcAft>
                <a:spcPts val="0"/>
              </a:spcAft>
              <a:buClrTx/>
              <a:buSzTx/>
              <a:defRPr sz="1800"/>
            </a:lvl1pPr>
          </a:lstStyle>
          <a:p>
            <a:pPr>
              <a:defRPr/>
            </a:pPr>
            <a:fld id="{DC2C8FA4-567A-46E3-A811-4DE8CA55FBDB}" type="slidenum">
              <a:rPr lang="cs-CZ" altLang="cs-CZ"/>
              <a:pPr>
                <a:defRPr/>
              </a:pPr>
              <a:t>‹#›</a:t>
            </a:fld>
            <a:endParaRPr lang="cs-CZ" altLang="cs-CZ"/>
          </a:p>
        </p:txBody>
      </p:sp>
    </p:spTree>
    <p:extLst>
      <p:ext uri="{BB962C8B-B14F-4D97-AF65-F5344CB8AC3E}">
        <p14:creationId xmlns:p14="http://schemas.microsoft.com/office/powerpoint/2010/main" val="342632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5"/>
          <p:cNvSpPr>
            <a:spLocks noGrp="1" noChangeArrowheads="1"/>
          </p:cNvSpPr>
          <p:nvPr>
            <p:ph type="sldNum" idx="10"/>
          </p:nvPr>
        </p:nvSpPr>
        <p:spPr/>
        <p:txBody>
          <a:bodyPr/>
          <a:lstStyle>
            <a:lvl1pPr defTabSz="914400" fontAlgn="auto">
              <a:spcBef>
                <a:spcPts val="0"/>
              </a:spcBef>
              <a:spcAft>
                <a:spcPts val="0"/>
              </a:spcAft>
              <a:buClrTx/>
              <a:buSzTx/>
              <a:defRPr sz="1800"/>
            </a:lvl1pPr>
          </a:lstStyle>
          <a:p>
            <a:pPr>
              <a:defRPr/>
            </a:pPr>
            <a:fld id="{729BE799-8005-4D07-9CD0-329C0DD84331}" type="slidenum">
              <a:rPr lang="cs-CZ" altLang="cs-CZ"/>
              <a:pPr>
                <a:defRPr/>
              </a:pPr>
              <a:t>‹#›</a:t>
            </a:fld>
            <a:endParaRPr lang="cs-CZ" altLang="cs-CZ"/>
          </a:p>
        </p:txBody>
      </p:sp>
    </p:spTree>
    <p:extLst>
      <p:ext uri="{BB962C8B-B14F-4D97-AF65-F5344CB8AC3E}">
        <p14:creationId xmlns:p14="http://schemas.microsoft.com/office/powerpoint/2010/main" val="225189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403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Tree>
    <p:extLst>
      <p:ext uri="{BB962C8B-B14F-4D97-AF65-F5344CB8AC3E}">
        <p14:creationId xmlns:p14="http://schemas.microsoft.com/office/powerpoint/2010/main" val="194070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cs-CZ"/>
              <a:t>Click to edit the title text format</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cs-CZ"/>
              <a:t>Click to edit the outline text format</a:t>
            </a:r>
          </a:p>
          <a:p>
            <a:pPr lvl="1"/>
            <a:r>
              <a:rPr lang="en-GB" altLang="cs-CZ"/>
              <a:t>Second Outline Level</a:t>
            </a:r>
          </a:p>
          <a:p>
            <a:pPr lvl="2"/>
            <a:r>
              <a:rPr lang="en-GB" altLang="cs-CZ"/>
              <a:t>Third Outline Level</a:t>
            </a:r>
          </a:p>
          <a:p>
            <a:pPr lvl="3"/>
            <a:r>
              <a:rPr lang="en-GB" altLang="cs-CZ"/>
              <a:t>Fourth Outline Level</a:t>
            </a:r>
          </a:p>
          <a:p>
            <a:pPr lvl="4"/>
            <a:r>
              <a:rPr lang="en-GB" altLang="cs-CZ"/>
              <a:t>Fifth Outline Level</a:t>
            </a:r>
          </a:p>
          <a:p>
            <a:pPr lvl="4"/>
            <a:r>
              <a:rPr lang="en-GB" altLang="cs-CZ"/>
              <a:t>Sixth Outline Level</a:t>
            </a:r>
          </a:p>
          <a:p>
            <a:pPr lvl="4"/>
            <a:r>
              <a:rPr lang="en-GB" altLang="cs-CZ"/>
              <a:t>Seventh Outline Level</a:t>
            </a:r>
          </a:p>
        </p:txBody>
      </p:sp>
      <p:sp>
        <p:nvSpPr>
          <p:cNvPr id="1028" name="Text Box 3"/>
          <p:cNvSpPr txBox="1">
            <a:spLocks noChangeArrowheads="1"/>
          </p:cNvSpPr>
          <p:nvPr/>
        </p:nvSpPr>
        <p:spPr bwMode="auto">
          <a:xfrm>
            <a:off x="457200" y="6356350"/>
            <a:ext cx="2133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a:defRPr>
                <a:solidFill>
                  <a:schemeClr val="tx1"/>
                </a:solidFill>
                <a:latin typeface="Calibri" pitchFamily="34" charset="0"/>
                <a:ea typeface="Microsoft YaHei" pitchFamily="34" charset="-122"/>
              </a:defRPr>
            </a:lvl1pPr>
            <a:lvl2pPr marL="742950" indent="-285750" defTabSz="457200">
              <a:defRPr>
                <a:solidFill>
                  <a:schemeClr val="tx1"/>
                </a:solidFill>
                <a:latin typeface="Calibri" pitchFamily="34" charset="0"/>
                <a:ea typeface="Microsoft YaHei" pitchFamily="34" charset="-122"/>
              </a:defRPr>
            </a:lvl2pPr>
            <a:lvl3pPr marL="1143000" indent="-228600" defTabSz="457200">
              <a:defRPr>
                <a:solidFill>
                  <a:schemeClr val="tx1"/>
                </a:solidFill>
                <a:latin typeface="Calibri" pitchFamily="34" charset="0"/>
                <a:ea typeface="Microsoft YaHei" pitchFamily="34" charset="-122"/>
              </a:defRPr>
            </a:lvl3pPr>
            <a:lvl4pPr marL="1600200" indent="-228600" defTabSz="457200">
              <a:defRPr>
                <a:solidFill>
                  <a:schemeClr val="tx1"/>
                </a:solidFill>
                <a:latin typeface="Calibri" pitchFamily="34" charset="0"/>
                <a:ea typeface="Microsoft YaHei" pitchFamily="34" charset="-122"/>
              </a:defRPr>
            </a:lvl4pPr>
            <a:lvl5pPr marL="2057400" indent="-228600" defTabSz="457200">
              <a:defRPr>
                <a:solidFill>
                  <a:schemeClr val="tx1"/>
                </a:solidFill>
                <a:latin typeface="Calibri" pitchFamily="34" charset="0"/>
                <a:ea typeface="Microsoft YaHei" pitchFamily="34" charset="-122"/>
              </a:defRPr>
            </a:lvl5pPr>
            <a:lvl6pPr marL="2514600" indent="-228600" defTabSz="457200" fontAlgn="base">
              <a:spcBef>
                <a:spcPct val="0"/>
              </a:spcBef>
              <a:spcAft>
                <a:spcPct val="0"/>
              </a:spcAft>
              <a:defRPr>
                <a:solidFill>
                  <a:schemeClr val="tx1"/>
                </a:solidFill>
                <a:latin typeface="Calibri" pitchFamily="34" charset="0"/>
                <a:ea typeface="Microsoft YaHei" pitchFamily="34" charset="-122"/>
              </a:defRPr>
            </a:lvl6pPr>
            <a:lvl7pPr marL="2971800" indent="-228600" defTabSz="457200" fontAlgn="base">
              <a:spcBef>
                <a:spcPct val="0"/>
              </a:spcBef>
              <a:spcAft>
                <a:spcPct val="0"/>
              </a:spcAft>
              <a:defRPr>
                <a:solidFill>
                  <a:schemeClr val="tx1"/>
                </a:solidFill>
                <a:latin typeface="Calibri" pitchFamily="34" charset="0"/>
                <a:ea typeface="Microsoft YaHei" pitchFamily="34" charset="-122"/>
              </a:defRPr>
            </a:lvl7pPr>
            <a:lvl8pPr marL="3429000" indent="-228600" defTabSz="457200" fontAlgn="base">
              <a:spcBef>
                <a:spcPct val="0"/>
              </a:spcBef>
              <a:spcAft>
                <a:spcPct val="0"/>
              </a:spcAft>
              <a:defRPr>
                <a:solidFill>
                  <a:schemeClr val="tx1"/>
                </a:solidFill>
                <a:latin typeface="Calibri" pitchFamily="34" charset="0"/>
                <a:ea typeface="Microsoft YaHei" pitchFamily="34" charset="-122"/>
              </a:defRPr>
            </a:lvl8pPr>
            <a:lvl9pPr marL="3886200" indent="-228600" defTabSz="457200" fontAlgn="base">
              <a:spcBef>
                <a:spcPct val="0"/>
              </a:spcBef>
              <a:spcAft>
                <a:spcPct val="0"/>
              </a:spcAft>
              <a:defRPr>
                <a:solidFill>
                  <a:schemeClr val="tx1"/>
                </a:solidFill>
                <a:latin typeface="Calibri" pitchFamily="34" charset="0"/>
                <a:ea typeface="Microsoft YaHei" pitchFamily="34" charset="-122"/>
              </a:defRPr>
            </a:lvl9pPr>
          </a:lstStyle>
          <a:p>
            <a:pPr>
              <a:spcBef>
                <a:spcPts val="1250"/>
              </a:spcBef>
              <a:buClr>
                <a:srgbClr val="000000"/>
              </a:buClr>
              <a:buSzPct val="100000"/>
              <a:buFont typeface="Times New Roman" pitchFamily="18" charset="0"/>
              <a:buNone/>
              <a:defRPr/>
            </a:pPr>
            <a:endParaRPr lang="cs-CZ" altLang="cs-CZ" sz="2000">
              <a:solidFill>
                <a:srgbClr val="FFFFFF"/>
              </a:solidFill>
              <a:latin typeface="Times New Roman" pitchFamily="18" charset="0"/>
              <a:cs typeface="Arial" charset="0"/>
            </a:endParaRPr>
          </a:p>
        </p:txBody>
      </p:sp>
      <p:sp>
        <p:nvSpPr>
          <p:cNvPr id="1029" name="Text Box 4"/>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a:defRPr>
                <a:solidFill>
                  <a:schemeClr val="tx1"/>
                </a:solidFill>
                <a:latin typeface="Calibri" pitchFamily="34" charset="0"/>
                <a:ea typeface="Microsoft YaHei" pitchFamily="34" charset="-122"/>
              </a:defRPr>
            </a:lvl1pPr>
            <a:lvl2pPr marL="742950" indent="-285750" defTabSz="457200">
              <a:defRPr>
                <a:solidFill>
                  <a:schemeClr val="tx1"/>
                </a:solidFill>
                <a:latin typeface="Calibri" pitchFamily="34" charset="0"/>
                <a:ea typeface="Microsoft YaHei" pitchFamily="34" charset="-122"/>
              </a:defRPr>
            </a:lvl2pPr>
            <a:lvl3pPr marL="1143000" indent="-228600" defTabSz="457200">
              <a:defRPr>
                <a:solidFill>
                  <a:schemeClr val="tx1"/>
                </a:solidFill>
                <a:latin typeface="Calibri" pitchFamily="34" charset="0"/>
                <a:ea typeface="Microsoft YaHei" pitchFamily="34" charset="-122"/>
              </a:defRPr>
            </a:lvl3pPr>
            <a:lvl4pPr marL="1600200" indent="-228600" defTabSz="457200">
              <a:defRPr>
                <a:solidFill>
                  <a:schemeClr val="tx1"/>
                </a:solidFill>
                <a:latin typeface="Calibri" pitchFamily="34" charset="0"/>
                <a:ea typeface="Microsoft YaHei" pitchFamily="34" charset="-122"/>
              </a:defRPr>
            </a:lvl4pPr>
            <a:lvl5pPr marL="2057400" indent="-228600" defTabSz="457200">
              <a:defRPr>
                <a:solidFill>
                  <a:schemeClr val="tx1"/>
                </a:solidFill>
                <a:latin typeface="Calibri" pitchFamily="34" charset="0"/>
                <a:ea typeface="Microsoft YaHei" pitchFamily="34" charset="-122"/>
              </a:defRPr>
            </a:lvl5pPr>
            <a:lvl6pPr marL="2514600" indent="-228600" defTabSz="457200" fontAlgn="base">
              <a:spcBef>
                <a:spcPct val="0"/>
              </a:spcBef>
              <a:spcAft>
                <a:spcPct val="0"/>
              </a:spcAft>
              <a:defRPr>
                <a:solidFill>
                  <a:schemeClr val="tx1"/>
                </a:solidFill>
                <a:latin typeface="Calibri" pitchFamily="34" charset="0"/>
                <a:ea typeface="Microsoft YaHei" pitchFamily="34" charset="-122"/>
              </a:defRPr>
            </a:lvl6pPr>
            <a:lvl7pPr marL="2971800" indent="-228600" defTabSz="457200" fontAlgn="base">
              <a:spcBef>
                <a:spcPct val="0"/>
              </a:spcBef>
              <a:spcAft>
                <a:spcPct val="0"/>
              </a:spcAft>
              <a:defRPr>
                <a:solidFill>
                  <a:schemeClr val="tx1"/>
                </a:solidFill>
                <a:latin typeface="Calibri" pitchFamily="34" charset="0"/>
                <a:ea typeface="Microsoft YaHei" pitchFamily="34" charset="-122"/>
              </a:defRPr>
            </a:lvl7pPr>
            <a:lvl8pPr marL="3429000" indent="-228600" defTabSz="457200" fontAlgn="base">
              <a:spcBef>
                <a:spcPct val="0"/>
              </a:spcBef>
              <a:spcAft>
                <a:spcPct val="0"/>
              </a:spcAft>
              <a:defRPr>
                <a:solidFill>
                  <a:schemeClr val="tx1"/>
                </a:solidFill>
                <a:latin typeface="Calibri" pitchFamily="34" charset="0"/>
                <a:ea typeface="Microsoft YaHei" pitchFamily="34" charset="-122"/>
              </a:defRPr>
            </a:lvl8pPr>
            <a:lvl9pPr marL="3886200" indent="-228600" defTabSz="457200" fontAlgn="base">
              <a:spcBef>
                <a:spcPct val="0"/>
              </a:spcBef>
              <a:spcAft>
                <a:spcPct val="0"/>
              </a:spcAft>
              <a:defRPr>
                <a:solidFill>
                  <a:schemeClr val="tx1"/>
                </a:solidFill>
                <a:latin typeface="Calibri" pitchFamily="34" charset="0"/>
                <a:ea typeface="Microsoft YaHei" pitchFamily="34" charset="-122"/>
              </a:defRPr>
            </a:lvl9pPr>
          </a:lstStyle>
          <a:p>
            <a:pPr>
              <a:spcBef>
                <a:spcPts val="1250"/>
              </a:spcBef>
              <a:buClr>
                <a:srgbClr val="000000"/>
              </a:buClr>
              <a:buSzPct val="100000"/>
              <a:buFont typeface="Times New Roman" pitchFamily="18" charset="0"/>
              <a:buNone/>
              <a:defRPr/>
            </a:pPr>
            <a:endParaRPr lang="cs-CZ" altLang="cs-CZ" sz="2000">
              <a:solidFill>
                <a:srgbClr val="FFFFFF"/>
              </a:solidFill>
              <a:latin typeface="Times New Roman" pitchFamily="18" charset="0"/>
              <a:cs typeface="Arial" charset="0"/>
            </a:endParaRPr>
          </a:p>
        </p:txBody>
      </p:sp>
      <p:sp>
        <p:nvSpPr>
          <p:cNvPr id="2" name="Rectangle 5"/>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defTabSz="457200">
              <a:spcBef>
                <a:spcPts val="1250"/>
              </a:spcBef>
              <a:buClr>
                <a:srgbClr val="000000"/>
              </a:buClr>
              <a:buSzPct val="100000"/>
              <a:buFont typeface="Times New Roman" pitchFamily="16" charset="0"/>
              <a:buChar char="•"/>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itchFamily="16" charset="0"/>
                <a:ea typeface="Microsoft YaHei" charset="-122"/>
                <a:cs typeface="Segoe UI" charset="0"/>
              </a:defRPr>
            </a:lvl1pPr>
          </a:lstStyle>
          <a:p>
            <a:pPr>
              <a:defRPr/>
            </a:pPr>
            <a:fld id="{C00C64A1-BE0B-4C6F-A290-B5BD7451DCC2}" type="slidenum">
              <a:rPr lang="cs-CZ" altLang="cs-CZ"/>
              <a:pPr>
                <a:defRPr/>
              </a:pPr>
              <a:t>‹#›</a:t>
            </a:fld>
            <a:endParaRPr lang="cs-CZ" altLang="cs-CZ"/>
          </a:p>
        </p:txBody>
      </p:sp>
      <p:pic>
        <p:nvPicPr>
          <p:cNvPr id="1031" name="Picture 6"/>
          <p:cNvPicPr>
            <a:picLocks noChangeAspect="1" noChangeArrowheads="1"/>
          </p:cNvPicPr>
          <p:nvPr/>
        </p:nvPicPr>
        <p:blipFill>
          <a:blip r:embed="rId18">
            <a:lum bright="70000" contrast="-70000"/>
            <a:extLst>
              <a:ext uri="{28A0092B-C50C-407E-A947-70E740481C1C}">
                <a14:useLocalDpi xmlns:a14="http://schemas.microsoft.com/office/drawing/2010/main" val="0"/>
              </a:ext>
            </a:extLst>
          </a:blip>
          <a:srcRect/>
          <a:stretch>
            <a:fillRect/>
          </a:stretch>
        </p:blipFill>
        <p:spPr bwMode="auto">
          <a:xfrm>
            <a:off x="0" y="-14288"/>
            <a:ext cx="9144000" cy="6872288"/>
          </a:xfrm>
          <a:prstGeom prst="rect">
            <a:avLst/>
          </a:prstGeom>
          <a:noFill/>
          <a:ln>
            <a:noFill/>
          </a:ln>
          <a:effectLst/>
          <a:extLst>
            <a:ext uri="{909E8E84-426E-40DD-AFC4-6F175D3DCCD1}">
              <a14:hiddenFill xmlns:a14="http://schemas.microsoft.com/office/drawing/2010/main">
                <a:blipFill dpi="0" rotWithShape="0">
                  <a:blip>
                    <a:lum bright="70000" contrast="-7000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1" r:id="rId16"/>
  </p:sldLayoutIdLst>
  <p:hf hdr="0" dt="0"/>
  <p:txStyles>
    <p:titleStyle>
      <a:lvl1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2pPr>
      <a:lvl3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3pPr>
      <a:lvl4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4pPr>
      <a:lvl5pPr algn="ctr" defTabSz="457200"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icrosoft YaHei" charset="-122"/>
        </a:defRPr>
      </a:lvl5pPr>
      <a:lvl6pPr marL="25146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22661" y="1705344"/>
            <a:ext cx="9050188" cy="1728192"/>
          </a:xfrm>
        </p:spPr>
        <p:txBody>
          <a:bodyPr>
            <a:noAutofit/>
          </a:bodyPr>
          <a:lstStyle/>
          <a:p>
            <a:pPr>
              <a:lnSpc>
                <a:spcPct val="100000"/>
              </a:lnSpc>
            </a:pPr>
            <a:endParaRPr lang="cs-CZ" sz="4000" dirty="0">
              <a:latin typeface="+mn-lt"/>
            </a:endParaRPr>
          </a:p>
          <a:p>
            <a:pPr>
              <a:lnSpc>
                <a:spcPct val="100000"/>
              </a:lnSpc>
            </a:pPr>
            <a:r>
              <a:rPr lang="cs-CZ" sz="3600" b="1" dirty="0">
                <a:solidFill>
                  <a:schemeClr val="tx1">
                    <a:lumMod val="85000"/>
                    <a:lumOff val="15000"/>
                  </a:schemeClr>
                </a:solidFill>
                <a:latin typeface="+mn-lt"/>
              </a:rPr>
              <a:t>PLÁNOVÁNÍ NATO A EU </a:t>
            </a:r>
            <a:endParaRPr lang="cs-CZ" sz="4000" dirty="0">
              <a:latin typeface="+mn-lt"/>
            </a:endParaRPr>
          </a:p>
        </p:txBody>
      </p:sp>
      <p:sp>
        <p:nvSpPr>
          <p:cNvPr id="6" name="Zástupný symbol pro zápatí 5"/>
          <p:cNvSpPr>
            <a:spLocks noGrp="1"/>
          </p:cNvSpPr>
          <p:nvPr>
            <p:ph type="ftr" sz="quarter" idx="4294967295"/>
          </p:nvPr>
        </p:nvSpPr>
        <p:spPr>
          <a:xfrm>
            <a:off x="3136962" y="6438640"/>
            <a:ext cx="3086100" cy="365125"/>
          </a:xfrm>
        </p:spPr>
        <p:txBody>
          <a:bodyPr/>
          <a:lstStyle/>
          <a:p>
            <a:pPr algn="ctr"/>
            <a:r>
              <a:rPr lang="cs-CZ" sz="2400" b="1" dirty="0">
                <a:latin typeface="+mn-lt"/>
              </a:rPr>
              <a:t>Josef Procházka</a:t>
            </a:r>
          </a:p>
        </p:txBody>
      </p:sp>
      <p:sp>
        <p:nvSpPr>
          <p:cNvPr id="7" name="Zástupný symbol pro datum 3"/>
          <p:cNvSpPr txBox="1">
            <a:spLocks/>
          </p:cNvSpPr>
          <p:nvPr/>
        </p:nvSpPr>
        <p:spPr>
          <a:xfrm>
            <a:off x="6948264" y="6356351"/>
            <a:ext cx="2057400" cy="365125"/>
          </a:xfrm>
          <a:prstGeom prst="rect">
            <a:avLst/>
          </a:prstGeom>
        </p:spPr>
        <p:txBody>
          <a:bodyPr vert="horz" lIns="91440" tIns="45720" rIns="91440" bIns="45720" rtlCol="0" anchor="ctr"/>
          <a:lstStyle>
            <a:defPPr>
              <a:defRPr lang="cs-CZ"/>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prstClr val="white"/>
                </a:solidFill>
                <a:latin typeface="+mn-lt"/>
              </a:rPr>
              <a:t>1</a:t>
            </a:r>
          </a:p>
        </p:txBody>
      </p:sp>
      <p:sp>
        <p:nvSpPr>
          <p:cNvPr id="8" name="Podnadpis 2"/>
          <p:cNvSpPr txBox="1">
            <a:spLocks/>
          </p:cNvSpPr>
          <p:nvPr/>
        </p:nvSpPr>
        <p:spPr bwMode="auto">
          <a:xfrm>
            <a:off x="154918" y="-675084"/>
            <a:ext cx="9050188" cy="1728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noAutofit/>
          </a:bodyPr>
          <a:lstStyle>
            <a:lvl1pPr marL="0" indent="0" algn="ctr" defTabSz="457200" rtl="0" eaLnBrk="0" fontAlgn="base" hangingPunct="0">
              <a:spcBef>
                <a:spcPts val="800"/>
              </a:spcBef>
              <a:spcAft>
                <a:spcPct val="0"/>
              </a:spcAft>
              <a:buClr>
                <a:srgbClr val="000000"/>
              </a:buClr>
              <a:buSzPct val="100000"/>
              <a:buFont typeface="Times New Roman" pitchFamily="18" charset="0"/>
              <a:buNone/>
              <a:defRPr sz="3200">
                <a:solidFill>
                  <a:srgbClr val="000000"/>
                </a:solidFill>
                <a:latin typeface="+mn-lt"/>
                <a:ea typeface="+mn-ea"/>
                <a:cs typeface="+mn-cs"/>
              </a:defRPr>
            </a:lvl1pPr>
            <a:lvl2pPr marL="457200" indent="0" algn="ctr" defTabSz="457200" rtl="0" eaLnBrk="0" fontAlgn="base" hangingPunct="0">
              <a:spcBef>
                <a:spcPts val="700"/>
              </a:spcBef>
              <a:spcAft>
                <a:spcPct val="0"/>
              </a:spcAft>
              <a:buClr>
                <a:srgbClr val="000000"/>
              </a:buClr>
              <a:buSzPct val="100000"/>
              <a:buFont typeface="Times New Roman" pitchFamily="18" charset="0"/>
              <a:buNone/>
              <a:defRPr sz="2800">
                <a:solidFill>
                  <a:srgbClr val="000000"/>
                </a:solidFill>
                <a:latin typeface="+mn-lt"/>
                <a:ea typeface="+mn-ea"/>
              </a:defRPr>
            </a:lvl2pPr>
            <a:lvl3pPr marL="914400" indent="0" algn="ctr" defTabSz="457200" rtl="0" eaLnBrk="0" fontAlgn="base" hangingPunct="0">
              <a:spcBef>
                <a:spcPts val="600"/>
              </a:spcBef>
              <a:spcAft>
                <a:spcPct val="0"/>
              </a:spcAft>
              <a:buClr>
                <a:srgbClr val="000000"/>
              </a:buClr>
              <a:buSzPct val="100000"/>
              <a:buFont typeface="Times New Roman" pitchFamily="18" charset="0"/>
              <a:buNone/>
              <a:defRPr sz="2400">
                <a:solidFill>
                  <a:srgbClr val="000000"/>
                </a:solidFill>
                <a:latin typeface="+mn-lt"/>
                <a:ea typeface="+mn-ea"/>
              </a:defRPr>
            </a:lvl3pPr>
            <a:lvl4pPr marL="1371600" indent="0" algn="ctr" defTabSz="457200" rtl="0" eaLnBrk="0" fontAlgn="base" hangingPunct="0">
              <a:spcBef>
                <a:spcPts val="500"/>
              </a:spcBef>
              <a:spcAft>
                <a:spcPct val="0"/>
              </a:spcAft>
              <a:buClr>
                <a:srgbClr val="000000"/>
              </a:buClr>
              <a:buSzPct val="100000"/>
              <a:buFont typeface="Times New Roman" pitchFamily="18" charset="0"/>
              <a:buNone/>
              <a:defRPr sz="2000">
                <a:solidFill>
                  <a:srgbClr val="000000"/>
                </a:solidFill>
                <a:latin typeface="+mn-lt"/>
                <a:ea typeface="+mn-ea"/>
              </a:defRPr>
            </a:lvl4pPr>
            <a:lvl5pPr marL="1828800" indent="0" algn="ctr" defTabSz="457200" rtl="0" eaLnBrk="0" fontAlgn="base" hangingPunct="0">
              <a:spcBef>
                <a:spcPts val="500"/>
              </a:spcBef>
              <a:spcAft>
                <a:spcPct val="0"/>
              </a:spcAft>
              <a:buClr>
                <a:srgbClr val="000000"/>
              </a:buClr>
              <a:buSzPct val="100000"/>
              <a:buFont typeface="Times New Roman" pitchFamily="18" charset="0"/>
              <a:buNone/>
              <a:defRPr sz="2000">
                <a:solidFill>
                  <a:srgbClr val="000000"/>
                </a:solidFill>
                <a:latin typeface="+mn-lt"/>
                <a:ea typeface="+mn-ea"/>
              </a:defRPr>
            </a:lvl5pPr>
            <a:lvl6pPr marL="2286000" indent="0" algn="ctr" defTabSz="457200" rtl="0" fontAlgn="base">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6pPr>
            <a:lvl7pPr marL="2743200" indent="0" algn="ctr" defTabSz="457200" rtl="0" fontAlgn="base">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7pPr>
            <a:lvl8pPr marL="3200400" indent="0" algn="ctr" defTabSz="457200" rtl="0" fontAlgn="base">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8pPr>
            <a:lvl9pPr marL="3657600" indent="0" algn="ctr" defTabSz="457200" rtl="0" fontAlgn="base">
              <a:spcBef>
                <a:spcPts val="500"/>
              </a:spcBef>
              <a:spcAft>
                <a:spcPct val="0"/>
              </a:spcAft>
              <a:buClr>
                <a:srgbClr val="000000"/>
              </a:buClr>
              <a:buSzPct val="100000"/>
              <a:buFont typeface="Times New Roman" pitchFamily="16" charset="0"/>
              <a:buNone/>
              <a:defRPr sz="2000">
                <a:solidFill>
                  <a:srgbClr val="000000"/>
                </a:solidFill>
                <a:latin typeface="+mn-lt"/>
                <a:ea typeface="+mn-ea"/>
              </a:defRPr>
            </a:lvl9pPr>
          </a:lstStyle>
          <a:p>
            <a:endParaRPr lang="cs-CZ" sz="4000" kern="0" dirty="0"/>
          </a:p>
          <a:p>
            <a:r>
              <a:rPr lang="cs-CZ" sz="2400" b="1" kern="0" dirty="0">
                <a:solidFill>
                  <a:schemeClr val="tx1">
                    <a:lumMod val="85000"/>
                    <a:lumOff val="15000"/>
                  </a:schemeClr>
                </a:solidFill>
              </a:rPr>
              <a:t>FAKULTA SOCIÁLNÍCH STUDIÍ</a:t>
            </a:r>
          </a:p>
          <a:p>
            <a:r>
              <a:rPr lang="cs-CZ" sz="2400" b="1" kern="0" dirty="0">
                <a:solidFill>
                  <a:schemeClr val="tx1">
                    <a:lumMod val="85000"/>
                    <a:lumOff val="15000"/>
                  </a:schemeClr>
                </a:solidFill>
              </a:rPr>
              <a:t>MASARYKOVA UNIVERZITA V BRNĚ </a:t>
            </a:r>
            <a:endParaRPr lang="cs-CZ" sz="2400" kern="0" dirty="0"/>
          </a:p>
        </p:txBody>
      </p:sp>
      <p:pic>
        <p:nvPicPr>
          <p:cNvPr id="2" name="Obrázek 1"/>
          <p:cNvPicPr>
            <a:picLocks noChangeAspect="1"/>
          </p:cNvPicPr>
          <p:nvPr/>
        </p:nvPicPr>
        <p:blipFill>
          <a:blip r:embed="rId3"/>
          <a:stretch>
            <a:fillRect/>
          </a:stretch>
        </p:blipFill>
        <p:spPr>
          <a:xfrm>
            <a:off x="28849" y="3575051"/>
            <a:ext cx="9144000" cy="2781300"/>
          </a:xfrm>
          <a:prstGeom prst="rect">
            <a:avLst/>
          </a:prstGeom>
        </p:spPr>
      </p:pic>
      <p:pic>
        <p:nvPicPr>
          <p:cNvPr id="4" name="Obrázek 3"/>
          <p:cNvPicPr>
            <a:picLocks noChangeAspect="1"/>
          </p:cNvPicPr>
          <p:nvPr/>
        </p:nvPicPr>
        <p:blipFill>
          <a:blip r:embed="rId4"/>
          <a:stretch>
            <a:fillRect/>
          </a:stretch>
        </p:blipFill>
        <p:spPr>
          <a:xfrm>
            <a:off x="1" y="-22848"/>
            <a:ext cx="1763687" cy="998549"/>
          </a:xfrm>
          <a:prstGeom prst="rect">
            <a:avLst/>
          </a:prstGeom>
        </p:spPr>
      </p:pic>
      <p:pic>
        <p:nvPicPr>
          <p:cNvPr id="9" name="Obrázek 8"/>
          <p:cNvPicPr>
            <a:picLocks noChangeAspect="1"/>
          </p:cNvPicPr>
          <p:nvPr/>
        </p:nvPicPr>
        <p:blipFill>
          <a:blip r:embed="rId5"/>
          <a:stretch>
            <a:fillRect/>
          </a:stretch>
        </p:blipFill>
        <p:spPr>
          <a:xfrm>
            <a:off x="7596336" y="-41870"/>
            <a:ext cx="1526356" cy="1017571"/>
          </a:xfrm>
          <a:prstGeom prst="rect">
            <a:avLst/>
          </a:prstGeom>
        </p:spPr>
      </p:pic>
    </p:spTree>
    <p:extLst>
      <p:ext uri="{BB962C8B-B14F-4D97-AF65-F5344CB8AC3E}">
        <p14:creationId xmlns:p14="http://schemas.microsoft.com/office/powerpoint/2010/main" val="416879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CHARAKTERISTIKA NDPP</a:t>
            </a:r>
          </a:p>
        </p:txBody>
      </p:sp>
      <p:sp>
        <p:nvSpPr>
          <p:cNvPr id="3" name="Zástupný symbol pro obsah 2"/>
          <p:cNvSpPr>
            <a:spLocks noGrp="1"/>
          </p:cNvSpPr>
          <p:nvPr>
            <p:ph idx="1"/>
          </p:nvPr>
        </p:nvSpPr>
        <p:spPr>
          <a:xfrm>
            <a:off x="611560" y="1700808"/>
            <a:ext cx="8228013" cy="4524375"/>
          </a:xfrm>
        </p:spPr>
        <p:txBody>
          <a:bodyPr>
            <a:normAutofit fontScale="85000" lnSpcReduction="20000"/>
          </a:bodyPr>
          <a:lstStyle/>
          <a:p>
            <a:pPr marL="457200" indent="-457200" algn="just">
              <a:buFont typeface="Arial" panose="020B0604020202020204" pitchFamily="34" charset="0"/>
              <a:buChar char="•"/>
            </a:pPr>
            <a:r>
              <a:rPr lang="cs-CZ" sz="3100" dirty="0"/>
              <a:t>Strukturovaný proces (5 kroků, 4 letý cyklus plánování a 2 letý cyklus hodnocení)</a:t>
            </a:r>
          </a:p>
          <a:p>
            <a:pPr marL="457200" indent="-457200" algn="just">
              <a:buFont typeface="Arial" panose="020B0604020202020204" pitchFamily="34" charset="0"/>
              <a:buChar char="•"/>
            </a:pPr>
            <a:r>
              <a:rPr lang="cs-CZ" sz="3100" dirty="0"/>
              <a:t>Politické zadání a nezávislá vojenská doporučení</a:t>
            </a:r>
          </a:p>
          <a:p>
            <a:pPr marL="457200" indent="-457200" algn="just">
              <a:buFont typeface="Arial" panose="020B0604020202020204" pitchFamily="34" charset="0"/>
              <a:buChar char="•"/>
            </a:pPr>
            <a:r>
              <a:rPr lang="cs-CZ" sz="3100" dirty="0"/>
              <a:t>Flexibilní reakce na změnu podmínek  a potřeb</a:t>
            </a:r>
          </a:p>
          <a:p>
            <a:pPr marL="457200" indent="-457200" algn="just">
              <a:buFont typeface="Arial" panose="020B0604020202020204" pitchFamily="34" charset="0"/>
              <a:buChar char="•"/>
            </a:pPr>
            <a:r>
              <a:rPr lang="cs-CZ" sz="3100" dirty="0"/>
              <a:t>Komplexní přístup – integrace všech plánovacích domén</a:t>
            </a:r>
          </a:p>
          <a:p>
            <a:pPr marL="457200" indent="-457200" algn="just">
              <a:buFont typeface="Arial" panose="020B0604020202020204" pitchFamily="34" charset="0"/>
              <a:buChar char="•"/>
            </a:pPr>
            <a:r>
              <a:rPr lang="cs-CZ" sz="3100" dirty="0"/>
              <a:t>Zaměřen na dlouhodobý a střednědobý rozvoj schopností</a:t>
            </a:r>
          </a:p>
          <a:p>
            <a:pPr marL="457200" indent="-457200" algn="just">
              <a:buFont typeface="Arial" panose="020B0604020202020204" pitchFamily="34" charset="0"/>
              <a:buChar char="•"/>
            </a:pPr>
            <a:r>
              <a:rPr lang="cs-CZ" sz="3100" dirty="0"/>
              <a:t>Schopnost reagovat na urgentní požadavky z operací</a:t>
            </a:r>
          </a:p>
          <a:p>
            <a:pPr marL="457200" indent="-457200" algn="just">
              <a:buFont typeface="Arial" panose="020B0604020202020204" pitchFamily="34" charset="0"/>
              <a:buChar char="•"/>
            </a:pPr>
            <a:r>
              <a:rPr lang="cs-CZ" sz="3100" dirty="0"/>
              <a:t>Analyticky podpořený </a:t>
            </a:r>
          </a:p>
          <a:p>
            <a:pPr marL="457200" indent="-457200" algn="just">
              <a:buFont typeface="Arial" panose="020B0604020202020204" pitchFamily="34" charset="0"/>
              <a:buChar char="•"/>
            </a:pPr>
            <a:r>
              <a:rPr lang="cs-CZ" sz="3100" dirty="0"/>
              <a:t>Silná zpětná vazba – hodnocení obranných plánů a operačních rizik (stanovení priorit)</a:t>
            </a:r>
          </a:p>
          <a:p>
            <a:pPr marL="457200" indent="-457200" algn="just">
              <a:buFont typeface="Arial" panose="020B0604020202020204" pitchFamily="34" charset="0"/>
              <a:buChar char="•"/>
            </a:pPr>
            <a:endParaRPr lang="cs-CZ" sz="3100" dirty="0"/>
          </a:p>
          <a:p>
            <a:endParaRPr lang="cs-CZ" dirty="0"/>
          </a:p>
          <a:p>
            <a:endParaRPr lang="cs-CZ" dirty="0"/>
          </a:p>
        </p:txBody>
      </p:sp>
    </p:spTree>
    <p:extLst>
      <p:ext uri="{BB962C8B-B14F-4D97-AF65-F5344CB8AC3E}">
        <p14:creationId xmlns:p14="http://schemas.microsoft.com/office/powerpoint/2010/main" val="2633471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txBox="1"/>
          <p:nvPr/>
        </p:nvSpPr>
        <p:spPr>
          <a:xfrm>
            <a:off x="7010403" y="6369052"/>
            <a:ext cx="2133596" cy="476246"/>
          </a:xfrm>
          <a:prstGeom prst="rect">
            <a:avLst/>
          </a:prstGeom>
          <a:noFill/>
          <a:ln>
            <a:noFill/>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4ACE54-593F-448F-BC6B-45AD48A19E01}" type="slidenum">
              <a:rPr/>
              <a:t>11</a:t>
            </a:fld>
            <a:endParaRPr lang="en-GB" sz="1400" b="0" i="0" u="none" strike="noStrike" kern="1200" cap="none" spc="0" baseline="0">
              <a:solidFill>
                <a:srgbClr val="000000"/>
              </a:solidFill>
              <a:uFillTx/>
              <a:latin typeface="Arial"/>
            </a:endParaRPr>
          </a:p>
        </p:txBody>
      </p:sp>
      <p:sp>
        <p:nvSpPr>
          <p:cNvPr id="3" name="Text Box 2"/>
          <p:cNvSpPr txBox="1"/>
          <p:nvPr/>
        </p:nvSpPr>
        <p:spPr>
          <a:xfrm>
            <a:off x="2887014" y="188915"/>
            <a:ext cx="3109762" cy="597087"/>
          </a:xfrm>
          <a:prstGeom prst="rect">
            <a:avLst/>
          </a:prstGeom>
          <a:noFill/>
          <a:ln>
            <a:noFill/>
          </a:ln>
        </p:spPr>
        <p:txBody>
          <a:bodyPr vert="horz" wrap="none" lIns="91440" tIns="45720" rIns="91440" bIns="45720" anchor="t" anchorCtr="0" compatLnSpc="1">
            <a:spAutoFit/>
          </a:bodyPr>
          <a:lstStyle/>
          <a:p>
            <a:pPr marL="609600" indent="-609600" algn="just">
              <a:lnSpc>
                <a:spcPct val="80000"/>
              </a:lnSpc>
            </a:pPr>
            <a:r>
              <a:rPr lang="cs-CZ" altLang="cs-CZ" sz="4000" dirty="0"/>
              <a:t>PROCES NDPP</a:t>
            </a:r>
          </a:p>
        </p:txBody>
      </p:sp>
      <p:grpSp>
        <p:nvGrpSpPr>
          <p:cNvPr id="4" name="Group 48"/>
          <p:cNvGrpSpPr/>
          <p:nvPr/>
        </p:nvGrpSpPr>
        <p:grpSpPr>
          <a:xfrm>
            <a:off x="395536" y="836712"/>
            <a:ext cx="8361866" cy="5256305"/>
            <a:chOff x="1927470" y="1238253"/>
            <a:chExt cx="5364163" cy="4278313"/>
          </a:xfrm>
        </p:grpSpPr>
        <p:pic>
          <p:nvPicPr>
            <p:cNvPr id="5" name="Picture 4" descr="j0439587"/>
            <p:cNvPicPr>
              <a:picLocks noChangeAspect="1"/>
            </p:cNvPicPr>
            <p:nvPr/>
          </p:nvPicPr>
          <p:blipFill>
            <a:blip r:embed="rId3"/>
            <a:srcRect/>
            <a:stretch>
              <a:fillRect/>
            </a:stretch>
          </p:blipFill>
          <p:spPr>
            <a:xfrm>
              <a:off x="1927470" y="1238253"/>
              <a:ext cx="5364163" cy="4278313"/>
            </a:xfrm>
            <a:prstGeom prst="rect">
              <a:avLst/>
            </a:prstGeom>
            <a:noFill/>
            <a:ln>
              <a:solidFill>
                <a:schemeClr val="tx1"/>
              </a:solidFill>
            </a:ln>
          </p:spPr>
        </p:pic>
        <p:sp>
          <p:nvSpPr>
            <p:cNvPr id="6" name="Text Box 5"/>
            <p:cNvSpPr txBox="1"/>
            <p:nvPr/>
          </p:nvSpPr>
          <p:spPr>
            <a:xfrm>
              <a:off x="3783009" y="1407242"/>
              <a:ext cx="1653087" cy="475971"/>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1" i="0" u="none" strike="noStrike" kern="1200" cap="none" spc="0" baseline="0" dirty="0">
                  <a:solidFill>
                    <a:schemeClr val="bg1"/>
                  </a:solidFill>
                  <a:uFillTx/>
                  <a:latin typeface="Arial"/>
                </a:rPr>
                <a:t>Zpracování politické směrnice</a:t>
              </a:r>
              <a:endParaRPr lang="en-US" sz="1600" b="1" i="0" u="none" strike="noStrike" kern="1200" cap="none" spc="0" baseline="0" dirty="0">
                <a:solidFill>
                  <a:schemeClr val="bg1"/>
                </a:solidFill>
                <a:uFillTx/>
                <a:latin typeface="Arial"/>
              </a:endParaRPr>
            </a:p>
          </p:txBody>
        </p:sp>
        <p:sp>
          <p:nvSpPr>
            <p:cNvPr id="7" name="Text Box 6"/>
            <p:cNvSpPr txBox="1"/>
            <p:nvPr/>
          </p:nvSpPr>
          <p:spPr>
            <a:xfrm>
              <a:off x="5589861" y="2047029"/>
              <a:ext cx="1676410" cy="830997"/>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1" i="0" u="none" strike="noStrike" kern="1200" cap="none" spc="0" baseline="0" dirty="0">
                  <a:solidFill>
                    <a:srgbClr val="FFFFFF"/>
                  </a:solidFill>
                  <a:uFillTx/>
                  <a:latin typeface="Arial"/>
                </a:rPr>
                <a:t>Určení</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1" i="0" u="none" strike="noStrike" kern="1200" cap="none" spc="0" baseline="0" dirty="0">
                  <a:solidFill>
                    <a:srgbClr val="FFFFFF"/>
                  </a:solidFill>
                  <a:uFillTx/>
                  <a:latin typeface="Arial"/>
                </a:rPr>
                <a:t>požadavků na schopnosti</a:t>
              </a:r>
              <a:endParaRPr lang="en-US" sz="1600" b="1" i="0" u="none" strike="noStrike" kern="1200" cap="none" spc="0" baseline="0" dirty="0">
                <a:solidFill>
                  <a:srgbClr val="FFFFFF"/>
                </a:solidFill>
                <a:uFillTx/>
                <a:latin typeface="Arial"/>
              </a:endParaRPr>
            </a:p>
          </p:txBody>
        </p:sp>
        <p:sp>
          <p:nvSpPr>
            <p:cNvPr id="8" name="Text Box 7"/>
            <p:cNvSpPr txBox="1"/>
            <p:nvPr/>
          </p:nvSpPr>
          <p:spPr>
            <a:xfrm>
              <a:off x="5038728" y="3852337"/>
              <a:ext cx="1677988" cy="33855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1" i="0" u="none" strike="noStrike" kern="1200" cap="none" spc="0" baseline="0" dirty="0">
                  <a:solidFill>
                    <a:srgbClr val="FFFFFF"/>
                  </a:solidFill>
                  <a:uFillTx/>
                  <a:latin typeface="Arial"/>
                </a:rPr>
                <a:t>Přidělení cílů</a:t>
              </a:r>
              <a:endParaRPr lang="en-US" sz="1600" b="1" i="0" u="none" strike="noStrike" kern="1200" cap="none" spc="0" baseline="0" dirty="0">
                <a:solidFill>
                  <a:srgbClr val="FFFFFF"/>
                </a:solidFill>
                <a:uFillTx/>
                <a:latin typeface="Arial"/>
              </a:endParaRPr>
            </a:p>
          </p:txBody>
        </p:sp>
        <p:sp>
          <p:nvSpPr>
            <p:cNvPr id="9" name="Text Box 8"/>
            <p:cNvSpPr txBox="1"/>
            <p:nvPr/>
          </p:nvSpPr>
          <p:spPr>
            <a:xfrm>
              <a:off x="2528892" y="3797302"/>
              <a:ext cx="1562096" cy="58477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1" i="0" u="none" strike="noStrike" kern="1200" cap="none" spc="0" baseline="0" dirty="0">
                  <a:solidFill>
                    <a:srgbClr val="FFFFFF"/>
                  </a:solidFill>
                  <a:uFillTx/>
                  <a:latin typeface="Arial"/>
                </a:rPr>
                <a:t>Podpora realizace cílů</a:t>
              </a:r>
              <a:endParaRPr lang="en-US" sz="1600" b="1" i="0" u="none" strike="noStrike" kern="1200" cap="none" spc="0" baseline="0" dirty="0">
                <a:solidFill>
                  <a:srgbClr val="FFFFFF"/>
                </a:solidFill>
                <a:uFillTx/>
                <a:latin typeface="Arial"/>
              </a:endParaRPr>
            </a:p>
          </p:txBody>
        </p:sp>
        <p:sp>
          <p:nvSpPr>
            <p:cNvPr id="10" name="Text Box 9"/>
            <p:cNvSpPr txBox="1"/>
            <p:nvPr/>
          </p:nvSpPr>
          <p:spPr>
            <a:xfrm>
              <a:off x="2123728" y="2195510"/>
              <a:ext cx="1329081" cy="584775"/>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600" b="1" i="0" u="none" strike="noStrike" kern="1200" cap="none" spc="0" baseline="0" dirty="0">
                  <a:solidFill>
                    <a:srgbClr val="FFFFFF"/>
                  </a:solidFill>
                  <a:uFillTx/>
                  <a:latin typeface="Arial"/>
                </a:rPr>
                <a:t>Hodnocení výsledků</a:t>
              </a:r>
              <a:endParaRPr lang="en-US" sz="1600" b="1" i="0" u="none" strike="noStrike" kern="1200" cap="none" spc="0" baseline="0" dirty="0">
                <a:solidFill>
                  <a:srgbClr val="FFFFFF"/>
                </a:solidFill>
                <a:uFillTx/>
                <a:latin typeface="Arial"/>
              </a:endParaRPr>
            </a:p>
          </p:txBody>
        </p:sp>
        <p:sp>
          <p:nvSpPr>
            <p:cNvPr id="11" name="Text Box 10"/>
            <p:cNvSpPr txBox="1"/>
            <p:nvPr/>
          </p:nvSpPr>
          <p:spPr>
            <a:xfrm>
              <a:off x="3836055" y="2635531"/>
              <a:ext cx="1546222" cy="30061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1800" b="1" i="0" u="none" strike="noStrike" kern="1200" cap="none" spc="0" baseline="0" dirty="0">
                  <a:solidFill>
                    <a:srgbClr val="000000"/>
                  </a:solidFill>
                  <a:uFillTx/>
                  <a:latin typeface="Arial"/>
                </a:rPr>
                <a:t>SCHOPNOSTI</a:t>
              </a:r>
              <a:endParaRPr lang="en-US" sz="1800" b="1" i="0" u="none" strike="noStrike" kern="1200" cap="none" spc="0" baseline="0" dirty="0">
                <a:solidFill>
                  <a:srgbClr val="000000"/>
                </a:solidFill>
                <a:uFillTx/>
                <a:latin typeface="Arial"/>
              </a:endParaRPr>
            </a:p>
          </p:txBody>
        </p:sp>
        <p:sp>
          <p:nvSpPr>
            <p:cNvPr id="12" name="Line 42"/>
            <p:cNvSpPr/>
            <p:nvPr/>
          </p:nvSpPr>
          <p:spPr>
            <a:xfrm flipV="1">
              <a:off x="3875090" y="2157417"/>
              <a:ext cx="217490" cy="1158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chemeClr val="tx1"/>
              </a:solidFill>
              <a:prstDash val="solid"/>
              <a:round/>
              <a:tailEnd type="arrow"/>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Calibri"/>
              </a:endParaRPr>
            </a:p>
          </p:txBody>
        </p:sp>
        <p:sp>
          <p:nvSpPr>
            <p:cNvPr id="13" name="Line 43"/>
            <p:cNvSpPr/>
            <p:nvPr/>
          </p:nvSpPr>
          <p:spPr>
            <a:xfrm>
              <a:off x="4999033" y="2151061"/>
              <a:ext cx="246065" cy="10001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chemeClr val="tx1"/>
              </a:solidFill>
              <a:prstDash val="solid"/>
              <a:round/>
              <a:tailEnd type="arrow"/>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Calibri"/>
              </a:endParaRPr>
            </a:p>
          </p:txBody>
        </p:sp>
        <p:sp>
          <p:nvSpPr>
            <p:cNvPr id="14" name="Line 44"/>
            <p:cNvSpPr/>
            <p:nvPr/>
          </p:nvSpPr>
          <p:spPr>
            <a:xfrm flipH="1">
              <a:off x="5554659" y="2898776"/>
              <a:ext cx="131765" cy="20161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chemeClr val="tx1"/>
              </a:solidFill>
              <a:prstDash val="solid"/>
              <a:round/>
              <a:tailEnd type="arrow"/>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Calibri"/>
              </a:endParaRPr>
            </a:p>
          </p:txBody>
        </p:sp>
        <p:sp>
          <p:nvSpPr>
            <p:cNvPr id="15" name="Line 46"/>
            <p:cNvSpPr/>
            <p:nvPr/>
          </p:nvSpPr>
          <p:spPr>
            <a:xfrm>
              <a:off x="3452810" y="2927351"/>
              <a:ext cx="88897" cy="2301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chemeClr val="tx1"/>
              </a:solidFill>
              <a:prstDash val="solid"/>
              <a:round/>
              <a:headEnd type="arrow"/>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Calibri"/>
              </a:endParaRPr>
            </a:p>
          </p:txBody>
        </p:sp>
        <p:sp>
          <p:nvSpPr>
            <p:cNvPr id="16" name="Line 47"/>
            <p:cNvSpPr/>
            <p:nvPr/>
          </p:nvSpPr>
          <p:spPr>
            <a:xfrm flipH="1" flipV="1">
              <a:off x="4386267" y="3586167"/>
              <a:ext cx="306388" cy="1591"/>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46">
              <a:solidFill>
                <a:schemeClr val="tx1"/>
              </a:solidFill>
              <a:prstDash val="solid"/>
              <a:round/>
              <a:tailEnd type="arrow"/>
            </a:ln>
          </p:spPr>
          <p:txBody>
            <a:bodyPr vert="horz" wrap="square" lIns="91440" tIns="45720" rIns="91440" bIns="45720" anchor="ctr" anchorCtr="0" compatLnSpc="1"/>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Calibri"/>
              </a:endParaRPr>
            </a:p>
          </p:txBody>
        </p:sp>
      </p:grpSp>
      <p:sp>
        <p:nvSpPr>
          <p:cNvPr id="19" name="TextovéPole 18"/>
          <p:cNvSpPr txBox="1"/>
          <p:nvPr/>
        </p:nvSpPr>
        <p:spPr>
          <a:xfrm>
            <a:off x="692506" y="6203812"/>
            <a:ext cx="8064896" cy="923330"/>
          </a:xfrm>
          <a:prstGeom prst="rect">
            <a:avLst/>
          </a:prstGeom>
          <a:noFill/>
        </p:spPr>
        <p:txBody>
          <a:bodyPr wrap="square" rtlCol="0">
            <a:spAutoFit/>
          </a:bodyPr>
          <a:lstStyle/>
          <a:p>
            <a:pPr algn="ctr"/>
            <a:r>
              <a:rPr lang="cs-CZ" altLang="cs-CZ" dirty="0">
                <a:solidFill>
                  <a:schemeClr val="tx2">
                    <a:lumMod val="75000"/>
                  </a:schemeClr>
                </a:solidFill>
                <a:latin typeface="Calibri" pitchFamily="34" charset="0"/>
              </a:rPr>
              <a:t>Čtyřletý cyklus revize požadavků na schopnosti </a:t>
            </a:r>
          </a:p>
          <a:p>
            <a:pPr algn="ctr"/>
            <a:r>
              <a:rPr lang="cs-CZ" altLang="cs-CZ" dirty="0">
                <a:solidFill>
                  <a:schemeClr val="tx2">
                    <a:lumMod val="75000"/>
                  </a:schemeClr>
                </a:solidFill>
                <a:latin typeface="Calibri" pitchFamily="34" charset="0"/>
              </a:rPr>
              <a:t>Dvouletý cyklus hodnocení obranných plánů</a:t>
            </a:r>
            <a:endParaRPr lang="cs-CZ" altLang="cs-CZ" dirty="0">
              <a:solidFill>
                <a:schemeClr val="tx2">
                  <a:lumMod val="75000"/>
                </a:schemeClr>
              </a:solidFill>
            </a:endParaRPr>
          </a:p>
          <a:p>
            <a:pPr algn="ctr"/>
            <a:endParaRPr lang="cs-CZ" dirty="0"/>
          </a:p>
        </p:txBody>
      </p:sp>
    </p:spTree>
    <p:extLst>
      <p:ext uri="{BB962C8B-B14F-4D97-AF65-F5344CB8AC3E}">
        <p14:creationId xmlns:p14="http://schemas.microsoft.com/office/powerpoint/2010/main" val="388663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Obdélník 83"/>
          <p:cNvSpPr/>
          <p:nvPr/>
        </p:nvSpPr>
        <p:spPr>
          <a:xfrm>
            <a:off x="0" y="-19573"/>
            <a:ext cx="9144000" cy="6858000"/>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5" name="Obrázek 84"/>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8892480" cy="6838427"/>
          </a:xfrm>
          <a:prstGeom prst="rect">
            <a:avLst/>
          </a:prstGeom>
          <a:noFill/>
        </p:spPr>
      </p:pic>
    </p:spTree>
    <p:extLst>
      <p:ext uri="{BB962C8B-B14F-4D97-AF65-F5344CB8AC3E}">
        <p14:creationId xmlns:p14="http://schemas.microsoft.com/office/powerpoint/2010/main" val="238566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aoblený obdélník 2"/>
          <p:cNvSpPr/>
          <p:nvPr/>
        </p:nvSpPr>
        <p:spPr>
          <a:xfrm>
            <a:off x="107505" y="1424086"/>
            <a:ext cx="1872207" cy="4381178"/>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b="1" dirty="0" err="1">
                <a:solidFill>
                  <a:schemeClr val="tx1"/>
                </a:solidFill>
              </a:rPr>
              <a:t>Political</a:t>
            </a:r>
            <a:r>
              <a:rPr lang="cs-CZ" sz="1600" b="1" dirty="0">
                <a:solidFill>
                  <a:schemeClr val="tx1"/>
                </a:solidFill>
              </a:rPr>
              <a:t> </a:t>
            </a:r>
            <a:r>
              <a:rPr lang="cs-CZ" sz="1600" b="1" dirty="0" err="1">
                <a:solidFill>
                  <a:schemeClr val="tx1"/>
                </a:solidFill>
              </a:rPr>
              <a:t>Guidance</a:t>
            </a:r>
            <a:endParaRPr lang="cs-CZ" sz="1600" b="1" dirty="0">
              <a:solidFill>
                <a:schemeClr val="tx1"/>
              </a:solidFill>
            </a:endParaRPr>
          </a:p>
          <a:p>
            <a:pPr algn="ctr"/>
            <a:endParaRPr lang="cs-CZ" sz="1600" b="1" dirty="0">
              <a:solidFill>
                <a:schemeClr val="tx1"/>
              </a:solidFill>
            </a:endParaRPr>
          </a:p>
          <a:p>
            <a:pPr algn="ctr"/>
            <a:r>
              <a:rPr lang="cs-CZ" sz="1600" b="1" dirty="0">
                <a:solidFill>
                  <a:schemeClr val="tx1"/>
                </a:solidFill>
              </a:rPr>
              <a:t>(DPPD)</a:t>
            </a:r>
          </a:p>
          <a:p>
            <a:pPr marL="285750" indent="-285750">
              <a:buFontTx/>
              <a:buChar char="-"/>
            </a:pPr>
            <a:endParaRPr lang="cs-CZ" sz="1600" dirty="0">
              <a:solidFill>
                <a:schemeClr val="tx1"/>
              </a:solidFill>
            </a:endParaRPr>
          </a:p>
          <a:p>
            <a:pPr marL="285750" indent="-285750">
              <a:buFontTx/>
              <a:buChar char="-"/>
            </a:pPr>
            <a:r>
              <a:rPr lang="cs-CZ" sz="1600" dirty="0">
                <a:solidFill>
                  <a:schemeClr val="tx1"/>
                </a:solidFill>
              </a:rPr>
              <a:t>Vychází z hodnocení dosaženého stavu a trendových analýz</a:t>
            </a:r>
          </a:p>
          <a:p>
            <a:pPr marL="285750" indent="-285750">
              <a:buFontTx/>
              <a:buChar char="-"/>
            </a:pPr>
            <a:r>
              <a:rPr lang="cs-CZ" sz="1600" dirty="0">
                <a:solidFill>
                  <a:schemeClr val="tx1"/>
                </a:solidFill>
              </a:rPr>
              <a:t>Stanovuje </a:t>
            </a:r>
            <a:r>
              <a:rPr lang="cs-CZ" sz="1600" dirty="0" err="1">
                <a:solidFill>
                  <a:schemeClr val="tx1"/>
                </a:solidFill>
              </a:rPr>
              <a:t>LoA</a:t>
            </a:r>
            <a:r>
              <a:rPr lang="cs-CZ" sz="1600" dirty="0">
                <a:solidFill>
                  <a:schemeClr val="tx1"/>
                </a:solidFill>
              </a:rPr>
              <a:t> a předpoklady</a:t>
            </a:r>
          </a:p>
          <a:p>
            <a:pPr marL="285750" indent="-285750">
              <a:buFontTx/>
              <a:buChar char="-"/>
            </a:pPr>
            <a:r>
              <a:rPr lang="cs-CZ" sz="1600" dirty="0">
                <a:solidFill>
                  <a:schemeClr val="tx1"/>
                </a:solidFill>
              </a:rPr>
              <a:t>Zadání pro plánovací domény </a:t>
            </a:r>
          </a:p>
          <a:p>
            <a:pPr marL="285750" indent="-285750">
              <a:buFontTx/>
              <a:buChar char="-"/>
            </a:pPr>
            <a:r>
              <a:rPr lang="cs-CZ" sz="1600" dirty="0">
                <a:solidFill>
                  <a:schemeClr val="tx1"/>
                </a:solidFill>
              </a:rPr>
              <a:t>Zdroje</a:t>
            </a:r>
          </a:p>
        </p:txBody>
      </p:sp>
      <p:sp>
        <p:nvSpPr>
          <p:cNvPr id="5" name="Zaoblený obdélník 4"/>
          <p:cNvSpPr/>
          <p:nvPr/>
        </p:nvSpPr>
        <p:spPr>
          <a:xfrm>
            <a:off x="6516216" y="2636912"/>
            <a:ext cx="1224136" cy="164360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t>Testování požadavků na schopnosti</a:t>
            </a:r>
          </a:p>
        </p:txBody>
      </p:sp>
      <p:sp>
        <p:nvSpPr>
          <p:cNvPr id="6" name="Zaoblený obdélník 5"/>
          <p:cNvSpPr/>
          <p:nvPr/>
        </p:nvSpPr>
        <p:spPr>
          <a:xfrm>
            <a:off x="4932040" y="2151372"/>
            <a:ext cx="1224136" cy="252931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b="1" dirty="0">
              <a:solidFill>
                <a:schemeClr val="tx1"/>
              </a:solidFill>
            </a:endParaRPr>
          </a:p>
          <a:p>
            <a:pPr algn="ctr"/>
            <a:r>
              <a:rPr lang="cs-CZ" sz="1600" b="1" dirty="0">
                <a:solidFill>
                  <a:schemeClr val="tx1"/>
                </a:solidFill>
              </a:rPr>
              <a:t>Počáteční</a:t>
            </a:r>
            <a:r>
              <a:rPr lang="cs-CZ" sz="1600" dirty="0">
                <a:solidFill>
                  <a:schemeClr val="tx1"/>
                </a:solidFill>
              </a:rPr>
              <a:t>  požadavky na schopnosti</a:t>
            </a:r>
          </a:p>
          <a:p>
            <a:pPr algn="ctr"/>
            <a:endParaRPr lang="cs-CZ" sz="1400" dirty="0">
              <a:solidFill>
                <a:schemeClr val="tx1"/>
              </a:solidFill>
            </a:endParaRPr>
          </a:p>
          <a:p>
            <a:pPr algn="ctr"/>
            <a:r>
              <a:rPr lang="cs-CZ" sz="1400" dirty="0">
                <a:solidFill>
                  <a:schemeClr val="tx1"/>
                </a:solidFill>
              </a:rPr>
              <a:t>(</a:t>
            </a:r>
            <a:r>
              <a:rPr lang="cs-CZ" sz="1400" dirty="0" err="1">
                <a:solidFill>
                  <a:schemeClr val="tx1"/>
                </a:solidFill>
              </a:rPr>
              <a:t>Capability</a:t>
            </a:r>
            <a:r>
              <a:rPr lang="cs-CZ" sz="1400" dirty="0">
                <a:solidFill>
                  <a:schemeClr val="tx1"/>
                </a:solidFill>
              </a:rPr>
              <a:t> </a:t>
            </a:r>
            <a:r>
              <a:rPr lang="cs-CZ" sz="1400" dirty="0" err="1">
                <a:solidFill>
                  <a:schemeClr val="tx1"/>
                </a:solidFill>
              </a:rPr>
              <a:t>Codes</a:t>
            </a:r>
            <a:r>
              <a:rPr lang="cs-CZ" sz="1400" dirty="0">
                <a:solidFill>
                  <a:schemeClr val="tx1"/>
                </a:solidFill>
              </a:rPr>
              <a:t>, </a:t>
            </a:r>
            <a:r>
              <a:rPr lang="cs-CZ" sz="1400" dirty="0" err="1">
                <a:solidFill>
                  <a:schemeClr val="tx1"/>
                </a:solidFill>
              </a:rPr>
              <a:t>Statements</a:t>
            </a:r>
            <a:endParaRPr lang="cs-CZ" sz="1400" dirty="0">
              <a:solidFill>
                <a:schemeClr val="tx1"/>
              </a:solidFill>
            </a:endParaRPr>
          </a:p>
          <a:p>
            <a:pPr algn="ctr"/>
            <a:r>
              <a:rPr lang="cs-CZ" sz="1400" dirty="0">
                <a:solidFill>
                  <a:schemeClr val="tx1"/>
                </a:solidFill>
              </a:rPr>
              <a:t>and Hierarchy)</a:t>
            </a:r>
          </a:p>
          <a:p>
            <a:pPr algn="ctr"/>
            <a:endParaRPr lang="cs-CZ" dirty="0">
              <a:solidFill>
                <a:schemeClr val="tx1"/>
              </a:solidFill>
            </a:endParaRPr>
          </a:p>
        </p:txBody>
      </p:sp>
      <p:sp>
        <p:nvSpPr>
          <p:cNvPr id="9" name="Zaoblený obdélník 8"/>
          <p:cNvSpPr/>
          <p:nvPr/>
        </p:nvSpPr>
        <p:spPr>
          <a:xfrm>
            <a:off x="3468738" y="2636912"/>
            <a:ext cx="1247278" cy="1656184"/>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Sestavení souboru sil a schopností</a:t>
            </a:r>
          </a:p>
        </p:txBody>
      </p:sp>
      <p:sp>
        <p:nvSpPr>
          <p:cNvPr id="10" name="Zaoblený obdélník 9"/>
          <p:cNvSpPr/>
          <p:nvPr/>
        </p:nvSpPr>
        <p:spPr>
          <a:xfrm>
            <a:off x="7884368" y="2151371"/>
            <a:ext cx="1224136" cy="252931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600" b="1" dirty="0">
              <a:solidFill>
                <a:schemeClr val="tx1"/>
              </a:solidFill>
            </a:endParaRPr>
          </a:p>
          <a:p>
            <a:pPr algn="ctr"/>
            <a:endParaRPr lang="cs-CZ" sz="1600" b="1" dirty="0">
              <a:solidFill>
                <a:schemeClr val="tx1"/>
              </a:solidFill>
            </a:endParaRPr>
          </a:p>
          <a:p>
            <a:pPr algn="ctr"/>
            <a:r>
              <a:rPr lang="cs-CZ" sz="1600" b="1" dirty="0">
                <a:solidFill>
                  <a:schemeClr val="tx1"/>
                </a:solidFill>
              </a:rPr>
              <a:t>Konečné </a:t>
            </a:r>
            <a:r>
              <a:rPr lang="cs-CZ" sz="1600" dirty="0">
                <a:solidFill>
                  <a:schemeClr val="tx1"/>
                </a:solidFill>
              </a:rPr>
              <a:t>požadavky na schopnosti</a:t>
            </a:r>
          </a:p>
          <a:p>
            <a:pPr algn="ctr"/>
            <a:endParaRPr lang="cs-CZ" sz="1400" dirty="0">
              <a:solidFill>
                <a:schemeClr val="tx1"/>
              </a:solidFill>
            </a:endParaRPr>
          </a:p>
          <a:p>
            <a:pPr algn="ctr"/>
            <a:r>
              <a:rPr lang="cs-CZ" sz="1400" dirty="0">
                <a:solidFill>
                  <a:schemeClr val="tx1"/>
                </a:solidFill>
              </a:rPr>
              <a:t>(</a:t>
            </a:r>
            <a:r>
              <a:rPr lang="cs-CZ" sz="1400" dirty="0" err="1">
                <a:solidFill>
                  <a:schemeClr val="tx1"/>
                </a:solidFill>
              </a:rPr>
              <a:t>Capability</a:t>
            </a:r>
            <a:r>
              <a:rPr lang="cs-CZ" sz="1400" dirty="0">
                <a:solidFill>
                  <a:schemeClr val="tx1"/>
                </a:solidFill>
              </a:rPr>
              <a:t> </a:t>
            </a:r>
            <a:r>
              <a:rPr lang="cs-CZ" sz="1400" dirty="0" err="1">
                <a:solidFill>
                  <a:schemeClr val="tx1"/>
                </a:solidFill>
              </a:rPr>
              <a:t>Codes</a:t>
            </a:r>
            <a:r>
              <a:rPr lang="cs-CZ" sz="1400" dirty="0">
                <a:solidFill>
                  <a:schemeClr val="tx1"/>
                </a:solidFill>
              </a:rPr>
              <a:t>, </a:t>
            </a:r>
            <a:r>
              <a:rPr lang="cs-CZ" sz="1400" dirty="0" err="1">
                <a:solidFill>
                  <a:schemeClr val="tx1"/>
                </a:solidFill>
              </a:rPr>
              <a:t>Statements</a:t>
            </a:r>
            <a:endParaRPr lang="cs-CZ" sz="1400" dirty="0">
              <a:solidFill>
                <a:schemeClr val="tx1"/>
              </a:solidFill>
            </a:endParaRPr>
          </a:p>
          <a:p>
            <a:pPr algn="ctr"/>
            <a:r>
              <a:rPr lang="cs-CZ" sz="1400" dirty="0">
                <a:solidFill>
                  <a:schemeClr val="tx1"/>
                </a:solidFill>
              </a:rPr>
              <a:t>and Hierarchy)</a:t>
            </a:r>
          </a:p>
          <a:p>
            <a:pPr algn="ctr"/>
            <a:endParaRPr lang="cs-CZ" sz="1600" dirty="0">
              <a:solidFill>
                <a:schemeClr val="tx1"/>
              </a:solidFill>
            </a:endParaRPr>
          </a:p>
          <a:p>
            <a:pPr algn="ctr"/>
            <a:endParaRPr lang="cs-CZ" dirty="0">
              <a:solidFill>
                <a:schemeClr val="tx1"/>
              </a:solidFill>
            </a:endParaRPr>
          </a:p>
        </p:txBody>
      </p:sp>
      <p:cxnSp>
        <p:nvCxnSpPr>
          <p:cNvPr id="11" name="Přímá spojnice 10"/>
          <p:cNvCxnSpPr/>
          <p:nvPr/>
        </p:nvCxnSpPr>
        <p:spPr>
          <a:xfrm>
            <a:off x="6300192" y="1988840"/>
            <a:ext cx="0" cy="297149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8028384" y="1556792"/>
            <a:ext cx="958147" cy="461665"/>
          </a:xfrm>
          <a:prstGeom prst="rect">
            <a:avLst/>
          </a:prstGeom>
          <a:noFill/>
        </p:spPr>
        <p:txBody>
          <a:bodyPr wrap="none" rtlCol="0">
            <a:spAutoFit/>
          </a:bodyPr>
          <a:lstStyle/>
          <a:p>
            <a:r>
              <a:rPr lang="cs-CZ" sz="2400" dirty="0"/>
              <a:t>Fáze 2</a:t>
            </a:r>
          </a:p>
        </p:txBody>
      </p:sp>
      <p:sp>
        <p:nvSpPr>
          <p:cNvPr id="14" name="TextovéPole 13"/>
          <p:cNvSpPr txBox="1"/>
          <p:nvPr/>
        </p:nvSpPr>
        <p:spPr>
          <a:xfrm>
            <a:off x="2483768" y="1916832"/>
            <a:ext cx="958147" cy="461665"/>
          </a:xfrm>
          <a:prstGeom prst="rect">
            <a:avLst/>
          </a:prstGeom>
          <a:noFill/>
        </p:spPr>
        <p:txBody>
          <a:bodyPr wrap="none" rtlCol="0">
            <a:spAutoFit/>
          </a:bodyPr>
          <a:lstStyle/>
          <a:p>
            <a:r>
              <a:rPr lang="cs-CZ" sz="2400" dirty="0"/>
              <a:t>Fáze 1</a:t>
            </a:r>
          </a:p>
        </p:txBody>
      </p:sp>
      <p:sp>
        <p:nvSpPr>
          <p:cNvPr id="13" name="TextovéPole 12"/>
          <p:cNvSpPr txBox="1"/>
          <p:nvPr/>
        </p:nvSpPr>
        <p:spPr>
          <a:xfrm>
            <a:off x="4572000" y="1052736"/>
            <a:ext cx="2083263" cy="523220"/>
          </a:xfrm>
          <a:prstGeom prst="rect">
            <a:avLst/>
          </a:prstGeom>
          <a:noFill/>
        </p:spPr>
        <p:txBody>
          <a:bodyPr wrap="none" rtlCol="0">
            <a:spAutoFit/>
          </a:bodyPr>
          <a:lstStyle/>
          <a:p>
            <a:r>
              <a:rPr lang="cs-CZ" sz="2800" dirty="0"/>
              <a:t>2. krok NDPP</a:t>
            </a:r>
          </a:p>
        </p:txBody>
      </p:sp>
      <p:cxnSp>
        <p:nvCxnSpPr>
          <p:cNvPr id="16" name="Přímá spojnice 15"/>
          <p:cNvCxnSpPr/>
          <p:nvPr/>
        </p:nvCxnSpPr>
        <p:spPr>
          <a:xfrm>
            <a:off x="2123728" y="1280196"/>
            <a:ext cx="0" cy="4388780"/>
          </a:xfrm>
          <a:prstGeom prst="line">
            <a:avLst/>
          </a:prstGeom>
          <a:ln w="28575">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a:endCxn id="9" idx="1"/>
          </p:cNvCxnSpPr>
          <p:nvPr/>
        </p:nvCxnSpPr>
        <p:spPr>
          <a:xfrm>
            <a:off x="2987824" y="3465004"/>
            <a:ext cx="480914"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a:stCxn id="9" idx="3"/>
            <a:endCxn id="6" idx="1"/>
          </p:cNvCxnSpPr>
          <p:nvPr/>
        </p:nvCxnSpPr>
        <p:spPr>
          <a:xfrm flipV="1">
            <a:off x="4716016" y="3416028"/>
            <a:ext cx="216024" cy="489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6" name="Přímá spojnice se šipkou 25"/>
          <p:cNvCxnSpPr>
            <a:stCxn id="6" idx="3"/>
            <a:endCxn id="5" idx="1"/>
          </p:cNvCxnSpPr>
          <p:nvPr/>
        </p:nvCxnSpPr>
        <p:spPr>
          <a:xfrm>
            <a:off x="6156176" y="3416028"/>
            <a:ext cx="360040" cy="426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a:stCxn id="5" idx="3"/>
            <a:endCxn id="10" idx="1"/>
          </p:cNvCxnSpPr>
          <p:nvPr/>
        </p:nvCxnSpPr>
        <p:spPr>
          <a:xfrm flipV="1">
            <a:off x="7740352" y="3416027"/>
            <a:ext cx="144016" cy="4268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26" name="Nadpis 5125"/>
          <p:cNvSpPr>
            <a:spLocks noGrp="1"/>
          </p:cNvSpPr>
          <p:nvPr>
            <p:ph type="title"/>
          </p:nvPr>
        </p:nvSpPr>
        <p:spPr>
          <a:xfrm>
            <a:off x="530001" y="-66656"/>
            <a:ext cx="8228013" cy="1141412"/>
          </a:xfrm>
        </p:spPr>
        <p:txBody>
          <a:bodyPr>
            <a:normAutofit/>
          </a:bodyPr>
          <a:lstStyle/>
          <a:p>
            <a:r>
              <a:rPr lang="cs-CZ" sz="3600" dirty="0"/>
              <a:t>URČENÍ POŽADAVKŮ NA SCHOPNOSTI</a:t>
            </a:r>
          </a:p>
        </p:txBody>
      </p:sp>
      <p:sp>
        <p:nvSpPr>
          <p:cNvPr id="17" name="Zaoblený obdélník 16"/>
          <p:cNvSpPr/>
          <p:nvPr/>
        </p:nvSpPr>
        <p:spPr>
          <a:xfrm>
            <a:off x="2231357" y="2636912"/>
            <a:ext cx="1116508" cy="165618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Vojenské principy a východiska</a:t>
            </a:r>
          </a:p>
          <a:p>
            <a:pPr algn="ctr"/>
            <a:r>
              <a:rPr lang="cs-CZ" sz="1600" dirty="0">
                <a:solidFill>
                  <a:schemeClr val="tx1"/>
                </a:solidFill>
              </a:rPr>
              <a:t>(MC)</a:t>
            </a:r>
          </a:p>
        </p:txBody>
      </p:sp>
      <p:sp>
        <p:nvSpPr>
          <p:cNvPr id="19" name="Zaoblený obdélník 18"/>
          <p:cNvSpPr/>
          <p:nvPr/>
        </p:nvSpPr>
        <p:spPr>
          <a:xfrm>
            <a:off x="3499705" y="1484784"/>
            <a:ext cx="1144303" cy="100811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Modelová struktura sil (ACT)</a:t>
            </a:r>
          </a:p>
        </p:txBody>
      </p:sp>
      <p:sp>
        <p:nvSpPr>
          <p:cNvPr id="20" name="Zaoblený obdélník 19"/>
          <p:cNvSpPr/>
          <p:nvPr/>
        </p:nvSpPr>
        <p:spPr>
          <a:xfrm>
            <a:off x="3489471" y="4528284"/>
            <a:ext cx="1154537" cy="11406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Operační plány  </a:t>
            </a:r>
            <a:r>
              <a:rPr lang="cs-CZ" sz="1600" i="1" dirty="0" err="1">
                <a:solidFill>
                  <a:schemeClr val="tx1"/>
                </a:solidFill>
              </a:rPr>
              <a:t>Force</a:t>
            </a:r>
            <a:r>
              <a:rPr lang="cs-CZ" sz="1600" i="1" dirty="0">
                <a:solidFill>
                  <a:schemeClr val="tx1"/>
                </a:solidFill>
              </a:rPr>
              <a:t> List </a:t>
            </a:r>
            <a:r>
              <a:rPr lang="cs-CZ" sz="1600" dirty="0">
                <a:solidFill>
                  <a:schemeClr val="tx1"/>
                </a:solidFill>
              </a:rPr>
              <a:t>(ACO)</a:t>
            </a:r>
          </a:p>
        </p:txBody>
      </p:sp>
      <p:cxnSp>
        <p:nvCxnSpPr>
          <p:cNvPr id="29" name="Přímá spojnice se šipkou 28"/>
          <p:cNvCxnSpPr>
            <a:stCxn id="19" idx="2"/>
            <a:endCxn id="9" idx="0"/>
          </p:cNvCxnSpPr>
          <p:nvPr/>
        </p:nvCxnSpPr>
        <p:spPr>
          <a:xfrm>
            <a:off x="4071857" y="2492896"/>
            <a:ext cx="20520" cy="14401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0" name="Přímá spojnice se šipkou 29"/>
          <p:cNvCxnSpPr>
            <a:stCxn id="20" idx="0"/>
            <a:endCxn id="9" idx="2"/>
          </p:cNvCxnSpPr>
          <p:nvPr/>
        </p:nvCxnSpPr>
        <p:spPr>
          <a:xfrm flipV="1">
            <a:off x="4066740" y="4293096"/>
            <a:ext cx="25637" cy="2351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a:endCxn id="17" idx="1"/>
          </p:cNvCxnSpPr>
          <p:nvPr/>
        </p:nvCxnSpPr>
        <p:spPr>
          <a:xfrm flipV="1">
            <a:off x="1985687" y="3465004"/>
            <a:ext cx="245670" cy="285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5128" name="TextovéPole 5127"/>
          <p:cNvSpPr txBox="1"/>
          <p:nvPr/>
        </p:nvSpPr>
        <p:spPr>
          <a:xfrm>
            <a:off x="5609872" y="5787261"/>
            <a:ext cx="4362728" cy="954107"/>
          </a:xfrm>
          <a:prstGeom prst="rect">
            <a:avLst/>
          </a:prstGeom>
          <a:noFill/>
        </p:spPr>
        <p:txBody>
          <a:bodyPr wrap="square" rtlCol="0">
            <a:spAutoFit/>
          </a:bodyPr>
          <a:lstStyle/>
          <a:p>
            <a:r>
              <a:rPr lang="cs-CZ" sz="1400" dirty="0"/>
              <a:t>DPPD – </a:t>
            </a:r>
            <a:r>
              <a:rPr lang="cs-CZ" sz="1400" dirty="0" err="1"/>
              <a:t>Defence</a:t>
            </a:r>
            <a:r>
              <a:rPr lang="cs-CZ" sz="1400" dirty="0"/>
              <a:t> </a:t>
            </a:r>
            <a:r>
              <a:rPr lang="cs-CZ" sz="1400" dirty="0" err="1"/>
              <a:t>Policy</a:t>
            </a:r>
            <a:r>
              <a:rPr lang="cs-CZ" sz="1400" dirty="0"/>
              <a:t> and </a:t>
            </a:r>
            <a:r>
              <a:rPr lang="cs-CZ" sz="1400" dirty="0" err="1"/>
              <a:t>Planning</a:t>
            </a:r>
            <a:r>
              <a:rPr lang="cs-CZ" sz="1400" dirty="0"/>
              <a:t> </a:t>
            </a:r>
            <a:r>
              <a:rPr lang="cs-CZ" sz="1400" dirty="0" err="1"/>
              <a:t>Division</a:t>
            </a:r>
            <a:endParaRPr lang="cs-CZ" sz="1400" dirty="0"/>
          </a:p>
          <a:p>
            <a:r>
              <a:rPr lang="cs-CZ" sz="1400" dirty="0"/>
              <a:t>ACT – </a:t>
            </a:r>
            <a:r>
              <a:rPr lang="cs-CZ" sz="1400" dirty="0" err="1"/>
              <a:t>Allied</a:t>
            </a:r>
            <a:r>
              <a:rPr lang="cs-CZ" sz="1400" dirty="0"/>
              <a:t> </a:t>
            </a:r>
            <a:r>
              <a:rPr lang="cs-CZ" sz="1400" dirty="0" err="1"/>
              <a:t>Command</a:t>
            </a:r>
            <a:r>
              <a:rPr lang="cs-CZ" sz="1400" dirty="0"/>
              <a:t> </a:t>
            </a:r>
            <a:r>
              <a:rPr lang="cs-CZ" sz="1400" dirty="0" err="1"/>
              <a:t>Transformation</a:t>
            </a:r>
            <a:endParaRPr lang="cs-CZ" sz="1400" dirty="0"/>
          </a:p>
          <a:p>
            <a:r>
              <a:rPr lang="cs-CZ" sz="1400" dirty="0"/>
              <a:t>ACO – </a:t>
            </a:r>
            <a:r>
              <a:rPr lang="cs-CZ" sz="1400" dirty="0" err="1"/>
              <a:t>Allied</a:t>
            </a:r>
            <a:r>
              <a:rPr lang="cs-CZ" sz="1400" dirty="0"/>
              <a:t> </a:t>
            </a:r>
            <a:r>
              <a:rPr lang="cs-CZ" sz="1400" dirty="0" err="1"/>
              <a:t>Command</a:t>
            </a:r>
            <a:r>
              <a:rPr lang="cs-CZ" sz="1400" dirty="0"/>
              <a:t> </a:t>
            </a:r>
            <a:r>
              <a:rPr lang="cs-CZ" sz="1400" dirty="0" err="1"/>
              <a:t>Operations</a:t>
            </a:r>
            <a:endParaRPr lang="cs-CZ" sz="1400" dirty="0"/>
          </a:p>
          <a:p>
            <a:r>
              <a:rPr lang="cs-CZ" sz="1400" dirty="0"/>
              <a:t>MC – </a:t>
            </a:r>
            <a:r>
              <a:rPr lang="cs-CZ" sz="1400" dirty="0" err="1"/>
              <a:t>Military</a:t>
            </a:r>
            <a:r>
              <a:rPr lang="cs-CZ" sz="1400" dirty="0"/>
              <a:t> </a:t>
            </a:r>
            <a:r>
              <a:rPr lang="cs-CZ" sz="1400" dirty="0" err="1"/>
              <a:t>Committee</a:t>
            </a:r>
            <a:endParaRPr lang="cs-CZ" sz="1400" dirty="0"/>
          </a:p>
        </p:txBody>
      </p:sp>
      <p:sp>
        <p:nvSpPr>
          <p:cNvPr id="33" name="Zaoblený obdélník 32"/>
          <p:cNvSpPr/>
          <p:nvPr/>
        </p:nvSpPr>
        <p:spPr>
          <a:xfrm>
            <a:off x="6516216" y="1242338"/>
            <a:ext cx="1216311" cy="11785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Scénáře (</a:t>
            </a:r>
            <a:r>
              <a:rPr lang="cs-CZ" sz="1400" dirty="0">
                <a:solidFill>
                  <a:schemeClr val="tx1"/>
                </a:solidFill>
              </a:rPr>
              <a:t>MT, GPS, S)</a:t>
            </a:r>
          </a:p>
          <a:p>
            <a:pPr algn="ctr"/>
            <a:endParaRPr lang="cs-CZ" sz="1600" dirty="0">
              <a:solidFill>
                <a:schemeClr val="tx1"/>
              </a:solidFill>
            </a:endParaRPr>
          </a:p>
        </p:txBody>
      </p:sp>
      <p:cxnSp>
        <p:nvCxnSpPr>
          <p:cNvPr id="34" name="Přímá spojnice se šipkou 33"/>
          <p:cNvCxnSpPr>
            <a:stCxn id="33" idx="2"/>
            <a:endCxn id="5" idx="0"/>
          </p:cNvCxnSpPr>
          <p:nvPr/>
        </p:nvCxnSpPr>
        <p:spPr>
          <a:xfrm>
            <a:off x="7124372" y="2420888"/>
            <a:ext cx="3912"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4" name="Zaoblený obdélník 43"/>
          <p:cNvSpPr/>
          <p:nvPr/>
        </p:nvSpPr>
        <p:spPr>
          <a:xfrm>
            <a:off x="6516216" y="4554706"/>
            <a:ext cx="1216311" cy="117855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600" dirty="0">
                <a:solidFill>
                  <a:schemeClr val="tx1"/>
                </a:solidFill>
              </a:rPr>
              <a:t>Úkoly</a:t>
            </a:r>
          </a:p>
          <a:p>
            <a:pPr algn="ctr"/>
            <a:r>
              <a:rPr lang="cs-CZ" sz="1400" dirty="0">
                <a:solidFill>
                  <a:schemeClr val="tx1"/>
                </a:solidFill>
              </a:rPr>
              <a:t>(MT, GPS, </a:t>
            </a:r>
            <a:r>
              <a:rPr lang="cs-CZ" sz="1400" dirty="0" err="1">
                <a:solidFill>
                  <a:schemeClr val="tx1"/>
                </a:solidFill>
              </a:rPr>
              <a:t>KTs</a:t>
            </a:r>
            <a:r>
              <a:rPr lang="cs-CZ" sz="1400" dirty="0">
                <a:solidFill>
                  <a:schemeClr val="tx1"/>
                </a:solidFill>
              </a:rPr>
              <a:t>)</a:t>
            </a:r>
          </a:p>
          <a:p>
            <a:pPr algn="ctr"/>
            <a:endParaRPr lang="cs-CZ" sz="1600" dirty="0">
              <a:solidFill>
                <a:schemeClr val="tx1"/>
              </a:solidFill>
            </a:endParaRPr>
          </a:p>
        </p:txBody>
      </p:sp>
      <p:cxnSp>
        <p:nvCxnSpPr>
          <p:cNvPr id="47" name="Přímá spojnice se šipkou 46"/>
          <p:cNvCxnSpPr>
            <a:stCxn id="44" idx="0"/>
            <a:endCxn id="5" idx="2"/>
          </p:cNvCxnSpPr>
          <p:nvPr/>
        </p:nvCxnSpPr>
        <p:spPr>
          <a:xfrm flipV="1">
            <a:off x="7124372" y="4280520"/>
            <a:ext cx="3912" cy="2741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6552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1511401" y="476672"/>
            <a:ext cx="57606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solidFill>
                  <a:schemeClr val="tx1"/>
                </a:solidFill>
              </a:rPr>
              <a:t>Dekompozice cílů na úkoly </a:t>
            </a:r>
          </a:p>
        </p:txBody>
      </p:sp>
      <p:sp>
        <p:nvSpPr>
          <p:cNvPr id="4" name="Obdélník 3"/>
          <p:cNvSpPr/>
          <p:nvPr/>
        </p:nvSpPr>
        <p:spPr>
          <a:xfrm>
            <a:off x="2179231" y="1412776"/>
            <a:ext cx="432048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Celkový strategický cílový stav</a:t>
            </a:r>
          </a:p>
        </p:txBody>
      </p:sp>
      <p:sp>
        <p:nvSpPr>
          <p:cNvPr id="5" name="Obdélník 4"/>
          <p:cNvSpPr/>
          <p:nvPr/>
        </p:nvSpPr>
        <p:spPr>
          <a:xfrm>
            <a:off x="782274" y="3192083"/>
            <a:ext cx="3198672" cy="43204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Vojenský strategický cílový stav</a:t>
            </a:r>
          </a:p>
        </p:txBody>
      </p:sp>
      <p:sp>
        <p:nvSpPr>
          <p:cNvPr id="6" name="Obdélník 5"/>
          <p:cNvSpPr/>
          <p:nvPr/>
        </p:nvSpPr>
        <p:spPr>
          <a:xfrm>
            <a:off x="797265" y="3861048"/>
            <a:ext cx="3198672" cy="43204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Strategické cíle - účinky</a:t>
            </a:r>
          </a:p>
        </p:txBody>
      </p:sp>
      <p:sp>
        <p:nvSpPr>
          <p:cNvPr id="7" name="Obdélník 6"/>
          <p:cNvSpPr/>
          <p:nvPr/>
        </p:nvSpPr>
        <p:spPr>
          <a:xfrm>
            <a:off x="797265" y="4509120"/>
            <a:ext cx="3198672" cy="43204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Operační cíle - účinky</a:t>
            </a:r>
          </a:p>
        </p:txBody>
      </p:sp>
      <p:sp>
        <p:nvSpPr>
          <p:cNvPr id="8" name="Obdélník 7"/>
          <p:cNvSpPr/>
          <p:nvPr/>
        </p:nvSpPr>
        <p:spPr>
          <a:xfrm>
            <a:off x="761639" y="5157192"/>
            <a:ext cx="3198672" cy="43204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Klíčové úkoly</a:t>
            </a:r>
          </a:p>
        </p:txBody>
      </p:sp>
      <p:sp>
        <p:nvSpPr>
          <p:cNvPr id="9" name="Obdélník 8"/>
          <p:cNvSpPr/>
          <p:nvPr/>
        </p:nvSpPr>
        <p:spPr>
          <a:xfrm>
            <a:off x="782274" y="5805264"/>
            <a:ext cx="3198672" cy="432048"/>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Úkoly nižších úrovní</a:t>
            </a:r>
          </a:p>
        </p:txBody>
      </p:sp>
      <p:sp>
        <p:nvSpPr>
          <p:cNvPr id="10" name="Obdélník 9"/>
          <p:cNvSpPr/>
          <p:nvPr/>
        </p:nvSpPr>
        <p:spPr>
          <a:xfrm>
            <a:off x="5117745" y="4149080"/>
            <a:ext cx="3198672" cy="43204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Nevojenské cíle - účinky</a:t>
            </a:r>
          </a:p>
        </p:txBody>
      </p:sp>
      <p:sp>
        <p:nvSpPr>
          <p:cNvPr id="11" name="Obdélník 10"/>
          <p:cNvSpPr/>
          <p:nvPr/>
        </p:nvSpPr>
        <p:spPr>
          <a:xfrm>
            <a:off x="5127444" y="5157192"/>
            <a:ext cx="3198672" cy="43204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Klíčové úkoly</a:t>
            </a:r>
          </a:p>
        </p:txBody>
      </p:sp>
      <p:sp>
        <p:nvSpPr>
          <p:cNvPr id="12" name="Obdélník 11"/>
          <p:cNvSpPr/>
          <p:nvPr/>
        </p:nvSpPr>
        <p:spPr>
          <a:xfrm>
            <a:off x="5148079" y="5805264"/>
            <a:ext cx="3198672" cy="432048"/>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Úkoly nižších úrovní</a:t>
            </a:r>
          </a:p>
        </p:txBody>
      </p:sp>
      <p:sp>
        <p:nvSpPr>
          <p:cNvPr id="15" name="Obdélník 14"/>
          <p:cNvSpPr/>
          <p:nvPr/>
        </p:nvSpPr>
        <p:spPr>
          <a:xfrm>
            <a:off x="323528" y="332656"/>
            <a:ext cx="8383262" cy="4752528"/>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Obdélník 15"/>
          <p:cNvSpPr/>
          <p:nvPr/>
        </p:nvSpPr>
        <p:spPr>
          <a:xfrm>
            <a:off x="323528" y="5085184"/>
            <a:ext cx="8383262" cy="16858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8" name="Pravoúhlá spojnice 17"/>
          <p:cNvCxnSpPr>
            <a:stCxn id="5" idx="0"/>
            <a:endCxn id="4" idx="2"/>
          </p:cNvCxnSpPr>
          <p:nvPr/>
        </p:nvCxnSpPr>
        <p:spPr>
          <a:xfrm rot="5400000" flipH="1" flipV="1">
            <a:off x="2722915" y="1575528"/>
            <a:ext cx="1275251" cy="1957861"/>
          </a:xfrm>
          <a:prstGeom prst="bentConnector3">
            <a:avLst/>
          </a:prstGeom>
          <a:ln w="28575"/>
        </p:spPr>
        <p:style>
          <a:lnRef idx="1">
            <a:schemeClr val="accent1"/>
          </a:lnRef>
          <a:fillRef idx="0">
            <a:schemeClr val="accent1"/>
          </a:fillRef>
          <a:effectRef idx="0">
            <a:schemeClr val="accent1"/>
          </a:effectRef>
          <a:fontRef idx="minor">
            <a:schemeClr val="tx1"/>
          </a:fontRef>
        </p:style>
      </p:cxnSp>
      <p:cxnSp>
        <p:nvCxnSpPr>
          <p:cNvPr id="20" name="Přímá spojnice 19"/>
          <p:cNvCxnSpPr/>
          <p:nvPr/>
        </p:nvCxnSpPr>
        <p:spPr>
          <a:xfrm>
            <a:off x="4355977" y="2564904"/>
            <a:ext cx="236110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Přímá spojnice se šipkou 21"/>
          <p:cNvCxnSpPr>
            <a:endCxn id="10" idx="0"/>
          </p:cNvCxnSpPr>
          <p:nvPr/>
        </p:nvCxnSpPr>
        <p:spPr>
          <a:xfrm>
            <a:off x="6717081" y="2564904"/>
            <a:ext cx="0" cy="158417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a:stCxn id="10" idx="2"/>
          </p:cNvCxnSpPr>
          <p:nvPr/>
        </p:nvCxnSpPr>
        <p:spPr>
          <a:xfrm>
            <a:off x="6717081" y="4581128"/>
            <a:ext cx="9699" cy="576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5" name="Přímá spojnice se šipkou 24"/>
          <p:cNvCxnSpPr>
            <a:endCxn id="12" idx="0"/>
          </p:cNvCxnSpPr>
          <p:nvPr/>
        </p:nvCxnSpPr>
        <p:spPr>
          <a:xfrm>
            <a:off x="6742565" y="5577642"/>
            <a:ext cx="4850" cy="2276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8" name="Přímá spojnice se šipkou 27"/>
          <p:cNvCxnSpPr>
            <a:stCxn id="5" idx="2"/>
          </p:cNvCxnSpPr>
          <p:nvPr/>
        </p:nvCxnSpPr>
        <p:spPr>
          <a:xfrm>
            <a:off x="2381610" y="3624131"/>
            <a:ext cx="3503" cy="24448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a:stCxn id="6" idx="2"/>
          </p:cNvCxnSpPr>
          <p:nvPr/>
        </p:nvCxnSpPr>
        <p:spPr>
          <a:xfrm flipH="1">
            <a:off x="2394705" y="4293096"/>
            <a:ext cx="1896" cy="2117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a:stCxn id="7" idx="2"/>
          </p:cNvCxnSpPr>
          <p:nvPr/>
        </p:nvCxnSpPr>
        <p:spPr>
          <a:xfrm>
            <a:off x="2396601" y="4941168"/>
            <a:ext cx="4498" cy="22551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p:nvPr/>
        </p:nvCxnSpPr>
        <p:spPr>
          <a:xfrm flipH="1">
            <a:off x="2397902" y="5581847"/>
            <a:ext cx="901" cy="23386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6" name="Pravoúhlá spojnice 35"/>
          <p:cNvCxnSpPr>
            <a:stCxn id="6" idx="1"/>
            <a:endCxn id="8" idx="1"/>
          </p:cNvCxnSpPr>
          <p:nvPr/>
        </p:nvCxnSpPr>
        <p:spPr>
          <a:xfrm rot="10800000" flipV="1">
            <a:off x="761639" y="4077072"/>
            <a:ext cx="35626" cy="1296144"/>
          </a:xfrm>
          <a:prstGeom prst="bentConnector3">
            <a:avLst>
              <a:gd name="adj1" fmla="val 741666"/>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 name="Zaoblený obdélník 1"/>
          <p:cNvSpPr/>
          <p:nvPr/>
        </p:nvSpPr>
        <p:spPr>
          <a:xfrm>
            <a:off x="4563747" y="2014307"/>
            <a:ext cx="3871927" cy="187220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Popis schopností</a:t>
            </a:r>
          </a:p>
          <a:p>
            <a:pPr algn="ctr"/>
            <a:r>
              <a:rPr lang="cs-CZ" dirty="0">
                <a:solidFill>
                  <a:schemeClr val="tx1"/>
                </a:solidFill>
              </a:rPr>
              <a:t>(</a:t>
            </a:r>
            <a:r>
              <a:rPr lang="cs-CZ" dirty="0" err="1">
                <a:solidFill>
                  <a:schemeClr val="tx1"/>
                </a:solidFill>
              </a:rPr>
              <a:t>Capability</a:t>
            </a:r>
            <a:r>
              <a:rPr lang="cs-CZ" dirty="0">
                <a:solidFill>
                  <a:schemeClr val="tx1"/>
                </a:solidFill>
              </a:rPr>
              <a:t> </a:t>
            </a:r>
            <a:r>
              <a:rPr lang="cs-CZ" dirty="0" err="1">
                <a:solidFill>
                  <a:schemeClr val="tx1"/>
                </a:solidFill>
              </a:rPr>
              <a:t>Statement</a:t>
            </a:r>
            <a:r>
              <a:rPr lang="cs-CZ" dirty="0">
                <a:solidFill>
                  <a:schemeClr val="tx1"/>
                </a:solidFill>
              </a:rPr>
              <a:t>)</a:t>
            </a:r>
          </a:p>
          <a:p>
            <a:pPr algn="ctr"/>
            <a:endParaRPr lang="cs-CZ" dirty="0">
              <a:solidFill>
                <a:schemeClr val="tx1"/>
              </a:solidFill>
            </a:endParaRPr>
          </a:p>
          <a:p>
            <a:pPr algn="ctr"/>
            <a:r>
              <a:rPr lang="cs-CZ" dirty="0">
                <a:solidFill>
                  <a:schemeClr val="tx1"/>
                </a:solidFill>
              </a:rPr>
              <a:t>Síly a prostředky</a:t>
            </a:r>
          </a:p>
          <a:p>
            <a:pPr algn="ctr"/>
            <a:r>
              <a:rPr lang="cs-CZ" dirty="0">
                <a:solidFill>
                  <a:schemeClr val="tx1"/>
                </a:solidFill>
              </a:rPr>
              <a:t>(</a:t>
            </a:r>
            <a:r>
              <a:rPr lang="cs-CZ" dirty="0" err="1">
                <a:solidFill>
                  <a:schemeClr val="tx1"/>
                </a:solidFill>
              </a:rPr>
              <a:t>Capability</a:t>
            </a:r>
            <a:r>
              <a:rPr lang="cs-CZ" dirty="0">
                <a:solidFill>
                  <a:schemeClr val="tx1"/>
                </a:solidFill>
              </a:rPr>
              <a:t> </a:t>
            </a:r>
            <a:r>
              <a:rPr lang="cs-CZ" dirty="0" err="1">
                <a:solidFill>
                  <a:schemeClr val="tx1"/>
                </a:solidFill>
              </a:rPr>
              <a:t>Code</a:t>
            </a:r>
            <a:r>
              <a:rPr lang="cs-CZ" dirty="0">
                <a:solidFill>
                  <a:schemeClr val="tx1"/>
                </a:solidFill>
              </a:rPr>
              <a:t>) </a:t>
            </a:r>
          </a:p>
        </p:txBody>
      </p:sp>
      <p:cxnSp>
        <p:nvCxnSpPr>
          <p:cNvPr id="14" name="Přímá spojnice se šipkou 13"/>
          <p:cNvCxnSpPr/>
          <p:nvPr/>
        </p:nvCxnSpPr>
        <p:spPr>
          <a:xfrm flipV="1">
            <a:off x="3980946" y="3861049"/>
            <a:ext cx="735070" cy="18304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Přímá spojnice se šipkou 18"/>
          <p:cNvCxnSpPr/>
          <p:nvPr/>
        </p:nvCxnSpPr>
        <p:spPr>
          <a:xfrm flipH="1" flipV="1">
            <a:off x="4788024" y="3886515"/>
            <a:ext cx="329721" cy="19187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ovéPole 28"/>
          <p:cNvSpPr txBox="1"/>
          <p:nvPr/>
        </p:nvSpPr>
        <p:spPr>
          <a:xfrm>
            <a:off x="7693237" y="2339588"/>
            <a:ext cx="565732" cy="369332"/>
          </a:xfrm>
          <a:prstGeom prst="rect">
            <a:avLst/>
          </a:prstGeom>
          <a:noFill/>
        </p:spPr>
        <p:txBody>
          <a:bodyPr wrap="none" rtlCol="0">
            <a:spAutoFit/>
          </a:bodyPr>
          <a:lstStyle/>
          <a:p>
            <a:r>
              <a:rPr lang="cs-CZ" dirty="0"/>
              <a:t>CO?</a:t>
            </a:r>
          </a:p>
        </p:txBody>
      </p:sp>
      <p:sp>
        <p:nvSpPr>
          <p:cNvPr id="35" name="TextovéPole 34"/>
          <p:cNvSpPr txBox="1"/>
          <p:nvPr/>
        </p:nvSpPr>
        <p:spPr>
          <a:xfrm>
            <a:off x="7640915" y="3223441"/>
            <a:ext cx="670376" cy="369332"/>
          </a:xfrm>
          <a:prstGeom prst="rect">
            <a:avLst/>
          </a:prstGeom>
          <a:noFill/>
        </p:spPr>
        <p:txBody>
          <a:bodyPr wrap="none" rtlCol="0">
            <a:spAutoFit/>
          </a:bodyPr>
          <a:lstStyle/>
          <a:p>
            <a:r>
              <a:rPr lang="cs-CZ" dirty="0"/>
              <a:t>ČÍM?</a:t>
            </a:r>
          </a:p>
        </p:txBody>
      </p:sp>
    </p:spTree>
    <p:extLst>
      <p:ext uri="{BB962C8B-B14F-4D97-AF65-F5344CB8AC3E}">
        <p14:creationId xmlns:p14="http://schemas.microsoft.com/office/powerpoint/2010/main" val="163367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idx="4294967295"/>
          </p:nvPr>
        </p:nvSpPr>
        <p:spPr>
          <a:xfrm>
            <a:off x="61913" y="155575"/>
            <a:ext cx="8902575" cy="1046163"/>
          </a:xfrm>
        </p:spPr>
        <p:txBody>
          <a:bodyPr>
            <a:normAutofit fontScale="90000"/>
          </a:bodyPr>
          <a:lstStyle/>
          <a:p>
            <a:r>
              <a:rPr lang="cs-CZ" sz="3400" b="1" dirty="0"/>
              <a:t>STANOVENÍ POŽADAVKU NA SCHOPNOST</a:t>
            </a:r>
            <a:br>
              <a:rPr lang="cs-CZ" sz="3400" b="1" dirty="0"/>
            </a:br>
            <a:r>
              <a:rPr lang="cs-CZ" sz="3400" b="1" dirty="0"/>
              <a:t>PŘÍKLAD</a:t>
            </a:r>
            <a:endParaRPr lang="en-US" dirty="0"/>
          </a:p>
        </p:txBody>
      </p:sp>
      <p:sp>
        <p:nvSpPr>
          <p:cNvPr id="27651" name="Slide Number Placeholder 2"/>
          <p:cNvSpPr txBox="1">
            <a:spLocks noGrp="1"/>
          </p:cNvSpPr>
          <p:nvPr/>
        </p:nvSpPr>
        <p:spPr bwMode="auto">
          <a:xfrm>
            <a:off x="61913" y="6556375"/>
            <a:ext cx="393700" cy="282575"/>
          </a:xfrm>
          <a:prstGeom prst="rect">
            <a:avLst/>
          </a:prstGeom>
          <a:noFill/>
          <a:ln>
            <a:miter lim="800000"/>
            <a:headEnd/>
            <a:tailEnd/>
          </a:ln>
        </p:spPr>
        <p:txBody>
          <a:bodyPr/>
          <a:lstStyle/>
          <a:p>
            <a:pPr algn="r">
              <a:defRPr/>
            </a:pPr>
            <a:fld id="{01CDFC7A-D85A-471C-B88A-742836B6FF26}" type="slidenum">
              <a:rPr lang="en-GB" sz="1200" b="0">
                <a:latin typeface="+mn-lt"/>
              </a:rPr>
              <a:pPr algn="r">
                <a:defRPr/>
              </a:pPr>
              <a:t>15</a:t>
            </a:fld>
            <a:endParaRPr lang="en-GB" sz="1200" b="0" dirty="0">
              <a:latin typeface="+mn-lt"/>
            </a:endParaRPr>
          </a:p>
        </p:txBody>
      </p:sp>
      <p:sp>
        <p:nvSpPr>
          <p:cNvPr id="128003" name="Isosceles Triangle 4"/>
          <p:cNvSpPr>
            <a:spLocks noChangeArrowheads="1"/>
          </p:cNvSpPr>
          <p:nvPr/>
        </p:nvSpPr>
        <p:spPr bwMode="auto">
          <a:xfrm>
            <a:off x="703263" y="4021138"/>
            <a:ext cx="2124075" cy="703262"/>
          </a:xfrm>
          <a:prstGeom prst="triangle">
            <a:avLst>
              <a:gd name="adj" fmla="val 100000"/>
            </a:avLst>
          </a:prstGeom>
          <a:solidFill>
            <a:schemeClr val="accent1"/>
          </a:solidFill>
          <a:ln w="25400" algn="ctr">
            <a:noFill/>
            <a:round/>
            <a:headEnd type="stealth" w="med" len="lg"/>
            <a:tailEnd type="stealth" w="med" len="lg"/>
          </a:ln>
        </p:spPr>
        <p:txBody>
          <a:bodyPr wrap="none" anchor="ctr"/>
          <a:lstStyle/>
          <a:p>
            <a:endParaRPr lang="en-US" sz="1800" b="0">
              <a:latin typeface="Arial" charset="0"/>
              <a:cs typeface="Arial" charset="0"/>
            </a:endParaRPr>
          </a:p>
        </p:txBody>
      </p:sp>
      <p:sp>
        <p:nvSpPr>
          <p:cNvPr id="128004" name="Rectangle 5"/>
          <p:cNvSpPr>
            <a:spLocks noChangeArrowheads="1"/>
          </p:cNvSpPr>
          <p:nvPr/>
        </p:nvSpPr>
        <p:spPr bwMode="auto">
          <a:xfrm>
            <a:off x="2798763" y="4022725"/>
            <a:ext cx="1222375" cy="701675"/>
          </a:xfrm>
          <a:prstGeom prst="rect">
            <a:avLst/>
          </a:prstGeom>
          <a:solidFill>
            <a:schemeClr val="accent1"/>
          </a:solidFill>
          <a:ln w="25400" algn="ctr">
            <a:noFill/>
            <a:round/>
            <a:headEnd type="stealth" w="med" len="lg"/>
            <a:tailEnd type="stealth" w="med" len="lg"/>
          </a:ln>
        </p:spPr>
        <p:txBody>
          <a:bodyPr wrap="none" anchor="ctr"/>
          <a:lstStyle/>
          <a:p>
            <a:endParaRPr lang="en-US" sz="1800" b="0">
              <a:latin typeface="Arial" charset="0"/>
              <a:cs typeface="Arial" charset="0"/>
            </a:endParaRPr>
          </a:p>
        </p:txBody>
      </p:sp>
      <p:sp>
        <p:nvSpPr>
          <p:cNvPr id="128005" name="Rectangle 6"/>
          <p:cNvSpPr>
            <a:spLocks noChangeArrowheads="1"/>
          </p:cNvSpPr>
          <p:nvPr/>
        </p:nvSpPr>
        <p:spPr bwMode="auto">
          <a:xfrm>
            <a:off x="730250" y="4711700"/>
            <a:ext cx="3294063" cy="633413"/>
          </a:xfrm>
          <a:prstGeom prst="rect">
            <a:avLst/>
          </a:prstGeom>
          <a:solidFill>
            <a:schemeClr val="accent1"/>
          </a:solidFill>
          <a:ln w="25400" algn="ctr">
            <a:noFill/>
            <a:round/>
            <a:headEnd type="stealth" w="med" len="lg"/>
            <a:tailEnd type="stealth" w="med" len="lg"/>
          </a:ln>
        </p:spPr>
        <p:txBody>
          <a:bodyPr wrap="none" anchor="ctr"/>
          <a:lstStyle/>
          <a:p>
            <a:endParaRPr lang="en-US" sz="2000" b="0">
              <a:latin typeface="Arial" charset="0"/>
              <a:cs typeface="Arial" charset="0"/>
            </a:endParaRPr>
          </a:p>
        </p:txBody>
      </p:sp>
      <p:sp>
        <p:nvSpPr>
          <p:cNvPr id="128006" name="TextBox 7"/>
          <p:cNvSpPr txBox="1">
            <a:spLocks noChangeArrowheads="1"/>
          </p:cNvSpPr>
          <p:nvPr/>
        </p:nvSpPr>
        <p:spPr bwMode="auto">
          <a:xfrm>
            <a:off x="1884363" y="4824413"/>
            <a:ext cx="1439862" cy="431800"/>
          </a:xfrm>
          <a:prstGeom prst="rect">
            <a:avLst/>
          </a:prstGeom>
          <a:noFill/>
          <a:ln w="9525">
            <a:noFill/>
            <a:miter lim="800000"/>
            <a:headEnd/>
            <a:tailEnd/>
          </a:ln>
        </p:spPr>
        <p:txBody>
          <a:bodyPr wrap="none">
            <a:spAutoFit/>
          </a:bodyPr>
          <a:lstStyle/>
          <a:p>
            <a:pPr algn="ctr"/>
            <a:r>
              <a:rPr lang="en-GB" sz="2200" b="0" i="1">
                <a:latin typeface="Arial" charset="0"/>
                <a:cs typeface="Arial" charset="0"/>
              </a:rPr>
              <a:t>Country X</a:t>
            </a:r>
            <a:endParaRPr lang="en-US" sz="2200" b="0" i="1">
              <a:latin typeface="Arial" charset="0"/>
              <a:cs typeface="Arial" charset="0"/>
            </a:endParaRPr>
          </a:p>
        </p:txBody>
      </p:sp>
      <p:sp>
        <p:nvSpPr>
          <p:cNvPr id="128007" name="TextBox 9"/>
          <p:cNvSpPr txBox="1">
            <a:spLocks noChangeArrowheads="1"/>
          </p:cNvSpPr>
          <p:nvPr/>
        </p:nvSpPr>
        <p:spPr bwMode="auto">
          <a:xfrm>
            <a:off x="1406525" y="4191000"/>
            <a:ext cx="1438275" cy="400050"/>
          </a:xfrm>
          <a:prstGeom prst="rect">
            <a:avLst/>
          </a:prstGeom>
          <a:noFill/>
          <a:ln w="9525">
            <a:noFill/>
            <a:miter lim="800000"/>
            <a:headEnd/>
            <a:tailEnd/>
          </a:ln>
        </p:spPr>
        <p:txBody>
          <a:bodyPr wrap="none">
            <a:spAutoFit/>
          </a:bodyPr>
          <a:lstStyle/>
          <a:p>
            <a:r>
              <a:rPr lang="en-GB" sz="2000" b="0">
                <a:solidFill>
                  <a:srgbClr val="FF0000"/>
                </a:solidFill>
                <a:latin typeface="Arial" charset="0"/>
                <a:cs typeface="Arial" charset="0"/>
              </a:rPr>
              <a:t>Entry Point</a:t>
            </a:r>
            <a:endParaRPr lang="en-US" sz="2000" b="0">
              <a:solidFill>
                <a:srgbClr val="FF0000"/>
              </a:solidFill>
              <a:latin typeface="Arial" charset="0"/>
              <a:cs typeface="Arial" charset="0"/>
            </a:endParaRPr>
          </a:p>
        </p:txBody>
      </p:sp>
      <p:sp>
        <p:nvSpPr>
          <p:cNvPr id="128008" name="Rectangle 46"/>
          <p:cNvSpPr>
            <a:spLocks noChangeArrowheads="1"/>
          </p:cNvSpPr>
          <p:nvPr/>
        </p:nvSpPr>
        <p:spPr bwMode="auto">
          <a:xfrm>
            <a:off x="884238" y="1844675"/>
            <a:ext cx="3290887" cy="2185988"/>
          </a:xfrm>
          <a:prstGeom prst="rect">
            <a:avLst/>
          </a:prstGeom>
          <a:solidFill>
            <a:srgbClr val="CCECFF"/>
          </a:solidFill>
          <a:ln w="28575">
            <a:solidFill>
              <a:schemeClr val="tx1"/>
            </a:solidFill>
            <a:miter lim="800000"/>
            <a:headEnd/>
            <a:tailEnd/>
          </a:ln>
        </p:spPr>
        <p:txBody>
          <a:bodyPr/>
          <a:lstStyle/>
          <a:p>
            <a:endParaRPr lang="en-US" sz="1800" b="0">
              <a:latin typeface="Arial" charset="0"/>
              <a:cs typeface="Arial" charset="0"/>
            </a:endParaRPr>
          </a:p>
        </p:txBody>
      </p:sp>
      <p:sp>
        <p:nvSpPr>
          <p:cNvPr id="19" name="Rectangle 29"/>
          <p:cNvSpPr>
            <a:spLocks noChangeArrowheads="1"/>
          </p:cNvSpPr>
          <p:nvPr/>
        </p:nvSpPr>
        <p:spPr bwMode="auto">
          <a:xfrm>
            <a:off x="2136775" y="1530350"/>
            <a:ext cx="793750" cy="276225"/>
          </a:xfrm>
          <a:prstGeom prst="rect">
            <a:avLst/>
          </a:prstGeom>
          <a:noFill/>
          <a:ln w="9525">
            <a:noFill/>
            <a:miter lim="800000"/>
            <a:headEnd/>
            <a:tailEnd/>
          </a:ln>
        </p:spPr>
        <p:txBody>
          <a:bodyPr wrap="none" lIns="0" tIns="0" rIns="0" bIns="0">
            <a:spAutoFit/>
          </a:bodyPr>
          <a:lstStyle/>
          <a:p>
            <a:pPr algn="ctr" fontAlgn="auto">
              <a:spcBef>
                <a:spcPts val="0"/>
              </a:spcBef>
              <a:spcAft>
                <a:spcPts val="0"/>
              </a:spcAft>
              <a:defRPr/>
            </a:pPr>
            <a:r>
              <a:rPr lang="en-US" sz="1800" dirty="0">
                <a:solidFill>
                  <a:srgbClr val="000000"/>
                </a:solidFill>
                <a:latin typeface="+mn-lt"/>
              </a:rPr>
              <a:t>150 nm</a:t>
            </a:r>
            <a:endParaRPr lang="en-US" sz="1800" dirty="0">
              <a:effectLst>
                <a:outerShdw blurRad="38100" dist="38100" dir="2700000" algn="tl">
                  <a:srgbClr val="C0C0C0"/>
                </a:outerShdw>
              </a:effectLst>
              <a:latin typeface="+mn-lt"/>
            </a:endParaRPr>
          </a:p>
        </p:txBody>
      </p:sp>
      <p:sp>
        <p:nvSpPr>
          <p:cNvPr id="20" name="Rectangle 30"/>
          <p:cNvSpPr>
            <a:spLocks noChangeArrowheads="1"/>
          </p:cNvSpPr>
          <p:nvPr/>
        </p:nvSpPr>
        <p:spPr bwMode="auto">
          <a:xfrm>
            <a:off x="96838" y="2800350"/>
            <a:ext cx="795337" cy="276225"/>
          </a:xfrm>
          <a:prstGeom prst="rect">
            <a:avLst/>
          </a:prstGeom>
          <a:noFill/>
          <a:ln w="9525">
            <a:noFill/>
            <a:miter lim="800000"/>
            <a:headEnd/>
            <a:tailEnd/>
          </a:ln>
        </p:spPr>
        <p:txBody>
          <a:bodyPr wrap="none" lIns="0" tIns="0" rIns="0" bIns="0">
            <a:spAutoFit/>
          </a:bodyPr>
          <a:lstStyle/>
          <a:p>
            <a:pPr algn="ctr" fontAlgn="auto">
              <a:spcBef>
                <a:spcPts val="0"/>
              </a:spcBef>
              <a:spcAft>
                <a:spcPts val="0"/>
              </a:spcAft>
              <a:defRPr/>
            </a:pPr>
            <a:r>
              <a:rPr lang="en-US" sz="1800" dirty="0">
                <a:solidFill>
                  <a:srgbClr val="000000"/>
                </a:solidFill>
                <a:latin typeface="+mn-lt"/>
              </a:rPr>
              <a:t>100 nm</a:t>
            </a:r>
            <a:endParaRPr lang="en-US" sz="1800" dirty="0">
              <a:effectLst>
                <a:outerShdw blurRad="38100" dist="38100" dir="2700000" algn="tl">
                  <a:srgbClr val="C0C0C0"/>
                </a:outerShdw>
              </a:effectLst>
              <a:latin typeface="+mn-lt"/>
            </a:endParaRPr>
          </a:p>
        </p:txBody>
      </p:sp>
      <p:cxnSp>
        <p:nvCxnSpPr>
          <p:cNvPr id="128011" name="Straight Arrow Connector 25"/>
          <p:cNvCxnSpPr>
            <a:cxnSpLocks noChangeShapeType="1"/>
          </p:cNvCxnSpPr>
          <p:nvPr/>
        </p:nvCxnSpPr>
        <p:spPr bwMode="auto">
          <a:xfrm>
            <a:off x="2940050" y="1668463"/>
            <a:ext cx="1260475" cy="0"/>
          </a:xfrm>
          <a:prstGeom prst="straightConnector1">
            <a:avLst/>
          </a:prstGeom>
          <a:noFill/>
          <a:ln w="25400" algn="ctr">
            <a:solidFill>
              <a:schemeClr val="tx1"/>
            </a:solidFill>
            <a:round/>
            <a:headEnd type="none" w="med" len="lg"/>
            <a:tailEnd type="triangle" w="lg" len="lg"/>
          </a:ln>
        </p:spPr>
      </p:cxnSp>
      <p:cxnSp>
        <p:nvCxnSpPr>
          <p:cNvPr id="128012" name="Straight Arrow Connector 26"/>
          <p:cNvCxnSpPr>
            <a:cxnSpLocks noChangeShapeType="1"/>
          </p:cNvCxnSpPr>
          <p:nvPr/>
        </p:nvCxnSpPr>
        <p:spPr bwMode="auto">
          <a:xfrm flipH="1">
            <a:off x="869950" y="1668463"/>
            <a:ext cx="1260475" cy="0"/>
          </a:xfrm>
          <a:prstGeom prst="straightConnector1">
            <a:avLst/>
          </a:prstGeom>
          <a:noFill/>
          <a:ln w="25400" algn="ctr">
            <a:solidFill>
              <a:schemeClr val="tx1"/>
            </a:solidFill>
            <a:round/>
            <a:headEnd type="none" w="med" len="lg"/>
            <a:tailEnd type="triangle" w="lg" len="lg"/>
          </a:ln>
        </p:spPr>
      </p:cxnSp>
      <p:cxnSp>
        <p:nvCxnSpPr>
          <p:cNvPr id="128013" name="Straight Arrow Connector 27"/>
          <p:cNvCxnSpPr>
            <a:cxnSpLocks noChangeShapeType="1"/>
          </p:cNvCxnSpPr>
          <p:nvPr/>
        </p:nvCxnSpPr>
        <p:spPr bwMode="auto">
          <a:xfrm rot="-5400000">
            <a:off x="201613" y="2338388"/>
            <a:ext cx="971550" cy="0"/>
          </a:xfrm>
          <a:prstGeom prst="straightConnector1">
            <a:avLst/>
          </a:prstGeom>
          <a:noFill/>
          <a:ln w="25400" algn="ctr">
            <a:solidFill>
              <a:schemeClr val="tx1"/>
            </a:solidFill>
            <a:round/>
            <a:headEnd type="none" w="med" len="lg"/>
            <a:tailEnd type="triangle" w="lg" len="lg"/>
          </a:ln>
        </p:spPr>
      </p:cxnSp>
      <p:cxnSp>
        <p:nvCxnSpPr>
          <p:cNvPr id="128014" name="Straight Arrow Connector 28"/>
          <p:cNvCxnSpPr>
            <a:cxnSpLocks noChangeShapeType="1"/>
          </p:cNvCxnSpPr>
          <p:nvPr/>
        </p:nvCxnSpPr>
        <p:spPr bwMode="auto">
          <a:xfrm rot="5400000" flipV="1">
            <a:off x="201613" y="3573463"/>
            <a:ext cx="971550" cy="0"/>
          </a:xfrm>
          <a:prstGeom prst="straightConnector1">
            <a:avLst/>
          </a:prstGeom>
          <a:noFill/>
          <a:ln w="25400" algn="ctr">
            <a:solidFill>
              <a:schemeClr val="tx1"/>
            </a:solidFill>
            <a:round/>
            <a:headEnd type="none" w="med" len="lg"/>
            <a:tailEnd type="triangle" w="lg" len="lg"/>
          </a:ln>
        </p:spPr>
      </p:cxnSp>
      <p:sp>
        <p:nvSpPr>
          <p:cNvPr id="128015" name="Oval 8"/>
          <p:cNvSpPr>
            <a:spLocks noChangeArrowheads="1"/>
          </p:cNvSpPr>
          <p:nvPr/>
        </p:nvSpPr>
        <p:spPr bwMode="auto">
          <a:xfrm>
            <a:off x="2405063" y="3994150"/>
            <a:ext cx="215900" cy="215900"/>
          </a:xfrm>
          <a:prstGeom prst="ellipse">
            <a:avLst/>
          </a:prstGeom>
          <a:solidFill>
            <a:srgbClr val="FF0000"/>
          </a:solidFill>
          <a:ln w="25400" algn="ctr">
            <a:solidFill>
              <a:srgbClr val="FF0000"/>
            </a:solidFill>
            <a:round/>
            <a:headEnd type="stealth" w="med" len="lg"/>
            <a:tailEnd type="stealth" w="med" len="lg"/>
          </a:ln>
        </p:spPr>
        <p:txBody>
          <a:bodyPr wrap="none" anchor="ctr"/>
          <a:lstStyle/>
          <a:p>
            <a:endParaRPr lang="en-US" sz="1800" b="0">
              <a:latin typeface="Arial" charset="0"/>
              <a:cs typeface="Arial" charset="0"/>
            </a:endParaRPr>
          </a:p>
        </p:txBody>
      </p:sp>
      <p:sp>
        <p:nvSpPr>
          <p:cNvPr id="128016" name="Rectangle 3"/>
          <p:cNvSpPr>
            <a:spLocks noChangeArrowheads="1"/>
          </p:cNvSpPr>
          <p:nvPr/>
        </p:nvSpPr>
        <p:spPr bwMode="auto">
          <a:xfrm>
            <a:off x="885825" y="3114675"/>
            <a:ext cx="2190750" cy="914400"/>
          </a:xfrm>
          <a:prstGeom prst="rect">
            <a:avLst/>
          </a:prstGeom>
          <a:solidFill>
            <a:srgbClr val="FFFFFF">
              <a:alpha val="69803"/>
            </a:srgbClr>
          </a:solidFill>
          <a:ln w="28575" algn="ctr">
            <a:solidFill>
              <a:srgbClr val="000066"/>
            </a:solidFill>
            <a:prstDash val="dash"/>
            <a:miter lim="800000"/>
            <a:headEnd/>
            <a:tailEnd/>
          </a:ln>
        </p:spPr>
        <p:txBody>
          <a:bodyPr wrap="none" lIns="69134" tIns="34567" rIns="69134" bIns="34567" anchor="ctr"/>
          <a:lstStyle/>
          <a:p>
            <a:pPr defTabSz="833438"/>
            <a:r>
              <a:rPr lang="en-GB" sz="1600">
                <a:solidFill>
                  <a:srgbClr val="000066"/>
                </a:solidFill>
                <a:latin typeface="Arial" charset="0"/>
                <a:cs typeface="Arial" charset="0"/>
              </a:rPr>
              <a:t>    SWEPT AREA</a:t>
            </a:r>
            <a:endParaRPr lang="en-US" sz="1600">
              <a:solidFill>
                <a:srgbClr val="000066"/>
              </a:solidFill>
              <a:latin typeface="Arial" charset="0"/>
              <a:cs typeface="Arial" charset="0"/>
            </a:endParaRPr>
          </a:p>
        </p:txBody>
      </p:sp>
      <p:sp>
        <p:nvSpPr>
          <p:cNvPr id="128017" name="Line 7"/>
          <p:cNvSpPr>
            <a:spLocks noChangeShapeType="1"/>
          </p:cNvSpPr>
          <p:nvPr/>
        </p:nvSpPr>
        <p:spPr bwMode="auto">
          <a:xfrm flipH="1">
            <a:off x="3082925" y="3608388"/>
            <a:ext cx="0" cy="425450"/>
          </a:xfrm>
          <a:prstGeom prst="line">
            <a:avLst/>
          </a:prstGeom>
          <a:noFill/>
          <a:ln w="12700">
            <a:solidFill>
              <a:srgbClr val="FF3300"/>
            </a:solidFill>
            <a:round/>
            <a:headEnd type="triangle" w="lg" len="lg"/>
            <a:tailEnd type="triangle" w="lg" len="lg"/>
          </a:ln>
        </p:spPr>
        <p:txBody>
          <a:bodyPr lIns="69134" tIns="34567" rIns="69134" bIns="34567"/>
          <a:lstStyle/>
          <a:p>
            <a:endParaRPr lang="en-US"/>
          </a:p>
        </p:txBody>
      </p:sp>
      <p:sp>
        <p:nvSpPr>
          <p:cNvPr id="128018" name="Line 8"/>
          <p:cNvSpPr>
            <a:spLocks noChangeShapeType="1"/>
          </p:cNvSpPr>
          <p:nvPr/>
        </p:nvSpPr>
        <p:spPr bwMode="auto">
          <a:xfrm flipH="1">
            <a:off x="3073400" y="3114675"/>
            <a:ext cx="0" cy="425450"/>
          </a:xfrm>
          <a:prstGeom prst="line">
            <a:avLst/>
          </a:prstGeom>
          <a:noFill/>
          <a:ln w="12700">
            <a:solidFill>
              <a:srgbClr val="FF3300"/>
            </a:solidFill>
            <a:round/>
            <a:headEnd type="triangle" w="lg" len="lg"/>
            <a:tailEnd type="triangle" w="lg" len="lg"/>
          </a:ln>
        </p:spPr>
        <p:txBody>
          <a:bodyPr lIns="69134" tIns="34567" rIns="69134" bIns="34567"/>
          <a:lstStyle/>
          <a:p>
            <a:endParaRPr lang="en-US"/>
          </a:p>
        </p:txBody>
      </p:sp>
      <p:grpSp>
        <p:nvGrpSpPr>
          <p:cNvPr id="2" name="Group 22"/>
          <p:cNvGrpSpPr>
            <a:grpSpLocks/>
          </p:cNvGrpSpPr>
          <p:nvPr/>
        </p:nvGrpSpPr>
        <p:grpSpPr bwMode="auto">
          <a:xfrm>
            <a:off x="2588444" y="3400849"/>
            <a:ext cx="498793" cy="355209"/>
            <a:chOff x="2736" y="2230"/>
            <a:chExt cx="186" cy="190"/>
          </a:xfrm>
          <a:solidFill>
            <a:srgbClr val="000066"/>
          </a:solidFill>
        </p:grpSpPr>
        <p:sp>
          <p:nvSpPr>
            <p:cNvPr id="34" name="AutoShape 23"/>
            <p:cNvSpPr>
              <a:spLocks noChangeArrowheads="1"/>
            </p:cNvSpPr>
            <p:nvPr/>
          </p:nvSpPr>
          <p:spPr bwMode="white">
            <a:xfrm>
              <a:off x="2736" y="2311"/>
              <a:ext cx="186" cy="28"/>
            </a:xfrm>
            <a:prstGeom prst="roundRect">
              <a:avLst>
                <a:gd name="adj" fmla="val 50000"/>
              </a:avLst>
            </a:prstGeom>
            <a:grpFill/>
            <a:ln w="9525">
              <a:solidFill>
                <a:schemeClr val="tx1"/>
              </a:solidFill>
              <a:round/>
              <a:headEnd/>
              <a:tailEnd/>
            </a:ln>
            <a:effectLst/>
          </p:spPr>
          <p:txBody>
            <a:bodyPr anchor="ctr">
              <a:spAutoFit/>
            </a:bodyPr>
            <a:lstStyle/>
            <a:p>
              <a:pPr fontAlgn="auto">
                <a:spcBef>
                  <a:spcPts val="0"/>
                </a:spcBef>
                <a:spcAft>
                  <a:spcPts val="0"/>
                </a:spcAft>
                <a:defRPr/>
              </a:pPr>
              <a:endParaRPr lang="en-US" sz="1800" b="0">
                <a:latin typeface="+mn-lt"/>
              </a:endParaRPr>
            </a:p>
          </p:txBody>
        </p:sp>
        <p:grpSp>
          <p:nvGrpSpPr>
            <p:cNvPr id="3" name="Group 24"/>
            <p:cNvGrpSpPr>
              <a:grpSpLocks/>
            </p:cNvGrpSpPr>
            <p:nvPr/>
          </p:nvGrpSpPr>
          <p:grpSpPr bwMode="auto">
            <a:xfrm>
              <a:off x="2821" y="2230"/>
              <a:ext cx="45" cy="190"/>
              <a:chOff x="2821" y="2230"/>
              <a:chExt cx="45" cy="190"/>
            </a:xfrm>
            <a:grpFill/>
          </p:grpSpPr>
          <p:sp>
            <p:nvSpPr>
              <p:cNvPr id="39" name="AutoShape 25"/>
              <p:cNvSpPr>
                <a:spLocks noChangeArrowheads="1"/>
              </p:cNvSpPr>
              <p:nvPr/>
            </p:nvSpPr>
            <p:spPr bwMode="white">
              <a:xfrm>
                <a:off x="2821" y="2340"/>
                <a:ext cx="45" cy="80"/>
              </a:xfrm>
              <a:prstGeom prst="parallelogram">
                <a:avLst>
                  <a:gd name="adj" fmla="val 53569"/>
                </a:avLst>
              </a:prstGeom>
              <a:grpFill/>
              <a:ln w="9525">
                <a:solidFill>
                  <a:schemeClr val="tx1"/>
                </a:solidFill>
                <a:miter lim="800000"/>
                <a:headEnd/>
                <a:tailEnd/>
              </a:ln>
              <a:effectLst/>
            </p:spPr>
            <p:txBody>
              <a:bodyPr anchor="ctr">
                <a:spAutoFit/>
              </a:bodyPr>
              <a:lstStyle/>
              <a:p>
                <a:pPr fontAlgn="auto">
                  <a:spcBef>
                    <a:spcPts val="0"/>
                  </a:spcBef>
                  <a:spcAft>
                    <a:spcPts val="0"/>
                  </a:spcAft>
                  <a:defRPr/>
                </a:pPr>
                <a:endParaRPr lang="en-US" sz="1800" b="0">
                  <a:latin typeface="+mn-lt"/>
                </a:endParaRPr>
              </a:p>
            </p:txBody>
          </p:sp>
          <p:sp>
            <p:nvSpPr>
              <p:cNvPr id="40" name="AutoShape 26"/>
              <p:cNvSpPr>
                <a:spLocks noChangeArrowheads="1"/>
              </p:cNvSpPr>
              <p:nvPr/>
            </p:nvSpPr>
            <p:spPr bwMode="white">
              <a:xfrm flipV="1">
                <a:off x="2821" y="2230"/>
                <a:ext cx="45" cy="80"/>
              </a:xfrm>
              <a:prstGeom prst="parallelogram">
                <a:avLst>
                  <a:gd name="adj" fmla="val 53569"/>
                </a:avLst>
              </a:prstGeom>
              <a:grpFill/>
              <a:ln w="9525">
                <a:solidFill>
                  <a:schemeClr val="tx1"/>
                </a:solidFill>
                <a:miter lim="800000"/>
                <a:headEnd/>
                <a:tailEnd/>
              </a:ln>
              <a:effectLst/>
            </p:spPr>
            <p:txBody>
              <a:bodyPr anchor="ctr">
                <a:spAutoFit/>
              </a:bodyPr>
              <a:lstStyle/>
              <a:p>
                <a:pPr fontAlgn="auto">
                  <a:spcBef>
                    <a:spcPts val="0"/>
                  </a:spcBef>
                  <a:spcAft>
                    <a:spcPts val="0"/>
                  </a:spcAft>
                  <a:defRPr/>
                </a:pPr>
                <a:endParaRPr lang="en-US" sz="1800" b="0">
                  <a:latin typeface="+mn-lt"/>
                </a:endParaRPr>
              </a:p>
            </p:txBody>
          </p:sp>
        </p:grpSp>
        <p:grpSp>
          <p:nvGrpSpPr>
            <p:cNvPr id="4" name="Group 27"/>
            <p:cNvGrpSpPr>
              <a:grpSpLocks noChangeAspect="1"/>
            </p:cNvGrpSpPr>
            <p:nvPr/>
          </p:nvGrpSpPr>
          <p:grpSpPr bwMode="auto">
            <a:xfrm>
              <a:off x="2738" y="2269"/>
              <a:ext cx="27" cy="114"/>
              <a:chOff x="2821" y="2230"/>
              <a:chExt cx="45" cy="190"/>
            </a:xfrm>
            <a:grpFill/>
          </p:grpSpPr>
          <p:sp>
            <p:nvSpPr>
              <p:cNvPr id="37" name="AutoShape 28"/>
              <p:cNvSpPr>
                <a:spLocks noChangeAspect="1" noChangeArrowheads="1"/>
              </p:cNvSpPr>
              <p:nvPr/>
            </p:nvSpPr>
            <p:spPr bwMode="white">
              <a:xfrm>
                <a:off x="2821" y="2340"/>
                <a:ext cx="45" cy="80"/>
              </a:xfrm>
              <a:prstGeom prst="parallelogram">
                <a:avLst>
                  <a:gd name="adj" fmla="val 53569"/>
                </a:avLst>
              </a:prstGeom>
              <a:grpFill/>
              <a:ln w="9525">
                <a:solidFill>
                  <a:schemeClr val="tx1"/>
                </a:solidFill>
                <a:miter lim="800000"/>
                <a:headEnd/>
                <a:tailEnd/>
              </a:ln>
              <a:effectLst/>
            </p:spPr>
            <p:txBody>
              <a:bodyPr anchor="ctr">
                <a:spAutoFit/>
              </a:bodyPr>
              <a:lstStyle/>
              <a:p>
                <a:pPr fontAlgn="auto">
                  <a:spcBef>
                    <a:spcPts val="0"/>
                  </a:spcBef>
                  <a:spcAft>
                    <a:spcPts val="0"/>
                  </a:spcAft>
                  <a:defRPr/>
                </a:pPr>
                <a:endParaRPr lang="en-US" sz="1800" b="0">
                  <a:latin typeface="+mn-lt"/>
                </a:endParaRPr>
              </a:p>
            </p:txBody>
          </p:sp>
          <p:sp>
            <p:nvSpPr>
              <p:cNvPr id="38" name="AutoShape 29"/>
              <p:cNvSpPr>
                <a:spLocks noChangeAspect="1" noChangeArrowheads="1"/>
              </p:cNvSpPr>
              <p:nvPr/>
            </p:nvSpPr>
            <p:spPr bwMode="white">
              <a:xfrm flipV="1">
                <a:off x="2821" y="2230"/>
                <a:ext cx="45" cy="80"/>
              </a:xfrm>
              <a:prstGeom prst="parallelogram">
                <a:avLst>
                  <a:gd name="adj" fmla="val 53569"/>
                </a:avLst>
              </a:prstGeom>
              <a:grpFill/>
              <a:ln w="9525">
                <a:solidFill>
                  <a:schemeClr val="tx1"/>
                </a:solidFill>
                <a:miter lim="800000"/>
                <a:headEnd/>
                <a:tailEnd/>
              </a:ln>
              <a:effectLst/>
            </p:spPr>
            <p:txBody>
              <a:bodyPr anchor="ctr">
                <a:spAutoFit/>
              </a:bodyPr>
              <a:lstStyle/>
              <a:p>
                <a:pPr fontAlgn="auto">
                  <a:spcBef>
                    <a:spcPts val="0"/>
                  </a:spcBef>
                  <a:spcAft>
                    <a:spcPts val="0"/>
                  </a:spcAft>
                  <a:defRPr/>
                </a:pPr>
                <a:endParaRPr lang="en-US" sz="1800" b="0">
                  <a:latin typeface="+mn-lt"/>
                </a:endParaRPr>
              </a:p>
            </p:txBody>
          </p:sp>
        </p:grpSp>
      </p:grpSp>
      <p:cxnSp>
        <p:nvCxnSpPr>
          <p:cNvPr id="128020" name="Straight Arrow Connector 41"/>
          <p:cNvCxnSpPr>
            <a:cxnSpLocks noChangeShapeType="1"/>
          </p:cNvCxnSpPr>
          <p:nvPr/>
        </p:nvCxnSpPr>
        <p:spPr bwMode="auto">
          <a:xfrm>
            <a:off x="3263900" y="3600450"/>
            <a:ext cx="841375" cy="1588"/>
          </a:xfrm>
          <a:prstGeom prst="straightConnector1">
            <a:avLst/>
          </a:prstGeom>
          <a:noFill/>
          <a:ln w="25400" algn="ctr">
            <a:solidFill>
              <a:srgbClr val="000066"/>
            </a:solidFill>
            <a:round/>
            <a:headEnd type="none" w="med" len="lg"/>
            <a:tailEnd type="arrow" w="lg" len="lg"/>
          </a:ln>
        </p:spPr>
      </p:cxnSp>
      <p:sp>
        <p:nvSpPr>
          <p:cNvPr id="128021" name="TextBox 42"/>
          <p:cNvSpPr txBox="1">
            <a:spLocks noChangeArrowheads="1"/>
          </p:cNvSpPr>
          <p:nvPr/>
        </p:nvSpPr>
        <p:spPr bwMode="auto">
          <a:xfrm>
            <a:off x="3044825" y="3773488"/>
            <a:ext cx="1150938" cy="584200"/>
          </a:xfrm>
          <a:prstGeom prst="rect">
            <a:avLst/>
          </a:prstGeom>
          <a:noFill/>
          <a:ln w="9525">
            <a:noFill/>
            <a:miter lim="800000"/>
            <a:headEnd/>
            <a:tailEnd/>
          </a:ln>
        </p:spPr>
        <p:txBody>
          <a:bodyPr>
            <a:spAutoFit/>
          </a:bodyPr>
          <a:lstStyle/>
          <a:p>
            <a:pPr algn="ctr"/>
            <a:r>
              <a:rPr lang="en-GB" sz="1600">
                <a:solidFill>
                  <a:srgbClr val="FF3300"/>
                </a:solidFill>
                <a:latin typeface="Arial" charset="0"/>
                <a:cs typeface="Arial" charset="0"/>
              </a:rPr>
              <a:t>Search Speed</a:t>
            </a:r>
            <a:endParaRPr lang="en-US" sz="1600">
              <a:solidFill>
                <a:srgbClr val="FF3300"/>
              </a:solidFill>
              <a:latin typeface="Arial" charset="0"/>
              <a:cs typeface="Arial" charset="0"/>
            </a:endParaRPr>
          </a:p>
        </p:txBody>
      </p:sp>
      <p:sp>
        <p:nvSpPr>
          <p:cNvPr id="128022" name="TextBox 43"/>
          <p:cNvSpPr txBox="1">
            <a:spLocks noChangeArrowheads="1"/>
          </p:cNvSpPr>
          <p:nvPr/>
        </p:nvSpPr>
        <p:spPr bwMode="auto">
          <a:xfrm>
            <a:off x="2873375" y="2401888"/>
            <a:ext cx="1403350" cy="584200"/>
          </a:xfrm>
          <a:prstGeom prst="rect">
            <a:avLst/>
          </a:prstGeom>
          <a:noFill/>
          <a:ln w="9525">
            <a:noFill/>
            <a:miter lim="800000"/>
            <a:headEnd/>
            <a:tailEnd/>
          </a:ln>
        </p:spPr>
        <p:txBody>
          <a:bodyPr>
            <a:spAutoFit/>
          </a:bodyPr>
          <a:lstStyle/>
          <a:p>
            <a:pPr algn="ctr"/>
            <a:r>
              <a:rPr lang="en-GB" sz="1600">
                <a:solidFill>
                  <a:srgbClr val="FF3300"/>
                </a:solidFill>
                <a:latin typeface="Arial" charset="0"/>
                <a:cs typeface="Arial" charset="0"/>
              </a:rPr>
              <a:t>Detection Range</a:t>
            </a:r>
            <a:endParaRPr lang="en-US" sz="1600">
              <a:solidFill>
                <a:srgbClr val="FF3300"/>
              </a:solidFill>
              <a:latin typeface="Arial" charset="0"/>
              <a:cs typeface="Arial" charset="0"/>
            </a:endParaRPr>
          </a:p>
        </p:txBody>
      </p:sp>
      <p:sp>
        <p:nvSpPr>
          <p:cNvPr id="128023" name="TextBox 44"/>
          <p:cNvSpPr txBox="1">
            <a:spLocks noChangeArrowheads="1"/>
          </p:cNvSpPr>
          <p:nvPr/>
        </p:nvSpPr>
        <p:spPr bwMode="auto">
          <a:xfrm>
            <a:off x="1547813" y="1982788"/>
            <a:ext cx="1868487" cy="369887"/>
          </a:xfrm>
          <a:prstGeom prst="rect">
            <a:avLst/>
          </a:prstGeom>
          <a:noFill/>
          <a:ln w="9525">
            <a:noFill/>
            <a:miter lim="800000"/>
            <a:headEnd/>
            <a:tailEnd/>
          </a:ln>
        </p:spPr>
        <p:txBody>
          <a:bodyPr wrap="none">
            <a:spAutoFit/>
          </a:bodyPr>
          <a:lstStyle/>
          <a:p>
            <a:pPr algn="ctr"/>
            <a:r>
              <a:rPr lang="en-GB" sz="1800">
                <a:latin typeface="Arial" charset="0"/>
                <a:cs typeface="Arial" charset="0"/>
              </a:rPr>
              <a:t>SEARCH AREA</a:t>
            </a:r>
            <a:endParaRPr lang="en-US" sz="1800">
              <a:latin typeface="Arial" charset="0"/>
              <a:cs typeface="Arial" charset="0"/>
            </a:endParaRPr>
          </a:p>
        </p:txBody>
      </p:sp>
      <p:cxnSp>
        <p:nvCxnSpPr>
          <p:cNvPr id="128024" name="Straight Connector 46"/>
          <p:cNvCxnSpPr>
            <a:cxnSpLocks noChangeShapeType="1"/>
          </p:cNvCxnSpPr>
          <p:nvPr/>
        </p:nvCxnSpPr>
        <p:spPr bwMode="auto">
          <a:xfrm rot="5400000" flipH="1" flipV="1">
            <a:off x="3121026" y="3022600"/>
            <a:ext cx="341312" cy="280987"/>
          </a:xfrm>
          <a:prstGeom prst="line">
            <a:avLst/>
          </a:prstGeom>
          <a:noFill/>
          <a:ln w="25400" algn="ctr">
            <a:solidFill>
              <a:schemeClr val="tx1"/>
            </a:solidFill>
            <a:round/>
            <a:headEnd/>
            <a:tailEnd/>
          </a:ln>
        </p:spPr>
      </p:cxnSp>
      <p:cxnSp>
        <p:nvCxnSpPr>
          <p:cNvPr id="128025" name="Straight Connector 48"/>
          <p:cNvCxnSpPr>
            <a:cxnSpLocks noChangeShapeType="1"/>
          </p:cNvCxnSpPr>
          <p:nvPr/>
        </p:nvCxnSpPr>
        <p:spPr bwMode="auto">
          <a:xfrm rot="5400000" flipH="1" flipV="1">
            <a:off x="3484563" y="3725863"/>
            <a:ext cx="273050" cy="95250"/>
          </a:xfrm>
          <a:prstGeom prst="line">
            <a:avLst/>
          </a:prstGeom>
          <a:noFill/>
          <a:ln w="25400" algn="ctr">
            <a:solidFill>
              <a:schemeClr val="tx1"/>
            </a:solidFill>
            <a:round/>
            <a:headEnd/>
            <a:tailEnd/>
          </a:ln>
        </p:spPr>
      </p:cxnSp>
      <p:sp>
        <p:nvSpPr>
          <p:cNvPr id="35" name="TextBox 34"/>
          <p:cNvSpPr txBox="1">
            <a:spLocks noChangeArrowheads="1"/>
          </p:cNvSpPr>
          <p:nvPr/>
        </p:nvSpPr>
        <p:spPr bwMode="auto">
          <a:xfrm>
            <a:off x="4430713" y="1219200"/>
            <a:ext cx="4140200" cy="4333875"/>
          </a:xfrm>
          <a:prstGeom prst="rect">
            <a:avLst/>
          </a:prstGeom>
          <a:noFill/>
          <a:ln w="38100">
            <a:solidFill>
              <a:srgbClr val="000066"/>
            </a:solidFill>
            <a:miter lim="800000"/>
            <a:headEnd/>
            <a:tailEnd/>
          </a:ln>
        </p:spPr>
        <p:txBody>
          <a:bodyPr>
            <a:spAutoFit/>
          </a:bodyPr>
          <a:lstStyle/>
          <a:p>
            <a:pPr marL="179388" indent="-179388" algn="ctr">
              <a:spcBef>
                <a:spcPts val="300"/>
              </a:spcBef>
              <a:tabLst>
                <a:tab pos="2241550" algn="l"/>
              </a:tabLst>
            </a:pPr>
            <a:r>
              <a:rPr lang="en-GB" sz="2400" dirty="0">
                <a:solidFill>
                  <a:srgbClr val="000066"/>
                </a:solidFill>
                <a:latin typeface="Arial" charset="0"/>
                <a:cs typeface="Arial" charset="0"/>
              </a:rPr>
              <a:t>CAL Inputs</a:t>
            </a:r>
          </a:p>
          <a:p>
            <a:pPr marL="179388" indent="-179388">
              <a:spcBef>
                <a:spcPts val="200"/>
              </a:spcBef>
              <a:buSzPct val="60000"/>
              <a:tabLst>
                <a:tab pos="2241550" algn="l"/>
              </a:tabLst>
            </a:pPr>
            <a:r>
              <a:rPr lang="en-GB" sz="2000" b="0" i="1" dirty="0">
                <a:solidFill>
                  <a:srgbClr val="006600"/>
                </a:solidFill>
                <a:latin typeface="Arial" charset="0"/>
                <a:cs typeface="Arial" charset="0"/>
              </a:rPr>
              <a:t>Key Factors (operation)</a:t>
            </a:r>
          </a:p>
          <a:p>
            <a:pPr marL="179388" indent="-179388">
              <a:spcBef>
                <a:spcPts val="300"/>
              </a:spcBef>
              <a:buSzPct val="60000"/>
              <a:buFont typeface="Wingdings" pitchFamily="2" charset="2"/>
              <a:buChar char=""/>
              <a:tabLst>
                <a:tab pos="2241550" algn="l"/>
              </a:tabLst>
            </a:pPr>
            <a:r>
              <a:rPr lang="en-GB" sz="1800" b="0" dirty="0">
                <a:latin typeface="Arial" charset="0"/>
                <a:cs typeface="Arial" charset="0"/>
              </a:rPr>
              <a:t>Area to search (A): 		</a:t>
            </a:r>
            <a:r>
              <a:rPr lang="en-GB" sz="1800" b="0" dirty="0">
                <a:solidFill>
                  <a:srgbClr val="0000FF"/>
                </a:solidFill>
                <a:latin typeface="Arial" charset="0"/>
                <a:cs typeface="Arial" charset="0"/>
              </a:rPr>
              <a:t>15,000 nm</a:t>
            </a:r>
            <a:r>
              <a:rPr lang="en-GB" sz="1800" b="0" baseline="30000" dirty="0">
                <a:solidFill>
                  <a:srgbClr val="0000FF"/>
                </a:solidFill>
                <a:latin typeface="Arial" charset="0"/>
                <a:cs typeface="Arial" charset="0"/>
              </a:rPr>
              <a:t>2</a:t>
            </a:r>
          </a:p>
          <a:p>
            <a:pPr marL="179388" indent="-179388">
              <a:spcBef>
                <a:spcPts val="300"/>
              </a:spcBef>
              <a:buSzPct val="60000"/>
              <a:buFont typeface="Wingdings" pitchFamily="2" charset="2"/>
              <a:buChar char=""/>
              <a:tabLst>
                <a:tab pos="2241550" algn="l"/>
              </a:tabLst>
            </a:pPr>
            <a:r>
              <a:rPr lang="en-GB" sz="1800" b="0" dirty="0">
                <a:latin typeface="Arial" charset="0"/>
                <a:cs typeface="Arial" charset="0"/>
              </a:rPr>
              <a:t>Search duration (S):		</a:t>
            </a:r>
            <a:r>
              <a:rPr lang="en-GB" sz="1800" b="0" dirty="0">
                <a:solidFill>
                  <a:srgbClr val="0000FF"/>
                </a:solidFill>
                <a:latin typeface="Arial" charset="0"/>
                <a:cs typeface="Arial" charset="0"/>
              </a:rPr>
              <a:t>24 </a:t>
            </a:r>
            <a:r>
              <a:rPr lang="en-GB" sz="1800" b="0" dirty="0" err="1">
                <a:solidFill>
                  <a:srgbClr val="0000FF"/>
                </a:solidFill>
                <a:latin typeface="Arial" charset="0"/>
                <a:cs typeface="Arial" charset="0"/>
              </a:rPr>
              <a:t>hrs</a:t>
            </a:r>
            <a:endParaRPr lang="en-GB" sz="1800" b="0" dirty="0">
              <a:solidFill>
                <a:srgbClr val="0000FF"/>
              </a:solidFill>
              <a:latin typeface="Arial" charset="0"/>
              <a:cs typeface="Arial" charset="0"/>
            </a:endParaRPr>
          </a:p>
          <a:p>
            <a:pPr marL="179388" indent="-179388">
              <a:spcBef>
                <a:spcPts val="300"/>
              </a:spcBef>
              <a:buSzPct val="60000"/>
              <a:buFont typeface="Wingdings" pitchFamily="2" charset="2"/>
              <a:buChar char=""/>
              <a:tabLst>
                <a:tab pos="2241550" algn="l"/>
              </a:tabLst>
            </a:pPr>
            <a:r>
              <a:rPr lang="en-GB" sz="1800" b="0" dirty="0">
                <a:latin typeface="Arial" charset="0"/>
                <a:cs typeface="Arial" charset="0"/>
              </a:rPr>
              <a:t>Revisit time (RT):		</a:t>
            </a:r>
            <a:r>
              <a:rPr lang="en-GB" sz="1800" b="0" dirty="0">
                <a:solidFill>
                  <a:srgbClr val="0000FF"/>
                </a:solidFill>
                <a:latin typeface="Arial" charset="0"/>
                <a:cs typeface="Arial" charset="0"/>
              </a:rPr>
              <a:t>1 </a:t>
            </a:r>
            <a:r>
              <a:rPr lang="en-GB" sz="1800" b="0" dirty="0" err="1">
                <a:solidFill>
                  <a:srgbClr val="0000FF"/>
                </a:solidFill>
                <a:latin typeface="Arial" charset="0"/>
                <a:cs typeface="Arial" charset="0"/>
              </a:rPr>
              <a:t>hr</a:t>
            </a:r>
            <a:endParaRPr lang="en-GB" sz="1800" b="0" dirty="0">
              <a:solidFill>
                <a:srgbClr val="0000FF"/>
              </a:solidFill>
              <a:latin typeface="Arial" charset="0"/>
              <a:cs typeface="Arial" charset="0"/>
            </a:endParaRPr>
          </a:p>
          <a:p>
            <a:pPr marL="179388" indent="-179388">
              <a:spcBef>
                <a:spcPts val="300"/>
              </a:spcBef>
              <a:buSzPct val="60000"/>
              <a:buFont typeface="Wingdings" pitchFamily="2" charset="2"/>
              <a:buChar char=""/>
              <a:tabLst>
                <a:tab pos="2241550" algn="l"/>
              </a:tabLst>
            </a:pPr>
            <a:r>
              <a:rPr lang="en-GB" sz="1800" b="0" dirty="0">
                <a:latin typeface="Arial" charset="0"/>
                <a:cs typeface="Arial" charset="0"/>
              </a:rPr>
              <a:t>Transit Distance (D):	</a:t>
            </a:r>
            <a:r>
              <a:rPr lang="en-GB" sz="1800" b="0" dirty="0">
                <a:solidFill>
                  <a:srgbClr val="0000FF"/>
                </a:solidFill>
                <a:latin typeface="Arial" charset="0"/>
                <a:cs typeface="Arial" charset="0"/>
              </a:rPr>
              <a:t>200 nm</a:t>
            </a:r>
          </a:p>
          <a:p>
            <a:pPr marL="179388" indent="-179388">
              <a:spcBef>
                <a:spcPts val="600"/>
              </a:spcBef>
              <a:buSzPct val="60000"/>
              <a:tabLst>
                <a:tab pos="2241550" algn="l"/>
              </a:tabLst>
            </a:pPr>
            <a:r>
              <a:rPr lang="en-GB" sz="2000" b="0" i="1" dirty="0">
                <a:solidFill>
                  <a:srgbClr val="006600"/>
                </a:solidFill>
                <a:latin typeface="Arial" charset="0"/>
                <a:cs typeface="Arial" charset="0"/>
              </a:rPr>
              <a:t>Reference Capability (P-3C)</a:t>
            </a:r>
          </a:p>
          <a:p>
            <a:pPr marL="179388" indent="-179388">
              <a:spcBef>
                <a:spcPts val="300"/>
              </a:spcBef>
              <a:buSzPct val="60000"/>
              <a:buFont typeface="Wingdings" pitchFamily="2" charset="2"/>
              <a:buChar char=""/>
              <a:tabLst>
                <a:tab pos="2241550" algn="l"/>
              </a:tabLst>
            </a:pPr>
            <a:r>
              <a:rPr lang="en-GB" sz="1800" b="0" dirty="0">
                <a:latin typeface="Arial" charset="0"/>
                <a:cs typeface="Arial" charset="0"/>
              </a:rPr>
              <a:t>Search speed (SS): 		</a:t>
            </a:r>
            <a:r>
              <a:rPr lang="en-GB" sz="1800" b="0" dirty="0">
                <a:solidFill>
                  <a:srgbClr val="0000FF"/>
                </a:solidFill>
                <a:latin typeface="Arial" charset="0"/>
                <a:cs typeface="Arial" charset="0"/>
              </a:rPr>
              <a:t>205 </a:t>
            </a:r>
            <a:r>
              <a:rPr lang="en-GB" sz="1800" b="0" dirty="0" err="1">
                <a:solidFill>
                  <a:srgbClr val="0000FF"/>
                </a:solidFill>
                <a:latin typeface="Arial" charset="0"/>
                <a:cs typeface="Arial" charset="0"/>
              </a:rPr>
              <a:t>kts</a:t>
            </a:r>
            <a:endParaRPr lang="en-GB" sz="1800" b="0" dirty="0">
              <a:solidFill>
                <a:srgbClr val="0000FF"/>
              </a:solidFill>
              <a:latin typeface="Arial" charset="0"/>
              <a:cs typeface="Arial" charset="0"/>
            </a:endParaRPr>
          </a:p>
          <a:p>
            <a:pPr marL="179388" indent="-179388">
              <a:spcBef>
                <a:spcPts val="300"/>
              </a:spcBef>
              <a:buSzPct val="60000"/>
              <a:buFont typeface="Wingdings" pitchFamily="2" charset="2"/>
              <a:buChar char=""/>
              <a:tabLst>
                <a:tab pos="2241550" algn="l"/>
              </a:tabLst>
            </a:pPr>
            <a:r>
              <a:rPr lang="en-GB" sz="1800" b="0" dirty="0">
                <a:latin typeface="Arial" charset="0"/>
                <a:cs typeface="Arial" charset="0"/>
              </a:rPr>
              <a:t>Transit speed (TS):</a:t>
            </a:r>
            <a:r>
              <a:rPr lang="en-GB" sz="1800" b="0" dirty="0">
                <a:solidFill>
                  <a:schemeClr val="accent2"/>
                </a:solidFill>
                <a:latin typeface="Arial" charset="0"/>
                <a:cs typeface="Arial" charset="0"/>
              </a:rPr>
              <a:t>		</a:t>
            </a:r>
            <a:r>
              <a:rPr lang="en-GB" sz="1800" b="0" dirty="0">
                <a:solidFill>
                  <a:srgbClr val="0000FF"/>
                </a:solidFill>
                <a:latin typeface="Arial" charset="0"/>
                <a:cs typeface="Arial" charset="0"/>
              </a:rPr>
              <a:t>250 </a:t>
            </a:r>
            <a:r>
              <a:rPr lang="en-GB" sz="1800" b="0" dirty="0" err="1">
                <a:solidFill>
                  <a:srgbClr val="0000FF"/>
                </a:solidFill>
                <a:latin typeface="Arial" charset="0"/>
                <a:cs typeface="Arial" charset="0"/>
              </a:rPr>
              <a:t>kts</a:t>
            </a:r>
            <a:endParaRPr lang="en-GB" sz="1800" b="0" dirty="0">
              <a:solidFill>
                <a:srgbClr val="0000FF"/>
              </a:solidFill>
              <a:latin typeface="Arial" charset="0"/>
              <a:cs typeface="Arial" charset="0"/>
            </a:endParaRPr>
          </a:p>
          <a:p>
            <a:pPr marL="179388" indent="-179388">
              <a:spcBef>
                <a:spcPts val="300"/>
              </a:spcBef>
              <a:buSzPct val="60000"/>
              <a:buFont typeface="Wingdings" pitchFamily="2" charset="2"/>
              <a:buChar char=""/>
              <a:tabLst>
                <a:tab pos="2241550" algn="l"/>
              </a:tabLst>
            </a:pPr>
            <a:r>
              <a:rPr lang="en-GB" sz="1800" b="0" dirty="0">
                <a:latin typeface="Arial" charset="0"/>
                <a:cs typeface="Arial" charset="0"/>
              </a:rPr>
              <a:t>Detection range (DR):	</a:t>
            </a:r>
            <a:r>
              <a:rPr lang="en-GB" sz="1800" b="0" dirty="0">
                <a:solidFill>
                  <a:srgbClr val="0000FF"/>
                </a:solidFill>
                <a:latin typeface="Arial" charset="0"/>
                <a:cs typeface="Arial" charset="0"/>
              </a:rPr>
              <a:t>50 nm</a:t>
            </a:r>
          </a:p>
          <a:p>
            <a:pPr marL="179388" indent="-179388">
              <a:spcBef>
                <a:spcPts val="300"/>
              </a:spcBef>
              <a:buSzPct val="60000"/>
              <a:buFont typeface="Wingdings" pitchFamily="2" charset="2"/>
              <a:buChar char=""/>
              <a:tabLst>
                <a:tab pos="2241550" algn="l"/>
              </a:tabLst>
            </a:pPr>
            <a:r>
              <a:rPr lang="en-GB" sz="1800" b="0" dirty="0">
                <a:latin typeface="Arial" charset="0"/>
                <a:cs typeface="Arial" charset="0"/>
              </a:rPr>
              <a:t>Endurance (E): 		</a:t>
            </a:r>
            <a:r>
              <a:rPr lang="en-GB" sz="1800" b="0" dirty="0">
                <a:solidFill>
                  <a:srgbClr val="0000FF"/>
                </a:solidFill>
                <a:latin typeface="Arial" charset="0"/>
                <a:cs typeface="Arial" charset="0"/>
              </a:rPr>
              <a:t>12 </a:t>
            </a:r>
            <a:r>
              <a:rPr lang="en-GB" sz="1800" b="0" dirty="0" err="1">
                <a:solidFill>
                  <a:srgbClr val="0000FF"/>
                </a:solidFill>
                <a:latin typeface="Arial" charset="0"/>
                <a:cs typeface="Arial" charset="0"/>
              </a:rPr>
              <a:t>hrs</a:t>
            </a:r>
            <a:endParaRPr lang="en-GB" sz="1800" b="0" dirty="0">
              <a:solidFill>
                <a:srgbClr val="0000FF"/>
              </a:solidFill>
              <a:latin typeface="Arial" charset="0"/>
              <a:cs typeface="Arial" charset="0"/>
            </a:endParaRPr>
          </a:p>
          <a:p>
            <a:pPr marL="179388" indent="-179388">
              <a:spcBef>
                <a:spcPts val="300"/>
              </a:spcBef>
              <a:buSzPct val="60000"/>
              <a:buFont typeface="Wingdings" pitchFamily="2" charset="2"/>
              <a:buChar char=""/>
              <a:tabLst>
                <a:tab pos="2241550" algn="l"/>
              </a:tabLst>
            </a:pPr>
            <a:r>
              <a:rPr lang="en-GB" sz="1800" b="0" dirty="0">
                <a:latin typeface="Arial" charset="0"/>
                <a:cs typeface="Arial" charset="0"/>
              </a:rPr>
              <a:t>Max Tm on </a:t>
            </a:r>
            <a:r>
              <a:rPr lang="en-GB" sz="1800" b="0" dirty="0" err="1">
                <a:latin typeface="Arial" charset="0"/>
                <a:cs typeface="Arial" charset="0"/>
              </a:rPr>
              <a:t>Stn</a:t>
            </a:r>
            <a:r>
              <a:rPr lang="en-GB" sz="1800" b="0" dirty="0">
                <a:latin typeface="Arial" charset="0"/>
                <a:cs typeface="Arial" charset="0"/>
              </a:rPr>
              <a:t> (MTS):	</a:t>
            </a:r>
            <a:r>
              <a:rPr lang="en-GB" sz="1800" b="0" dirty="0">
                <a:solidFill>
                  <a:srgbClr val="0000FF"/>
                </a:solidFill>
                <a:latin typeface="Arial" charset="0"/>
                <a:cs typeface="Arial" charset="0"/>
              </a:rPr>
              <a:t>8 </a:t>
            </a:r>
            <a:r>
              <a:rPr lang="en-GB" sz="1800" b="0" dirty="0" err="1">
                <a:solidFill>
                  <a:srgbClr val="0000FF"/>
                </a:solidFill>
                <a:latin typeface="Arial" charset="0"/>
                <a:cs typeface="Arial" charset="0"/>
              </a:rPr>
              <a:t>hrs</a:t>
            </a:r>
            <a:r>
              <a:rPr lang="en-GB" sz="1800" b="0" dirty="0">
                <a:solidFill>
                  <a:schemeClr val="accent2"/>
                </a:solidFill>
                <a:latin typeface="Arial" charset="0"/>
                <a:cs typeface="Arial" charset="0"/>
              </a:rPr>
              <a:t>	</a:t>
            </a:r>
          </a:p>
          <a:p>
            <a:pPr marL="179388" indent="-179388">
              <a:spcBef>
                <a:spcPts val="300"/>
              </a:spcBef>
              <a:buSzPct val="60000"/>
              <a:buFont typeface="Wingdings" pitchFamily="2" charset="2"/>
              <a:buChar char=""/>
              <a:tabLst>
                <a:tab pos="2241550" algn="l"/>
              </a:tabLst>
            </a:pPr>
            <a:r>
              <a:rPr lang="en-GB" sz="1800" b="0" dirty="0">
                <a:latin typeface="Arial" charset="0"/>
                <a:cs typeface="Arial" charset="0"/>
              </a:rPr>
              <a:t>Availability (Av): 		</a:t>
            </a:r>
            <a:r>
              <a:rPr lang="en-GB" sz="1800" b="0" dirty="0">
                <a:solidFill>
                  <a:srgbClr val="0000FF"/>
                </a:solidFill>
                <a:latin typeface="Arial" charset="0"/>
                <a:cs typeface="Arial" charset="0"/>
              </a:rPr>
              <a:t>70%</a:t>
            </a:r>
          </a:p>
        </p:txBody>
      </p:sp>
      <p:grpSp>
        <p:nvGrpSpPr>
          <p:cNvPr id="5" name="Group 40"/>
          <p:cNvGrpSpPr>
            <a:grpSpLocks/>
          </p:cNvGrpSpPr>
          <p:nvPr/>
        </p:nvGrpSpPr>
        <p:grpSpPr bwMode="auto">
          <a:xfrm>
            <a:off x="3875088" y="5614988"/>
            <a:ext cx="5222875" cy="1076325"/>
            <a:chOff x="4136678" y="5615056"/>
            <a:chExt cx="4921438" cy="924966"/>
          </a:xfrm>
        </p:grpSpPr>
        <p:sp>
          <p:nvSpPr>
            <p:cNvPr id="128032" name="TextBox 40"/>
            <p:cNvSpPr txBox="1">
              <a:spLocks noChangeArrowheads="1"/>
            </p:cNvSpPr>
            <p:nvPr/>
          </p:nvSpPr>
          <p:spPr bwMode="auto">
            <a:xfrm>
              <a:off x="4136678" y="5976583"/>
              <a:ext cx="4921438" cy="563439"/>
            </a:xfrm>
            <a:prstGeom prst="rect">
              <a:avLst/>
            </a:prstGeom>
            <a:solidFill>
              <a:schemeClr val="bg1"/>
            </a:solidFill>
            <a:ln w="38100">
              <a:solidFill>
                <a:srgbClr val="000066"/>
              </a:solidFill>
              <a:miter lim="800000"/>
              <a:headEnd/>
              <a:tailEnd/>
            </a:ln>
          </p:spPr>
          <p:txBody>
            <a:bodyPr lIns="46800" rIns="46800">
              <a:spAutoFit/>
            </a:bodyPr>
            <a:lstStyle/>
            <a:p>
              <a:pPr algn="ctr"/>
              <a:r>
                <a:rPr lang="en-GB" sz="2000">
                  <a:solidFill>
                    <a:srgbClr val="000066"/>
                  </a:solidFill>
                  <a:latin typeface="Arial" charset="0"/>
                  <a:cs typeface="Arial" charset="0"/>
                </a:rPr>
                <a:t>CAL</a:t>
              </a:r>
            </a:p>
            <a:p>
              <a:pPr algn="ctr">
                <a:spcBef>
                  <a:spcPts val="300"/>
                </a:spcBef>
              </a:pPr>
              <a:r>
                <a:rPr lang="en-GB" sz="1300">
                  <a:latin typeface="Arial" charset="0"/>
                  <a:cs typeface="Arial" charset="0"/>
                </a:rPr>
                <a:t>{ceiling((A / (2*DR*SS)) / RT,1)*S / Min (MTS, E-(2*D/TS))} / Av</a:t>
              </a:r>
              <a:endParaRPr lang="en-US" sz="1300">
                <a:latin typeface="Arial" charset="0"/>
                <a:cs typeface="Arial" charset="0"/>
              </a:endParaRPr>
            </a:p>
          </p:txBody>
        </p:sp>
        <p:sp>
          <p:nvSpPr>
            <p:cNvPr id="128033" name="Down Arrow 40"/>
            <p:cNvSpPr>
              <a:spLocks noChangeArrowheads="1"/>
            </p:cNvSpPr>
            <p:nvPr/>
          </p:nvSpPr>
          <p:spPr bwMode="auto">
            <a:xfrm>
              <a:off x="6377688" y="5615056"/>
              <a:ext cx="465138" cy="323615"/>
            </a:xfrm>
            <a:prstGeom prst="downArrow">
              <a:avLst>
                <a:gd name="adj1" fmla="val 50000"/>
                <a:gd name="adj2" fmla="val 50000"/>
              </a:avLst>
            </a:prstGeom>
            <a:solidFill>
              <a:srgbClr val="99CCFF"/>
            </a:solidFill>
            <a:ln w="38100" algn="ctr">
              <a:solidFill>
                <a:srgbClr val="000066"/>
              </a:solidFill>
              <a:round/>
              <a:headEnd type="stealth" w="med" len="lg"/>
              <a:tailEnd type="stealth" w="med" len="lg"/>
            </a:ln>
          </p:spPr>
          <p:txBody>
            <a:bodyPr wrap="none" anchor="ctr"/>
            <a:lstStyle/>
            <a:p>
              <a:endParaRPr lang="en-US" sz="1800" b="0">
                <a:latin typeface="Arial" charset="0"/>
                <a:cs typeface="Arial" charset="0"/>
              </a:endParaRPr>
            </a:p>
          </p:txBody>
        </p:sp>
      </p:grpSp>
      <p:grpSp>
        <p:nvGrpSpPr>
          <p:cNvPr id="6" name="Group 41"/>
          <p:cNvGrpSpPr>
            <a:grpSpLocks/>
          </p:cNvGrpSpPr>
          <p:nvPr/>
        </p:nvGrpSpPr>
        <p:grpSpPr bwMode="auto">
          <a:xfrm>
            <a:off x="407988" y="5980113"/>
            <a:ext cx="3400425" cy="836612"/>
            <a:chOff x="353396" y="5980113"/>
            <a:chExt cx="3400868" cy="836612"/>
          </a:xfrm>
        </p:grpSpPr>
        <p:sp>
          <p:nvSpPr>
            <p:cNvPr id="128030" name="Rectangle 35"/>
            <p:cNvSpPr>
              <a:spLocks noChangeArrowheads="1"/>
            </p:cNvSpPr>
            <p:nvPr/>
          </p:nvSpPr>
          <p:spPr bwMode="auto">
            <a:xfrm>
              <a:off x="353396" y="5980113"/>
              <a:ext cx="3009900" cy="836612"/>
            </a:xfrm>
            <a:prstGeom prst="rect">
              <a:avLst/>
            </a:prstGeom>
            <a:solidFill>
              <a:schemeClr val="bg1"/>
            </a:solidFill>
            <a:ln w="38100" algn="ctr">
              <a:solidFill>
                <a:srgbClr val="000066"/>
              </a:solidFill>
              <a:round/>
              <a:headEnd type="stealth" w="med" len="lg"/>
              <a:tailEnd type="stealth" w="med" len="lg"/>
            </a:ln>
          </p:spPr>
          <p:txBody>
            <a:bodyPr wrap="none" anchor="ctr"/>
            <a:lstStyle/>
            <a:p>
              <a:pPr marL="179388" indent="-179388" algn="ctr">
                <a:spcBef>
                  <a:spcPts val="1200"/>
                </a:spcBef>
                <a:buSzPct val="60000"/>
                <a:tabLst>
                  <a:tab pos="2241550" algn="l"/>
                </a:tabLst>
              </a:pPr>
              <a:r>
                <a:rPr lang="en-GB" sz="2400">
                  <a:solidFill>
                    <a:srgbClr val="000066"/>
                  </a:solidFill>
                  <a:latin typeface="Arial" charset="0"/>
                  <a:cs typeface="Arial" charset="0"/>
                </a:rPr>
                <a:t>CAL Output</a:t>
              </a:r>
            </a:p>
            <a:p>
              <a:pPr marL="179388" indent="-179388" algn="ctr">
                <a:spcBef>
                  <a:spcPts val="300"/>
                </a:spcBef>
                <a:buSzPct val="60000"/>
                <a:tabLst>
                  <a:tab pos="2241550" algn="l"/>
                </a:tabLst>
              </a:pPr>
              <a:r>
                <a:rPr lang="en-GB" sz="2400">
                  <a:solidFill>
                    <a:srgbClr val="FF0000"/>
                  </a:solidFill>
                  <a:latin typeface="Arial" charset="0"/>
                  <a:cs typeface="Arial" charset="0"/>
                </a:rPr>
                <a:t>Reqt = 4.3 a/c (P-3C)</a:t>
              </a:r>
            </a:p>
          </p:txBody>
        </p:sp>
        <p:sp>
          <p:nvSpPr>
            <p:cNvPr id="128031" name="Down Arrow 41"/>
            <p:cNvSpPr>
              <a:spLocks noChangeArrowheads="1"/>
            </p:cNvSpPr>
            <p:nvPr/>
          </p:nvSpPr>
          <p:spPr bwMode="auto">
            <a:xfrm rot="5400000">
              <a:off x="3360489" y="6237213"/>
              <a:ext cx="463550" cy="324000"/>
            </a:xfrm>
            <a:prstGeom prst="downArrow">
              <a:avLst>
                <a:gd name="adj1" fmla="val 50000"/>
                <a:gd name="adj2" fmla="val 50162"/>
              </a:avLst>
            </a:prstGeom>
            <a:solidFill>
              <a:srgbClr val="99CCFF"/>
            </a:solidFill>
            <a:ln w="38100" algn="ctr">
              <a:solidFill>
                <a:srgbClr val="000066"/>
              </a:solidFill>
              <a:round/>
              <a:headEnd type="stealth" w="med" len="lg"/>
              <a:tailEnd type="stealth" w="med" len="lg"/>
            </a:ln>
          </p:spPr>
          <p:txBody>
            <a:bodyPr wrap="none" anchor="ctr"/>
            <a:lstStyle/>
            <a:p>
              <a:endParaRPr lang="en-US" sz="1800" b="0">
                <a:latin typeface="Arial" charset="0"/>
                <a:cs typeface="Arial" charset="0"/>
              </a:endParaRPr>
            </a:p>
          </p:txBody>
        </p:sp>
      </p:grpSp>
      <p:sp>
        <p:nvSpPr>
          <p:cNvPr id="41" name="TextBox 40"/>
          <p:cNvSpPr txBox="1"/>
          <p:nvPr/>
        </p:nvSpPr>
        <p:spPr>
          <a:xfrm>
            <a:off x="190500" y="4052888"/>
            <a:ext cx="1373188" cy="339725"/>
          </a:xfrm>
          <a:prstGeom prst="rect">
            <a:avLst/>
          </a:prstGeom>
          <a:noFill/>
        </p:spPr>
        <p:txBody>
          <a:bodyPr wrap="none">
            <a:spAutoFit/>
          </a:bodyPr>
          <a:lstStyle/>
          <a:p>
            <a:pPr>
              <a:defRPr/>
            </a:pPr>
            <a:r>
              <a:rPr lang="en-GB" sz="1600" b="0" dirty="0">
                <a:latin typeface="+mn-lt"/>
                <a:cs typeface="Arial" charset="0"/>
              </a:rPr>
              <a:t>(not to scale)</a:t>
            </a:r>
            <a:endParaRPr lang="en-US" sz="1600" b="0" dirty="0">
              <a:latin typeface="+mn-lt"/>
              <a:cs typeface="Arial" charset="0"/>
            </a:endParaRPr>
          </a:p>
        </p:txBody>
      </p:sp>
    </p:spTree>
    <p:extLst>
      <p:ext uri="{BB962C8B-B14F-4D97-AF65-F5344CB8AC3E}">
        <p14:creationId xmlns:p14="http://schemas.microsoft.com/office/powerpoint/2010/main" val="2370892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7"/>
          <p:cNvGrpSpPr>
            <a:grpSpLocks/>
          </p:cNvGrpSpPr>
          <p:nvPr/>
        </p:nvGrpSpPr>
        <p:grpSpPr bwMode="auto">
          <a:xfrm>
            <a:off x="4543425" y="1906588"/>
            <a:ext cx="2965450" cy="4379912"/>
            <a:chOff x="4635766" y="1933372"/>
            <a:chExt cx="2965450" cy="4379530"/>
          </a:xfrm>
        </p:grpSpPr>
        <p:grpSp>
          <p:nvGrpSpPr>
            <p:cNvPr id="138318" name="Group 2"/>
            <p:cNvGrpSpPr>
              <a:grpSpLocks/>
            </p:cNvGrpSpPr>
            <p:nvPr/>
          </p:nvGrpSpPr>
          <p:grpSpPr bwMode="auto">
            <a:xfrm>
              <a:off x="5782972" y="1981200"/>
              <a:ext cx="609600" cy="3657600"/>
              <a:chOff x="3840" y="1248"/>
              <a:chExt cx="384" cy="2304"/>
            </a:xfrm>
          </p:grpSpPr>
          <p:sp>
            <p:nvSpPr>
              <p:cNvPr id="138323" name="Rectangle 3"/>
              <p:cNvSpPr>
                <a:spLocks noChangeArrowheads="1"/>
              </p:cNvSpPr>
              <p:nvPr/>
            </p:nvSpPr>
            <p:spPr bwMode="auto">
              <a:xfrm>
                <a:off x="3840" y="3264"/>
                <a:ext cx="384" cy="288"/>
              </a:xfrm>
              <a:prstGeom prst="rect">
                <a:avLst/>
              </a:prstGeom>
              <a:solidFill>
                <a:srgbClr val="FF99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9900"/>
                </a:extrusionClr>
                <a:contourClr>
                  <a:schemeClr val="tx1"/>
                </a:contourClr>
              </a:sp3d>
            </p:spPr>
            <p:txBody>
              <a:bodyPr wrap="none" anchor="ctr">
                <a:flatTx/>
              </a:bodyPr>
              <a:lstStyle/>
              <a:p>
                <a:pPr algn="ctr" eaLnBrk="0" hangingPunct="0"/>
                <a:endParaRPr lang="en-US"/>
              </a:p>
            </p:txBody>
          </p:sp>
          <p:sp>
            <p:nvSpPr>
              <p:cNvPr id="138324" name="Rectangle 4"/>
              <p:cNvSpPr>
                <a:spLocks noChangeArrowheads="1"/>
              </p:cNvSpPr>
              <p:nvPr/>
            </p:nvSpPr>
            <p:spPr bwMode="auto">
              <a:xfrm>
                <a:off x="3840" y="2976"/>
                <a:ext cx="384" cy="288"/>
              </a:xfrm>
              <a:prstGeom prst="rect">
                <a:avLst/>
              </a:prstGeom>
              <a:solidFill>
                <a:srgbClr val="FF99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9900"/>
                </a:extrusionClr>
                <a:contourClr>
                  <a:schemeClr val="tx1"/>
                </a:contourClr>
              </a:sp3d>
            </p:spPr>
            <p:txBody>
              <a:bodyPr wrap="none" anchor="ctr">
                <a:flatTx/>
              </a:bodyPr>
              <a:lstStyle/>
              <a:p>
                <a:pPr algn="ctr" eaLnBrk="0" hangingPunct="0"/>
                <a:endParaRPr lang="en-US"/>
              </a:p>
            </p:txBody>
          </p:sp>
          <p:sp>
            <p:nvSpPr>
              <p:cNvPr id="138325" name="Rectangle 5"/>
              <p:cNvSpPr>
                <a:spLocks noChangeArrowheads="1"/>
              </p:cNvSpPr>
              <p:nvPr/>
            </p:nvSpPr>
            <p:spPr bwMode="auto">
              <a:xfrm>
                <a:off x="3840" y="2688"/>
                <a:ext cx="384" cy="288"/>
              </a:xfrm>
              <a:prstGeom prst="rect">
                <a:avLst/>
              </a:prstGeom>
              <a:solidFill>
                <a:srgbClr val="FF99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9900"/>
                </a:extrusionClr>
                <a:contourClr>
                  <a:schemeClr val="tx1"/>
                </a:contourClr>
              </a:sp3d>
            </p:spPr>
            <p:txBody>
              <a:bodyPr wrap="none" anchor="ctr">
                <a:flatTx/>
              </a:bodyPr>
              <a:lstStyle/>
              <a:p>
                <a:pPr algn="ctr" eaLnBrk="0" hangingPunct="0"/>
                <a:endParaRPr lang="en-US"/>
              </a:p>
            </p:txBody>
          </p:sp>
          <p:sp>
            <p:nvSpPr>
              <p:cNvPr id="138326" name="Rectangle 6"/>
              <p:cNvSpPr>
                <a:spLocks noChangeArrowheads="1"/>
              </p:cNvSpPr>
              <p:nvPr/>
            </p:nvSpPr>
            <p:spPr bwMode="auto">
              <a:xfrm>
                <a:off x="3840" y="2400"/>
                <a:ext cx="384" cy="288"/>
              </a:xfrm>
              <a:prstGeom prst="rect">
                <a:avLst/>
              </a:prstGeom>
              <a:solidFill>
                <a:srgbClr val="FF99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9900"/>
                </a:extrusionClr>
                <a:contourClr>
                  <a:schemeClr val="tx1"/>
                </a:contourClr>
              </a:sp3d>
            </p:spPr>
            <p:txBody>
              <a:bodyPr wrap="none" anchor="ctr">
                <a:flatTx/>
              </a:bodyPr>
              <a:lstStyle/>
              <a:p>
                <a:pPr algn="ctr" eaLnBrk="0" hangingPunct="0"/>
                <a:endParaRPr lang="en-US"/>
              </a:p>
            </p:txBody>
          </p:sp>
          <p:sp>
            <p:nvSpPr>
              <p:cNvPr id="138327" name="Rectangle 7"/>
              <p:cNvSpPr>
                <a:spLocks noChangeArrowheads="1"/>
              </p:cNvSpPr>
              <p:nvPr/>
            </p:nvSpPr>
            <p:spPr bwMode="auto">
              <a:xfrm>
                <a:off x="3840" y="2112"/>
                <a:ext cx="384" cy="288"/>
              </a:xfrm>
              <a:prstGeom prst="rect">
                <a:avLst/>
              </a:prstGeom>
              <a:solidFill>
                <a:srgbClr val="FF99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9900"/>
                </a:extrusionClr>
                <a:contourClr>
                  <a:schemeClr val="tx1"/>
                </a:contourClr>
              </a:sp3d>
            </p:spPr>
            <p:txBody>
              <a:bodyPr wrap="none" anchor="ctr">
                <a:flatTx/>
              </a:bodyPr>
              <a:lstStyle/>
              <a:p>
                <a:pPr algn="ctr" eaLnBrk="0" hangingPunct="0"/>
                <a:endParaRPr lang="en-US"/>
              </a:p>
            </p:txBody>
          </p:sp>
          <p:sp>
            <p:nvSpPr>
              <p:cNvPr id="138328" name="Rectangle 8"/>
              <p:cNvSpPr>
                <a:spLocks noChangeArrowheads="1"/>
              </p:cNvSpPr>
              <p:nvPr/>
            </p:nvSpPr>
            <p:spPr bwMode="auto">
              <a:xfrm>
                <a:off x="3840" y="1824"/>
                <a:ext cx="384" cy="288"/>
              </a:xfrm>
              <a:prstGeom prst="rect">
                <a:avLst/>
              </a:prstGeom>
              <a:solidFill>
                <a:srgbClr val="FF99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9900"/>
                </a:extrusionClr>
                <a:contourClr>
                  <a:schemeClr val="tx1"/>
                </a:contourClr>
              </a:sp3d>
            </p:spPr>
            <p:txBody>
              <a:bodyPr wrap="none" anchor="ctr">
                <a:flatTx/>
              </a:bodyPr>
              <a:lstStyle/>
              <a:p>
                <a:pPr algn="ctr" eaLnBrk="0" hangingPunct="0"/>
                <a:endParaRPr lang="en-US"/>
              </a:p>
            </p:txBody>
          </p:sp>
          <p:sp>
            <p:nvSpPr>
              <p:cNvPr id="138329" name="Rectangle 9"/>
              <p:cNvSpPr>
                <a:spLocks noChangeArrowheads="1"/>
              </p:cNvSpPr>
              <p:nvPr/>
            </p:nvSpPr>
            <p:spPr bwMode="auto">
              <a:xfrm>
                <a:off x="3840" y="1536"/>
                <a:ext cx="384" cy="288"/>
              </a:xfrm>
              <a:prstGeom prst="rect">
                <a:avLst/>
              </a:prstGeom>
              <a:solidFill>
                <a:srgbClr val="FF99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9900"/>
                </a:extrusionClr>
                <a:contourClr>
                  <a:schemeClr val="tx1"/>
                </a:contourClr>
              </a:sp3d>
            </p:spPr>
            <p:txBody>
              <a:bodyPr wrap="none" anchor="ctr">
                <a:flatTx/>
              </a:bodyPr>
              <a:lstStyle/>
              <a:p>
                <a:pPr algn="ctr" eaLnBrk="0" hangingPunct="0"/>
                <a:endParaRPr lang="en-US"/>
              </a:p>
            </p:txBody>
          </p:sp>
          <p:sp>
            <p:nvSpPr>
              <p:cNvPr id="138330" name="Rectangle 10"/>
              <p:cNvSpPr>
                <a:spLocks noChangeArrowheads="1"/>
              </p:cNvSpPr>
              <p:nvPr/>
            </p:nvSpPr>
            <p:spPr bwMode="auto">
              <a:xfrm>
                <a:off x="3840" y="1248"/>
                <a:ext cx="384" cy="288"/>
              </a:xfrm>
              <a:prstGeom prst="rect">
                <a:avLst/>
              </a:prstGeom>
              <a:solidFill>
                <a:srgbClr val="FF99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9900"/>
                </a:extrusionClr>
                <a:contourClr>
                  <a:schemeClr val="tx1"/>
                </a:contourClr>
              </a:sp3d>
            </p:spPr>
            <p:txBody>
              <a:bodyPr wrap="none" anchor="ctr">
                <a:flatTx/>
              </a:bodyPr>
              <a:lstStyle/>
              <a:p>
                <a:pPr algn="ctr" eaLnBrk="0" hangingPunct="0"/>
                <a:endParaRPr lang="en-US"/>
              </a:p>
            </p:txBody>
          </p:sp>
        </p:grpSp>
        <p:sp>
          <p:nvSpPr>
            <p:cNvPr id="73803" name="Text Box 11"/>
            <p:cNvSpPr txBox="1">
              <a:spLocks noChangeArrowheads="1"/>
            </p:cNvSpPr>
            <p:nvPr/>
          </p:nvSpPr>
          <p:spPr bwMode="auto">
            <a:xfrm>
              <a:off x="4635766" y="5943047"/>
              <a:ext cx="2965450" cy="369855"/>
            </a:xfrm>
            <a:prstGeom prst="rect">
              <a:avLst/>
            </a:prstGeom>
            <a:noFill/>
            <a:ln w="3175">
              <a:noFill/>
              <a:miter lim="800000"/>
              <a:headEnd type="none" w="sm" len="sm"/>
              <a:tailEnd type="none" w="sm" len="sm"/>
            </a:ln>
          </p:spPr>
          <p:txBody>
            <a:bodyPr>
              <a:spAutoFit/>
            </a:bodyPr>
            <a:lstStyle/>
            <a:p>
              <a:pPr algn="ctr" eaLnBrk="0" hangingPunct="0">
                <a:defRPr/>
              </a:pPr>
              <a:r>
                <a:rPr lang="en-GB" sz="1800" b="0" dirty="0">
                  <a:latin typeface="+mn-lt"/>
                </a:rPr>
                <a:t>NAISR-LR MCR</a:t>
              </a:r>
            </a:p>
          </p:txBody>
        </p:sp>
        <p:sp>
          <p:nvSpPr>
            <p:cNvPr id="73804" name="TextBox 73"/>
            <p:cNvSpPr txBox="1">
              <a:spLocks noChangeArrowheads="1"/>
            </p:cNvSpPr>
            <p:nvPr/>
          </p:nvSpPr>
          <p:spPr bwMode="auto">
            <a:xfrm rot="-5400000">
              <a:off x="4980305" y="3573100"/>
              <a:ext cx="1203220" cy="400050"/>
            </a:xfrm>
            <a:prstGeom prst="rect">
              <a:avLst/>
            </a:prstGeom>
            <a:noFill/>
            <a:ln w="9525">
              <a:noFill/>
              <a:miter lim="800000"/>
              <a:headEnd/>
              <a:tailEnd/>
            </a:ln>
          </p:spPr>
          <p:txBody>
            <a:bodyPr wrap="none">
              <a:spAutoFit/>
            </a:bodyPr>
            <a:lstStyle/>
            <a:p>
              <a:pPr algn="ctr" eaLnBrk="0" hangingPunct="0">
                <a:defRPr/>
              </a:pPr>
              <a:r>
                <a:rPr lang="en-GB" sz="2000" b="0" dirty="0">
                  <a:solidFill>
                    <a:srgbClr val="CC6600"/>
                  </a:solidFill>
                  <a:latin typeface="+mn-lt"/>
                </a:rPr>
                <a:t>MCR = 8</a:t>
              </a:r>
              <a:endParaRPr lang="en-US" sz="2000" b="0" dirty="0">
                <a:solidFill>
                  <a:srgbClr val="CC6600"/>
                </a:solidFill>
                <a:latin typeface="+mn-lt"/>
              </a:endParaRPr>
            </a:p>
          </p:txBody>
        </p:sp>
        <p:cxnSp>
          <p:nvCxnSpPr>
            <p:cNvPr id="138321" name="Straight Arrow Connector 75"/>
            <p:cNvCxnSpPr>
              <a:cxnSpLocks noChangeShapeType="1"/>
            </p:cNvCxnSpPr>
            <p:nvPr/>
          </p:nvCxnSpPr>
          <p:spPr bwMode="auto">
            <a:xfrm rot="16200000" flipV="1">
              <a:off x="4951231" y="2563372"/>
              <a:ext cx="1260000" cy="0"/>
            </a:xfrm>
            <a:prstGeom prst="straightConnector1">
              <a:avLst/>
            </a:prstGeom>
            <a:noFill/>
            <a:ln w="25400" algn="ctr">
              <a:solidFill>
                <a:srgbClr val="CC6600"/>
              </a:solidFill>
              <a:round/>
              <a:headEnd/>
              <a:tailEnd type="triangle" w="lg" len="lg"/>
            </a:ln>
          </p:spPr>
        </p:cxnSp>
        <p:cxnSp>
          <p:nvCxnSpPr>
            <p:cNvPr id="138322" name="Straight Arrow Connector 76"/>
            <p:cNvCxnSpPr>
              <a:cxnSpLocks noChangeShapeType="1"/>
            </p:cNvCxnSpPr>
            <p:nvPr/>
          </p:nvCxnSpPr>
          <p:spPr bwMode="auto">
            <a:xfrm rot="16200000" flipH="1">
              <a:off x="4951231" y="4994737"/>
              <a:ext cx="1260000" cy="0"/>
            </a:xfrm>
            <a:prstGeom prst="straightConnector1">
              <a:avLst/>
            </a:prstGeom>
            <a:noFill/>
            <a:ln w="25400" algn="ctr">
              <a:solidFill>
                <a:srgbClr val="CC6600"/>
              </a:solidFill>
              <a:round/>
              <a:headEnd/>
              <a:tailEnd type="triangle" w="lg" len="lg"/>
            </a:ln>
          </p:spPr>
        </p:cxnSp>
      </p:grpSp>
      <p:sp>
        <p:nvSpPr>
          <p:cNvPr id="1312780" name="Text Box 12"/>
          <p:cNvSpPr txBox="1">
            <a:spLocks noChangeArrowheads="1"/>
          </p:cNvSpPr>
          <p:nvPr/>
        </p:nvSpPr>
        <p:spPr bwMode="auto">
          <a:xfrm>
            <a:off x="5749925" y="1436688"/>
            <a:ext cx="711200" cy="369887"/>
          </a:xfrm>
          <a:prstGeom prst="rect">
            <a:avLst/>
          </a:prstGeom>
          <a:noFill/>
          <a:ln w="50800">
            <a:noFill/>
            <a:miter lim="800000"/>
            <a:headEnd type="none" w="sm" len="sm"/>
            <a:tailEnd type="none" w="sm" len="sm"/>
          </a:ln>
        </p:spPr>
        <p:txBody>
          <a:bodyPr wrap="none">
            <a:spAutoFit/>
          </a:bodyPr>
          <a:lstStyle/>
          <a:p>
            <a:pPr algn="ctr" eaLnBrk="0" hangingPunct="0">
              <a:defRPr/>
            </a:pPr>
            <a:r>
              <a:rPr lang="en-GB" sz="1800" b="0" dirty="0">
                <a:latin typeface="+mn-lt"/>
              </a:rPr>
              <a:t>P-3C</a:t>
            </a:r>
          </a:p>
        </p:txBody>
      </p:sp>
      <p:grpSp>
        <p:nvGrpSpPr>
          <p:cNvPr id="4" name="Group 31"/>
          <p:cNvGrpSpPr>
            <a:grpSpLocks/>
          </p:cNvGrpSpPr>
          <p:nvPr/>
        </p:nvGrpSpPr>
        <p:grpSpPr bwMode="auto">
          <a:xfrm>
            <a:off x="5700722" y="1957537"/>
            <a:ext cx="609600" cy="3660775"/>
            <a:chOff x="4368" y="1198"/>
            <a:chExt cx="384" cy="2306"/>
          </a:xfrm>
        </p:grpSpPr>
        <p:sp>
          <p:nvSpPr>
            <p:cNvPr id="138292" name="Rectangle 32"/>
            <p:cNvSpPr>
              <a:spLocks noChangeArrowheads="1"/>
            </p:cNvSpPr>
            <p:nvPr/>
          </p:nvSpPr>
          <p:spPr bwMode="auto">
            <a:xfrm>
              <a:off x="4368" y="3216"/>
              <a:ext cx="384" cy="288"/>
            </a:xfrm>
            <a:prstGeom prst="rect">
              <a:avLst/>
            </a:prstGeom>
            <a:solidFill>
              <a:srgbClr val="CCFFFF"/>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CCFFFF"/>
              </a:extrusionClr>
              <a:contourClr>
                <a:schemeClr val="tx1"/>
              </a:contourClr>
            </a:sp3d>
          </p:spPr>
          <p:txBody>
            <a:bodyPr wrap="none" anchor="ctr">
              <a:flatTx/>
            </a:bodyPr>
            <a:lstStyle/>
            <a:p>
              <a:pPr algn="ctr" eaLnBrk="0" hangingPunct="0"/>
              <a:endParaRPr lang="en-US"/>
            </a:p>
          </p:txBody>
        </p:sp>
        <p:sp>
          <p:nvSpPr>
            <p:cNvPr id="138293" name="Rectangle 33"/>
            <p:cNvSpPr>
              <a:spLocks noChangeArrowheads="1"/>
            </p:cNvSpPr>
            <p:nvPr/>
          </p:nvSpPr>
          <p:spPr bwMode="auto">
            <a:xfrm>
              <a:off x="4368" y="2928"/>
              <a:ext cx="384" cy="288"/>
            </a:xfrm>
            <a:prstGeom prst="rect">
              <a:avLst/>
            </a:prstGeom>
            <a:solidFill>
              <a:srgbClr val="CCFFFF"/>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CCFFFF"/>
              </a:extrusionClr>
              <a:contourClr>
                <a:schemeClr val="tx1"/>
              </a:contourClr>
            </a:sp3d>
          </p:spPr>
          <p:txBody>
            <a:bodyPr wrap="none" anchor="ctr">
              <a:flatTx/>
            </a:bodyPr>
            <a:lstStyle/>
            <a:p>
              <a:pPr algn="ctr" eaLnBrk="0" hangingPunct="0"/>
              <a:endParaRPr lang="en-US"/>
            </a:p>
          </p:txBody>
        </p:sp>
        <p:sp>
          <p:nvSpPr>
            <p:cNvPr id="138294" name="Rectangle 34"/>
            <p:cNvSpPr>
              <a:spLocks noChangeArrowheads="1"/>
            </p:cNvSpPr>
            <p:nvPr/>
          </p:nvSpPr>
          <p:spPr bwMode="auto">
            <a:xfrm>
              <a:off x="4368" y="2071"/>
              <a:ext cx="384" cy="288"/>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pPr algn="ctr" eaLnBrk="0" hangingPunct="0"/>
              <a:endParaRPr lang="en-US"/>
            </a:p>
          </p:txBody>
        </p:sp>
        <p:sp>
          <p:nvSpPr>
            <p:cNvPr id="138295" name="Rectangle 35"/>
            <p:cNvSpPr>
              <a:spLocks noChangeArrowheads="1"/>
            </p:cNvSpPr>
            <p:nvPr/>
          </p:nvSpPr>
          <p:spPr bwMode="auto">
            <a:xfrm>
              <a:off x="4368" y="1783"/>
              <a:ext cx="384" cy="288"/>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wrap="none" anchor="ctr">
              <a:flatTx/>
            </a:bodyPr>
            <a:lstStyle/>
            <a:p>
              <a:pPr algn="ctr" eaLnBrk="0" hangingPunct="0"/>
              <a:endParaRPr lang="en-US"/>
            </a:p>
          </p:txBody>
        </p:sp>
        <p:grpSp>
          <p:nvGrpSpPr>
            <p:cNvPr id="138296" name="Group 36"/>
            <p:cNvGrpSpPr>
              <a:grpSpLocks/>
            </p:cNvGrpSpPr>
            <p:nvPr/>
          </p:nvGrpSpPr>
          <p:grpSpPr bwMode="auto">
            <a:xfrm>
              <a:off x="4368" y="2647"/>
              <a:ext cx="384" cy="275"/>
              <a:chOff x="5136" y="2592"/>
              <a:chExt cx="384" cy="275"/>
            </a:xfrm>
          </p:grpSpPr>
          <p:sp>
            <p:nvSpPr>
              <p:cNvPr id="138313" name="Rectangle 37"/>
              <p:cNvSpPr>
                <a:spLocks noChangeArrowheads="1"/>
              </p:cNvSpPr>
              <p:nvPr/>
            </p:nvSpPr>
            <p:spPr bwMode="auto">
              <a:xfrm>
                <a:off x="5136" y="2819"/>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314" name="Rectangle 38"/>
              <p:cNvSpPr>
                <a:spLocks noChangeArrowheads="1"/>
              </p:cNvSpPr>
              <p:nvPr/>
            </p:nvSpPr>
            <p:spPr bwMode="auto">
              <a:xfrm>
                <a:off x="5136" y="2762"/>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315" name="Rectangle 39"/>
              <p:cNvSpPr>
                <a:spLocks noChangeArrowheads="1"/>
              </p:cNvSpPr>
              <p:nvPr/>
            </p:nvSpPr>
            <p:spPr bwMode="auto">
              <a:xfrm>
                <a:off x="5136" y="2705"/>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316" name="Rectangle 40"/>
              <p:cNvSpPr>
                <a:spLocks noChangeArrowheads="1"/>
              </p:cNvSpPr>
              <p:nvPr/>
            </p:nvSpPr>
            <p:spPr bwMode="auto">
              <a:xfrm>
                <a:off x="5136" y="2648"/>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317" name="Rectangle 41"/>
              <p:cNvSpPr>
                <a:spLocks noChangeArrowheads="1"/>
              </p:cNvSpPr>
              <p:nvPr/>
            </p:nvSpPr>
            <p:spPr bwMode="auto">
              <a:xfrm>
                <a:off x="5136" y="2592"/>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grpSp>
        <p:grpSp>
          <p:nvGrpSpPr>
            <p:cNvPr id="138297" name="Group 42"/>
            <p:cNvGrpSpPr>
              <a:grpSpLocks/>
            </p:cNvGrpSpPr>
            <p:nvPr/>
          </p:nvGrpSpPr>
          <p:grpSpPr bwMode="auto">
            <a:xfrm>
              <a:off x="4368" y="2366"/>
              <a:ext cx="384" cy="275"/>
              <a:chOff x="5136" y="2592"/>
              <a:chExt cx="384" cy="275"/>
            </a:xfrm>
          </p:grpSpPr>
          <p:sp>
            <p:nvSpPr>
              <p:cNvPr id="138308" name="Rectangle 43"/>
              <p:cNvSpPr>
                <a:spLocks noChangeArrowheads="1"/>
              </p:cNvSpPr>
              <p:nvPr/>
            </p:nvSpPr>
            <p:spPr bwMode="auto">
              <a:xfrm>
                <a:off x="5136" y="2819"/>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309" name="Rectangle 44"/>
              <p:cNvSpPr>
                <a:spLocks noChangeArrowheads="1"/>
              </p:cNvSpPr>
              <p:nvPr/>
            </p:nvSpPr>
            <p:spPr bwMode="auto">
              <a:xfrm>
                <a:off x="5136" y="2762"/>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310" name="Rectangle 45"/>
              <p:cNvSpPr>
                <a:spLocks noChangeArrowheads="1"/>
              </p:cNvSpPr>
              <p:nvPr/>
            </p:nvSpPr>
            <p:spPr bwMode="auto">
              <a:xfrm>
                <a:off x="5136" y="2705"/>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311" name="Rectangle 46"/>
              <p:cNvSpPr>
                <a:spLocks noChangeArrowheads="1"/>
              </p:cNvSpPr>
              <p:nvPr/>
            </p:nvSpPr>
            <p:spPr bwMode="auto">
              <a:xfrm>
                <a:off x="5136" y="2648"/>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312" name="Rectangle 47"/>
              <p:cNvSpPr>
                <a:spLocks noChangeArrowheads="1"/>
              </p:cNvSpPr>
              <p:nvPr/>
            </p:nvSpPr>
            <p:spPr bwMode="auto">
              <a:xfrm>
                <a:off x="5136" y="2592"/>
                <a:ext cx="384" cy="52"/>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grpSp>
        <p:sp>
          <p:nvSpPr>
            <p:cNvPr id="138298" name="Rectangle 48"/>
            <p:cNvSpPr>
              <a:spLocks noChangeArrowheads="1"/>
            </p:cNvSpPr>
            <p:nvPr/>
          </p:nvSpPr>
          <p:spPr bwMode="auto">
            <a:xfrm>
              <a:off x="4368" y="2305"/>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299" name="Rectangle 49"/>
            <p:cNvSpPr>
              <a:spLocks noChangeArrowheads="1"/>
            </p:cNvSpPr>
            <p:nvPr/>
          </p:nvSpPr>
          <p:spPr bwMode="auto">
            <a:xfrm>
              <a:off x="4368" y="2248"/>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300" name="Rectangle 50"/>
            <p:cNvSpPr>
              <a:spLocks noChangeArrowheads="1"/>
            </p:cNvSpPr>
            <p:nvPr/>
          </p:nvSpPr>
          <p:spPr bwMode="auto">
            <a:xfrm>
              <a:off x="4368" y="2191"/>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301" name="Rectangle 51"/>
            <p:cNvSpPr>
              <a:spLocks noChangeArrowheads="1"/>
            </p:cNvSpPr>
            <p:nvPr/>
          </p:nvSpPr>
          <p:spPr bwMode="auto">
            <a:xfrm>
              <a:off x="4368" y="2037"/>
              <a:ext cx="384" cy="144"/>
            </a:xfrm>
            <a:prstGeom prst="rect">
              <a:avLst/>
            </a:prstGeom>
            <a:solidFill>
              <a:srgbClr val="CCC8A8"/>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CCC8A8"/>
              </a:extrusionClr>
              <a:contourClr>
                <a:schemeClr val="tx1"/>
              </a:contourClr>
            </a:sp3d>
          </p:spPr>
          <p:txBody>
            <a:bodyPr wrap="none" anchor="ctr">
              <a:flatTx/>
            </a:bodyPr>
            <a:lstStyle/>
            <a:p>
              <a:pPr algn="ctr" eaLnBrk="0" hangingPunct="0"/>
              <a:endParaRPr lang="en-US"/>
            </a:p>
          </p:txBody>
        </p:sp>
        <p:sp>
          <p:nvSpPr>
            <p:cNvPr id="138302" name="Rectangle 52"/>
            <p:cNvSpPr>
              <a:spLocks noChangeArrowheads="1"/>
            </p:cNvSpPr>
            <p:nvPr/>
          </p:nvSpPr>
          <p:spPr bwMode="auto">
            <a:xfrm>
              <a:off x="4368" y="1934"/>
              <a:ext cx="384" cy="96"/>
            </a:xfrm>
            <a:prstGeom prst="rect">
              <a:avLst/>
            </a:prstGeom>
            <a:solidFill>
              <a:srgbClr val="FFFF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FF00"/>
              </a:extrusionClr>
              <a:contourClr>
                <a:schemeClr val="tx1"/>
              </a:contourClr>
            </a:sp3d>
          </p:spPr>
          <p:txBody>
            <a:bodyPr wrap="none" anchor="ctr">
              <a:flatTx/>
            </a:bodyPr>
            <a:lstStyle/>
            <a:p>
              <a:pPr algn="ctr" eaLnBrk="0" hangingPunct="0"/>
              <a:endParaRPr lang="en-US"/>
            </a:p>
          </p:txBody>
        </p:sp>
        <p:sp>
          <p:nvSpPr>
            <p:cNvPr id="138303" name="Rectangle 53"/>
            <p:cNvSpPr>
              <a:spLocks noChangeArrowheads="1"/>
            </p:cNvSpPr>
            <p:nvPr/>
          </p:nvSpPr>
          <p:spPr bwMode="auto">
            <a:xfrm>
              <a:off x="4368" y="1835"/>
              <a:ext cx="384" cy="96"/>
            </a:xfrm>
            <a:prstGeom prst="rect">
              <a:avLst/>
            </a:prstGeom>
            <a:solidFill>
              <a:srgbClr val="FFFF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FF00"/>
              </a:extrusionClr>
              <a:contourClr>
                <a:schemeClr val="tx1"/>
              </a:contourClr>
            </a:sp3d>
          </p:spPr>
          <p:txBody>
            <a:bodyPr wrap="none" anchor="ctr">
              <a:flatTx/>
            </a:bodyPr>
            <a:lstStyle/>
            <a:p>
              <a:pPr algn="ctr" eaLnBrk="0" hangingPunct="0"/>
              <a:endParaRPr lang="en-US"/>
            </a:p>
          </p:txBody>
        </p:sp>
        <p:sp>
          <p:nvSpPr>
            <p:cNvPr id="138304" name="Rectangle 54"/>
            <p:cNvSpPr>
              <a:spLocks noChangeArrowheads="1"/>
            </p:cNvSpPr>
            <p:nvPr/>
          </p:nvSpPr>
          <p:spPr bwMode="auto">
            <a:xfrm>
              <a:off x="4368" y="1742"/>
              <a:ext cx="384" cy="96"/>
            </a:xfrm>
            <a:prstGeom prst="rect">
              <a:avLst/>
            </a:prstGeom>
            <a:solidFill>
              <a:srgbClr val="FFFF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FF00"/>
              </a:extrusionClr>
              <a:contourClr>
                <a:schemeClr val="tx1"/>
              </a:contourClr>
            </a:sp3d>
          </p:spPr>
          <p:txBody>
            <a:bodyPr wrap="none" anchor="ctr">
              <a:flatTx/>
            </a:bodyPr>
            <a:lstStyle/>
            <a:p>
              <a:pPr algn="ctr" eaLnBrk="0" hangingPunct="0"/>
              <a:endParaRPr lang="en-US"/>
            </a:p>
          </p:txBody>
        </p:sp>
        <p:sp>
          <p:nvSpPr>
            <p:cNvPr id="138305" name="Rectangle 55"/>
            <p:cNvSpPr>
              <a:spLocks noChangeArrowheads="1"/>
            </p:cNvSpPr>
            <p:nvPr/>
          </p:nvSpPr>
          <p:spPr bwMode="auto">
            <a:xfrm>
              <a:off x="4368" y="1639"/>
              <a:ext cx="384" cy="96"/>
            </a:xfrm>
            <a:prstGeom prst="rect">
              <a:avLst/>
            </a:prstGeom>
            <a:solidFill>
              <a:srgbClr val="FFFF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FF00"/>
              </a:extrusionClr>
              <a:contourClr>
                <a:schemeClr val="tx1"/>
              </a:contourClr>
            </a:sp3d>
          </p:spPr>
          <p:txBody>
            <a:bodyPr wrap="none" anchor="ctr">
              <a:flatTx/>
            </a:bodyPr>
            <a:lstStyle/>
            <a:p>
              <a:pPr algn="ctr" eaLnBrk="0" hangingPunct="0"/>
              <a:endParaRPr lang="en-US"/>
            </a:p>
          </p:txBody>
        </p:sp>
        <p:sp>
          <p:nvSpPr>
            <p:cNvPr id="138306" name="Rectangle 56"/>
            <p:cNvSpPr>
              <a:spLocks noChangeArrowheads="1"/>
            </p:cNvSpPr>
            <p:nvPr/>
          </p:nvSpPr>
          <p:spPr bwMode="auto">
            <a:xfrm>
              <a:off x="4368" y="1495"/>
              <a:ext cx="384" cy="137"/>
            </a:xfrm>
            <a:prstGeom prst="rect">
              <a:avLst/>
            </a:prstGeom>
            <a:solidFill>
              <a:srgbClr val="FF99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9900"/>
              </a:extrusionClr>
              <a:contourClr>
                <a:schemeClr val="tx1"/>
              </a:contourClr>
            </a:sp3d>
          </p:spPr>
          <p:txBody>
            <a:bodyPr wrap="none" anchor="ctr">
              <a:flatTx/>
            </a:bodyPr>
            <a:lstStyle/>
            <a:p>
              <a:pPr algn="ctr" eaLnBrk="0" hangingPunct="0"/>
              <a:endParaRPr lang="en-US"/>
            </a:p>
          </p:txBody>
        </p:sp>
        <p:sp>
          <p:nvSpPr>
            <p:cNvPr id="138307" name="Rectangle 57"/>
            <p:cNvSpPr>
              <a:spLocks noChangeArrowheads="1"/>
            </p:cNvSpPr>
            <p:nvPr/>
          </p:nvSpPr>
          <p:spPr bwMode="auto">
            <a:xfrm>
              <a:off x="4368" y="1198"/>
              <a:ext cx="384" cy="288"/>
            </a:xfrm>
            <a:prstGeom prst="rect">
              <a:avLst/>
            </a:prstGeom>
            <a:solidFill>
              <a:srgbClr val="FF99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9900"/>
              </a:extrusionClr>
              <a:contourClr>
                <a:schemeClr val="tx1"/>
              </a:contourClr>
            </a:sp3d>
          </p:spPr>
          <p:txBody>
            <a:bodyPr wrap="none" anchor="ctr">
              <a:flatTx/>
            </a:bodyPr>
            <a:lstStyle/>
            <a:p>
              <a:pPr algn="ctr" eaLnBrk="0" hangingPunct="0"/>
              <a:endParaRPr lang="en-US"/>
            </a:p>
          </p:txBody>
        </p:sp>
      </p:grpSp>
      <p:sp>
        <p:nvSpPr>
          <p:cNvPr id="1312826" name="AutoShape 58"/>
          <p:cNvSpPr>
            <a:spLocks noChangeArrowheads="1"/>
          </p:cNvSpPr>
          <p:nvPr/>
        </p:nvSpPr>
        <p:spPr bwMode="auto">
          <a:xfrm>
            <a:off x="4587875" y="2944813"/>
            <a:ext cx="457200" cy="1295400"/>
          </a:xfrm>
          <a:prstGeom prst="rightArrow">
            <a:avLst>
              <a:gd name="adj1" fmla="val 50000"/>
              <a:gd name="adj2" fmla="val 25000"/>
            </a:avLst>
          </a:prstGeom>
          <a:solidFill>
            <a:srgbClr val="C0C0C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0C0C0"/>
            </a:extrusionClr>
          </a:sp3d>
        </p:spPr>
        <p:txBody>
          <a:bodyPr wrap="none" anchor="ctr">
            <a:flatTx/>
          </a:bodyPr>
          <a:lstStyle/>
          <a:p>
            <a:pPr algn="ctr" eaLnBrk="0" hangingPunct="0"/>
            <a:endParaRPr lang="en-US"/>
          </a:p>
        </p:txBody>
      </p:sp>
      <p:sp useBgFill="1">
        <p:nvSpPr>
          <p:cNvPr id="1312827" name="Text Box 59"/>
          <p:cNvSpPr txBox="1">
            <a:spLocks noChangeArrowheads="1"/>
          </p:cNvSpPr>
          <p:nvPr/>
        </p:nvSpPr>
        <p:spPr bwMode="auto">
          <a:xfrm>
            <a:off x="4862513" y="5913438"/>
            <a:ext cx="2209800" cy="646331"/>
          </a:xfrm>
          <a:prstGeom prst="rect">
            <a:avLst/>
          </a:prstGeom>
          <a:ln w="3175">
            <a:noFill/>
            <a:miter lim="800000"/>
            <a:headEnd type="none" w="sm" len="sm"/>
            <a:tailEnd type="none" w="sm" len="sm"/>
          </a:ln>
        </p:spPr>
        <p:txBody>
          <a:bodyPr>
            <a:spAutoFit/>
          </a:bodyPr>
          <a:lstStyle/>
          <a:p>
            <a:pPr algn="ctr" eaLnBrk="0" hangingPunct="0">
              <a:defRPr/>
            </a:pPr>
            <a:r>
              <a:rPr lang="cs-CZ" sz="1800" b="0" dirty="0">
                <a:latin typeface="+mn-lt"/>
              </a:rPr>
              <a:t>Porovnání</a:t>
            </a:r>
            <a:endParaRPr lang="en-GB" sz="1800" b="0" dirty="0">
              <a:latin typeface="+mn-lt"/>
            </a:endParaRPr>
          </a:p>
          <a:p>
            <a:pPr algn="ctr" eaLnBrk="0" hangingPunct="0">
              <a:defRPr/>
            </a:pPr>
            <a:endParaRPr lang="en-GB" sz="1800" b="0" dirty="0">
              <a:latin typeface="+mn-lt"/>
            </a:endParaRPr>
          </a:p>
        </p:txBody>
      </p:sp>
      <p:grpSp>
        <p:nvGrpSpPr>
          <p:cNvPr id="7" name="Group 60"/>
          <p:cNvGrpSpPr>
            <a:grpSpLocks/>
          </p:cNvGrpSpPr>
          <p:nvPr/>
        </p:nvGrpSpPr>
        <p:grpSpPr bwMode="auto">
          <a:xfrm>
            <a:off x="98425" y="1354138"/>
            <a:ext cx="4563327" cy="1057275"/>
            <a:chOff x="188" y="870"/>
            <a:chExt cx="2952" cy="666"/>
          </a:xfrm>
        </p:grpSpPr>
        <p:sp>
          <p:nvSpPr>
            <p:cNvPr id="138285" name="Rectangle 61"/>
            <p:cNvSpPr>
              <a:spLocks noChangeArrowheads="1"/>
            </p:cNvSpPr>
            <p:nvPr/>
          </p:nvSpPr>
          <p:spPr bwMode="auto">
            <a:xfrm>
              <a:off x="608" y="1248"/>
              <a:ext cx="392" cy="288"/>
            </a:xfrm>
            <a:prstGeom prst="rect">
              <a:avLst/>
            </a:prstGeom>
            <a:solidFill>
              <a:srgbClr val="FF99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9900"/>
              </a:extrusionClr>
              <a:contourClr>
                <a:schemeClr val="tx1"/>
              </a:contourClr>
            </a:sp3d>
          </p:spPr>
          <p:txBody>
            <a:bodyPr wrap="none" anchor="ctr">
              <a:flatTx/>
            </a:bodyPr>
            <a:lstStyle/>
            <a:p>
              <a:pPr algn="ctr" eaLnBrk="0" hangingPunct="0"/>
              <a:endParaRPr lang="en-US"/>
            </a:p>
          </p:txBody>
        </p:sp>
        <p:sp>
          <p:nvSpPr>
            <p:cNvPr id="138286" name="Rectangle 62"/>
            <p:cNvSpPr>
              <a:spLocks noChangeArrowheads="1"/>
            </p:cNvSpPr>
            <p:nvPr/>
          </p:nvSpPr>
          <p:spPr bwMode="auto">
            <a:xfrm>
              <a:off x="1380" y="1392"/>
              <a:ext cx="391" cy="144"/>
            </a:xfrm>
            <a:prstGeom prst="rect">
              <a:avLst/>
            </a:prstGeom>
            <a:solidFill>
              <a:srgbClr val="CCC8A8"/>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CCC8A8"/>
              </a:extrusionClr>
              <a:contourClr>
                <a:schemeClr val="tx1"/>
              </a:contourClr>
            </a:sp3d>
          </p:spPr>
          <p:txBody>
            <a:bodyPr wrap="none" anchor="ctr">
              <a:flatTx/>
            </a:bodyPr>
            <a:lstStyle/>
            <a:p>
              <a:pPr algn="ctr" eaLnBrk="0" hangingPunct="0"/>
              <a:endParaRPr lang="en-US"/>
            </a:p>
          </p:txBody>
        </p:sp>
        <p:sp>
          <p:nvSpPr>
            <p:cNvPr id="138287" name="Text Box 63"/>
            <p:cNvSpPr txBox="1">
              <a:spLocks noChangeArrowheads="1"/>
            </p:cNvSpPr>
            <p:nvPr/>
          </p:nvSpPr>
          <p:spPr bwMode="auto">
            <a:xfrm>
              <a:off x="1126" y="1202"/>
              <a:ext cx="221" cy="288"/>
            </a:xfrm>
            <a:prstGeom prst="rect">
              <a:avLst/>
            </a:prstGeom>
            <a:noFill/>
            <a:ln w="50800">
              <a:noFill/>
              <a:miter lim="800000"/>
              <a:headEnd type="none" w="sm" len="sm"/>
              <a:tailEnd type="none" w="sm" len="sm"/>
            </a:ln>
          </p:spPr>
          <p:txBody>
            <a:bodyPr wrap="none">
              <a:spAutoFit/>
            </a:bodyPr>
            <a:lstStyle/>
            <a:p>
              <a:pPr algn="ctr" eaLnBrk="0" hangingPunct="0"/>
              <a:r>
                <a:rPr lang="en-GB" sz="2400">
                  <a:sym typeface="Symbol" pitchFamily="18" charset="2"/>
                </a:rPr>
                <a:t></a:t>
              </a:r>
              <a:endParaRPr lang="en-GB" sz="2400"/>
            </a:p>
          </p:txBody>
        </p:sp>
        <p:sp>
          <p:nvSpPr>
            <p:cNvPr id="138288" name="Rectangle 64"/>
            <p:cNvSpPr>
              <a:spLocks noChangeArrowheads="1"/>
            </p:cNvSpPr>
            <p:nvPr/>
          </p:nvSpPr>
          <p:spPr bwMode="auto">
            <a:xfrm>
              <a:off x="1380" y="1248"/>
              <a:ext cx="391" cy="144"/>
            </a:xfrm>
            <a:prstGeom prst="rect">
              <a:avLst/>
            </a:prstGeom>
            <a:solidFill>
              <a:srgbClr val="CCC8A8"/>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CCC8A8"/>
              </a:extrusionClr>
              <a:contourClr>
                <a:schemeClr val="tx1"/>
              </a:contourClr>
            </a:sp3d>
          </p:spPr>
          <p:txBody>
            <a:bodyPr wrap="none" anchor="ctr">
              <a:flatTx/>
            </a:bodyPr>
            <a:lstStyle/>
            <a:p>
              <a:pPr algn="ctr" eaLnBrk="0" hangingPunct="0"/>
              <a:endParaRPr lang="en-US"/>
            </a:p>
          </p:txBody>
        </p:sp>
        <p:sp>
          <p:nvSpPr>
            <p:cNvPr id="73773" name="Text Box 65"/>
            <p:cNvSpPr txBox="1">
              <a:spLocks noChangeArrowheads="1"/>
            </p:cNvSpPr>
            <p:nvPr/>
          </p:nvSpPr>
          <p:spPr bwMode="auto">
            <a:xfrm>
              <a:off x="188" y="1239"/>
              <a:ext cx="421" cy="213"/>
            </a:xfrm>
            <a:prstGeom prst="rect">
              <a:avLst/>
            </a:prstGeom>
            <a:noFill/>
            <a:ln w="50800">
              <a:noFill/>
              <a:miter lim="800000"/>
              <a:headEnd type="none" w="sm" len="sm"/>
              <a:tailEnd type="none" w="sm" len="sm"/>
            </a:ln>
          </p:spPr>
          <p:txBody>
            <a:bodyPr wrap="none">
              <a:spAutoFit/>
            </a:bodyPr>
            <a:lstStyle/>
            <a:p>
              <a:pPr algn="ctr" eaLnBrk="0" hangingPunct="0">
                <a:defRPr/>
              </a:pPr>
              <a:r>
                <a:rPr lang="en-GB" sz="1600" i="1" dirty="0">
                  <a:latin typeface="+mn-lt"/>
                </a:rPr>
                <a:t>P-3C</a:t>
              </a:r>
            </a:p>
          </p:txBody>
        </p:sp>
        <p:sp>
          <p:nvSpPr>
            <p:cNvPr id="73774" name="Text Box 66"/>
            <p:cNvSpPr txBox="1">
              <a:spLocks noChangeArrowheads="1"/>
            </p:cNvSpPr>
            <p:nvPr/>
          </p:nvSpPr>
          <p:spPr bwMode="auto">
            <a:xfrm>
              <a:off x="1979" y="1239"/>
              <a:ext cx="852" cy="213"/>
            </a:xfrm>
            <a:prstGeom prst="rect">
              <a:avLst/>
            </a:prstGeom>
            <a:noFill/>
            <a:ln w="50800">
              <a:noFill/>
              <a:miter lim="800000"/>
              <a:headEnd type="none" w="sm" len="sm"/>
              <a:tailEnd type="none" w="sm" len="sm"/>
            </a:ln>
          </p:spPr>
          <p:txBody>
            <a:bodyPr wrap="none">
              <a:spAutoFit/>
            </a:bodyPr>
            <a:lstStyle/>
            <a:p>
              <a:pPr algn="ctr" eaLnBrk="0" hangingPunct="0">
                <a:defRPr/>
              </a:pPr>
              <a:r>
                <a:rPr lang="en-US" sz="1600" i="1" dirty="0">
                  <a:latin typeface="+mn-lt"/>
                </a:rPr>
                <a:t>2 x </a:t>
              </a:r>
              <a:r>
                <a:rPr lang="en-GB" sz="1600" i="1" dirty="0" err="1">
                  <a:latin typeface="+mn-lt"/>
                </a:rPr>
                <a:t>syst</a:t>
              </a:r>
              <a:r>
                <a:rPr lang="cs-CZ" sz="1600" i="1" dirty="0" err="1">
                  <a:latin typeface="+mn-lt"/>
                </a:rPr>
                <a:t>ém</a:t>
              </a:r>
              <a:r>
                <a:rPr lang="cs-CZ" sz="1600" i="1" dirty="0">
                  <a:latin typeface="+mn-lt"/>
                </a:rPr>
                <a:t> </a:t>
              </a:r>
              <a:r>
                <a:rPr lang="en-GB" sz="1600" i="1" dirty="0">
                  <a:latin typeface="+mn-lt"/>
                </a:rPr>
                <a:t>W</a:t>
              </a:r>
            </a:p>
          </p:txBody>
        </p:sp>
        <p:sp>
          <p:nvSpPr>
            <p:cNvPr id="73775" name="Text Box 67"/>
            <p:cNvSpPr txBox="1">
              <a:spLocks noChangeArrowheads="1"/>
            </p:cNvSpPr>
            <p:nvPr/>
          </p:nvSpPr>
          <p:spPr bwMode="auto">
            <a:xfrm>
              <a:off x="1135" y="870"/>
              <a:ext cx="2005" cy="252"/>
            </a:xfrm>
            <a:prstGeom prst="rect">
              <a:avLst/>
            </a:prstGeom>
            <a:noFill/>
            <a:ln w="50800">
              <a:noFill/>
              <a:miter lim="800000"/>
              <a:headEnd type="none" w="sm" len="sm"/>
              <a:tailEnd type="none" w="sm" len="sm"/>
            </a:ln>
          </p:spPr>
          <p:txBody>
            <a:bodyPr wrap="none">
              <a:spAutoFit/>
            </a:bodyPr>
            <a:lstStyle/>
            <a:p>
              <a:pPr algn="ctr" eaLnBrk="0" hangingPunct="0">
                <a:defRPr/>
              </a:pPr>
              <a:r>
                <a:rPr lang="en-GB" sz="2000" b="0" dirty="0">
                  <a:latin typeface="+mn-lt"/>
                </a:rPr>
                <a:t>N</a:t>
              </a:r>
              <a:r>
                <a:rPr lang="cs-CZ" sz="2000" b="0" dirty="0" err="1">
                  <a:latin typeface="+mn-lt"/>
                </a:rPr>
                <a:t>árodní</a:t>
              </a:r>
              <a:r>
                <a:rPr lang="cs-CZ" sz="2000" b="0" dirty="0">
                  <a:latin typeface="+mn-lt"/>
                </a:rPr>
                <a:t> průzkumný systém</a:t>
              </a:r>
              <a:endParaRPr lang="en-GB" sz="2000" b="0" dirty="0">
                <a:latin typeface="+mn-lt"/>
              </a:endParaRPr>
            </a:p>
          </p:txBody>
        </p:sp>
      </p:grpSp>
      <p:grpSp>
        <p:nvGrpSpPr>
          <p:cNvPr id="8" name="Group 99"/>
          <p:cNvGrpSpPr>
            <a:grpSpLocks/>
          </p:cNvGrpSpPr>
          <p:nvPr/>
        </p:nvGrpSpPr>
        <p:grpSpPr bwMode="auto">
          <a:xfrm>
            <a:off x="6475413" y="1773238"/>
            <a:ext cx="2192337" cy="701675"/>
            <a:chOff x="6567250" y="1800659"/>
            <a:chExt cx="2191880" cy="701040"/>
          </a:xfrm>
        </p:grpSpPr>
        <p:sp>
          <p:nvSpPr>
            <p:cNvPr id="73767" name="Text Box 70"/>
            <p:cNvSpPr txBox="1">
              <a:spLocks noChangeArrowheads="1"/>
            </p:cNvSpPr>
            <p:nvPr/>
          </p:nvSpPr>
          <p:spPr bwMode="auto">
            <a:xfrm>
              <a:off x="6941822" y="1843482"/>
              <a:ext cx="1817308" cy="645746"/>
            </a:xfrm>
            <a:prstGeom prst="rect">
              <a:avLst/>
            </a:prstGeom>
            <a:noFill/>
            <a:ln w="50800">
              <a:solidFill>
                <a:srgbClr val="FF0000"/>
              </a:solidFill>
              <a:miter lim="800000"/>
              <a:headEnd type="none" w="sm" len="sm"/>
              <a:tailEnd type="none" w="sm" len="sm"/>
            </a:ln>
          </p:spPr>
          <p:txBody>
            <a:bodyPr>
              <a:spAutoFit/>
            </a:bodyPr>
            <a:lstStyle/>
            <a:p>
              <a:pPr algn="ctr" eaLnBrk="0" hangingPunct="0">
                <a:defRPr/>
              </a:pPr>
              <a:r>
                <a:rPr lang="cs-CZ" sz="1800" dirty="0">
                  <a:solidFill>
                    <a:srgbClr val="FF0000"/>
                  </a:solidFill>
                  <a:latin typeface="+mn-lt"/>
                </a:rPr>
                <a:t>Nedostatek</a:t>
              </a:r>
              <a:r>
                <a:rPr lang="en-GB" sz="1800" dirty="0">
                  <a:solidFill>
                    <a:srgbClr val="FF0000"/>
                  </a:solidFill>
                  <a:latin typeface="+mn-lt"/>
                </a:rPr>
                <a:t>:</a:t>
              </a:r>
            </a:p>
            <a:p>
              <a:pPr algn="ctr" eaLnBrk="0" hangingPunct="0">
                <a:defRPr/>
              </a:pPr>
              <a:r>
                <a:rPr lang="en-GB" sz="1800" b="0" dirty="0">
                  <a:solidFill>
                    <a:srgbClr val="FF0000"/>
                  </a:solidFill>
                  <a:latin typeface="+mn-lt"/>
                </a:rPr>
                <a:t>1.5 P-3C</a:t>
              </a:r>
            </a:p>
          </p:txBody>
        </p:sp>
        <p:sp>
          <p:nvSpPr>
            <p:cNvPr id="138284" name="Right Brace 78"/>
            <p:cNvSpPr>
              <a:spLocks/>
            </p:cNvSpPr>
            <p:nvPr/>
          </p:nvSpPr>
          <p:spPr bwMode="auto">
            <a:xfrm>
              <a:off x="6567250" y="1800659"/>
              <a:ext cx="213363" cy="701040"/>
            </a:xfrm>
            <a:prstGeom prst="rightBrace">
              <a:avLst>
                <a:gd name="adj1" fmla="val 66945"/>
                <a:gd name="adj2" fmla="val 50000"/>
              </a:avLst>
            </a:prstGeom>
            <a:noFill/>
            <a:ln w="38100" algn="ctr">
              <a:solidFill>
                <a:srgbClr val="FF0000"/>
              </a:solidFill>
              <a:round/>
              <a:headEnd/>
              <a:tailEnd/>
            </a:ln>
          </p:spPr>
          <p:txBody>
            <a:bodyPr anchor="ctr"/>
            <a:lstStyle/>
            <a:p>
              <a:pPr algn="ctr" eaLnBrk="0" hangingPunct="0"/>
              <a:endParaRPr lang="en-US"/>
            </a:p>
          </p:txBody>
        </p:sp>
      </p:grpSp>
      <p:grpSp>
        <p:nvGrpSpPr>
          <p:cNvPr id="9" name="Group 98"/>
          <p:cNvGrpSpPr>
            <a:grpSpLocks/>
          </p:cNvGrpSpPr>
          <p:nvPr/>
        </p:nvGrpSpPr>
        <p:grpSpPr bwMode="auto">
          <a:xfrm>
            <a:off x="6477000" y="2519363"/>
            <a:ext cx="2208213" cy="3067050"/>
            <a:chOff x="6569593" y="2546252"/>
            <a:chExt cx="2117206" cy="3066757"/>
          </a:xfrm>
        </p:grpSpPr>
        <p:sp>
          <p:nvSpPr>
            <p:cNvPr id="138281" name="Right Brace 77"/>
            <p:cNvSpPr>
              <a:spLocks/>
            </p:cNvSpPr>
            <p:nvPr/>
          </p:nvSpPr>
          <p:spPr bwMode="auto">
            <a:xfrm>
              <a:off x="6569593" y="2546252"/>
              <a:ext cx="281357" cy="3066757"/>
            </a:xfrm>
            <a:prstGeom prst="rightBrace">
              <a:avLst>
                <a:gd name="adj1" fmla="val 66964"/>
                <a:gd name="adj2" fmla="val 50000"/>
              </a:avLst>
            </a:prstGeom>
            <a:noFill/>
            <a:ln w="38100" algn="ctr">
              <a:solidFill>
                <a:srgbClr val="006600"/>
              </a:solidFill>
              <a:round/>
              <a:headEnd/>
              <a:tailEnd/>
            </a:ln>
          </p:spPr>
          <p:txBody>
            <a:bodyPr anchor="ctr"/>
            <a:lstStyle/>
            <a:p>
              <a:pPr algn="ctr" eaLnBrk="0" hangingPunct="0"/>
              <a:endParaRPr lang="en-US"/>
            </a:p>
          </p:txBody>
        </p:sp>
        <p:sp>
          <p:nvSpPr>
            <p:cNvPr id="73766" name="Text Box 70"/>
            <p:cNvSpPr txBox="1">
              <a:spLocks noChangeArrowheads="1"/>
            </p:cNvSpPr>
            <p:nvPr/>
          </p:nvSpPr>
          <p:spPr bwMode="auto">
            <a:xfrm>
              <a:off x="6942502" y="3203414"/>
              <a:ext cx="1744297" cy="1477187"/>
            </a:xfrm>
            <a:prstGeom prst="rect">
              <a:avLst/>
            </a:prstGeom>
            <a:noFill/>
            <a:ln w="50800">
              <a:solidFill>
                <a:srgbClr val="006600"/>
              </a:solidFill>
              <a:miter lim="800000"/>
              <a:headEnd type="none" w="sm" len="sm"/>
              <a:tailEnd type="none" w="sm" len="sm"/>
            </a:ln>
          </p:spPr>
          <p:txBody>
            <a:bodyPr>
              <a:spAutoFit/>
            </a:bodyPr>
            <a:lstStyle/>
            <a:p>
              <a:pPr marL="179388" indent="-179388" algn="ctr" eaLnBrk="0" hangingPunct="0">
                <a:defRPr/>
              </a:pPr>
              <a:r>
                <a:rPr lang="cs-CZ" sz="1800" dirty="0">
                  <a:solidFill>
                    <a:srgbClr val="006600"/>
                  </a:solidFill>
                  <a:latin typeface="+mn-lt"/>
                </a:rPr>
                <a:t>Nezbytné udržet:</a:t>
              </a:r>
              <a:endParaRPr lang="en-GB" sz="1800" dirty="0">
                <a:solidFill>
                  <a:srgbClr val="006600"/>
                </a:solidFill>
                <a:latin typeface="+mn-lt"/>
              </a:endParaRPr>
            </a:p>
            <a:p>
              <a:pPr marL="179388" indent="-179388" eaLnBrk="0" hangingPunct="0">
                <a:buFont typeface="Arial" charset="0"/>
                <a:buChar char="•"/>
                <a:defRPr/>
              </a:pPr>
              <a:r>
                <a:rPr lang="en-GB" sz="1800" b="0" dirty="0">
                  <a:solidFill>
                    <a:srgbClr val="006600"/>
                  </a:solidFill>
                  <a:latin typeface="+mn-lt"/>
                </a:rPr>
                <a:t>4 </a:t>
              </a:r>
              <a:r>
                <a:rPr lang="en-GB" sz="1800" b="0" dirty="0" err="1">
                  <a:solidFill>
                    <a:srgbClr val="006600"/>
                  </a:solidFill>
                  <a:latin typeface="+mn-lt"/>
                </a:rPr>
                <a:t>syst</a:t>
              </a:r>
              <a:r>
                <a:rPr lang="cs-CZ" sz="1800" b="0" dirty="0" err="1">
                  <a:solidFill>
                    <a:srgbClr val="006600"/>
                  </a:solidFill>
                  <a:latin typeface="+mn-lt"/>
                </a:rPr>
                <a:t>émy</a:t>
              </a:r>
              <a:r>
                <a:rPr lang="cs-CZ" sz="1800" b="0" dirty="0">
                  <a:solidFill>
                    <a:srgbClr val="006600"/>
                  </a:solidFill>
                  <a:latin typeface="+mn-lt"/>
                </a:rPr>
                <a:t> </a:t>
              </a:r>
              <a:r>
                <a:rPr lang="en-GB" sz="1800" b="0" dirty="0">
                  <a:solidFill>
                    <a:srgbClr val="006600"/>
                  </a:solidFill>
                  <a:latin typeface="+mn-lt"/>
                </a:rPr>
                <a:t>X</a:t>
              </a:r>
            </a:p>
            <a:p>
              <a:pPr marL="179388" indent="-179388" eaLnBrk="0" hangingPunct="0">
                <a:buFont typeface="Arial" charset="0"/>
                <a:buChar char="•"/>
                <a:defRPr/>
              </a:pPr>
              <a:r>
                <a:rPr lang="en-GB" sz="1800" b="0" dirty="0">
                  <a:solidFill>
                    <a:srgbClr val="006600"/>
                  </a:solidFill>
                  <a:latin typeface="+mn-lt"/>
                </a:rPr>
                <a:t>1 </a:t>
              </a:r>
              <a:r>
                <a:rPr lang="en-GB" sz="1800" b="0" dirty="0" err="1">
                  <a:solidFill>
                    <a:srgbClr val="006600"/>
                  </a:solidFill>
                  <a:latin typeface="+mn-lt"/>
                </a:rPr>
                <a:t>syst</a:t>
              </a:r>
              <a:r>
                <a:rPr lang="cs-CZ" sz="1800" b="0" dirty="0">
                  <a:solidFill>
                    <a:srgbClr val="006600"/>
                  </a:solidFill>
                  <a:latin typeface="+mn-lt"/>
                </a:rPr>
                <a:t>é</a:t>
              </a:r>
              <a:r>
                <a:rPr lang="en-GB" sz="1800" b="0" dirty="0">
                  <a:solidFill>
                    <a:srgbClr val="006600"/>
                  </a:solidFill>
                  <a:latin typeface="+mn-lt"/>
                </a:rPr>
                <a:t>m W</a:t>
              </a:r>
            </a:p>
            <a:p>
              <a:pPr marL="179388" indent="-179388" eaLnBrk="0" hangingPunct="0">
                <a:buFont typeface="Arial" charset="0"/>
                <a:buChar char="•"/>
                <a:defRPr/>
              </a:pPr>
              <a:r>
                <a:rPr lang="en-GB" sz="1800" b="0" dirty="0">
                  <a:solidFill>
                    <a:srgbClr val="006600"/>
                  </a:solidFill>
                  <a:latin typeface="+mn-lt"/>
                </a:rPr>
                <a:t>13 </a:t>
              </a:r>
              <a:r>
                <a:rPr lang="en-GB" sz="1800" b="0" dirty="0" err="1">
                  <a:solidFill>
                    <a:srgbClr val="006600"/>
                  </a:solidFill>
                  <a:latin typeface="+mn-lt"/>
                </a:rPr>
                <a:t>syst</a:t>
              </a:r>
              <a:r>
                <a:rPr lang="cs-CZ" sz="1800" b="0" dirty="0" err="1">
                  <a:solidFill>
                    <a:srgbClr val="006600"/>
                  </a:solidFill>
                  <a:latin typeface="+mn-lt"/>
                </a:rPr>
                <a:t>émů</a:t>
              </a:r>
              <a:r>
                <a:rPr lang="en-GB" sz="1800" b="0" dirty="0">
                  <a:solidFill>
                    <a:srgbClr val="006600"/>
                  </a:solidFill>
                  <a:latin typeface="+mn-lt"/>
                </a:rPr>
                <a:t> Y</a:t>
              </a:r>
            </a:p>
            <a:p>
              <a:pPr marL="179388" indent="-179388" eaLnBrk="0" hangingPunct="0">
                <a:buFont typeface="Arial" charset="0"/>
                <a:buChar char="•"/>
                <a:defRPr/>
              </a:pPr>
              <a:r>
                <a:rPr lang="en-GB" sz="1800" b="0" dirty="0">
                  <a:solidFill>
                    <a:srgbClr val="006600"/>
                  </a:solidFill>
                  <a:latin typeface="+mn-lt"/>
                </a:rPr>
                <a:t>2 </a:t>
              </a:r>
              <a:r>
                <a:rPr lang="en-GB" sz="1800" b="0" dirty="0" err="1">
                  <a:solidFill>
                    <a:srgbClr val="006600"/>
                  </a:solidFill>
                  <a:latin typeface="+mn-lt"/>
                </a:rPr>
                <a:t>syst</a:t>
              </a:r>
              <a:r>
                <a:rPr lang="cs-CZ" sz="1800" b="0" dirty="0" err="1">
                  <a:solidFill>
                    <a:srgbClr val="006600"/>
                  </a:solidFill>
                  <a:latin typeface="+mn-lt"/>
                </a:rPr>
                <a:t>émy</a:t>
              </a:r>
              <a:r>
                <a:rPr lang="en-GB" sz="1800" b="0" dirty="0">
                  <a:solidFill>
                    <a:srgbClr val="006600"/>
                  </a:solidFill>
                  <a:latin typeface="+mn-lt"/>
                </a:rPr>
                <a:t> Z</a:t>
              </a:r>
            </a:p>
          </p:txBody>
        </p:sp>
      </p:grpSp>
      <p:grpSp>
        <p:nvGrpSpPr>
          <p:cNvPr id="10" name="Group 93"/>
          <p:cNvGrpSpPr>
            <a:grpSpLocks/>
          </p:cNvGrpSpPr>
          <p:nvPr/>
        </p:nvGrpSpPr>
        <p:grpSpPr bwMode="auto">
          <a:xfrm>
            <a:off x="6873875" y="2139266"/>
            <a:ext cx="1811338" cy="4185334"/>
            <a:chOff x="6874238" y="2335060"/>
            <a:chExt cx="1810975" cy="4184087"/>
          </a:xfrm>
        </p:grpSpPr>
        <p:sp>
          <p:nvSpPr>
            <p:cNvPr id="73762" name="Rectangle 80"/>
            <p:cNvSpPr>
              <a:spLocks noChangeArrowheads="1"/>
            </p:cNvSpPr>
            <p:nvPr/>
          </p:nvSpPr>
          <p:spPr bwMode="auto">
            <a:xfrm>
              <a:off x="6874238" y="5789115"/>
              <a:ext cx="1799864" cy="730032"/>
            </a:xfrm>
            <a:prstGeom prst="rect">
              <a:avLst/>
            </a:prstGeom>
            <a:solidFill>
              <a:srgbClr val="000066"/>
            </a:solidFill>
            <a:ln w="25400" algn="ctr">
              <a:solidFill>
                <a:schemeClr val="tx1"/>
              </a:solidFill>
              <a:round/>
              <a:headEnd type="stealth" w="med" len="lg"/>
              <a:tailEnd type="stealth" w="med" len="lg"/>
            </a:ln>
          </p:spPr>
          <p:txBody>
            <a:bodyPr anchor="ctr"/>
            <a:lstStyle/>
            <a:p>
              <a:pPr algn="ctr" eaLnBrk="0" hangingPunct="0">
                <a:defRPr/>
              </a:pPr>
              <a:r>
                <a:rPr lang="cs-CZ" sz="2000" b="0" dirty="0">
                  <a:solidFill>
                    <a:srgbClr val="FFCC66"/>
                  </a:solidFill>
                  <a:latin typeface="+mn-lt"/>
                </a:rPr>
                <a:t>Vstup pro stanovení cíle</a:t>
              </a:r>
              <a:endParaRPr lang="en-US" sz="2000" b="0" dirty="0">
                <a:solidFill>
                  <a:srgbClr val="FFCC66"/>
                </a:solidFill>
                <a:latin typeface="+mn-lt"/>
              </a:endParaRPr>
            </a:p>
          </p:txBody>
        </p:sp>
        <p:cxnSp>
          <p:nvCxnSpPr>
            <p:cNvPr id="138279" name="Elbow Connector 82"/>
            <p:cNvCxnSpPr>
              <a:cxnSpLocks noChangeShapeType="1"/>
              <a:stCxn id="73767" idx="3"/>
              <a:endCxn id="73762" idx="3"/>
            </p:cNvCxnSpPr>
            <p:nvPr/>
          </p:nvCxnSpPr>
          <p:spPr bwMode="auto">
            <a:xfrm>
              <a:off x="8667753" y="2335060"/>
              <a:ext cx="6349" cy="3819071"/>
            </a:xfrm>
            <a:prstGeom prst="bentConnector3">
              <a:avLst>
                <a:gd name="adj1" fmla="val 3700000"/>
              </a:avLst>
            </a:prstGeom>
            <a:noFill/>
            <a:ln w="25400" algn="ctr">
              <a:solidFill>
                <a:srgbClr val="000066"/>
              </a:solidFill>
              <a:round/>
              <a:headEnd/>
              <a:tailEnd type="arrow" w="med" len="med"/>
            </a:ln>
          </p:spPr>
        </p:cxnSp>
        <p:cxnSp>
          <p:nvCxnSpPr>
            <p:cNvPr id="138280" name="Elbow Connector 85"/>
            <p:cNvCxnSpPr>
              <a:cxnSpLocks noChangeShapeType="1"/>
              <a:stCxn id="73766" idx="3"/>
              <a:endCxn id="73762" idx="3"/>
            </p:cNvCxnSpPr>
            <p:nvPr/>
          </p:nvCxnSpPr>
          <p:spPr bwMode="auto">
            <a:xfrm flipH="1">
              <a:off x="8674102" y="4110517"/>
              <a:ext cx="11111" cy="2043614"/>
            </a:xfrm>
            <a:prstGeom prst="bentConnector3">
              <a:avLst>
                <a:gd name="adj1" fmla="val -2057050"/>
              </a:avLst>
            </a:prstGeom>
            <a:noFill/>
            <a:ln w="25400" algn="ctr">
              <a:solidFill>
                <a:srgbClr val="000066"/>
              </a:solidFill>
              <a:round/>
              <a:headEnd/>
              <a:tailEnd type="arrow" w="med" len="med"/>
            </a:ln>
          </p:spPr>
        </p:cxnSp>
      </p:grpSp>
      <p:grpSp>
        <p:nvGrpSpPr>
          <p:cNvPr id="11" name="Group 85"/>
          <p:cNvGrpSpPr>
            <a:grpSpLocks/>
          </p:cNvGrpSpPr>
          <p:nvPr/>
        </p:nvGrpSpPr>
        <p:grpSpPr bwMode="auto">
          <a:xfrm>
            <a:off x="441325" y="2487613"/>
            <a:ext cx="4141788" cy="3982025"/>
            <a:chOff x="441782" y="2514600"/>
            <a:chExt cx="4141293" cy="3981646"/>
          </a:xfrm>
        </p:grpSpPr>
        <p:grpSp>
          <p:nvGrpSpPr>
            <p:cNvPr id="138259" name="Group 14"/>
            <p:cNvGrpSpPr>
              <a:grpSpLocks/>
            </p:cNvGrpSpPr>
            <p:nvPr/>
          </p:nvGrpSpPr>
          <p:grpSpPr bwMode="auto">
            <a:xfrm>
              <a:off x="1892300" y="2514600"/>
              <a:ext cx="2205545" cy="3286126"/>
              <a:chOff x="1824" y="1584"/>
              <a:chExt cx="1365" cy="2070"/>
            </a:xfrm>
          </p:grpSpPr>
          <p:sp>
            <p:nvSpPr>
              <p:cNvPr id="138262" name="Rectangle 15"/>
              <p:cNvSpPr>
                <a:spLocks noChangeArrowheads="1"/>
              </p:cNvSpPr>
              <p:nvPr/>
            </p:nvSpPr>
            <p:spPr bwMode="auto">
              <a:xfrm>
                <a:off x="1831" y="2112"/>
                <a:ext cx="384" cy="96"/>
              </a:xfrm>
              <a:prstGeom prst="rect">
                <a:avLst/>
              </a:prstGeom>
              <a:solidFill>
                <a:srgbClr val="FFFF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FF00"/>
                </a:extrusionClr>
                <a:contourClr>
                  <a:schemeClr val="tx1"/>
                </a:contourClr>
              </a:sp3d>
            </p:spPr>
            <p:txBody>
              <a:bodyPr wrap="none" anchor="ctr">
                <a:flatTx/>
              </a:bodyPr>
              <a:lstStyle/>
              <a:p>
                <a:pPr algn="ctr" eaLnBrk="0" hangingPunct="0"/>
                <a:endParaRPr lang="en-US"/>
              </a:p>
            </p:txBody>
          </p:sp>
          <p:sp>
            <p:nvSpPr>
              <p:cNvPr id="138263" name="Rectangle 16"/>
              <p:cNvSpPr>
                <a:spLocks noChangeArrowheads="1"/>
              </p:cNvSpPr>
              <p:nvPr/>
            </p:nvSpPr>
            <p:spPr bwMode="auto">
              <a:xfrm>
                <a:off x="1834" y="2736"/>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264" name="Rectangle 17"/>
              <p:cNvSpPr>
                <a:spLocks noChangeArrowheads="1"/>
              </p:cNvSpPr>
              <p:nvPr/>
            </p:nvSpPr>
            <p:spPr bwMode="auto">
              <a:xfrm>
                <a:off x="1824" y="3120"/>
                <a:ext cx="384" cy="288"/>
              </a:xfrm>
              <a:prstGeom prst="rect">
                <a:avLst/>
              </a:prstGeom>
              <a:solidFill>
                <a:srgbClr val="CCFFFF"/>
              </a:solidFill>
              <a:ln w="9525">
                <a:solidFill>
                  <a:schemeClr val="tx1"/>
                </a:solidFill>
                <a:miter lim="800000"/>
                <a:headEnd/>
                <a:tailEnd/>
              </a:ln>
              <a:scene3d>
                <a:camera prst="legacyObliqueTopRight"/>
                <a:lightRig rig="legacyFlat3" dir="b"/>
              </a:scene3d>
              <a:sp3d extrusionH="430200" contourW="12700" prstMaterial="legacyMatte">
                <a:bevelT w="13500" h="13500" prst="angle"/>
                <a:bevelB w="13500" h="13500" prst="angle"/>
                <a:extrusionClr>
                  <a:srgbClr val="CCFFFF"/>
                </a:extrusionClr>
                <a:contourClr>
                  <a:schemeClr val="tx1"/>
                </a:contourClr>
              </a:sp3d>
            </p:spPr>
            <p:txBody>
              <a:bodyPr wrap="none" anchor="ctr">
                <a:flatTx/>
              </a:bodyPr>
              <a:lstStyle/>
              <a:p>
                <a:pPr algn="ctr" eaLnBrk="0" hangingPunct="0"/>
                <a:endParaRPr lang="en-US"/>
              </a:p>
            </p:txBody>
          </p:sp>
          <p:sp>
            <p:nvSpPr>
              <p:cNvPr id="138265" name="Rectangle 18"/>
              <p:cNvSpPr>
                <a:spLocks noChangeArrowheads="1"/>
              </p:cNvSpPr>
              <p:nvPr/>
            </p:nvSpPr>
            <p:spPr bwMode="auto">
              <a:xfrm>
                <a:off x="1831" y="2013"/>
                <a:ext cx="384" cy="96"/>
              </a:xfrm>
              <a:prstGeom prst="rect">
                <a:avLst/>
              </a:prstGeom>
              <a:solidFill>
                <a:srgbClr val="FFFF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FF00"/>
                </a:extrusionClr>
                <a:contourClr>
                  <a:schemeClr val="tx1"/>
                </a:contourClr>
              </a:sp3d>
            </p:spPr>
            <p:txBody>
              <a:bodyPr wrap="none" anchor="ctr">
                <a:flatTx/>
              </a:bodyPr>
              <a:lstStyle/>
              <a:p>
                <a:pPr algn="ctr" eaLnBrk="0" hangingPunct="0"/>
                <a:endParaRPr lang="en-US"/>
              </a:p>
            </p:txBody>
          </p:sp>
          <p:sp>
            <p:nvSpPr>
              <p:cNvPr id="138266" name="Rectangle 19"/>
              <p:cNvSpPr>
                <a:spLocks noChangeArrowheads="1"/>
              </p:cNvSpPr>
              <p:nvPr/>
            </p:nvSpPr>
            <p:spPr bwMode="auto">
              <a:xfrm>
                <a:off x="1834" y="2679"/>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267" name="Rectangle 20"/>
              <p:cNvSpPr>
                <a:spLocks noChangeArrowheads="1"/>
              </p:cNvSpPr>
              <p:nvPr/>
            </p:nvSpPr>
            <p:spPr bwMode="auto">
              <a:xfrm>
                <a:off x="1834" y="2622"/>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268" name="Rectangle 21"/>
              <p:cNvSpPr>
                <a:spLocks noChangeArrowheads="1"/>
              </p:cNvSpPr>
              <p:nvPr/>
            </p:nvSpPr>
            <p:spPr bwMode="auto">
              <a:xfrm>
                <a:off x="1834" y="2565"/>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138269" name="Rectangle 22"/>
              <p:cNvSpPr>
                <a:spLocks noChangeArrowheads="1"/>
              </p:cNvSpPr>
              <p:nvPr/>
            </p:nvSpPr>
            <p:spPr bwMode="auto">
              <a:xfrm>
                <a:off x="1834" y="2509"/>
                <a:ext cx="384" cy="48"/>
              </a:xfrm>
              <a:prstGeom prst="rect">
                <a:avLst/>
              </a:prstGeom>
              <a:solidFill>
                <a:srgbClr val="FF33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3300"/>
                </a:extrusionClr>
                <a:contourClr>
                  <a:schemeClr val="tx1"/>
                </a:contourClr>
              </a:sp3d>
            </p:spPr>
            <p:txBody>
              <a:bodyPr wrap="none" anchor="ctr">
                <a:flatTx/>
              </a:bodyPr>
              <a:lstStyle/>
              <a:p>
                <a:pPr algn="ctr" eaLnBrk="0" hangingPunct="0"/>
                <a:endParaRPr lang="en-US"/>
              </a:p>
            </p:txBody>
          </p:sp>
          <p:sp>
            <p:nvSpPr>
              <p:cNvPr id="73754" name="Text Box 23"/>
              <p:cNvSpPr txBox="1">
                <a:spLocks noChangeArrowheads="1"/>
              </p:cNvSpPr>
              <p:nvPr/>
            </p:nvSpPr>
            <p:spPr bwMode="auto">
              <a:xfrm>
                <a:off x="1844" y="1584"/>
                <a:ext cx="378" cy="213"/>
              </a:xfrm>
              <a:prstGeom prst="rect">
                <a:avLst/>
              </a:prstGeom>
              <a:noFill/>
              <a:ln w="50800">
                <a:noFill/>
                <a:miter lim="800000"/>
                <a:headEnd type="none" w="sm" len="sm"/>
                <a:tailEnd type="none" w="sm" len="sm"/>
              </a:ln>
            </p:spPr>
            <p:txBody>
              <a:bodyPr wrap="none">
                <a:spAutoFit/>
              </a:bodyPr>
              <a:lstStyle/>
              <a:p>
                <a:pPr algn="ctr" eaLnBrk="0" hangingPunct="0">
                  <a:defRPr/>
                </a:pPr>
                <a:r>
                  <a:rPr lang="cs-CZ" sz="1600" b="0" dirty="0">
                    <a:latin typeface="+mn-lt"/>
                  </a:rPr>
                  <a:t>nebo</a:t>
                </a:r>
                <a:endParaRPr lang="en-GB" sz="1600" b="0" dirty="0">
                  <a:latin typeface="+mn-lt"/>
                </a:endParaRPr>
              </a:p>
            </p:txBody>
          </p:sp>
          <p:sp>
            <p:nvSpPr>
              <p:cNvPr id="73755" name="Text Box 24"/>
              <p:cNvSpPr txBox="1">
                <a:spLocks noChangeArrowheads="1"/>
              </p:cNvSpPr>
              <p:nvPr/>
            </p:nvSpPr>
            <p:spPr bwMode="auto">
              <a:xfrm>
                <a:off x="1844" y="2208"/>
                <a:ext cx="378" cy="213"/>
              </a:xfrm>
              <a:prstGeom prst="rect">
                <a:avLst/>
              </a:prstGeom>
              <a:noFill/>
              <a:ln w="50800">
                <a:noFill/>
                <a:miter lim="800000"/>
                <a:headEnd type="none" w="sm" len="sm"/>
                <a:tailEnd type="none" w="sm" len="sm"/>
              </a:ln>
            </p:spPr>
            <p:txBody>
              <a:bodyPr wrap="none">
                <a:spAutoFit/>
              </a:bodyPr>
              <a:lstStyle/>
              <a:p>
                <a:pPr algn="ctr" eaLnBrk="0" hangingPunct="0">
                  <a:defRPr/>
                </a:pPr>
                <a:r>
                  <a:rPr lang="cs-CZ" sz="1600" b="0" dirty="0">
                    <a:latin typeface="+mn-lt"/>
                  </a:rPr>
                  <a:t>nebo</a:t>
                </a:r>
                <a:endParaRPr lang="en-GB" sz="1600" b="0" dirty="0">
                  <a:latin typeface="+mn-lt"/>
                </a:endParaRPr>
              </a:p>
            </p:txBody>
          </p:sp>
          <p:sp>
            <p:nvSpPr>
              <p:cNvPr id="73756" name="Text Box 25"/>
              <p:cNvSpPr txBox="1">
                <a:spLocks noChangeArrowheads="1"/>
              </p:cNvSpPr>
              <p:nvPr/>
            </p:nvSpPr>
            <p:spPr bwMode="auto">
              <a:xfrm>
                <a:off x="1844" y="2832"/>
                <a:ext cx="378" cy="213"/>
              </a:xfrm>
              <a:prstGeom prst="rect">
                <a:avLst/>
              </a:prstGeom>
              <a:noFill/>
              <a:ln w="50800">
                <a:noFill/>
                <a:miter lim="800000"/>
                <a:headEnd type="none" w="sm" len="sm"/>
                <a:tailEnd type="none" w="sm" len="sm"/>
              </a:ln>
            </p:spPr>
            <p:txBody>
              <a:bodyPr wrap="none">
                <a:spAutoFit/>
              </a:bodyPr>
              <a:lstStyle/>
              <a:p>
                <a:pPr algn="ctr" eaLnBrk="0" hangingPunct="0">
                  <a:defRPr/>
                </a:pPr>
                <a:r>
                  <a:rPr lang="cs-CZ" sz="1600" b="0" dirty="0">
                    <a:latin typeface="+mn-lt"/>
                  </a:rPr>
                  <a:t>nebo</a:t>
                </a:r>
                <a:endParaRPr lang="en-GB" sz="1600" b="0" dirty="0">
                  <a:latin typeface="+mn-lt"/>
                </a:endParaRPr>
              </a:p>
            </p:txBody>
          </p:sp>
          <p:sp>
            <p:nvSpPr>
              <p:cNvPr id="73757" name="Text Box 26"/>
              <p:cNvSpPr txBox="1">
                <a:spLocks noChangeArrowheads="1"/>
              </p:cNvSpPr>
              <p:nvPr/>
            </p:nvSpPr>
            <p:spPr bwMode="auto">
              <a:xfrm>
                <a:off x="2456" y="3072"/>
                <a:ext cx="733" cy="213"/>
              </a:xfrm>
              <a:prstGeom prst="rect">
                <a:avLst/>
              </a:prstGeom>
              <a:noFill/>
              <a:ln w="50800">
                <a:noFill/>
                <a:miter lim="800000"/>
                <a:headEnd type="none" w="sm" len="sm"/>
                <a:tailEnd type="none" w="sm" len="sm"/>
              </a:ln>
            </p:spPr>
            <p:txBody>
              <a:bodyPr wrap="none">
                <a:spAutoFit/>
              </a:bodyPr>
              <a:lstStyle/>
              <a:p>
                <a:pPr algn="ctr" eaLnBrk="0" hangingPunct="0">
                  <a:defRPr/>
                </a:pPr>
                <a:r>
                  <a:rPr lang="en-US" sz="1600" i="1" dirty="0">
                    <a:latin typeface="+mn-lt"/>
                  </a:rPr>
                  <a:t>1 x </a:t>
                </a:r>
                <a:r>
                  <a:rPr lang="en-GB" sz="1600" i="1" dirty="0" err="1">
                    <a:latin typeface="+mn-lt"/>
                  </a:rPr>
                  <a:t>syst</a:t>
                </a:r>
                <a:r>
                  <a:rPr lang="cs-CZ" sz="1600" i="1" dirty="0">
                    <a:latin typeface="+mn-lt"/>
                  </a:rPr>
                  <a:t>é</a:t>
                </a:r>
                <a:r>
                  <a:rPr lang="en-GB" sz="1600" i="1" dirty="0">
                    <a:latin typeface="+mn-lt"/>
                  </a:rPr>
                  <a:t>m Z</a:t>
                </a:r>
              </a:p>
            </p:txBody>
          </p:sp>
          <p:sp>
            <p:nvSpPr>
              <p:cNvPr id="73758" name="Text Box 27"/>
              <p:cNvSpPr txBox="1">
                <a:spLocks noChangeArrowheads="1"/>
              </p:cNvSpPr>
              <p:nvPr/>
            </p:nvSpPr>
            <p:spPr bwMode="auto">
              <a:xfrm>
                <a:off x="2450" y="2496"/>
                <a:ext cx="735" cy="213"/>
              </a:xfrm>
              <a:prstGeom prst="rect">
                <a:avLst/>
              </a:prstGeom>
              <a:noFill/>
              <a:ln w="50800">
                <a:noFill/>
                <a:miter lim="800000"/>
                <a:headEnd type="none" w="sm" len="sm"/>
                <a:tailEnd type="none" w="sm" len="sm"/>
              </a:ln>
            </p:spPr>
            <p:txBody>
              <a:bodyPr wrap="none">
                <a:spAutoFit/>
              </a:bodyPr>
              <a:lstStyle/>
              <a:p>
                <a:pPr algn="ctr" eaLnBrk="0" hangingPunct="0">
                  <a:defRPr/>
                </a:pPr>
                <a:r>
                  <a:rPr lang="en-US" sz="1600" i="1" dirty="0">
                    <a:latin typeface="+mn-lt"/>
                  </a:rPr>
                  <a:t>5 x </a:t>
                </a:r>
                <a:r>
                  <a:rPr lang="en-GB" sz="1600" i="1" dirty="0" err="1">
                    <a:latin typeface="+mn-lt"/>
                  </a:rPr>
                  <a:t>syst</a:t>
                </a:r>
                <a:r>
                  <a:rPr lang="cs-CZ" sz="1600" i="1" dirty="0">
                    <a:latin typeface="+mn-lt"/>
                  </a:rPr>
                  <a:t>é</a:t>
                </a:r>
                <a:r>
                  <a:rPr lang="en-GB" sz="1600" i="1" dirty="0">
                    <a:latin typeface="+mn-lt"/>
                  </a:rPr>
                  <a:t>m Y</a:t>
                </a:r>
              </a:p>
            </p:txBody>
          </p:sp>
          <p:sp>
            <p:nvSpPr>
              <p:cNvPr id="73759" name="Text Box 28"/>
              <p:cNvSpPr txBox="1">
                <a:spLocks noChangeArrowheads="1"/>
              </p:cNvSpPr>
              <p:nvPr/>
            </p:nvSpPr>
            <p:spPr bwMode="auto">
              <a:xfrm>
                <a:off x="2449" y="1920"/>
                <a:ext cx="739" cy="213"/>
              </a:xfrm>
              <a:prstGeom prst="rect">
                <a:avLst/>
              </a:prstGeom>
              <a:noFill/>
              <a:ln w="50800">
                <a:noFill/>
                <a:miter lim="800000"/>
                <a:headEnd type="none" w="sm" len="sm"/>
                <a:tailEnd type="none" w="sm" len="sm"/>
              </a:ln>
            </p:spPr>
            <p:txBody>
              <a:bodyPr wrap="none">
                <a:spAutoFit/>
              </a:bodyPr>
              <a:lstStyle/>
              <a:p>
                <a:pPr algn="ctr" eaLnBrk="0" hangingPunct="0">
                  <a:defRPr/>
                </a:pPr>
                <a:r>
                  <a:rPr lang="en-US" sz="1600" i="1" dirty="0">
                    <a:latin typeface="+mn-lt"/>
                  </a:rPr>
                  <a:t>3 x </a:t>
                </a:r>
                <a:r>
                  <a:rPr lang="en-GB" sz="1600" i="1" dirty="0" err="1">
                    <a:latin typeface="+mn-lt"/>
                  </a:rPr>
                  <a:t>syst</a:t>
                </a:r>
                <a:r>
                  <a:rPr lang="cs-CZ" sz="1600" i="1" dirty="0">
                    <a:latin typeface="+mn-lt"/>
                  </a:rPr>
                  <a:t>é</a:t>
                </a:r>
                <a:r>
                  <a:rPr lang="en-GB" sz="1600" i="1" dirty="0">
                    <a:latin typeface="+mn-lt"/>
                  </a:rPr>
                  <a:t>m X</a:t>
                </a:r>
              </a:p>
            </p:txBody>
          </p:sp>
          <p:sp>
            <p:nvSpPr>
              <p:cNvPr id="138276" name="Text Box 29"/>
              <p:cNvSpPr txBox="1">
                <a:spLocks noChangeArrowheads="1"/>
              </p:cNvSpPr>
              <p:nvPr/>
            </p:nvSpPr>
            <p:spPr bwMode="auto">
              <a:xfrm>
                <a:off x="1920" y="3366"/>
                <a:ext cx="177" cy="288"/>
              </a:xfrm>
              <a:prstGeom prst="rect">
                <a:avLst/>
              </a:prstGeom>
              <a:noFill/>
              <a:ln w="50800">
                <a:noFill/>
                <a:miter lim="800000"/>
                <a:headEnd type="none" w="sm" len="sm"/>
                <a:tailEnd type="none" w="sm" len="sm"/>
              </a:ln>
            </p:spPr>
            <p:txBody>
              <a:bodyPr wrap="none">
                <a:spAutoFit/>
              </a:bodyPr>
              <a:lstStyle/>
              <a:p>
                <a:pPr algn="ctr" eaLnBrk="0" hangingPunct="0"/>
                <a:r>
                  <a:rPr lang="en-GB" sz="2400">
                    <a:sym typeface="MT Extra" pitchFamily="18" charset="2"/>
                  </a:rPr>
                  <a:t></a:t>
                </a:r>
                <a:endParaRPr lang="en-GB" sz="2400"/>
              </a:p>
            </p:txBody>
          </p:sp>
          <p:sp>
            <p:nvSpPr>
              <p:cNvPr id="138277" name="Rectangle 30"/>
              <p:cNvSpPr>
                <a:spLocks noChangeArrowheads="1"/>
              </p:cNvSpPr>
              <p:nvPr/>
            </p:nvSpPr>
            <p:spPr bwMode="auto">
              <a:xfrm>
                <a:off x="1831" y="1920"/>
                <a:ext cx="384" cy="96"/>
              </a:xfrm>
              <a:prstGeom prst="rect">
                <a:avLst/>
              </a:prstGeom>
              <a:solidFill>
                <a:srgbClr val="FFFF00"/>
              </a:solidFill>
              <a:ln w="9525">
                <a:miter lim="800000"/>
                <a:headEnd/>
                <a:tailEnd/>
              </a:ln>
              <a:scene3d>
                <a:camera prst="legacyObliqueTopRight"/>
                <a:lightRig rig="legacyFlat3" dir="b"/>
              </a:scene3d>
              <a:sp3d extrusionH="430200" contourW="12700" prstMaterial="legacyMatte">
                <a:bevelT w="13500" h="13500" prst="angle"/>
                <a:bevelB w="13500" h="13500" prst="angle"/>
                <a:extrusionClr>
                  <a:srgbClr val="FFFF00"/>
                </a:extrusionClr>
                <a:contourClr>
                  <a:schemeClr val="tx1"/>
                </a:contourClr>
              </a:sp3d>
            </p:spPr>
            <p:txBody>
              <a:bodyPr wrap="none" anchor="ctr">
                <a:flatTx/>
              </a:bodyPr>
              <a:lstStyle/>
              <a:p>
                <a:pPr algn="ctr" eaLnBrk="0" hangingPunct="0"/>
                <a:endParaRPr lang="en-US"/>
              </a:p>
            </p:txBody>
          </p:sp>
        </p:grpSp>
        <p:sp>
          <p:nvSpPr>
            <p:cNvPr id="73744" name="TextBox 83"/>
            <p:cNvSpPr txBox="1">
              <a:spLocks noChangeArrowheads="1"/>
            </p:cNvSpPr>
            <p:nvPr/>
          </p:nvSpPr>
          <p:spPr bwMode="auto">
            <a:xfrm>
              <a:off x="441782" y="5911527"/>
              <a:ext cx="4141293" cy="584719"/>
            </a:xfrm>
            <a:prstGeom prst="rect">
              <a:avLst/>
            </a:prstGeom>
            <a:noFill/>
            <a:ln w="9525">
              <a:noFill/>
              <a:miter lim="800000"/>
              <a:headEnd/>
              <a:tailEnd/>
            </a:ln>
          </p:spPr>
          <p:txBody>
            <a:bodyPr>
              <a:spAutoFit/>
            </a:bodyPr>
            <a:lstStyle/>
            <a:p>
              <a:pPr algn="ctr" eaLnBrk="0" hangingPunct="0">
                <a:defRPr/>
              </a:pPr>
              <a:r>
                <a:rPr lang="cs-CZ" sz="1600" dirty="0" err="1">
                  <a:latin typeface="+mn-lt"/>
                </a:rPr>
                <a:t>Sy</a:t>
              </a:r>
              <a:r>
                <a:rPr lang="en-GB" sz="1600" dirty="0" err="1">
                  <a:latin typeface="+mn-lt"/>
                </a:rPr>
                <a:t>st</a:t>
              </a:r>
              <a:r>
                <a:rPr lang="cs-CZ" sz="1600" dirty="0">
                  <a:latin typeface="+mn-lt"/>
                </a:rPr>
                <a:t>é</a:t>
              </a:r>
              <a:r>
                <a:rPr lang="en-GB" sz="1600" dirty="0">
                  <a:latin typeface="+mn-lt"/>
                </a:rPr>
                <a:t>m</a:t>
              </a:r>
              <a:r>
                <a:rPr lang="cs-CZ" sz="1600" dirty="0">
                  <a:latin typeface="+mn-lt"/>
                </a:rPr>
                <a:t>y W, X a Y</a:t>
              </a:r>
              <a:r>
                <a:rPr lang="en-GB" sz="1600" dirty="0">
                  <a:latin typeface="+mn-lt"/>
                </a:rPr>
                <a:t> </a:t>
              </a:r>
              <a:r>
                <a:rPr lang="cs-CZ" sz="1600" dirty="0">
                  <a:latin typeface="+mn-lt"/>
                </a:rPr>
                <a:t>nesplňují požadavky dle referenční schopnosti</a:t>
              </a:r>
              <a:endParaRPr lang="en-GB" sz="1600" b="0" dirty="0">
                <a:latin typeface="+mn-lt"/>
              </a:endParaRPr>
            </a:p>
          </p:txBody>
        </p:sp>
        <p:sp>
          <p:nvSpPr>
            <p:cNvPr id="73745" name="Text Box 25"/>
            <p:cNvSpPr txBox="1">
              <a:spLocks noChangeArrowheads="1"/>
            </p:cNvSpPr>
            <p:nvPr/>
          </p:nvSpPr>
          <p:spPr bwMode="auto">
            <a:xfrm>
              <a:off x="1892645" y="5665487"/>
              <a:ext cx="610992" cy="338522"/>
            </a:xfrm>
            <a:prstGeom prst="rect">
              <a:avLst/>
            </a:prstGeom>
            <a:noFill/>
            <a:ln w="50800">
              <a:noFill/>
              <a:miter lim="800000"/>
              <a:headEnd type="none" w="sm" len="sm"/>
              <a:tailEnd type="none" w="sm" len="sm"/>
            </a:ln>
          </p:spPr>
          <p:txBody>
            <a:bodyPr wrap="none">
              <a:spAutoFit/>
            </a:bodyPr>
            <a:lstStyle/>
            <a:p>
              <a:pPr algn="ctr" eaLnBrk="0" hangingPunct="0">
                <a:defRPr/>
              </a:pPr>
              <a:r>
                <a:rPr lang="cs-CZ" sz="1600" b="0" dirty="0">
                  <a:latin typeface="+mn-lt"/>
                </a:rPr>
                <a:t>nebo</a:t>
              </a:r>
              <a:endParaRPr lang="en-GB" sz="1600" b="0" dirty="0">
                <a:latin typeface="+mn-lt"/>
              </a:endParaRPr>
            </a:p>
          </p:txBody>
        </p:sp>
      </p:grpSp>
      <p:grpSp>
        <p:nvGrpSpPr>
          <p:cNvPr id="19" name="Group 18"/>
          <p:cNvGrpSpPr>
            <a:grpSpLocks/>
          </p:cNvGrpSpPr>
          <p:nvPr/>
        </p:nvGrpSpPr>
        <p:grpSpPr bwMode="auto">
          <a:xfrm>
            <a:off x="39688" y="2244726"/>
            <a:ext cx="1304925" cy="1068606"/>
            <a:chOff x="39909" y="2244401"/>
            <a:chExt cx="1305345" cy="1069629"/>
          </a:xfrm>
        </p:grpSpPr>
        <p:sp>
          <p:nvSpPr>
            <p:cNvPr id="6" name="TextBox 5"/>
            <p:cNvSpPr txBox="1"/>
            <p:nvPr/>
          </p:nvSpPr>
          <p:spPr>
            <a:xfrm>
              <a:off x="39909" y="2667080"/>
              <a:ext cx="1305345" cy="646950"/>
            </a:xfrm>
            <a:prstGeom prst="rect">
              <a:avLst/>
            </a:prstGeom>
            <a:noFill/>
          </p:spPr>
          <p:txBody>
            <a:bodyPr>
              <a:spAutoFit/>
            </a:bodyPr>
            <a:lstStyle/>
            <a:p>
              <a:pPr algn="ctr" eaLnBrk="0" hangingPunct="0">
                <a:defRPr/>
              </a:pPr>
              <a:r>
                <a:rPr lang="en-GB" sz="1800" b="0" dirty="0" err="1">
                  <a:solidFill>
                    <a:srgbClr val="000066"/>
                  </a:solidFill>
                  <a:latin typeface="+mn-lt"/>
                </a:rPr>
                <a:t>Referen</a:t>
              </a:r>
              <a:r>
                <a:rPr lang="cs-CZ" sz="1800" b="0" dirty="0">
                  <a:solidFill>
                    <a:srgbClr val="000066"/>
                  </a:solidFill>
                  <a:latin typeface="+mn-lt"/>
                </a:rPr>
                <a:t>ční schopnost</a:t>
              </a:r>
              <a:endParaRPr lang="en-GB" sz="1800" b="0" dirty="0">
                <a:solidFill>
                  <a:srgbClr val="000066"/>
                </a:solidFill>
                <a:latin typeface="+mn-lt"/>
              </a:endParaRPr>
            </a:p>
          </p:txBody>
        </p:sp>
        <p:cxnSp>
          <p:nvCxnSpPr>
            <p:cNvPr id="138258" name="Straight Arrow Connector 12"/>
            <p:cNvCxnSpPr>
              <a:cxnSpLocks noChangeShapeType="1"/>
            </p:cNvCxnSpPr>
            <p:nvPr/>
          </p:nvCxnSpPr>
          <p:spPr bwMode="auto">
            <a:xfrm>
              <a:off x="415318" y="2244401"/>
              <a:ext cx="123067" cy="496145"/>
            </a:xfrm>
            <a:prstGeom prst="straightConnector1">
              <a:avLst/>
            </a:prstGeom>
            <a:noFill/>
            <a:ln w="28575" algn="ctr">
              <a:solidFill>
                <a:srgbClr val="000066"/>
              </a:solidFill>
              <a:round/>
              <a:headEnd/>
              <a:tailEnd type="arrow" w="med" len="med"/>
            </a:ln>
          </p:spPr>
        </p:cxnSp>
      </p:grpSp>
      <p:grpSp>
        <p:nvGrpSpPr>
          <p:cNvPr id="20" name="Group 19"/>
          <p:cNvGrpSpPr>
            <a:grpSpLocks/>
          </p:cNvGrpSpPr>
          <p:nvPr/>
        </p:nvGrpSpPr>
        <p:grpSpPr bwMode="auto">
          <a:xfrm>
            <a:off x="6803372" y="2370139"/>
            <a:ext cx="2020617" cy="571916"/>
            <a:chOff x="6803130" y="2370312"/>
            <a:chExt cx="2020473" cy="572167"/>
          </a:xfrm>
        </p:grpSpPr>
        <p:sp>
          <p:nvSpPr>
            <p:cNvPr id="16" name="TextBox 15"/>
            <p:cNvSpPr txBox="1"/>
            <p:nvPr/>
          </p:nvSpPr>
          <p:spPr>
            <a:xfrm>
              <a:off x="6803130" y="2603776"/>
              <a:ext cx="2020473" cy="338703"/>
            </a:xfrm>
            <a:prstGeom prst="rect">
              <a:avLst/>
            </a:prstGeom>
            <a:noFill/>
          </p:spPr>
          <p:txBody>
            <a:bodyPr wrap="none">
              <a:spAutoFit/>
            </a:bodyPr>
            <a:lstStyle/>
            <a:p>
              <a:pPr algn="ctr" eaLnBrk="0" hangingPunct="0">
                <a:defRPr/>
              </a:pPr>
              <a:r>
                <a:rPr lang="en-GB" sz="1600" dirty="0" err="1">
                  <a:solidFill>
                    <a:srgbClr val="000066"/>
                  </a:solidFill>
                  <a:latin typeface="+mn-lt"/>
                </a:rPr>
                <a:t>Referen</a:t>
              </a:r>
              <a:r>
                <a:rPr lang="cs-CZ" sz="1600" dirty="0">
                  <a:solidFill>
                    <a:srgbClr val="000066"/>
                  </a:solidFill>
                  <a:latin typeface="+mn-lt"/>
                </a:rPr>
                <a:t>ční schopnosti</a:t>
              </a:r>
              <a:endParaRPr lang="en-GB" sz="1600" dirty="0">
                <a:solidFill>
                  <a:srgbClr val="000066"/>
                </a:solidFill>
                <a:latin typeface="+mn-lt"/>
              </a:endParaRPr>
            </a:p>
          </p:txBody>
        </p:sp>
        <p:cxnSp>
          <p:nvCxnSpPr>
            <p:cNvPr id="138256" name="Straight Arrow Connector 94"/>
            <p:cNvCxnSpPr>
              <a:cxnSpLocks noChangeShapeType="1"/>
            </p:cNvCxnSpPr>
            <p:nvPr/>
          </p:nvCxnSpPr>
          <p:spPr bwMode="auto">
            <a:xfrm flipH="1">
              <a:off x="7392112" y="2370312"/>
              <a:ext cx="435206" cy="297169"/>
            </a:xfrm>
            <a:prstGeom prst="straightConnector1">
              <a:avLst/>
            </a:prstGeom>
            <a:noFill/>
            <a:ln w="28575" algn="ctr">
              <a:solidFill>
                <a:srgbClr val="000066"/>
              </a:solidFill>
              <a:round/>
              <a:headEnd/>
              <a:tailEnd type="arrow" w="med" len="med"/>
            </a:ln>
          </p:spPr>
        </p:cxnSp>
      </p:grpSp>
      <p:sp>
        <p:nvSpPr>
          <p:cNvPr id="138253" name="Rectangle 72"/>
          <p:cNvSpPr txBox="1">
            <a:spLocks noChangeArrowheads="1"/>
          </p:cNvSpPr>
          <p:nvPr/>
        </p:nvSpPr>
        <p:spPr bwMode="white">
          <a:xfrm>
            <a:off x="1" y="155575"/>
            <a:ext cx="9036496" cy="1152525"/>
          </a:xfrm>
          <a:prstGeom prst="rect">
            <a:avLst/>
          </a:prstGeom>
          <a:noFill/>
          <a:ln w="9525">
            <a:noFill/>
            <a:miter lim="800000"/>
            <a:headEnd/>
            <a:tailEnd/>
          </a:ln>
        </p:spPr>
        <p:txBody>
          <a:bodyPr anchor="ctr"/>
          <a:lstStyle/>
          <a:p>
            <a:pPr algn="ctr" eaLnBrk="0" hangingPunct="0"/>
            <a:r>
              <a:rPr lang="cs-CZ" sz="3600" dirty="0">
                <a:latin typeface="+mn-lt"/>
                <a:ea typeface="Calibri" pitchFamily="34" charset="0"/>
                <a:cs typeface="Calibri" pitchFamily="34" charset="0"/>
              </a:rPr>
              <a:t>HODNOCENÍ NEDOSTATKŮ VE SCHOPNOSTECH </a:t>
            </a:r>
            <a:r>
              <a:rPr lang="cs-CZ" sz="3400" dirty="0">
                <a:latin typeface="+mn-lt"/>
                <a:ea typeface="Calibri" pitchFamily="34" charset="0"/>
                <a:cs typeface="Calibri" pitchFamily="34" charset="0"/>
              </a:rPr>
              <a:t>PŘÍKLAD</a:t>
            </a:r>
            <a:endParaRPr lang="en-GB" sz="2800" b="0" dirty="0">
              <a:latin typeface="+mn-lt"/>
            </a:endParaRPr>
          </a:p>
        </p:txBody>
      </p:sp>
      <p:sp>
        <p:nvSpPr>
          <p:cNvPr id="91" name="Slide Number Placeholder 3"/>
          <p:cNvSpPr txBox="1">
            <a:spLocks noGrp="1"/>
          </p:cNvSpPr>
          <p:nvPr/>
        </p:nvSpPr>
        <p:spPr bwMode="auto">
          <a:xfrm>
            <a:off x="61913" y="6556375"/>
            <a:ext cx="393700" cy="282575"/>
          </a:xfrm>
          <a:prstGeom prst="rect">
            <a:avLst/>
          </a:prstGeom>
          <a:noFill/>
          <a:ln>
            <a:miter lim="800000"/>
            <a:headEnd/>
            <a:tailEnd/>
          </a:ln>
        </p:spPr>
        <p:txBody>
          <a:bodyPr/>
          <a:lstStyle/>
          <a:p>
            <a:pPr algn="r">
              <a:defRPr/>
            </a:pPr>
            <a:fld id="{2139D5AD-7219-4197-8246-EF8DFA024EB5}" type="slidenum">
              <a:rPr lang="en-GB" sz="1200" b="0">
                <a:latin typeface="+mn-lt"/>
              </a:rPr>
              <a:pPr algn="r">
                <a:defRPr/>
              </a:pPr>
              <a:t>16</a:t>
            </a:fld>
            <a:endParaRPr lang="en-GB" sz="1200" b="0">
              <a:latin typeface="+mn-lt"/>
            </a:endParaRPr>
          </a:p>
        </p:txBody>
      </p:sp>
    </p:spTree>
    <p:extLst>
      <p:ext uri="{BB962C8B-B14F-4D97-AF65-F5344CB8AC3E}">
        <p14:creationId xmlns:p14="http://schemas.microsoft.com/office/powerpoint/2010/main" val="8309854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12780"/>
                                        </p:tgtEl>
                                        <p:attrNameLst>
                                          <p:attrName>style.visibility</p:attrName>
                                        </p:attrNameLst>
                                      </p:cBhvr>
                                      <p:to>
                                        <p:strVal val="visible"/>
                                      </p:to>
                                    </p:set>
                                    <p:animEffect transition="in" filter="wipe(down)">
                                      <p:cBhvr>
                                        <p:cTn id="11" dur="500"/>
                                        <p:tgtEl>
                                          <p:spTgt spid="131278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1000" fill="hold"/>
                                        <p:tgtEl>
                                          <p:spTgt spid="7"/>
                                        </p:tgtEl>
                                        <p:attrNameLst>
                                          <p:attrName>ppt_x</p:attrName>
                                        </p:attrNameLst>
                                      </p:cBhvr>
                                      <p:tavLst>
                                        <p:tav tm="0">
                                          <p:val>
                                            <p:strVal val="0-#ppt_w/2"/>
                                          </p:val>
                                        </p:tav>
                                        <p:tav tm="100000">
                                          <p:val>
                                            <p:strVal val="#ppt_x"/>
                                          </p:val>
                                        </p:tav>
                                      </p:tavLst>
                                    </p:anim>
                                    <p:anim calcmode="lin" valueType="num">
                                      <p:cBhvr additive="base">
                                        <p:cTn id="17" dur="1000" fill="hold"/>
                                        <p:tgtEl>
                                          <p:spTgt spid="7"/>
                                        </p:tgtEl>
                                        <p:attrNameLst>
                                          <p:attrName>ppt_y</p:attrName>
                                        </p:attrNameLst>
                                      </p:cBhvr>
                                      <p:tavLst>
                                        <p:tav tm="0">
                                          <p:val>
                                            <p:strVal val="#ppt_y"/>
                                          </p:val>
                                        </p:tav>
                                        <p:tav tm="100000">
                                          <p:val>
                                            <p:strVal val="#ppt_y"/>
                                          </p:val>
                                        </p:tav>
                                      </p:tavLst>
                                    </p:anim>
                                  </p:childTnLst>
                                </p:cTn>
                              </p:par>
                            </p:childTnLst>
                          </p:cTn>
                        </p:par>
                        <p:par>
                          <p:cTn id="18" fill="hold" nodeType="withGroup">
                            <p:stCondLst>
                              <p:cond delay="1000"/>
                            </p:stCondLst>
                            <p:childTnLst>
                              <p:par>
                                <p:cTn id="19" presetID="1"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12826"/>
                                        </p:tgtEl>
                                        <p:attrNameLst>
                                          <p:attrName>style.visibility</p:attrName>
                                        </p:attrNameLst>
                                      </p:cBhvr>
                                      <p:to>
                                        <p:strVal val="visible"/>
                                      </p:to>
                                    </p:set>
                                    <p:animEffect transition="in" filter="wipe(left)">
                                      <p:cBhvr>
                                        <p:cTn id="30" dur="500"/>
                                        <p:tgtEl>
                                          <p:spTgt spid="1312826"/>
                                        </p:tgtEl>
                                      </p:cBhvr>
                                    </p:animEffect>
                                  </p:childTnLst>
                                </p:cTn>
                              </p:par>
                            </p:childTnLst>
                          </p:cTn>
                        </p:par>
                        <p:par>
                          <p:cTn id="31" fill="hold" nodeType="afterGroup">
                            <p:stCondLst>
                              <p:cond delay="500"/>
                            </p:stCondLst>
                            <p:childTnLst>
                              <p:par>
                                <p:cTn id="32" presetID="22" presetClass="entr" presetSubtype="4"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00"/>
                                        <p:tgtEl>
                                          <p:spTgt spid="4"/>
                                        </p:tgtEl>
                                      </p:cBhvr>
                                    </p:animEffec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499"/>
                                          </p:stCondLst>
                                        </p:cTn>
                                        <p:tgtEl>
                                          <p:spTgt spid="1312827"/>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par>
                                <p:cTn id="48" presetID="1"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1"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up)">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80" grpId="0" autoUpdateAnimBg="0"/>
      <p:bldP spid="1312826" grpId="0" animBg="1"/>
      <p:bldP spid="1312827"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4624"/>
            <a:ext cx="8228013" cy="1141412"/>
          </a:xfrm>
        </p:spPr>
        <p:txBody>
          <a:bodyPr/>
          <a:lstStyle/>
          <a:p>
            <a:r>
              <a:rPr lang="cs-CZ" sz="3600" dirty="0"/>
              <a:t>OPERAČNÍ PLÁNOVÁNÍ NATO</a:t>
            </a:r>
            <a:br>
              <a:rPr lang="cs-CZ" dirty="0"/>
            </a:br>
            <a:r>
              <a:rPr lang="cs-CZ" sz="2400" dirty="0"/>
              <a:t>COMPREHENSIVE OPERATIONS PLANNING DIRECTIVE (COPD)</a:t>
            </a:r>
          </a:p>
        </p:txBody>
      </p:sp>
      <p:sp>
        <p:nvSpPr>
          <p:cNvPr id="3" name="Zástupný symbol pro obsah 2"/>
          <p:cNvSpPr>
            <a:spLocks noGrp="1"/>
          </p:cNvSpPr>
          <p:nvPr>
            <p:ph idx="1"/>
          </p:nvPr>
        </p:nvSpPr>
        <p:spPr>
          <a:xfrm>
            <a:off x="457200" y="1640929"/>
            <a:ext cx="8228013" cy="4524375"/>
          </a:xfrm>
        </p:spPr>
        <p:txBody>
          <a:bodyPr/>
          <a:lstStyle/>
          <a:p>
            <a:pPr marL="457200" indent="-457200" algn="just">
              <a:buFont typeface="Arial" panose="020B0604020202020204" pitchFamily="34" charset="0"/>
              <a:buChar char="•"/>
            </a:pPr>
            <a:r>
              <a:rPr lang="cs-CZ" sz="2400" dirty="0"/>
              <a:t>Operační plánování NATO zahrnuje:</a:t>
            </a:r>
          </a:p>
          <a:p>
            <a:pPr marL="857250" lvl="1" indent="-457200" algn="just">
              <a:buFont typeface="Arial" panose="020B0604020202020204" pitchFamily="34" charset="0"/>
              <a:buChar char="•"/>
            </a:pPr>
            <a:r>
              <a:rPr lang="cs-CZ" sz="2400" dirty="0"/>
              <a:t>Předběžné plánování</a:t>
            </a:r>
          </a:p>
          <a:p>
            <a:pPr marL="1257300" lvl="2" indent="-457200" algn="just">
              <a:buFont typeface="Arial" panose="020B0604020202020204" pitchFamily="34" charset="0"/>
              <a:buChar char="•"/>
            </a:pPr>
            <a:r>
              <a:rPr lang="cs-CZ" dirty="0"/>
              <a:t>Stálý operační plán (</a:t>
            </a:r>
            <a:r>
              <a:rPr lang="cs-CZ" dirty="0" err="1"/>
              <a:t>Standing</a:t>
            </a:r>
            <a:r>
              <a:rPr lang="cs-CZ" dirty="0"/>
              <a:t> </a:t>
            </a:r>
            <a:r>
              <a:rPr lang="cs-CZ" dirty="0" err="1"/>
              <a:t>Defence</a:t>
            </a:r>
            <a:r>
              <a:rPr lang="cs-CZ" dirty="0"/>
              <a:t> </a:t>
            </a:r>
            <a:r>
              <a:rPr lang="cs-CZ" dirty="0" err="1"/>
              <a:t>Plan</a:t>
            </a:r>
            <a:r>
              <a:rPr lang="cs-CZ" dirty="0"/>
              <a:t>)</a:t>
            </a:r>
          </a:p>
          <a:p>
            <a:pPr marL="1257300" lvl="2" indent="-457200" algn="just">
              <a:buFont typeface="Arial" panose="020B0604020202020204" pitchFamily="34" charset="0"/>
              <a:buChar char="•"/>
            </a:pPr>
            <a:r>
              <a:rPr lang="cs-CZ" dirty="0"/>
              <a:t>Předběžný plán (</a:t>
            </a:r>
            <a:r>
              <a:rPr lang="cs-CZ" dirty="0" err="1"/>
              <a:t>Contingency</a:t>
            </a:r>
            <a:r>
              <a:rPr lang="cs-CZ" dirty="0"/>
              <a:t> </a:t>
            </a:r>
            <a:r>
              <a:rPr lang="cs-CZ" dirty="0" err="1"/>
              <a:t>Plan</a:t>
            </a:r>
            <a:r>
              <a:rPr lang="cs-CZ" dirty="0"/>
              <a:t>)</a:t>
            </a:r>
          </a:p>
          <a:p>
            <a:pPr marL="1257300" lvl="2" indent="-457200" algn="just">
              <a:buFont typeface="Arial" panose="020B0604020202020204" pitchFamily="34" charset="0"/>
              <a:buChar char="•"/>
            </a:pPr>
            <a:r>
              <a:rPr lang="cs-CZ" dirty="0"/>
              <a:t>Generický předběžná plán (</a:t>
            </a:r>
            <a:r>
              <a:rPr lang="cs-CZ" dirty="0" err="1"/>
              <a:t>Generic</a:t>
            </a:r>
            <a:r>
              <a:rPr lang="cs-CZ" dirty="0"/>
              <a:t> </a:t>
            </a:r>
            <a:r>
              <a:rPr lang="cs-CZ" dirty="0" err="1"/>
              <a:t>Contingenc</a:t>
            </a:r>
            <a:r>
              <a:rPr lang="cs-CZ" dirty="0"/>
              <a:t> </a:t>
            </a:r>
            <a:r>
              <a:rPr lang="cs-CZ" dirty="0" err="1"/>
              <a:t>Plan</a:t>
            </a:r>
            <a:r>
              <a:rPr lang="cs-CZ" dirty="0"/>
              <a:t>)</a:t>
            </a:r>
          </a:p>
          <a:p>
            <a:pPr marL="1257300" lvl="2" indent="-457200" algn="just">
              <a:buFont typeface="Arial" panose="020B0604020202020204" pitchFamily="34" charset="0"/>
              <a:buChar char="•"/>
            </a:pPr>
            <a:r>
              <a:rPr lang="cs-CZ" dirty="0"/>
              <a:t>Postupný Plán (</a:t>
            </a:r>
            <a:r>
              <a:rPr lang="cs-CZ" dirty="0" err="1"/>
              <a:t>Graduated</a:t>
            </a:r>
            <a:r>
              <a:rPr lang="cs-CZ" dirty="0"/>
              <a:t> Response </a:t>
            </a:r>
            <a:r>
              <a:rPr lang="cs-CZ" dirty="0" err="1"/>
              <a:t>Plan</a:t>
            </a:r>
            <a:r>
              <a:rPr lang="cs-CZ" dirty="0"/>
              <a:t>)</a:t>
            </a:r>
          </a:p>
          <a:p>
            <a:pPr marL="857250" lvl="1" indent="-457200" algn="just">
              <a:buFont typeface="Arial" panose="020B0604020202020204" pitchFamily="34" charset="0"/>
              <a:buChar char="•"/>
            </a:pPr>
            <a:r>
              <a:rPr lang="cs-CZ" sz="2400" dirty="0"/>
              <a:t>Krizové plánování (odezva na eskalaci či krizovou situaci)</a:t>
            </a:r>
          </a:p>
          <a:p>
            <a:pPr marL="457200" indent="-457200" algn="just">
              <a:buFont typeface="Arial" panose="020B0604020202020204" pitchFamily="34" charset="0"/>
              <a:buChar char="•"/>
            </a:pPr>
            <a:r>
              <a:rPr lang="cs-CZ" sz="2400" dirty="0"/>
              <a:t>Za účelem přípravy a provedení vojenských operací NATO jsou vytvářeny operační plány (</a:t>
            </a:r>
            <a:r>
              <a:rPr lang="cs-CZ" sz="2400" dirty="0" err="1"/>
              <a:t>Operations</a:t>
            </a:r>
            <a:r>
              <a:rPr lang="cs-CZ" sz="2400" dirty="0"/>
              <a:t> </a:t>
            </a:r>
            <a:r>
              <a:rPr lang="cs-CZ" sz="2400" dirty="0" err="1"/>
              <a:t>Plans</a:t>
            </a:r>
            <a:r>
              <a:rPr lang="cs-CZ" sz="2400" dirty="0"/>
              <a:t> (</a:t>
            </a:r>
            <a:r>
              <a:rPr lang="cs-CZ" sz="2400" dirty="0" err="1"/>
              <a:t>OPLANs</a:t>
            </a:r>
            <a:r>
              <a:rPr lang="cs-CZ" sz="2400" dirty="0"/>
              <a:t>)</a:t>
            </a:r>
          </a:p>
          <a:p>
            <a:pPr marL="457200" indent="-457200" algn="just">
              <a:buFont typeface="Arial" panose="020B0604020202020204" pitchFamily="34" charset="0"/>
              <a:buChar char="•"/>
            </a:pPr>
            <a:r>
              <a:rPr lang="cs-CZ" sz="2400" dirty="0"/>
              <a:t>Operační plány jsou vytvářeny na všech úrovních velení a řízení NATO (strategická, operační a taktická úroveň)</a:t>
            </a:r>
          </a:p>
          <a:p>
            <a:pPr marL="457200" indent="-457200" algn="just">
              <a:buFont typeface="Arial" panose="020B0604020202020204" pitchFamily="34" charset="0"/>
              <a:buChar char="•"/>
            </a:pPr>
            <a:endParaRPr lang="cs-CZ" sz="2400" dirty="0"/>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17</a:t>
            </a:fld>
            <a:endParaRPr lang="cs-CZ" altLang="cs-CZ" dirty="0"/>
          </a:p>
        </p:txBody>
      </p:sp>
    </p:spTree>
    <p:extLst>
      <p:ext uri="{BB962C8B-B14F-4D97-AF65-F5344CB8AC3E}">
        <p14:creationId xmlns:p14="http://schemas.microsoft.com/office/powerpoint/2010/main" val="1554813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4624"/>
            <a:ext cx="8228013" cy="1141412"/>
          </a:xfrm>
        </p:spPr>
        <p:txBody>
          <a:bodyPr/>
          <a:lstStyle/>
          <a:p>
            <a:r>
              <a:rPr lang="cs-CZ" sz="3600" dirty="0"/>
              <a:t>POŽADAVKY NA OPERAČNÍ PLÁNOVÁNÍ</a:t>
            </a:r>
          </a:p>
        </p:txBody>
      </p:sp>
      <p:sp>
        <p:nvSpPr>
          <p:cNvPr id="3" name="Zástupný symbol pro obsah 2"/>
          <p:cNvSpPr>
            <a:spLocks noGrp="1"/>
          </p:cNvSpPr>
          <p:nvPr>
            <p:ph idx="1"/>
          </p:nvPr>
        </p:nvSpPr>
        <p:spPr>
          <a:xfrm>
            <a:off x="443677" y="1186036"/>
            <a:ext cx="8228013" cy="4524375"/>
          </a:xfrm>
        </p:spPr>
        <p:txBody>
          <a:bodyPr/>
          <a:lstStyle/>
          <a:p>
            <a:pPr marL="457200" indent="-457200" algn="just">
              <a:buFont typeface="Arial" panose="020B0604020202020204" pitchFamily="34" charset="0"/>
              <a:buChar char="•"/>
            </a:pPr>
            <a:r>
              <a:rPr lang="cs-CZ" sz="2400" dirty="0"/>
              <a:t>Poskytnout včasnou a relevantní vojenskou expertízu v potřebné míře detailu pro politické rozhodování </a:t>
            </a:r>
          </a:p>
          <a:p>
            <a:pPr marL="457200" indent="-457200" algn="just">
              <a:buFont typeface="Arial" panose="020B0604020202020204" pitchFamily="34" charset="0"/>
              <a:buChar char="•"/>
            </a:pPr>
            <a:r>
              <a:rPr lang="cs-CZ" sz="2400" dirty="0"/>
              <a:t>Objektivně zhodnotit KS, aktéry (schopnosti protivníka, záměry) a veškeré okolnosti (politické, ekonomické, sociální, environmentální, terén, klima, infrastruktura), dynamiku dalšího vývoje a možnosti jejího řešení</a:t>
            </a:r>
          </a:p>
          <a:p>
            <a:pPr marL="457200" indent="-457200" algn="just">
              <a:buFont typeface="Arial" panose="020B0604020202020204" pitchFamily="34" charset="0"/>
              <a:buChar char="•"/>
            </a:pPr>
            <a:r>
              <a:rPr lang="cs-CZ" sz="2400" dirty="0"/>
              <a:t>Na základě politických cílů stanovit cíle vojenské a rozpracovat do úkolů podřízeným silám</a:t>
            </a:r>
          </a:p>
          <a:p>
            <a:pPr marL="457200" indent="-457200" algn="just">
              <a:buFont typeface="Arial" panose="020B0604020202020204" pitchFamily="34" charset="0"/>
              <a:buChar char="•"/>
            </a:pPr>
            <a:r>
              <a:rPr lang="cs-CZ" sz="2400" dirty="0"/>
              <a:t>Nabídnout alternativní způsob řešení krizové situace s využitím existujících sil a prostředků, vyhodnotit přínosy a slabiny těchto řešení</a:t>
            </a:r>
          </a:p>
          <a:p>
            <a:pPr marL="457200" indent="-457200" algn="just">
              <a:buFont typeface="Arial" panose="020B0604020202020204" pitchFamily="34" charset="0"/>
              <a:buChar char="•"/>
            </a:pPr>
            <a:r>
              <a:rPr lang="cs-CZ" sz="2400" dirty="0"/>
              <a:t>Nastavit parametry pro měření úspěchu a efektivnosti dané operace a vytvořit předpoklady pro pravidelné hodnocení</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18</a:t>
            </a:fld>
            <a:endParaRPr lang="cs-CZ" altLang="cs-CZ" dirty="0"/>
          </a:p>
        </p:txBody>
      </p:sp>
    </p:spTree>
    <p:extLst>
      <p:ext uri="{BB962C8B-B14F-4D97-AF65-F5344CB8AC3E}">
        <p14:creationId xmlns:p14="http://schemas.microsoft.com/office/powerpoint/2010/main" val="150608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PROCES OPERAČNÍHO PLÁNOVÁNÍ</a:t>
            </a:r>
          </a:p>
        </p:txBody>
      </p:sp>
      <p:sp>
        <p:nvSpPr>
          <p:cNvPr id="3" name="Zástupný symbol pro obsah 2"/>
          <p:cNvSpPr>
            <a:spLocks noGrp="1"/>
          </p:cNvSpPr>
          <p:nvPr>
            <p:ph idx="1"/>
          </p:nvPr>
        </p:nvSpPr>
        <p:spPr/>
        <p:txBody>
          <a:bodyPr/>
          <a:lstStyle/>
          <a:p>
            <a:pPr marL="457200" indent="-457200">
              <a:buFont typeface="Arial" panose="020B0604020202020204" pitchFamily="34" charset="0"/>
              <a:buChar char="•"/>
            </a:pPr>
            <a:r>
              <a:rPr lang="cs-CZ" sz="2400" dirty="0"/>
              <a:t>Je tvořen fázemi a má cyklický charakter, tzn. že poslední fáze plánovacího cyklu vytváří podmínky pro zahájení nového cyklu.</a:t>
            </a:r>
          </a:p>
          <a:p>
            <a:endParaRPr lang="cs-CZ" sz="2400" dirty="0"/>
          </a:p>
          <a:p>
            <a:r>
              <a:rPr lang="cs-CZ" sz="2400" dirty="0"/>
              <a:t>        FÁZE PLÁNOVACÍHO CYKLU:</a:t>
            </a:r>
          </a:p>
          <a:p>
            <a:pPr algn="just">
              <a:buFont typeface="Arial" panose="020B0604020202020204" pitchFamily="34" charset="0"/>
              <a:buChar char="•"/>
            </a:pPr>
            <a:r>
              <a:rPr lang="cs-CZ" sz="2400" dirty="0"/>
              <a:t>ZAHÁJENÍ OPERAČNÍHO PLÁNOVÁNÍ,</a:t>
            </a:r>
          </a:p>
          <a:p>
            <a:pPr algn="just">
              <a:buFont typeface="Arial" panose="020B0604020202020204" pitchFamily="34" charset="0"/>
              <a:buChar char="•"/>
            </a:pPr>
            <a:r>
              <a:rPr lang="cs-CZ" sz="2400" dirty="0"/>
              <a:t>UJASNĚNÍ ÚKOLU,</a:t>
            </a:r>
          </a:p>
          <a:p>
            <a:pPr algn="just">
              <a:buFont typeface="Arial" panose="020B0604020202020204" pitchFamily="34" charset="0"/>
              <a:buChar char="•"/>
            </a:pPr>
            <a:r>
              <a:rPr lang="cs-CZ" sz="2400" dirty="0"/>
              <a:t>ZPRACOVÁNÍ ZÁMĚRU OPERACE,</a:t>
            </a:r>
          </a:p>
          <a:p>
            <a:pPr algn="just">
              <a:buFont typeface="Arial" panose="020B0604020202020204" pitchFamily="34" charset="0"/>
              <a:buChar char="•"/>
            </a:pPr>
            <a:r>
              <a:rPr lang="cs-CZ" sz="2400" dirty="0"/>
              <a:t>ZPRACOVÁNÍ OPERAČNÍHO PLÁNU,</a:t>
            </a:r>
          </a:p>
          <a:p>
            <a:pPr algn="just">
              <a:buFont typeface="Arial" panose="020B0604020202020204" pitchFamily="34" charset="0"/>
              <a:buChar char="•"/>
            </a:pPr>
            <a:r>
              <a:rPr lang="cs-CZ" sz="2400" dirty="0"/>
              <a:t>HODNOCENÍ OPERAČNÍHO PLÁNU.</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19</a:t>
            </a:fld>
            <a:endParaRPr lang="cs-CZ" altLang="cs-CZ" dirty="0"/>
          </a:p>
        </p:txBody>
      </p:sp>
    </p:spTree>
    <p:extLst>
      <p:ext uri="{BB962C8B-B14F-4D97-AF65-F5344CB8AC3E}">
        <p14:creationId xmlns:p14="http://schemas.microsoft.com/office/powerpoint/2010/main" val="374033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611560" y="2708920"/>
            <a:ext cx="7920880" cy="1800200"/>
          </a:xfrm>
        </p:spPr>
        <p:txBody>
          <a:bodyPr>
            <a:noAutofit/>
          </a:bodyPr>
          <a:lstStyle/>
          <a:p>
            <a:pPr algn="just">
              <a:lnSpc>
                <a:spcPct val="100000"/>
              </a:lnSpc>
              <a:spcBef>
                <a:spcPts val="0"/>
              </a:spcBef>
            </a:pPr>
            <a:r>
              <a:rPr lang="cs-CZ" dirty="0">
                <a:latin typeface="+mn-lt"/>
              </a:rPr>
              <a:t>Systémově a procesně vymezit </a:t>
            </a:r>
            <a:r>
              <a:rPr lang="cs-CZ" b="1" dirty="0">
                <a:latin typeface="+mn-lt"/>
              </a:rPr>
              <a:t>obranné a operační plánování</a:t>
            </a:r>
            <a:r>
              <a:rPr lang="cs-CZ" dirty="0"/>
              <a:t> </a:t>
            </a:r>
            <a:r>
              <a:rPr lang="cs-CZ" b="1" dirty="0"/>
              <a:t>NATO a EU </a:t>
            </a:r>
            <a:r>
              <a:rPr lang="cs-CZ" dirty="0"/>
              <a:t>pro </a:t>
            </a:r>
            <a:r>
              <a:rPr lang="cs-CZ" dirty="0">
                <a:latin typeface="+mn-lt"/>
              </a:rPr>
              <a:t>rozvoj schopností a použití sil a prostředků v operacích (krizových situacích).                  </a:t>
            </a:r>
          </a:p>
        </p:txBody>
      </p:sp>
      <p:sp>
        <p:nvSpPr>
          <p:cNvPr id="6" name="Zástupný symbol pro zápatí 5"/>
          <p:cNvSpPr>
            <a:spLocks noGrp="1"/>
          </p:cNvSpPr>
          <p:nvPr>
            <p:ph type="ftr" sz="quarter" idx="4294967295"/>
          </p:nvPr>
        </p:nvSpPr>
        <p:spPr/>
        <p:txBody>
          <a:bodyPr/>
          <a:lstStyle/>
          <a:p>
            <a:endParaRPr lang="cs-CZ" dirty="0">
              <a:solidFill>
                <a:prstClr val="black">
                  <a:tint val="75000"/>
                </a:prstClr>
              </a:solidFill>
              <a:latin typeface="+mn-lt"/>
            </a:endParaRPr>
          </a:p>
        </p:txBody>
      </p:sp>
      <p:sp>
        <p:nvSpPr>
          <p:cNvPr id="7" name="Nadpis 1"/>
          <p:cNvSpPr txBox="1">
            <a:spLocks/>
          </p:cNvSpPr>
          <p:nvPr/>
        </p:nvSpPr>
        <p:spPr>
          <a:xfrm>
            <a:off x="531102" y="-20472"/>
            <a:ext cx="8229600" cy="86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cs-CZ" sz="3200" b="1" dirty="0">
                <a:solidFill>
                  <a:prstClr val="black"/>
                </a:solidFill>
                <a:latin typeface="+mn-lt"/>
              </a:rPr>
              <a:t>CÍL</a:t>
            </a:r>
          </a:p>
        </p:txBody>
      </p:sp>
      <p:pic>
        <p:nvPicPr>
          <p:cNvPr id="9" name="Obrázek 8"/>
          <p:cNvPicPr>
            <a:picLocks noChangeAspect="1"/>
          </p:cNvPicPr>
          <p:nvPr/>
        </p:nvPicPr>
        <p:blipFill>
          <a:blip r:embed="rId3"/>
          <a:stretch>
            <a:fillRect/>
          </a:stretch>
        </p:blipFill>
        <p:spPr>
          <a:xfrm>
            <a:off x="1" y="-22848"/>
            <a:ext cx="1763687" cy="998549"/>
          </a:xfrm>
          <a:prstGeom prst="rect">
            <a:avLst/>
          </a:prstGeom>
        </p:spPr>
      </p:pic>
      <p:pic>
        <p:nvPicPr>
          <p:cNvPr id="10" name="Obrázek 9"/>
          <p:cNvPicPr>
            <a:picLocks noChangeAspect="1"/>
          </p:cNvPicPr>
          <p:nvPr/>
        </p:nvPicPr>
        <p:blipFill>
          <a:blip r:embed="rId4"/>
          <a:stretch>
            <a:fillRect/>
          </a:stretch>
        </p:blipFill>
        <p:spPr>
          <a:xfrm>
            <a:off x="7596336" y="-41870"/>
            <a:ext cx="1526356" cy="1017571"/>
          </a:xfrm>
          <a:prstGeom prst="rect">
            <a:avLst/>
          </a:prstGeom>
        </p:spPr>
      </p:pic>
    </p:spTree>
    <p:extLst>
      <p:ext uri="{BB962C8B-B14F-4D97-AF65-F5344CB8AC3E}">
        <p14:creationId xmlns:p14="http://schemas.microsoft.com/office/powerpoint/2010/main" val="1527791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t>ZAHÁJENÍ OPERAČNÍHO PLÁNOVÁNÍ </a:t>
            </a:r>
          </a:p>
        </p:txBody>
      </p:sp>
      <p:sp>
        <p:nvSpPr>
          <p:cNvPr id="3" name="Zástupný symbol pro obsah 2"/>
          <p:cNvSpPr>
            <a:spLocks noGrp="1"/>
          </p:cNvSpPr>
          <p:nvPr>
            <p:ph idx="1"/>
          </p:nvPr>
        </p:nvSpPr>
        <p:spPr/>
        <p:txBody>
          <a:bodyPr/>
          <a:lstStyle/>
          <a:p>
            <a:pPr>
              <a:buFont typeface="Arial" panose="020B0604020202020204" pitchFamily="34" charset="0"/>
              <a:buChar char="•"/>
            </a:pPr>
            <a:r>
              <a:rPr lang="cs-CZ" sz="2400" dirty="0"/>
              <a:t>Je odezvou na politické nebo vojenské události vyžadující použití vojenské síly.</a:t>
            </a:r>
          </a:p>
          <a:p>
            <a:pPr>
              <a:buFont typeface="Arial" panose="020B0604020202020204" pitchFamily="34" charset="0"/>
              <a:buChar char="•"/>
            </a:pPr>
            <a:r>
              <a:rPr lang="cs-CZ" sz="2400" dirty="0"/>
              <a:t>Je to výsledek politických rozhodnutí podpořený například rezolucí OSN. </a:t>
            </a:r>
          </a:p>
          <a:p>
            <a:pPr>
              <a:buFont typeface="Arial" panose="020B0604020202020204" pitchFamily="34" charset="0"/>
              <a:buChar char="•"/>
            </a:pPr>
            <a:r>
              <a:rPr lang="cs-CZ" sz="2400" dirty="0"/>
              <a:t>Na základě výsledků politických jednání a rozhodnutí je formulováno p</a:t>
            </a:r>
            <a:r>
              <a:rPr lang="cs-CZ" sz="2400" b="1" dirty="0"/>
              <a:t>očáteční nařízení</a:t>
            </a:r>
            <a:r>
              <a:rPr lang="cs-CZ" sz="2400" dirty="0"/>
              <a:t>. </a:t>
            </a:r>
          </a:p>
          <a:p>
            <a:pPr>
              <a:buFont typeface="Arial" panose="020B0604020202020204" pitchFamily="34" charset="0"/>
              <a:buChar char="•"/>
            </a:pPr>
            <a:r>
              <a:rPr lang="cs-CZ" sz="2400" dirty="0"/>
              <a:t>Podřízené stupně zahajují operační plánování.</a:t>
            </a:r>
          </a:p>
          <a:p>
            <a:pPr>
              <a:buFont typeface="Arial" panose="020B0604020202020204" pitchFamily="34" charset="0"/>
              <a:buChar char="•"/>
            </a:pPr>
            <a:r>
              <a:rPr lang="cs-CZ" sz="2400" dirty="0"/>
              <a:t>Počáteční nařízení musí stručně a jasně stanovit politické požadavky pro potenciální použití vojenské síly – </a:t>
            </a:r>
            <a:r>
              <a:rPr lang="it-IT" sz="2400" b="1" u="sng" dirty="0"/>
              <a:t>vymezit politické cíle a mandát.</a:t>
            </a:r>
            <a:endParaRPr lang="cs-CZ" sz="2400" b="1" u="sng" dirty="0"/>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20</a:t>
            </a:fld>
            <a:endParaRPr lang="cs-CZ" altLang="cs-CZ" dirty="0"/>
          </a:p>
        </p:txBody>
      </p:sp>
    </p:spTree>
    <p:extLst>
      <p:ext uri="{BB962C8B-B14F-4D97-AF65-F5344CB8AC3E}">
        <p14:creationId xmlns:p14="http://schemas.microsoft.com/office/powerpoint/2010/main" val="695440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8013" cy="1141412"/>
          </a:xfrm>
        </p:spPr>
        <p:txBody>
          <a:bodyPr/>
          <a:lstStyle/>
          <a:p>
            <a:r>
              <a:rPr lang="cs-CZ" sz="3600" b="1" dirty="0"/>
              <a:t>UJASNĚNÍ ÚKOLU (1)</a:t>
            </a:r>
          </a:p>
        </p:txBody>
      </p:sp>
      <p:sp>
        <p:nvSpPr>
          <p:cNvPr id="3" name="Zástupný symbol pro obsah 2"/>
          <p:cNvSpPr>
            <a:spLocks noGrp="1"/>
          </p:cNvSpPr>
          <p:nvPr>
            <p:ph idx="1"/>
          </p:nvPr>
        </p:nvSpPr>
        <p:spPr>
          <a:xfrm>
            <a:off x="281558" y="1052736"/>
            <a:ext cx="8579296" cy="4524375"/>
          </a:xfrm>
        </p:spPr>
        <p:txBody>
          <a:bodyPr/>
          <a:lstStyle/>
          <a:p>
            <a:pPr marL="457200" indent="-457200">
              <a:buFont typeface="Arial" panose="020B0604020202020204" pitchFamily="34" charset="0"/>
              <a:buChar char="•"/>
            </a:pPr>
            <a:r>
              <a:rPr lang="cs-CZ" u="sng" dirty="0"/>
              <a:t>Z</a:t>
            </a:r>
            <a:r>
              <a:rPr lang="cs-CZ" sz="2400" u="sng" dirty="0"/>
              <a:t>hodnocení vývoje celkové situace </a:t>
            </a:r>
            <a:r>
              <a:rPr lang="cs-CZ" sz="2400" dirty="0"/>
              <a:t>a aspektů, které vedly k jejímu vytvoření (politické aspekty, záměr protivníka, či protivníků, pravděpodobný vývoj) – </a:t>
            </a:r>
            <a:r>
              <a:rPr lang="cs-CZ" sz="2400" dirty="0" err="1"/>
              <a:t>identikace</a:t>
            </a:r>
            <a:r>
              <a:rPr lang="cs-CZ" sz="2400" dirty="0"/>
              <a:t> hranic problému.</a:t>
            </a:r>
          </a:p>
          <a:p>
            <a:pPr marL="457200" indent="-457200">
              <a:buFont typeface="Arial" panose="020B0604020202020204" pitchFamily="34" charset="0"/>
              <a:buChar char="•"/>
            </a:pPr>
            <a:r>
              <a:rPr lang="cs-CZ" sz="2400" u="sng" dirty="0"/>
              <a:t>Pochopení záměrů nadřízeného </a:t>
            </a:r>
            <a:r>
              <a:rPr lang="cs-CZ" sz="2400" dirty="0"/>
              <a:t>(realizovány jsou konzultace s nadřízeným, musí být znám záměr, úkol, cíl, a konečný cílový stav nadřízeného).I</a:t>
            </a:r>
          </a:p>
          <a:p>
            <a:pPr marL="457200" indent="-457200">
              <a:buFont typeface="Arial" panose="020B0604020202020204" pitchFamily="34" charset="0"/>
              <a:buChar char="•"/>
            </a:pPr>
            <a:r>
              <a:rPr lang="cs-CZ" sz="2400" u="sng" dirty="0"/>
              <a:t>Identifikace plánovacích omezení </a:t>
            </a:r>
            <a:r>
              <a:rPr lang="cs-CZ" sz="2400" dirty="0"/>
              <a:t>(akcí, které nesmí plán obsahovat; závazků, které musí být naplněny a aspektů, které mohou bránit nebo vylučovat splnění stanovených cílů operace).</a:t>
            </a:r>
          </a:p>
          <a:p>
            <a:pPr marL="457200" indent="-457200">
              <a:buFont typeface="Arial" panose="020B0604020202020204" pitchFamily="34" charset="0"/>
              <a:buChar char="•"/>
            </a:pPr>
            <a:r>
              <a:rPr lang="cs-CZ" sz="2400" u="sng" dirty="0"/>
              <a:t>Vymezení plánovacích předpokladů</a:t>
            </a:r>
            <a:r>
              <a:rPr lang="cs-CZ" sz="2400" dirty="0"/>
              <a:t>, které nemůže velitel ovlivnit, ale bez kterých není možné plánovat (vyplývají z omezené dostupnosti informací, představují rizika),</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21</a:t>
            </a:fld>
            <a:endParaRPr lang="cs-CZ" altLang="cs-CZ" dirty="0"/>
          </a:p>
        </p:txBody>
      </p:sp>
    </p:spTree>
    <p:extLst>
      <p:ext uri="{BB962C8B-B14F-4D97-AF65-F5344CB8AC3E}">
        <p14:creationId xmlns:p14="http://schemas.microsoft.com/office/powerpoint/2010/main" val="2239260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8013" cy="1141412"/>
          </a:xfrm>
        </p:spPr>
        <p:txBody>
          <a:bodyPr/>
          <a:lstStyle/>
          <a:p>
            <a:r>
              <a:rPr lang="cs-CZ" sz="3600" b="1" dirty="0"/>
              <a:t>UJASNĚNÍ ÚKOLU (2)</a:t>
            </a:r>
          </a:p>
        </p:txBody>
      </p:sp>
      <p:sp>
        <p:nvSpPr>
          <p:cNvPr id="3" name="Zástupný symbol pro obsah 2"/>
          <p:cNvSpPr>
            <a:spLocks noGrp="1"/>
          </p:cNvSpPr>
          <p:nvPr>
            <p:ph idx="1"/>
          </p:nvPr>
        </p:nvSpPr>
        <p:spPr>
          <a:xfrm>
            <a:off x="281558" y="1052736"/>
            <a:ext cx="8579296" cy="4524375"/>
          </a:xfrm>
        </p:spPr>
        <p:txBody>
          <a:bodyPr/>
          <a:lstStyle/>
          <a:p>
            <a:pPr algn="just">
              <a:buFont typeface="Arial" panose="020B0604020202020204" pitchFamily="34" charset="0"/>
              <a:buChar char="•"/>
            </a:pPr>
            <a:r>
              <a:rPr lang="cs-CZ" sz="2400" dirty="0"/>
              <a:t>Zvážení </a:t>
            </a:r>
            <a:r>
              <a:rPr lang="cs-CZ" sz="2400" u="sng" dirty="0"/>
              <a:t>faktorů ovlivňujících vedení operace </a:t>
            </a:r>
            <a:r>
              <a:rPr lang="cs-CZ" sz="2400" dirty="0"/>
              <a:t>– čas, </a:t>
            </a:r>
            <a:r>
              <a:rPr lang="cs-CZ" sz="2400" dirty="0" err="1"/>
              <a:t>geogracké</a:t>
            </a:r>
            <a:r>
              <a:rPr lang="cs-CZ" sz="2400" dirty="0"/>
              <a:t> podmínky, roční období, počasí,…</a:t>
            </a:r>
          </a:p>
          <a:p>
            <a:pPr algn="just">
              <a:buFont typeface="Arial" panose="020B0604020202020204" pitchFamily="34" charset="0"/>
              <a:buChar char="•"/>
            </a:pPr>
            <a:r>
              <a:rPr lang="cs-CZ" sz="2400" u="sng" dirty="0"/>
              <a:t>Vyhodnocení vlastních a protivníkových </a:t>
            </a:r>
            <a:r>
              <a:rPr lang="cs-CZ" sz="2400" dirty="0"/>
              <a:t>slabých a silných míst. Silná místa vytvářejí příležitost pro získání převahy nad potenciálním nepřítelem a slabá jsou rizikem vlastní či protivníkovi zranitelnosti.</a:t>
            </a:r>
          </a:p>
          <a:p>
            <a:pPr algn="just">
              <a:buFont typeface="Arial" panose="020B0604020202020204" pitchFamily="34" charset="0"/>
              <a:buChar char="•"/>
            </a:pPr>
            <a:r>
              <a:rPr lang="cs-CZ" sz="2400" u="sng" dirty="0"/>
              <a:t>Stanovení těžiště </a:t>
            </a:r>
            <a:r>
              <a:rPr lang="cs-CZ" sz="2400" dirty="0"/>
              <a:t>představující základ síly jak vlastních, tak protivníkových vojsk. Zničením těžiště dojde k oslabení bojového potenciálu, schopnosti velet a zásobovat.</a:t>
            </a:r>
          </a:p>
          <a:p>
            <a:pPr algn="just">
              <a:buFont typeface="Arial" panose="020B0604020202020204" pitchFamily="34" charset="0"/>
              <a:buChar char="•"/>
            </a:pPr>
            <a:r>
              <a:rPr lang="cs-CZ" sz="2400" u="sng" dirty="0"/>
              <a:t>Stanovení rozhodujících bodů</a:t>
            </a:r>
            <a:r>
              <a:rPr lang="cs-CZ" sz="2400" dirty="0"/>
              <a:t>. Pokud není možné útočit na těžiště protivníka, je nutné stanovit body, které se těžišti maximálně přibližují a zničením je dosaženo obdobných účinků.</a:t>
            </a:r>
          </a:p>
          <a:p>
            <a:pPr algn="just">
              <a:buFont typeface="Arial" panose="020B0604020202020204" pitchFamily="34" charset="0"/>
              <a:buChar char="•"/>
            </a:pPr>
            <a:r>
              <a:rPr lang="cs-CZ" sz="2400" u="sng" dirty="0"/>
              <a:t>Stanovení cílů operace</a:t>
            </a:r>
            <a:r>
              <a:rPr lang="cs-CZ" sz="2400" dirty="0"/>
              <a:t>, které vyjadřují záměr velitele pro dosažení žádoucího nebo požadovaného výsledku.</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22</a:t>
            </a:fld>
            <a:endParaRPr lang="cs-CZ" altLang="cs-CZ" dirty="0"/>
          </a:p>
        </p:txBody>
      </p:sp>
    </p:spTree>
    <p:extLst>
      <p:ext uri="{BB962C8B-B14F-4D97-AF65-F5344CB8AC3E}">
        <p14:creationId xmlns:p14="http://schemas.microsoft.com/office/powerpoint/2010/main" val="3182646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6632"/>
            <a:ext cx="8228013" cy="1141412"/>
          </a:xfrm>
        </p:spPr>
        <p:txBody>
          <a:bodyPr/>
          <a:lstStyle/>
          <a:p>
            <a:r>
              <a:rPr lang="cs-CZ" sz="3600" b="1" dirty="0"/>
              <a:t>UJASNĚNÍ ÚKOLU (3)</a:t>
            </a:r>
          </a:p>
        </p:txBody>
      </p:sp>
      <p:sp>
        <p:nvSpPr>
          <p:cNvPr id="3" name="Zástupný symbol pro obsah 2"/>
          <p:cNvSpPr>
            <a:spLocks noGrp="1"/>
          </p:cNvSpPr>
          <p:nvPr>
            <p:ph idx="1"/>
          </p:nvPr>
        </p:nvSpPr>
        <p:spPr>
          <a:xfrm>
            <a:off x="281558" y="1052736"/>
            <a:ext cx="8579296" cy="4524375"/>
          </a:xfrm>
        </p:spPr>
        <p:txBody>
          <a:bodyPr/>
          <a:lstStyle/>
          <a:p>
            <a:pPr algn="just">
              <a:buFont typeface="Arial" panose="020B0604020202020204" pitchFamily="34" charset="0"/>
              <a:buChar char="•"/>
            </a:pPr>
            <a:r>
              <a:rPr lang="cs-CZ" sz="2400" u="sng" dirty="0"/>
              <a:t>Definování </a:t>
            </a:r>
            <a:r>
              <a:rPr lang="cs-CZ" sz="2400" u="sng" dirty="0" err="1"/>
              <a:t>politicko</a:t>
            </a:r>
            <a:r>
              <a:rPr lang="cs-CZ" sz="2400" u="sng" dirty="0"/>
              <a:t> – vojenských podmínek pro naplnění konečného stavu operace,</a:t>
            </a:r>
            <a:r>
              <a:rPr lang="cs-CZ" sz="2400" dirty="0"/>
              <a:t> neměly by svazovat iniciativu a rozhodování velitele (volnost jednání podřízených).</a:t>
            </a:r>
          </a:p>
          <a:p>
            <a:pPr algn="just">
              <a:buFont typeface="Arial" panose="020B0604020202020204" pitchFamily="34" charset="0"/>
              <a:buChar char="•"/>
            </a:pPr>
            <a:r>
              <a:rPr lang="cs-CZ" sz="2400" u="sng" dirty="0"/>
              <a:t>Stanovení kritérií úspěchu. </a:t>
            </a:r>
            <a:r>
              <a:rPr lang="cs-CZ" sz="2400" dirty="0"/>
              <a:t>Posouzením dosažených výsledků operace se stanovenými kritérii je možné vyhodnotit úspěch operace. Objektivní posouzení vyžaduje kritéria kvantifikovat a měřit.</a:t>
            </a:r>
          </a:p>
          <a:p>
            <a:pPr algn="just">
              <a:buFont typeface="Arial" panose="020B0604020202020204" pitchFamily="34" charset="0"/>
              <a:buChar char="•"/>
            </a:pPr>
            <a:r>
              <a:rPr lang="cs-CZ" sz="2400" u="sng" dirty="0"/>
              <a:t>Stanovení úkolů </a:t>
            </a:r>
            <a:r>
              <a:rPr lang="cs-CZ" sz="2400" dirty="0"/>
              <a:t>podřízeným jednotkám. Velitel stanovuje úkol, zodpovědnost za jeho splnění v čase a prostoru. Vhodné je úkol podřízeným zdůvodnit. </a:t>
            </a:r>
          </a:p>
          <a:p>
            <a:pPr algn="just">
              <a:buFont typeface="Arial" panose="020B0604020202020204" pitchFamily="34" charset="0"/>
              <a:buChar char="•"/>
            </a:pPr>
            <a:r>
              <a:rPr lang="cs-CZ" sz="2400" u="sng" dirty="0"/>
              <a:t>Určení potřebných sil. </a:t>
            </a:r>
            <a:r>
              <a:rPr lang="cs-CZ" sz="2400" dirty="0"/>
              <a:t>Jedná se o rozvahu schopností, které jsou pro splnění úkolů potřebné. V dalším průběhu plánování je tento požadavek dále rozpracován, a to ve spolupráci s nadřízeným i podřízeným stupněm.</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23</a:t>
            </a:fld>
            <a:endParaRPr lang="cs-CZ" altLang="cs-CZ" dirty="0"/>
          </a:p>
        </p:txBody>
      </p:sp>
    </p:spTree>
    <p:extLst>
      <p:ext uri="{BB962C8B-B14F-4D97-AF65-F5344CB8AC3E}">
        <p14:creationId xmlns:p14="http://schemas.microsoft.com/office/powerpoint/2010/main" val="3146272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99392"/>
            <a:ext cx="8228013" cy="1141412"/>
          </a:xfrm>
        </p:spPr>
        <p:txBody>
          <a:bodyPr/>
          <a:lstStyle/>
          <a:p>
            <a:r>
              <a:rPr lang="cs-CZ" sz="3600" b="1" dirty="0"/>
              <a:t>ZPRACOVÁNÍ ZÁMĚRU OPERACE (1)</a:t>
            </a:r>
          </a:p>
        </p:txBody>
      </p:sp>
      <p:sp>
        <p:nvSpPr>
          <p:cNvPr id="3" name="Zástupný symbol pro obsah 2"/>
          <p:cNvSpPr>
            <a:spLocks noGrp="1"/>
          </p:cNvSpPr>
          <p:nvPr>
            <p:ph idx="1"/>
          </p:nvPr>
        </p:nvSpPr>
        <p:spPr>
          <a:xfrm>
            <a:off x="457200" y="992857"/>
            <a:ext cx="8435280" cy="4524375"/>
          </a:xfrm>
        </p:spPr>
        <p:txBody>
          <a:bodyPr/>
          <a:lstStyle/>
          <a:p>
            <a:pPr>
              <a:buFont typeface="Arial" panose="020B0604020202020204" pitchFamily="34" charset="0"/>
              <a:buChar char="•"/>
            </a:pPr>
            <a:r>
              <a:rPr lang="cs-CZ" sz="2400" u="sng" dirty="0"/>
              <a:t>Vytvářeny jsou návrhy možných variant řešení </a:t>
            </a:r>
            <a:r>
              <a:rPr lang="cs-CZ" sz="2400" dirty="0"/>
              <a:t>(</a:t>
            </a:r>
            <a:r>
              <a:rPr lang="cs-CZ" sz="2400" dirty="0" err="1"/>
              <a:t>Course</a:t>
            </a:r>
            <a:r>
              <a:rPr lang="cs-CZ" sz="2400" dirty="0"/>
              <a:t> </a:t>
            </a:r>
            <a:r>
              <a:rPr lang="cs-CZ" sz="2400" dirty="0" err="1"/>
              <a:t>of</a:t>
            </a:r>
            <a:r>
              <a:rPr lang="cs-CZ" sz="2400" dirty="0"/>
              <a:t> </a:t>
            </a:r>
            <a:r>
              <a:rPr lang="cs-CZ" sz="2400" dirty="0" err="1"/>
              <a:t>Actions</a:t>
            </a:r>
            <a:r>
              <a:rPr lang="cs-CZ" sz="2400" dirty="0"/>
              <a:t> – </a:t>
            </a:r>
            <a:r>
              <a:rPr lang="cs-CZ" sz="2400" dirty="0" err="1"/>
              <a:t>COAs</a:t>
            </a:r>
            <a:r>
              <a:rPr lang="cs-CZ" sz="2400" dirty="0"/>
              <a:t>), reagují na informace o pravděpodobných zámyslech protivníka a důsledků jeho činnosti na splnění úkolu. </a:t>
            </a:r>
          </a:p>
          <a:p>
            <a:pPr>
              <a:buFont typeface="Arial" panose="020B0604020202020204" pitchFamily="34" charset="0"/>
              <a:buChar char="•"/>
            </a:pPr>
            <a:r>
              <a:rPr lang="cs-CZ" sz="2400" u="sng" dirty="0"/>
              <a:t>Varianty jsou hodnoceny </a:t>
            </a:r>
            <a:r>
              <a:rPr lang="cs-CZ" sz="2400" dirty="0"/>
              <a:t>na základě stanovených priorit a kritérií. Je ověřována jejich proveditelnost a výhody či nevýhody jejich realizace (válečnou hrou). </a:t>
            </a:r>
          </a:p>
          <a:p>
            <a:pPr>
              <a:buFont typeface="Arial" panose="020B0604020202020204" pitchFamily="34" charset="0"/>
              <a:buChar char="•"/>
            </a:pPr>
            <a:r>
              <a:rPr lang="cs-CZ" sz="2400" i="1" dirty="0"/>
              <a:t>Upřesňovány jsou účinky, úkoly a cíle</a:t>
            </a:r>
            <a:r>
              <a:rPr lang="cs-CZ" sz="2400" dirty="0"/>
              <a:t>, které mají být operací dosaženy, schopnosti potřebné pro jejich dosažení, čas provedení, proč a jak bude operace vedena. </a:t>
            </a:r>
          </a:p>
          <a:p>
            <a:pPr>
              <a:buFont typeface="Arial" panose="020B0604020202020204" pitchFamily="34" charset="0"/>
              <a:buChar char="•"/>
            </a:pPr>
            <a:r>
              <a:rPr lang="cs-CZ" sz="2400" dirty="0"/>
              <a:t>Jsou </a:t>
            </a:r>
            <a:r>
              <a:rPr lang="cs-CZ" sz="2400" u="sng" dirty="0"/>
              <a:t>zvažovány zdrojové nároky </a:t>
            </a:r>
            <a:r>
              <a:rPr lang="cs-CZ" sz="2400" dirty="0"/>
              <a:t>jednotlivých variant a možnosti ztrát a škod.  </a:t>
            </a:r>
          </a:p>
          <a:p>
            <a:pPr>
              <a:buFont typeface="Arial" panose="020B0604020202020204" pitchFamily="34" charset="0"/>
              <a:buChar char="•"/>
            </a:pPr>
            <a:r>
              <a:rPr lang="cs-CZ" sz="2400" dirty="0"/>
              <a:t>Výsledek činnosti štábu je předkládán veliteli, prezentovány jsou výhody a nevýhody jednotlivých variant a je </a:t>
            </a:r>
            <a:r>
              <a:rPr lang="cs-CZ" sz="2400" u="sng" dirty="0"/>
              <a:t>provedeno doporučení nejvýhodnější.</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24</a:t>
            </a:fld>
            <a:endParaRPr lang="cs-CZ" altLang="cs-CZ" dirty="0"/>
          </a:p>
        </p:txBody>
      </p:sp>
    </p:spTree>
    <p:extLst>
      <p:ext uri="{BB962C8B-B14F-4D97-AF65-F5344CB8AC3E}">
        <p14:creationId xmlns:p14="http://schemas.microsoft.com/office/powerpoint/2010/main" val="3420528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6955"/>
            <a:ext cx="8228013" cy="1141412"/>
          </a:xfrm>
        </p:spPr>
        <p:txBody>
          <a:bodyPr/>
          <a:lstStyle/>
          <a:p>
            <a:r>
              <a:rPr lang="cs-CZ" sz="3600" b="1" dirty="0"/>
              <a:t>ZPRACOVÁNÍ ZÁMĚRU OPERACE (2)</a:t>
            </a:r>
          </a:p>
        </p:txBody>
      </p:sp>
      <p:sp>
        <p:nvSpPr>
          <p:cNvPr id="3" name="Zástupný symbol pro obsah 2"/>
          <p:cNvSpPr>
            <a:spLocks noGrp="1"/>
          </p:cNvSpPr>
          <p:nvPr>
            <p:ph idx="1"/>
          </p:nvPr>
        </p:nvSpPr>
        <p:spPr>
          <a:xfrm>
            <a:off x="457200" y="1475607"/>
            <a:ext cx="8228013" cy="4524375"/>
          </a:xfrm>
        </p:spPr>
        <p:txBody>
          <a:bodyPr/>
          <a:lstStyle/>
          <a:p>
            <a:pPr algn="just">
              <a:buFont typeface="Arial" panose="020B0604020202020204" pitchFamily="34" charset="0"/>
              <a:buChar char="•"/>
            </a:pPr>
            <a:r>
              <a:rPr lang="cs-CZ" sz="2400" dirty="0"/>
              <a:t>Vypracování záměru operace (Concept </a:t>
            </a:r>
            <a:r>
              <a:rPr lang="cs-CZ" sz="2400" dirty="0" err="1"/>
              <a:t>of</a:t>
            </a:r>
            <a:r>
              <a:rPr lang="cs-CZ" sz="2400" dirty="0"/>
              <a:t> </a:t>
            </a:r>
            <a:r>
              <a:rPr lang="cs-CZ" sz="2400" dirty="0" err="1"/>
              <a:t>Operation</a:t>
            </a:r>
            <a:r>
              <a:rPr lang="cs-CZ" sz="2400" dirty="0"/>
              <a:t> – CONOPS)</a:t>
            </a:r>
          </a:p>
          <a:p>
            <a:pPr algn="just">
              <a:buFont typeface="Arial" panose="020B0604020202020204" pitchFamily="34" charset="0"/>
              <a:buChar char="•"/>
            </a:pPr>
            <a:r>
              <a:rPr lang="cs-CZ" sz="2400" dirty="0"/>
              <a:t>Dokument vyjadřuje záměr velitele k použití sil v čase a prostoru za účelem splnění úkolu nadřízeného a dosažení konečného cíle operace. </a:t>
            </a:r>
          </a:p>
          <a:p>
            <a:pPr algn="just">
              <a:buFont typeface="Arial" panose="020B0604020202020204" pitchFamily="34" charset="0"/>
              <a:buChar char="•"/>
            </a:pPr>
            <a:r>
              <a:rPr lang="cs-CZ" sz="2400" dirty="0"/>
              <a:t>Dokument zahrnuje požadavky na součinnost sil a prostředků, popisuje situaci, cíle, velitelův záměr, koncept použití sil a prostředků, požadavky na síly a prostředky, logistickou podporu a organizaci velení a řízení.</a:t>
            </a:r>
          </a:p>
          <a:p>
            <a:pPr algn="just">
              <a:buFont typeface="Arial" panose="020B0604020202020204" pitchFamily="34" charset="0"/>
              <a:buChar char="•"/>
            </a:pPr>
            <a:r>
              <a:rPr lang="cs-CZ" sz="2400" dirty="0"/>
              <a:t>Záměr operace je podstoupen podřízeným stupňům s cílem zahájení souběžného plánovacího procesu.</a:t>
            </a:r>
          </a:p>
          <a:p>
            <a:pPr algn="just">
              <a:buFont typeface="Arial" panose="020B0604020202020204" pitchFamily="34" charset="0"/>
              <a:buChar char="•"/>
            </a:pPr>
            <a:r>
              <a:rPr lang="cs-CZ" sz="2400" dirty="0"/>
              <a:t>Vyžadována je podpora nadřízeným stupněm v případě, že není možné splnit úkol vlastními silami a prostředky.</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25</a:t>
            </a:fld>
            <a:endParaRPr lang="cs-CZ" altLang="cs-CZ" dirty="0"/>
          </a:p>
        </p:txBody>
      </p:sp>
    </p:spTree>
    <p:extLst>
      <p:ext uri="{BB962C8B-B14F-4D97-AF65-F5344CB8AC3E}">
        <p14:creationId xmlns:p14="http://schemas.microsoft.com/office/powerpoint/2010/main" val="3056279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3849" y="0"/>
            <a:ext cx="8228013" cy="1141412"/>
          </a:xfrm>
        </p:spPr>
        <p:txBody>
          <a:bodyPr/>
          <a:lstStyle/>
          <a:p>
            <a:r>
              <a:rPr lang="cs-CZ" sz="3600" b="1" dirty="0"/>
              <a:t>ZPRACOVÁNÍ OPERAČNÍHO PLÁNU (1) </a:t>
            </a:r>
          </a:p>
        </p:txBody>
      </p:sp>
      <p:sp>
        <p:nvSpPr>
          <p:cNvPr id="3" name="Zástupný symbol pro obsah 2"/>
          <p:cNvSpPr>
            <a:spLocks noGrp="1"/>
          </p:cNvSpPr>
          <p:nvPr>
            <p:ph idx="1"/>
          </p:nvPr>
        </p:nvSpPr>
        <p:spPr>
          <a:xfrm>
            <a:off x="480997" y="980728"/>
            <a:ext cx="8228013" cy="4524375"/>
          </a:xfrm>
        </p:spPr>
        <p:txBody>
          <a:bodyPr/>
          <a:lstStyle/>
          <a:p>
            <a:pPr marL="0" indent="0"/>
            <a:r>
              <a:rPr lang="cs-CZ" sz="2400" dirty="0"/>
              <a:t>Vychází ze záměru operace a zahrnuje opatření a informace v následujících oblastech:</a:t>
            </a:r>
          </a:p>
          <a:p>
            <a:pPr>
              <a:buFont typeface="Arial" panose="020B0604020202020204" pitchFamily="34" charset="0"/>
              <a:buChar char="•"/>
            </a:pPr>
            <a:r>
              <a:rPr lang="cs-CZ" sz="2400" dirty="0"/>
              <a:t>popis politických souvislostí a právní aspekty,</a:t>
            </a:r>
          </a:p>
          <a:p>
            <a:pPr>
              <a:buFont typeface="Arial" panose="020B0604020202020204" pitchFamily="34" charset="0"/>
              <a:buChar char="•"/>
            </a:pPr>
            <a:r>
              <a:rPr lang="cs-CZ" sz="2400" dirty="0"/>
              <a:t>organizace velení a řízení, </a:t>
            </a:r>
          </a:p>
          <a:p>
            <a:pPr>
              <a:buFont typeface="Arial" panose="020B0604020202020204" pitchFamily="34" charset="0"/>
              <a:buChar char="•"/>
            </a:pPr>
            <a:r>
              <a:rPr lang="cs-CZ" sz="2400" dirty="0"/>
              <a:t>provedení operace s využitím všech druhů sil,</a:t>
            </a:r>
          </a:p>
          <a:p>
            <a:pPr>
              <a:buFont typeface="Arial" panose="020B0604020202020204" pitchFamily="34" charset="0"/>
              <a:buChar char="•"/>
            </a:pPr>
            <a:r>
              <a:rPr lang="cs-CZ" sz="2400" dirty="0"/>
              <a:t>úkoly a vyčleněné síly a prostředky,</a:t>
            </a:r>
          </a:p>
          <a:p>
            <a:pPr>
              <a:buFont typeface="Arial" panose="020B0604020202020204" pitchFamily="34" charset="0"/>
              <a:buChar char="•"/>
            </a:pPr>
            <a:r>
              <a:rPr lang="cs-CZ" sz="2400" dirty="0"/>
              <a:t>zpravodajská příprava bojiště s hodnocením hrozeb,</a:t>
            </a:r>
          </a:p>
          <a:p>
            <a:pPr>
              <a:buFont typeface="Arial" panose="020B0604020202020204" pitchFamily="34" charset="0"/>
              <a:buChar char="•"/>
            </a:pPr>
            <a:r>
              <a:rPr lang="cs-CZ" sz="2400" dirty="0"/>
              <a:t>pravidla zasazení (Rule od </a:t>
            </a:r>
            <a:r>
              <a:rPr lang="cs-CZ" sz="2400" dirty="0" err="1"/>
              <a:t>Engagement</a:t>
            </a:r>
            <a:r>
              <a:rPr lang="cs-CZ" sz="2400" dirty="0"/>
              <a:t> – </a:t>
            </a:r>
            <a:r>
              <a:rPr lang="cs-CZ" sz="2400" dirty="0" err="1"/>
              <a:t>RoE</a:t>
            </a:r>
            <a:r>
              <a:rPr lang="cs-CZ" sz="2400" dirty="0"/>
              <a:t>),</a:t>
            </a:r>
          </a:p>
          <a:p>
            <a:pPr>
              <a:buFont typeface="Arial" panose="020B0604020202020204" pitchFamily="34" charset="0"/>
              <a:buChar char="•"/>
            </a:pPr>
            <a:r>
              <a:rPr lang="cs-CZ" sz="2400" dirty="0"/>
              <a:t>ochrana vojsk (OPZHN, policejní),</a:t>
            </a:r>
          </a:p>
          <a:p>
            <a:pPr>
              <a:buFont typeface="Arial" panose="020B0604020202020204" pitchFamily="34" charset="0"/>
              <a:buChar char="•"/>
            </a:pPr>
            <a:r>
              <a:rPr lang="cs-CZ" sz="2400" dirty="0"/>
              <a:t>psychologické a informační operace (PSYOPS, INFOPS, vojensko-civilní spolupráce (CIMIC),</a:t>
            </a:r>
          </a:p>
          <a:p>
            <a:pPr>
              <a:buFont typeface="Arial" panose="020B0604020202020204" pitchFamily="34" charset="0"/>
              <a:buChar char="•"/>
            </a:pPr>
            <a:r>
              <a:rPr lang="cs-CZ" sz="2400" dirty="0"/>
              <a:t>logistická podpora, přesuny a finanční zabezpečení,</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26</a:t>
            </a:fld>
            <a:endParaRPr lang="cs-CZ" altLang="cs-CZ" dirty="0"/>
          </a:p>
        </p:txBody>
      </p:sp>
    </p:spTree>
    <p:extLst>
      <p:ext uri="{BB962C8B-B14F-4D97-AF65-F5344CB8AC3E}">
        <p14:creationId xmlns:p14="http://schemas.microsoft.com/office/powerpoint/2010/main" val="3121044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3849" y="0"/>
            <a:ext cx="8228013" cy="1141412"/>
          </a:xfrm>
        </p:spPr>
        <p:txBody>
          <a:bodyPr/>
          <a:lstStyle/>
          <a:p>
            <a:r>
              <a:rPr lang="cs-CZ" sz="3600" b="1" dirty="0"/>
              <a:t>ZPRACOVÁNÍ OPERAČNÍHO PLÁNU (2) </a:t>
            </a:r>
          </a:p>
        </p:txBody>
      </p:sp>
      <p:sp>
        <p:nvSpPr>
          <p:cNvPr id="3" name="Zástupný symbol pro obsah 2"/>
          <p:cNvSpPr>
            <a:spLocks noGrp="1"/>
          </p:cNvSpPr>
          <p:nvPr>
            <p:ph idx="1"/>
          </p:nvPr>
        </p:nvSpPr>
        <p:spPr>
          <a:xfrm>
            <a:off x="463848" y="1079377"/>
            <a:ext cx="8356624" cy="4524375"/>
          </a:xfrm>
        </p:spPr>
        <p:txBody>
          <a:bodyPr/>
          <a:lstStyle/>
          <a:p>
            <a:pPr marL="0" indent="0"/>
            <a:r>
              <a:rPr lang="cs-CZ" sz="2400" dirty="0"/>
              <a:t>Vychází ze záměru operace a zahrnuje opatření a informace v následujících oblastech:</a:t>
            </a:r>
          </a:p>
          <a:p>
            <a:pPr>
              <a:buFont typeface="Arial" panose="020B0604020202020204" pitchFamily="34" charset="0"/>
              <a:buChar char="•"/>
            </a:pPr>
            <a:r>
              <a:rPr lang="cs-CZ" sz="2400" dirty="0"/>
              <a:t>podpora hostitelskou zemí (Host </a:t>
            </a:r>
            <a:r>
              <a:rPr lang="cs-CZ" sz="2400" dirty="0" err="1"/>
              <a:t>Nation</a:t>
            </a:r>
            <a:r>
              <a:rPr lang="cs-CZ" sz="2400" dirty="0"/>
              <a:t> Support – HNS),</a:t>
            </a:r>
          </a:p>
          <a:p>
            <a:pPr>
              <a:buFont typeface="Arial" panose="020B0604020202020204" pitchFamily="34" charset="0"/>
              <a:buChar char="•"/>
            </a:pPr>
            <a:r>
              <a:rPr lang="cs-CZ" sz="2400" dirty="0"/>
              <a:t>zdravotní zabezpečení, evakuace raněných,</a:t>
            </a:r>
          </a:p>
          <a:p>
            <a:pPr>
              <a:buFont typeface="Arial" panose="020B0604020202020204" pitchFamily="34" charset="0"/>
              <a:buChar char="•"/>
            </a:pPr>
            <a:r>
              <a:rPr lang="cs-CZ" sz="2400" dirty="0"/>
              <a:t>topografické a meteorologické zabezpečení,</a:t>
            </a:r>
          </a:p>
          <a:p>
            <a:pPr>
              <a:buFont typeface="Arial" panose="020B0604020202020204" pitchFamily="34" charset="0"/>
              <a:buChar char="•"/>
            </a:pPr>
            <a:r>
              <a:rPr lang="cs-CZ" sz="2400" dirty="0"/>
              <a:t>spojení a ženijní podpora.</a:t>
            </a:r>
          </a:p>
          <a:p>
            <a:pPr marL="0" indent="0"/>
            <a:endParaRPr lang="cs-CZ" sz="2400" dirty="0"/>
          </a:p>
          <a:p>
            <a:pPr marL="0" indent="0"/>
            <a:r>
              <a:rPr lang="cs-CZ" sz="2400" dirty="0"/>
              <a:t>OPLAN schvaluje velitelský stupeň iniciující plánovací proces. </a:t>
            </a:r>
          </a:p>
          <a:p>
            <a:pPr>
              <a:buFont typeface="Arial" panose="020B0604020202020204" pitchFamily="34" charset="0"/>
              <a:buChar char="•"/>
            </a:pPr>
            <a:r>
              <a:rPr lang="cs-CZ" sz="2400" dirty="0"/>
              <a:t>Na strategickém stupni vytváří předpoklady pro transformaci politických cílů do cílů vojenských s přiřazením sil a prostředků.</a:t>
            </a:r>
          </a:p>
          <a:p>
            <a:pPr>
              <a:buFont typeface="Arial" panose="020B0604020202020204" pitchFamily="34" charset="0"/>
              <a:buChar char="•"/>
            </a:pPr>
            <a:r>
              <a:rPr lang="cs-CZ" sz="2400" dirty="0"/>
              <a:t>Na operačním stupni je plán rozpracováván do konkrétních podmínek a velitel vydává operační nařízení (</a:t>
            </a:r>
            <a:r>
              <a:rPr lang="cs-CZ" sz="2400" dirty="0" err="1"/>
              <a:t>Operational</a:t>
            </a:r>
            <a:r>
              <a:rPr lang="cs-CZ" sz="2400" dirty="0"/>
              <a:t> </a:t>
            </a:r>
            <a:r>
              <a:rPr lang="cs-CZ" sz="2400" dirty="0" err="1"/>
              <a:t>Order</a:t>
            </a:r>
            <a:r>
              <a:rPr lang="cs-CZ" sz="2400" dirty="0"/>
              <a:t> – OPORD) podřízeným jednotkám.</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27</a:t>
            </a:fld>
            <a:endParaRPr lang="cs-CZ" altLang="cs-CZ" dirty="0"/>
          </a:p>
        </p:txBody>
      </p:sp>
    </p:spTree>
    <p:extLst>
      <p:ext uri="{BB962C8B-B14F-4D97-AF65-F5344CB8AC3E}">
        <p14:creationId xmlns:p14="http://schemas.microsoft.com/office/powerpoint/2010/main" val="3330554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4624"/>
            <a:ext cx="8228013" cy="1141412"/>
          </a:xfrm>
        </p:spPr>
        <p:txBody>
          <a:bodyPr/>
          <a:lstStyle/>
          <a:p>
            <a:r>
              <a:rPr lang="cs-CZ" sz="3600" b="1" dirty="0"/>
              <a:t>HODNOCENÍ OPERACE</a:t>
            </a:r>
          </a:p>
        </p:txBody>
      </p:sp>
      <p:sp>
        <p:nvSpPr>
          <p:cNvPr id="3" name="Zástupný symbol pro obsah 2"/>
          <p:cNvSpPr>
            <a:spLocks noGrp="1"/>
          </p:cNvSpPr>
          <p:nvPr>
            <p:ph idx="1"/>
          </p:nvPr>
        </p:nvSpPr>
        <p:spPr>
          <a:xfrm>
            <a:off x="457199" y="1186036"/>
            <a:ext cx="8228013" cy="4524375"/>
          </a:xfrm>
        </p:spPr>
        <p:txBody>
          <a:bodyPr/>
          <a:lstStyle/>
          <a:p>
            <a:pPr algn="just">
              <a:buFont typeface="Arial" panose="020B0604020202020204" pitchFamily="34" charset="0"/>
              <a:buChar char="•"/>
            </a:pPr>
            <a:r>
              <a:rPr lang="cs-CZ" sz="2400" dirty="0"/>
              <a:t>Hodnocení poskytuje </a:t>
            </a:r>
            <a:r>
              <a:rPr lang="cs-CZ" sz="2400" u="sng" dirty="0"/>
              <a:t>zpětnou vazbu o plněných cílech</a:t>
            </a:r>
            <a:r>
              <a:rPr lang="cs-CZ" sz="2400" dirty="0"/>
              <a:t>.</a:t>
            </a:r>
          </a:p>
          <a:p>
            <a:pPr algn="just">
              <a:buFont typeface="Arial" panose="020B0604020202020204" pitchFamily="34" charset="0"/>
              <a:buChar char="•"/>
            </a:pPr>
            <a:r>
              <a:rPr lang="cs-CZ" sz="2400" dirty="0"/>
              <a:t>Plán je přizpůsobován měnícím se podmínkám tak, aby bylo dosaženo požadovaného konečného stavu. </a:t>
            </a:r>
          </a:p>
          <a:p>
            <a:pPr algn="just">
              <a:buFont typeface="Arial" panose="020B0604020202020204" pitchFamily="34" charset="0"/>
              <a:buChar char="•"/>
            </a:pPr>
            <a:r>
              <a:rPr lang="cs-CZ" sz="2400" dirty="0"/>
              <a:t>Hodnocení plánu může probíhat průběžně a nebo je prováděno periodickým způsobem. </a:t>
            </a:r>
          </a:p>
          <a:p>
            <a:pPr algn="just">
              <a:buFont typeface="Arial" panose="020B0604020202020204" pitchFamily="34" charset="0"/>
              <a:buChar char="•"/>
            </a:pPr>
            <a:r>
              <a:rPr lang="cs-CZ" sz="2400" dirty="0"/>
              <a:t>Rozhodujícím kritériem je dynamika změn. </a:t>
            </a:r>
          </a:p>
          <a:p>
            <a:pPr algn="just">
              <a:buFont typeface="Arial" panose="020B0604020202020204" pitchFamily="34" charset="0"/>
              <a:buChar char="•"/>
            </a:pPr>
            <a:r>
              <a:rPr lang="cs-CZ" sz="2400" dirty="0"/>
              <a:t>V případě, že vývoj situace vyžaduje provedení zásadních změn v operačních plánech, je možné zahájit omezený plánovací proces. </a:t>
            </a:r>
          </a:p>
          <a:p>
            <a:pPr algn="just">
              <a:buFont typeface="Arial" panose="020B0604020202020204" pitchFamily="34" charset="0"/>
              <a:buChar char="•"/>
            </a:pPr>
            <a:r>
              <a:rPr lang="cs-CZ" sz="2400" dirty="0"/>
              <a:t>Hodnoceny jsou zkušenosti (</a:t>
            </a:r>
            <a:r>
              <a:rPr lang="cs-CZ" sz="2400" dirty="0" err="1"/>
              <a:t>Lessons</a:t>
            </a:r>
            <a:r>
              <a:rPr lang="cs-CZ" sz="2400" dirty="0"/>
              <a:t> </a:t>
            </a:r>
            <a:r>
              <a:rPr lang="cs-CZ" sz="2400" dirty="0" err="1"/>
              <a:t>Learned</a:t>
            </a:r>
            <a:r>
              <a:rPr lang="cs-CZ" sz="2400" dirty="0"/>
              <a:t>), které  jsou vstupem do nového cyklu plánovaní. Poznatky jsou zobecňovány a ve formě poučení vedou ke zkvalitnění procesu.</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28</a:t>
            </a:fld>
            <a:endParaRPr lang="cs-CZ" altLang="cs-CZ" dirty="0"/>
          </a:p>
        </p:txBody>
      </p:sp>
    </p:spTree>
    <p:extLst>
      <p:ext uri="{BB962C8B-B14F-4D97-AF65-F5344CB8AC3E}">
        <p14:creationId xmlns:p14="http://schemas.microsoft.com/office/powerpoint/2010/main" val="1670591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79512" y="2852936"/>
            <a:ext cx="9144000" cy="2120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6600" b="1" dirty="0">
                <a:latin typeface="Times New Roman" pitchFamily="18" charset="0"/>
                <a:cs typeface="Times New Roman" pitchFamily="18" charset="0"/>
              </a:rPr>
              <a:t>PLÁNOVÁNÍ EU</a:t>
            </a:r>
          </a:p>
          <a:p>
            <a:pPr algn="ctr" eaLnBrk="1" hangingPunct="1">
              <a:spcBef>
                <a:spcPct val="0"/>
              </a:spcBef>
              <a:buClrTx/>
              <a:buFontTx/>
              <a:buNone/>
            </a:pPr>
            <a:endParaRPr lang="cs-CZ" altLang="cs-CZ" sz="6600" b="1" dirty="0">
              <a:latin typeface="Times New Roman" pitchFamily="18" charset="0"/>
              <a:cs typeface="Times New Roman" pitchFamily="18" charset="0"/>
            </a:endParaRPr>
          </a:p>
          <a:p>
            <a:pPr algn="ctr" eaLnBrk="1" hangingPunct="1">
              <a:spcBef>
                <a:spcPct val="0"/>
              </a:spcBef>
              <a:buClrTx/>
              <a:buFontTx/>
              <a:buNone/>
            </a:pPr>
            <a:r>
              <a:rPr lang="cs-CZ" altLang="cs-CZ" sz="3600" b="1" dirty="0">
                <a:latin typeface="Times New Roman" pitchFamily="18" charset="0"/>
                <a:cs typeface="Times New Roman" pitchFamily="18" charset="0"/>
              </a:rPr>
              <a:t>v rámci naplňování cílů společné bezpečnostní    a obranné politiky</a:t>
            </a:r>
          </a:p>
          <a:p>
            <a:pPr algn="ctr" eaLnBrk="1" hangingPunct="1">
              <a:spcBef>
                <a:spcPct val="0"/>
              </a:spcBef>
              <a:buClrTx/>
              <a:buFontTx/>
              <a:buNone/>
            </a:pPr>
            <a:r>
              <a:rPr lang="cs-CZ" altLang="cs-CZ" sz="3600" b="1" dirty="0">
                <a:latin typeface="Times New Roman" pitchFamily="18" charset="0"/>
                <a:cs typeface="Times New Roman" pitchFamily="18" charset="0"/>
              </a:rPr>
              <a:t>(SBOP), </a:t>
            </a:r>
          </a:p>
          <a:p>
            <a:pPr algn="ctr" eaLnBrk="1" hangingPunct="1">
              <a:spcBef>
                <a:spcPct val="0"/>
              </a:spcBef>
              <a:buClrTx/>
              <a:buFontTx/>
              <a:buNone/>
            </a:pPr>
            <a:r>
              <a:rPr lang="cs-CZ" altLang="cs-CZ" sz="3600" b="1" dirty="0" err="1">
                <a:latin typeface="Times New Roman" pitchFamily="18" charset="0"/>
                <a:cs typeface="Times New Roman" pitchFamily="18" charset="0"/>
              </a:rPr>
              <a:t>Common</a:t>
            </a:r>
            <a:r>
              <a:rPr lang="cs-CZ" altLang="cs-CZ" sz="3600" b="1" dirty="0">
                <a:latin typeface="Times New Roman" pitchFamily="18" charset="0"/>
                <a:cs typeface="Times New Roman" pitchFamily="18" charset="0"/>
              </a:rPr>
              <a:t> </a:t>
            </a:r>
            <a:r>
              <a:rPr lang="cs-CZ" altLang="cs-CZ" sz="3600" b="1" dirty="0" err="1">
                <a:latin typeface="Times New Roman" pitchFamily="18" charset="0"/>
                <a:cs typeface="Times New Roman" pitchFamily="18" charset="0"/>
              </a:rPr>
              <a:t>Security</a:t>
            </a:r>
            <a:r>
              <a:rPr lang="cs-CZ" altLang="cs-CZ" sz="3600" b="1" dirty="0">
                <a:latin typeface="Times New Roman" pitchFamily="18" charset="0"/>
                <a:cs typeface="Times New Roman" pitchFamily="18" charset="0"/>
              </a:rPr>
              <a:t> and </a:t>
            </a:r>
            <a:r>
              <a:rPr lang="cs-CZ" altLang="cs-CZ" sz="3600" b="1" dirty="0" err="1">
                <a:latin typeface="Times New Roman" pitchFamily="18" charset="0"/>
                <a:cs typeface="Times New Roman" pitchFamily="18" charset="0"/>
              </a:rPr>
              <a:t>Defence</a:t>
            </a:r>
            <a:r>
              <a:rPr lang="cs-CZ" altLang="cs-CZ" sz="3600" b="1" dirty="0">
                <a:latin typeface="Times New Roman" pitchFamily="18" charset="0"/>
                <a:cs typeface="Times New Roman" pitchFamily="18" charset="0"/>
              </a:rPr>
              <a:t> </a:t>
            </a:r>
            <a:r>
              <a:rPr lang="cs-CZ" altLang="cs-CZ" sz="3600" b="1" dirty="0" err="1">
                <a:latin typeface="Times New Roman" pitchFamily="18" charset="0"/>
                <a:cs typeface="Times New Roman" pitchFamily="18" charset="0"/>
              </a:rPr>
              <a:t>Policy</a:t>
            </a:r>
            <a:r>
              <a:rPr lang="cs-CZ" altLang="cs-CZ" sz="3600" b="1" dirty="0">
                <a:latin typeface="Times New Roman" pitchFamily="18" charset="0"/>
                <a:cs typeface="Times New Roman" pitchFamily="18" charset="0"/>
              </a:rPr>
              <a:t> (CSDP)</a:t>
            </a:r>
          </a:p>
          <a:p>
            <a:pPr algn="ctr" eaLnBrk="1" hangingPunct="1">
              <a:spcBef>
                <a:spcPct val="0"/>
              </a:spcBef>
              <a:buClrTx/>
              <a:buFontTx/>
              <a:buNone/>
            </a:pPr>
            <a:endParaRPr lang="cs-CZ" altLang="cs-CZ" sz="6600" b="1" dirty="0">
              <a:latin typeface="Times New Roman" pitchFamily="18" charset="0"/>
              <a:cs typeface="Times New Roman" pitchFamily="18" charset="0"/>
            </a:endParaRPr>
          </a:p>
        </p:txBody>
      </p:sp>
      <p:sp>
        <p:nvSpPr>
          <p:cNvPr id="21508" name="Line 4"/>
          <p:cNvSpPr>
            <a:spLocks noChangeShapeType="1"/>
          </p:cNvSpPr>
          <p:nvPr/>
        </p:nvSpPr>
        <p:spPr bwMode="auto">
          <a:xfrm>
            <a:off x="4643438" y="5805488"/>
            <a:ext cx="914400" cy="914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90364" y="1844824"/>
            <a:ext cx="8363272" cy="3528392"/>
          </a:xfrm>
        </p:spPr>
        <p:txBody>
          <a:bodyPr>
            <a:noAutofit/>
          </a:bodyPr>
          <a:lstStyle/>
          <a:p>
            <a:pPr marL="609600" indent="-609600" algn="l">
              <a:lnSpc>
                <a:spcPct val="150000"/>
              </a:lnSpc>
              <a:spcBef>
                <a:spcPts val="0"/>
              </a:spcBef>
              <a:buFontTx/>
              <a:buAutoNum type="arabicPeriod"/>
            </a:pPr>
            <a:r>
              <a:rPr lang="cs-CZ" sz="2400" dirty="0"/>
              <a:t>Jaký je účel obranného plánování NATO a EU?</a:t>
            </a:r>
          </a:p>
          <a:p>
            <a:pPr marL="609600" indent="-609600" algn="l">
              <a:lnSpc>
                <a:spcPct val="150000"/>
              </a:lnSpc>
              <a:spcBef>
                <a:spcPts val="0"/>
              </a:spcBef>
              <a:buFontTx/>
              <a:buAutoNum type="arabicPeriod"/>
            </a:pPr>
            <a:r>
              <a:rPr lang="cs-CZ" sz="2400" dirty="0"/>
              <a:t>Jaký je účel operačního plánování NATO a EU? </a:t>
            </a:r>
          </a:p>
          <a:p>
            <a:pPr marL="609600" indent="-609600" algn="l">
              <a:lnSpc>
                <a:spcPct val="150000"/>
              </a:lnSpc>
              <a:spcBef>
                <a:spcPts val="0"/>
              </a:spcBef>
              <a:buFontTx/>
              <a:buAutoNum type="arabicPeriod"/>
            </a:pPr>
            <a:r>
              <a:rPr lang="cs-CZ" sz="2400" dirty="0"/>
              <a:t>Jaký je rozdíl v plánování rozvoje schopností NATO a EU?</a:t>
            </a:r>
          </a:p>
          <a:p>
            <a:pPr marL="609600" indent="-609600" algn="l">
              <a:lnSpc>
                <a:spcPct val="150000"/>
              </a:lnSpc>
              <a:spcBef>
                <a:spcPts val="0"/>
              </a:spcBef>
              <a:buFontTx/>
              <a:buAutoNum type="arabicPeriod"/>
            </a:pPr>
            <a:r>
              <a:rPr lang="cs-CZ" sz="2400" dirty="0"/>
              <a:t>Jak je možné charakterizovat proces obranného plánování?</a:t>
            </a:r>
          </a:p>
          <a:p>
            <a:pPr marL="609600" indent="-609600" algn="l">
              <a:lnSpc>
                <a:spcPct val="150000"/>
              </a:lnSpc>
              <a:spcBef>
                <a:spcPts val="0"/>
              </a:spcBef>
              <a:buFontTx/>
              <a:buAutoNum type="arabicPeriod"/>
            </a:pPr>
            <a:r>
              <a:rPr lang="cs-CZ" sz="2400" dirty="0"/>
              <a:t>Jakým způsobem jsou identifikovány požadavky na schopnosti v procesu obranného plánování?</a:t>
            </a:r>
          </a:p>
          <a:p>
            <a:pPr marL="609600" indent="-609600" algn="l">
              <a:lnSpc>
                <a:spcPct val="150000"/>
              </a:lnSpc>
              <a:spcBef>
                <a:spcPts val="0"/>
              </a:spcBef>
              <a:buFontTx/>
              <a:buAutoNum type="arabicPeriod"/>
            </a:pPr>
            <a:r>
              <a:rPr lang="cs-CZ" sz="2400" dirty="0"/>
              <a:t>Podle jakých zásad je realizováno operační plánování? </a:t>
            </a:r>
          </a:p>
        </p:txBody>
      </p:sp>
      <p:sp>
        <p:nvSpPr>
          <p:cNvPr id="6" name="Zástupný symbol pro zápatí 5"/>
          <p:cNvSpPr>
            <a:spLocks noGrp="1"/>
          </p:cNvSpPr>
          <p:nvPr>
            <p:ph type="ftr" sz="quarter" idx="4294967295"/>
          </p:nvPr>
        </p:nvSpPr>
        <p:spPr/>
        <p:txBody>
          <a:bodyPr/>
          <a:lstStyle/>
          <a:p>
            <a:endParaRPr lang="cs-CZ" dirty="0">
              <a:solidFill>
                <a:prstClr val="black">
                  <a:tint val="75000"/>
                </a:prstClr>
              </a:solidFill>
              <a:latin typeface="+mn-lt"/>
            </a:endParaRPr>
          </a:p>
        </p:txBody>
      </p:sp>
      <p:sp>
        <p:nvSpPr>
          <p:cNvPr id="7" name="Nadpis 1"/>
          <p:cNvSpPr txBox="1">
            <a:spLocks/>
          </p:cNvSpPr>
          <p:nvPr/>
        </p:nvSpPr>
        <p:spPr>
          <a:xfrm>
            <a:off x="457200" y="-35160"/>
            <a:ext cx="8229600" cy="86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cs-CZ" sz="3200" b="1" dirty="0">
                <a:solidFill>
                  <a:prstClr val="black"/>
                </a:solidFill>
                <a:latin typeface="+mn-lt"/>
              </a:rPr>
              <a:t>UČEBNÍ OTÁZKY</a:t>
            </a:r>
          </a:p>
        </p:txBody>
      </p:sp>
      <p:pic>
        <p:nvPicPr>
          <p:cNvPr id="9" name="Obrázek 8"/>
          <p:cNvPicPr>
            <a:picLocks noChangeAspect="1"/>
          </p:cNvPicPr>
          <p:nvPr/>
        </p:nvPicPr>
        <p:blipFill>
          <a:blip r:embed="rId3"/>
          <a:stretch>
            <a:fillRect/>
          </a:stretch>
        </p:blipFill>
        <p:spPr>
          <a:xfrm>
            <a:off x="7596336" y="-41870"/>
            <a:ext cx="1526356" cy="1017571"/>
          </a:xfrm>
          <a:prstGeom prst="rect">
            <a:avLst/>
          </a:prstGeom>
        </p:spPr>
      </p:pic>
      <p:pic>
        <p:nvPicPr>
          <p:cNvPr id="10" name="Obrázek 9"/>
          <p:cNvPicPr>
            <a:picLocks noChangeAspect="1"/>
          </p:cNvPicPr>
          <p:nvPr/>
        </p:nvPicPr>
        <p:blipFill>
          <a:blip r:embed="rId4"/>
          <a:stretch>
            <a:fillRect/>
          </a:stretch>
        </p:blipFill>
        <p:spPr>
          <a:xfrm>
            <a:off x="1" y="-22848"/>
            <a:ext cx="1763687" cy="998549"/>
          </a:xfrm>
          <a:prstGeom prst="rect">
            <a:avLst/>
          </a:prstGeom>
        </p:spPr>
      </p:pic>
    </p:spTree>
    <p:extLst>
      <p:ext uri="{BB962C8B-B14F-4D97-AF65-F5344CB8AC3E}">
        <p14:creationId xmlns:p14="http://schemas.microsoft.com/office/powerpoint/2010/main" val="1920698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číslo snímku 1"/>
          <p:cNvSpPr>
            <a:spLocks noGrp="1"/>
          </p:cNvSpPr>
          <p:nvPr>
            <p:ph type="sldNum" sz="quarter" idx="10"/>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eaLnBrk="1" fontAlgn="base" hangingPunct="1">
              <a:spcBef>
                <a:spcPts val="1250"/>
              </a:spcBef>
              <a:spcAft>
                <a:spcPct val="0"/>
              </a:spcAft>
              <a:buClrTx/>
              <a:buSzTx/>
            </a:pPr>
            <a:fld id="{07798165-3AC1-4D40-A266-F60C8FE1AC93}" type="slidenum">
              <a:rPr lang="cs-CZ" altLang="cs-CZ" sz="2000" smtClean="0">
                <a:latin typeface="Times New Roman" pitchFamily="18" charset="0"/>
                <a:cs typeface="Segoe UI" pitchFamily="34" charset="0"/>
              </a:rPr>
              <a:pPr eaLnBrk="1" fontAlgn="base" hangingPunct="1">
                <a:spcBef>
                  <a:spcPts val="1250"/>
                </a:spcBef>
                <a:spcAft>
                  <a:spcPct val="0"/>
                </a:spcAft>
                <a:buClrTx/>
                <a:buSzTx/>
              </a:pPr>
              <a:t>30</a:t>
            </a:fld>
            <a:endParaRPr lang="cs-CZ" altLang="cs-CZ" sz="2000">
              <a:latin typeface="Times New Roman" pitchFamily="18" charset="0"/>
              <a:cs typeface="Segoe UI" pitchFamily="34" charset="0"/>
            </a:endParaRPr>
          </a:p>
        </p:txBody>
      </p:sp>
      <p:pic>
        <p:nvPicPr>
          <p:cNvPr id="28675" name="Obráze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42888"/>
            <a:ext cx="8161338" cy="611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69421" y="1484784"/>
            <a:ext cx="8278813" cy="445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r>
              <a:rPr lang="cs-CZ" altLang="cs-CZ" sz="2000" dirty="0">
                <a:latin typeface="Times New Roman" pitchFamily="18" charset="0"/>
                <a:cs typeface="Arial" pitchFamily="34" charset="0"/>
              </a:rPr>
              <a:t> </a:t>
            </a:r>
            <a:r>
              <a:rPr lang="cs-CZ" altLang="cs-CZ" sz="2400" dirty="0">
                <a:latin typeface="+mn-lt"/>
                <a:cs typeface="Arial" pitchFamily="34" charset="0"/>
              </a:rPr>
              <a:t>TEU ČL. 42 ÷ 46 </a:t>
            </a:r>
            <a:r>
              <a:rPr lang="cs-CZ" altLang="cs-CZ" sz="2400" b="1" dirty="0">
                <a:latin typeface="+mn-lt"/>
                <a:cs typeface="Arial" pitchFamily="34" charset="0"/>
              </a:rPr>
              <a:t>–  MUTUAL ASSISTANCE </a:t>
            </a:r>
            <a:r>
              <a:rPr lang="en-US" altLang="cs-CZ" sz="2400" b="1" dirty="0">
                <a:latin typeface="+mn-lt"/>
                <a:cs typeface="Arial" pitchFamily="34" charset="0"/>
              </a:rPr>
              <a:t>CLAUSE </a:t>
            </a:r>
            <a:r>
              <a:rPr lang="en-US" altLang="cs-CZ" sz="2400" dirty="0">
                <a:latin typeface="+mn-lt"/>
                <a:cs typeface="Arial" pitchFamily="34" charset="0"/>
              </a:rPr>
              <a:t>(art.28A7/Article 42 (7) TEU)</a:t>
            </a:r>
            <a:endParaRPr lang="cs-CZ" altLang="cs-CZ" sz="2400" dirty="0">
              <a:latin typeface="+mn-lt"/>
              <a:cs typeface="Arial" pitchFamily="34" charset="0"/>
            </a:endParaRPr>
          </a:p>
          <a:p>
            <a:pPr lvl="1" eaLnBrk="1" hangingPunct="1">
              <a:spcBef>
                <a:spcPts val="1250"/>
              </a:spcBef>
              <a:buFont typeface="Times New Roman" pitchFamily="18" charset="0"/>
              <a:buChar char="•"/>
            </a:pPr>
            <a:r>
              <a:rPr lang="cs-CZ" altLang="cs-CZ" sz="2400" dirty="0">
                <a:latin typeface="+mn-lt"/>
                <a:cs typeface="Arial" pitchFamily="34" charset="0"/>
              </a:rPr>
              <a:t> kolektivní akce: při realizaci CSDP dávají ČS k dispozici své civilní a vojenské schopnosti ke splnění cílů vymezených Evropskou Radou</a:t>
            </a:r>
          </a:p>
          <a:p>
            <a:pPr lvl="1" eaLnBrk="1" hangingPunct="1">
              <a:spcBef>
                <a:spcPts val="1250"/>
              </a:spcBef>
              <a:buFont typeface="Times New Roman" pitchFamily="18" charset="0"/>
              <a:buChar char="•"/>
            </a:pPr>
            <a:r>
              <a:rPr lang="cs-CZ" altLang="cs-CZ" sz="2400" dirty="0">
                <a:latin typeface="+mn-lt"/>
                <a:cs typeface="Arial" pitchFamily="34" charset="0"/>
              </a:rPr>
              <a:t> rozhodnutí CSDP přijímá Rada jednomyslně na návrh HR/VP nebo ČS</a:t>
            </a:r>
          </a:p>
          <a:p>
            <a:pPr eaLnBrk="1" hangingPunct="1">
              <a:spcBef>
                <a:spcPts val="1250"/>
              </a:spcBef>
              <a:buFont typeface="Times New Roman" pitchFamily="18" charset="0"/>
              <a:buChar char="•"/>
            </a:pPr>
            <a:r>
              <a:rPr lang="cs-CZ" altLang="cs-CZ" sz="2400" dirty="0">
                <a:latin typeface="+mn-lt"/>
                <a:cs typeface="Arial" pitchFamily="34" charset="0"/>
              </a:rPr>
              <a:t>  TFEU ČL. 222 – </a:t>
            </a:r>
            <a:r>
              <a:rPr lang="cs-CZ" altLang="cs-CZ" sz="2400" b="1" dirty="0">
                <a:latin typeface="+mn-lt"/>
                <a:cs typeface="Arial" pitchFamily="34" charset="0"/>
              </a:rPr>
              <a:t>SOLIDARITY CLAUSE</a:t>
            </a:r>
          </a:p>
          <a:p>
            <a:pPr lvl="1" eaLnBrk="1" hangingPunct="1">
              <a:spcBef>
                <a:spcPts val="1250"/>
              </a:spcBef>
              <a:buFont typeface="Times New Roman" pitchFamily="18" charset="0"/>
              <a:buChar char="•"/>
            </a:pPr>
            <a:r>
              <a:rPr lang="cs-CZ" altLang="cs-CZ" sz="2400" dirty="0">
                <a:latin typeface="+mn-lt"/>
                <a:cs typeface="Arial" pitchFamily="34" charset="0"/>
              </a:rPr>
              <a:t> vzájemná pomoc při teroristickém útoku, přírodní nebo člověkem způsobené pohromy </a:t>
            </a:r>
          </a:p>
        </p:txBody>
      </p:sp>
      <p:sp>
        <p:nvSpPr>
          <p:cNvPr id="27651" name="Zástupný symbol pro číslo snímku 1"/>
          <p:cNvSpPr txBox="1">
            <a:spLocks/>
          </p:cNvSpPr>
          <p:nvPr/>
        </p:nvSpPr>
        <p:spPr bwMode="auto">
          <a:xfrm>
            <a:off x="7013575" y="6494463"/>
            <a:ext cx="213201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C725A39F-70C9-460E-96E4-707D21BCB76C}" type="slidenum">
              <a:rPr lang="cs-CZ" altLang="cs-CZ" sz="2000">
                <a:latin typeface="Times New Roman" pitchFamily="18" charset="0"/>
                <a:cs typeface="Arial" pitchFamily="34" charset="0"/>
              </a:rPr>
              <a:pPr algn="r" eaLnBrk="1" hangingPunct="1">
                <a:spcBef>
                  <a:spcPts val="1250"/>
                </a:spcBef>
              </a:pPr>
              <a:t>31</a:t>
            </a:fld>
            <a:endParaRPr lang="cs-CZ" altLang="cs-CZ" sz="2000">
              <a:latin typeface="Times New Roman" pitchFamily="18" charset="0"/>
              <a:cs typeface="Arial" pitchFamily="34" charset="0"/>
            </a:endParaRPr>
          </a:p>
        </p:txBody>
      </p:sp>
      <p:sp>
        <p:nvSpPr>
          <p:cNvPr id="5" name="Obdélník 4"/>
          <p:cNvSpPr/>
          <p:nvPr/>
        </p:nvSpPr>
        <p:spPr>
          <a:xfrm>
            <a:off x="395288" y="301625"/>
            <a:ext cx="8604250" cy="823752"/>
          </a:xfrm>
          <a:prstGeom prst="rect">
            <a:avLst/>
          </a:prstGeom>
        </p:spPr>
        <p:txBody>
          <a:bodyPr>
            <a:spAutoFit/>
          </a:bodyPr>
          <a:lstStyle/>
          <a:p>
            <a:pPr algn="ctr" defTabSz="457200" eaLnBrk="0" hangingPunct="0">
              <a:lnSpc>
                <a:spcPct val="150000"/>
              </a:lnSpc>
              <a:buClr>
                <a:srgbClr val="1F497D"/>
              </a:buClr>
              <a:buSzPct val="100000"/>
              <a:buFont typeface="Times New Roman" pitchFamily="18" charset="0"/>
              <a:buNone/>
              <a:defRPr/>
            </a:pPr>
            <a:r>
              <a:rPr lang="cs-CZ" altLang="cs-CZ" sz="3600" u="sng" dirty="0">
                <a:solidFill>
                  <a:srgbClr val="000000"/>
                </a:solidFill>
                <a:effectLst>
                  <a:outerShdw blurRad="38100" dist="38100" dir="2700000" algn="tl">
                    <a:srgbClr val="C0C0C0"/>
                  </a:outerShdw>
                </a:effectLst>
                <a:latin typeface="Times New Roman" pitchFamily="16" charset="0"/>
                <a:ea typeface="+mn-ea"/>
                <a:cs typeface="Times New Roman" pitchFamily="16" charset="0"/>
              </a:rPr>
              <a:t>MANDÁT SBOP/CSDP (1)</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684213" y="260350"/>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457200" eaLnBrk="0" hangingPunct="0">
              <a:spcBef>
                <a:spcPts val="8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endParaRPr lang="cs-CZ" altLang="cs-CZ" sz="4400">
              <a:latin typeface="Times New Roman" pitchFamily="18" charset="0"/>
              <a:cs typeface="Arial" pitchFamily="34" charset="0"/>
            </a:endParaRPr>
          </a:p>
        </p:txBody>
      </p:sp>
      <p:sp>
        <p:nvSpPr>
          <p:cNvPr id="10243" name="Text Box 2"/>
          <p:cNvSpPr txBox="1">
            <a:spLocks noChangeArrowheads="1"/>
          </p:cNvSpPr>
          <p:nvPr/>
        </p:nvSpPr>
        <p:spPr bwMode="auto">
          <a:xfrm>
            <a:off x="755650" y="1451688"/>
            <a:ext cx="7629525" cy="475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charset="-122"/>
              </a:defRPr>
            </a:lvl1pPr>
            <a:lvl2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charset="-122"/>
              </a:defRPr>
            </a:lvl2pPr>
            <a:lvl3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charset="-122"/>
              </a:defRPr>
            </a:lvl3pPr>
            <a:lvl4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4pPr>
            <a:lvl5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9pPr>
          </a:lstStyle>
          <a:p>
            <a:pPr algn="just" defTabSz="457200" eaLnBrk="1" hangingPunct="1">
              <a:spcBef>
                <a:spcPts val="500"/>
              </a:spcBef>
              <a:buSzPct val="100000"/>
              <a:defRPr/>
            </a:pPr>
            <a:r>
              <a:rPr lang="cs-CZ" altLang="cs-CZ" sz="2400" dirty="0">
                <a:latin typeface="Times New Roman" panose="02020603050405020304" pitchFamily="18" charset="0"/>
                <a:cs typeface="Times New Roman" panose="02020603050405020304" pitchFamily="18" charset="0"/>
              </a:rPr>
              <a:t>ÚKOLY PŘED LS</a:t>
            </a:r>
            <a:r>
              <a:rPr lang="en-US" altLang="cs-CZ" sz="2400" dirty="0">
                <a:latin typeface="Times New Roman" panose="02020603050405020304" pitchFamily="18" charset="0"/>
                <a:cs typeface="Times New Roman" panose="02020603050405020304" pitchFamily="18" charset="0"/>
              </a:rPr>
              <a:t>:</a:t>
            </a:r>
          </a:p>
          <a:p>
            <a:pPr marL="342900" indent="-342900" defTabSz="457200">
              <a:lnSpc>
                <a:spcPct val="115000"/>
              </a:lnSpc>
              <a:spcAft>
                <a:spcPts val="1000"/>
              </a:spcAft>
              <a:buClr>
                <a:srgbClr val="000000"/>
              </a:buClr>
              <a:buSzPct val="100000"/>
              <a:buFont typeface="Arial"/>
              <a:buChar char="•"/>
              <a:tabLst>
                <a:tab pos="457200" algn="l"/>
              </a:tabLst>
              <a:defRPr/>
            </a:pPr>
            <a:r>
              <a:rPr lang="en-GB" sz="2400" dirty="0">
                <a:latin typeface="Times New Roman" panose="02020603050405020304" pitchFamily="18" charset="0"/>
                <a:ea typeface="Calibri"/>
                <a:cs typeface="Times New Roman" panose="02020603050405020304" pitchFamily="18" charset="0"/>
              </a:rPr>
              <a:t>HUMANIT</a:t>
            </a:r>
            <a:r>
              <a:rPr lang="cs-CZ" sz="2400" dirty="0">
                <a:latin typeface="Times New Roman" panose="02020603050405020304" pitchFamily="18" charset="0"/>
                <a:ea typeface="Calibri"/>
                <a:cs typeface="Times New Roman" panose="02020603050405020304" pitchFamily="18" charset="0"/>
              </a:rPr>
              <a:t>Á</a:t>
            </a:r>
            <a:r>
              <a:rPr lang="en-GB" sz="2400" dirty="0">
                <a:latin typeface="Times New Roman" panose="02020603050405020304" pitchFamily="18" charset="0"/>
                <a:ea typeface="Calibri"/>
                <a:cs typeface="Times New Roman" panose="02020603050405020304" pitchFamily="18" charset="0"/>
              </a:rPr>
              <a:t>R</a:t>
            </a:r>
            <a:r>
              <a:rPr lang="cs-CZ" sz="2400" dirty="0">
                <a:latin typeface="Times New Roman" panose="02020603050405020304" pitchFamily="18" charset="0"/>
                <a:ea typeface="Calibri"/>
                <a:cs typeface="Times New Roman" panose="02020603050405020304" pitchFamily="18" charset="0"/>
              </a:rPr>
              <a:t>NÍ A ZÁCHRANNÉ OPERACE;</a:t>
            </a:r>
          </a:p>
          <a:p>
            <a:pPr marL="342900" indent="-342900" defTabSz="457200">
              <a:lnSpc>
                <a:spcPct val="115000"/>
              </a:lnSpc>
              <a:spcAft>
                <a:spcPts val="1000"/>
              </a:spcAft>
              <a:buClr>
                <a:srgbClr val="000000"/>
              </a:buClr>
              <a:buSzPct val="100000"/>
              <a:buFont typeface="Arial"/>
              <a:buChar char="•"/>
              <a:tabLst>
                <a:tab pos="457200" algn="l"/>
              </a:tabLst>
              <a:defRPr/>
            </a:pPr>
            <a:r>
              <a:rPr lang="cs-CZ" sz="2400" dirty="0">
                <a:latin typeface="Times New Roman" panose="02020603050405020304" pitchFamily="18" charset="0"/>
                <a:ea typeface="Calibri"/>
                <a:cs typeface="Times New Roman" panose="02020603050405020304" pitchFamily="18" charset="0"/>
              </a:rPr>
              <a:t>PREVENCE KONFLIKTŮ A MÍROVÉ MISE </a:t>
            </a:r>
          </a:p>
          <a:p>
            <a:pPr marL="342900" indent="-342900" defTabSz="457200">
              <a:lnSpc>
                <a:spcPct val="115000"/>
              </a:lnSpc>
              <a:spcAft>
                <a:spcPts val="1000"/>
              </a:spcAft>
              <a:buClr>
                <a:srgbClr val="000000"/>
              </a:buClr>
              <a:buSzPct val="100000"/>
              <a:buFont typeface="Arial"/>
              <a:buChar char="•"/>
              <a:tabLst>
                <a:tab pos="457200" algn="l"/>
              </a:tabLst>
              <a:defRPr/>
            </a:pPr>
            <a:r>
              <a:rPr lang="cs-CZ" sz="2400" dirty="0">
                <a:latin typeface="Times New Roman" panose="02020603050405020304" pitchFamily="18" charset="0"/>
                <a:ea typeface="Calibri"/>
                <a:cs typeface="Times New Roman" panose="02020603050405020304" pitchFamily="18" charset="0"/>
              </a:rPr>
              <a:t>BOJOVÉ OPERACE V RÁMCI KRIZOVÉHO ŘÍZENÍ</a:t>
            </a:r>
          </a:p>
          <a:p>
            <a:pPr defTabSz="457200">
              <a:lnSpc>
                <a:spcPct val="115000"/>
              </a:lnSpc>
              <a:spcAft>
                <a:spcPts val="1000"/>
              </a:spcAft>
              <a:buClr>
                <a:srgbClr val="000000"/>
              </a:buClr>
              <a:buSzPct val="100000"/>
              <a:tabLst>
                <a:tab pos="457200" algn="l"/>
              </a:tabLst>
              <a:defRPr/>
            </a:pPr>
            <a:r>
              <a:rPr lang="cs-CZ" sz="2400" dirty="0">
                <a:latin typeface="Times New Roman" panose="02020603050405020304" pitchFamily="18" charset="0"/>
                <a:ea typeface="Calibri"/>
                <a:cs typeface="Times New Roman" panose="02020603050405020304" pitchFamily="18" charset="0"/>
              </a:rPr>
              <a:t>DALŠÍ ÚKOLY PO NABYTÍ ÚČINNOSTI LS</a:t>
            </a:r>
            <a:r>
              <a:rPr lang="en-GB" sz="2400" dirty="0">
                <a:latin typeface="Times New Roman" panose="02020603050405020304" pitchFamily="18" charset="0"/>
                <a:ea typeface="Calibri"/>
                <a:cs typeface="Times New Roman" panose="02020603050405020304" pitchFamily="18" charset="0"/>
              </a:rPr>
              <a:t>:</a:t>
            </a:r>
            <a:endParaRPr lang="cs-CZ" sz="2400" dirty="0">
              <a:latin typeface="Times New Roman" panose="02020603050405020304" pitchFamily="18" charset="0"/>
              <a:ea typeface="Calibri"/>
              <a:cs typeface="Times New Roman" panose="02020603050405020304" pitchFamily="18" charset="0"/>
            </a:endParaRPr>
          </a:p>
          <a:p>
            <a:pPr marL="342900" indent="-342900" defTabSz="457200">
              <a:lnSpc>
                <a:spcPct val="115000"/>
              </a:lnSpc>
              <a:spcAft>
                <a:spcPts val="1000"/>
              </a:spcAft>
              <a:buClr>
                <a:srgbClr val="000000"/>
              </a:buClr>
              <a:buSzPct val="100000"/>
              <a:buFont typeface="Arial"/>
              <a:buChar char="•"/>
              <a:tabLst>
                <a:tab pos="457200" algn="l"/>
              </a:tabLst>
              <a:defRPr/>
            </a:pPr>
            <a:r>
              <a:rPr lang="cs-CZ" sz="2400" dirty="0">
                <a:latin typeface="Times New Roman" panose="02020603050405020304" pitchFamily="18" charset="0"/>
                <a:ea typeface="Calibri"/>
                <a:cs typeface="Times New Roman" panose="02020603050405020304" pitchFamily="18" charset="0"/>
              </a:rPr>
              <a:t>SPOLEČNÉ ODZBROJOVACÍ OPERACE;  </a:t>
            </a:r>
          </a:p>
          <a:p>
            <a:pPr marL="342900" indent="-342900" defTabSz="457200">
              <a:lnSpc>
                <a:spcPct val="115000"/>
              </a:lnSpc>
              <a:spcAft>
                <a:spcPts val="1000"/>
              </a:spcAft>
              <a:buClr>
                <a:srgbClr val="000000"/>
              </a:buClr>
              <a:buSzPct val="100000"/>
              <a:buFont typeface="Arial"/>
              <a:buChar char="•"/>
              <a:tabLst>
                <a:tab pos="457200" algn="l"/>
              </a:tabLst>
              <a:defRPr/>
            </a:pPr>
            <a:r>
              <a:rPr lang="cs-CZ" sz="2400" dirty="0">
                <a:latin typeface="Times New Roman" panose="02020603050405020304" pitchFamily="18" charset="0"/>
                <a:ea typeface="Calibri"/>
                <a:cs typeface="Times New Roman" panose="02020603050405020304" pitchFamily="18" charset="0"/>
              </a:rPr>
              <a:t>VOJENSKÉ PORADENSTVÍ A ASISTENCE;</a:t>
            </a:r>
          </a:p>
          <a:p>
            <a:pPr marL="342900" indent="-342900" defTabSz="457200">
              <a:lnSpc>
                <a:spcPct val="115000"/>
              </a:lnSpc>
              <a:spcAft>
                <a:spcPts val="1000"/>
              </a:spcAft>
              <a:buClr>
                <a:srgbClr val="000000"/>
              </a:buClr>
              <a:buSzPct val="100000"/>
              <a:buFont typeface="Arial"/>
              <a:buChar char="•"/>
              <a:tabLst>
                <a:tab pos="457200" algn="l"/>
              </a:tabLst>
              <a:defRPr/>
            </a:pPr>
            <a:r>
              <a:rPr lang="cs-CZ" sz="2400" dirty="0">
                <a:latin typeface="Times New Roman" panose="02020603050405020304" pitchFamily="18" charset="0"/>
                <a:ea typeface="Calibri"/>
                <a:cs typeface="Times New Roman" panose="02020603050405020304" pitchFamily="18" charset="0"/>
              </a:rPr>
              <a:t>POSTKONFLIKTNÍ </a:t>
            </a:r>
            <a:r>
              <a:rPr lang="en-GB" sz="2400" dirty="0">
                <a:latin typeface="Times New Roman" panose="02020603050405020304" pitchFamily="18" charset="0"/>
                <a:ea typeface="Calibri"/>
                <a:cs typeface="Times New Roman" panose="02020603050405020304" pitchFamily="18" charset="0"/>
              </a:rPr>
              <a:t>S</a:t>
            </a:r>
            <a:r>
              <a:rPr lang="cs-CZ" sz="2400" dirty="0">
                <a:latin typeface="Times New Roman" panose="02020603050405020304" pitchFamily="18" charset="0"/>
                <a:ea typeface="Calibri"/>
                <a:cs typeface="Times New Roman" panose="02020603050405020304" pitchFamily="18" charset="0"/>
              </a:rPr>
              <a:t>TABILIZACE.</a:t>
            </a:r>
          </a:p>
        </p:txBody>
      </p:sp>
      <p:sp>
        <p:nvSpPr>
          <p:cNvPr id="26628" name="Zástupný symbol pro číslo snímku 1"/>
          <p:cNvSpPr txBox="1">
            <a:spLocks/>
          </p:cNvSpPr>
          <p:nvPr/>
        </p:nvSpPr>
        <p:spPr bwMode="auto">
          <a:xfrm>
            <a:off x="7011988" y="6530975"/>
            <a:ext cx="2132012"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1685954B-98E0-486F-BE0E-7A4EF8BB467C}" type="slidenum">
              <a:rPr lang="cs-CZ" altLang="cs-CZ" sz="2000">
                <a:latin typeface="Times New Roman" pitchFamily="18" charset="0"/>
                <a:cs typeface="Arial" pitchFamily="34" charset="0"/>
              </a:rPr>
              <a:pPr algn="r" eaLnBrk="1" hangingPunct="1">
                <a:spcBef>
                  <a:spcPts val="1250"/>
                </a:spcBef>
              </a:pPr>
              <a:t>32</a:t>
            </a:fld>
            <a:endParaRPr lang="cs-CZ" altLang="cs-CZ" sz="2000">
              <a:latin typeface="Times New Roman" pitchFamily="18" charset="0"/>
              <a:cs typeface="Arial" pitchFamily="34" charset="0"/>
            </a:endParaRPr>
          </a:p>
        </p:txBody>
      </p:sp>
      <p:sp>
        <p:nvSpPr>
          <p:cNvPr id="5" name="Obdélník 4"/>
          <p:cNvSpPr/>
          <p:nvPr/>
        </p:nvSpPr>
        <p:spPr>
          <a:xfrm>
            <a:off x="395288" y="301625"/>
            <a:ext cx="8604250" cy="823752"/>
          </a:xfrm>
          <a:prstGeom prst="rect">
            <a:avLst/>
          </a:prstGeom>
        </p:spPr>
        <p:txBody>
          <a:bodyPr>
            <a:spAutoFit/>
          </a:bodyPr>
          <a:lstStyle/>
          <a:p>
            <a:pPr algn="ctr" defTabSz="457200" eaLnBrk="0" hangingPunct="0">
              <a:lnSpc>
                <a:spcPct val="150000"/>
              </a:lnSpc>
              <a:buClr>
                <a:srgbClr val="1F497D"/>
              </a:buClr>
              <a:buSzPct val="100000"/>
              <a:buFont typeface="Times New Roman" pitchFamily="18" charset="0"/>
              <a:buNone/>
              <a:defRPr/>
            </a:pPr>
            <a:r>
              <a:rPr lang="cs-CZ" altLang="cs-CZ" sz="3600" u="sng" dirty="0">
                <a:solidFill>
                  <a:srgbClr val="000000"/>
                </a:solidFill>
                <a:effectLst>
                  <a:outerShdw blurRad="38100" dist="38100" dir="2700000" algn="tl">
                    <a:srgbClr val="C0C0C0"/>
                  </a:outerShdw>
                </a:effectLst>
                <a:latin typeface="Times New Roman" pitchFamily="16" charset="0"/>
                <a:ea typeface="+mn-ea"/>
                <a:cs typeface="Times New Roman" pitchFamily="16" charset="0"/>
              </a:rPr>
              <a:t>MANDÁT SBOP/CSDP (2)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3850" y="1700213"/>
            <a:ext cx="8278813" cy="172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ctr" eaLnBrk="1" hangingPunct="1">
              <a:spcBef>
                <a:spcPts val="1250"/>
              </a:spcBef>
            </a:pPr>
            <a:r>
              <a:rPr lang="cs-CZ" altLang="cs-CZ" sz="2800">
                <a:latin typeface="Times New Roman" pitchFamily="18" charset="0"/>
                <a:cs typeface="Arial" pitchFamily="34" charset="0"/>
              </a:rPr>
              <a:t>EU Global Strategy on Foreign and Security Policy</a:t>
            </a:r>
          </a:p>
          <a:p>
            <a:pPr algn="ctr" eaLnBrk="1" hangingPunct="1">
              <a:spcBef>
                <a:spcPts val="1250"/>
              </a:spcBef>
            </a:pPr>
            <a:r>
              <a:rPr lang="cs-CZ" altLang="cs-CZ" sz="2800">
                <a:solidFill>
                  <a:srgbClr val="002060"/>
                </a:solidFill>
                <a:cs typeface="Arial" pitchFamily="34" charset="0"/>
              </a:rPr>
              <a:t>“</a:t>
            </a:r>
            <a:r>
              <a:rPr lang="cs-CZ" altLang="cs-CZ" sz="2800" i="1">
                <a:solidFill>
                  <a:srgbClr val="002060"/>
                </a:solidFill>
                <a:cs typeface="Arial" pitchFamily="34" charset="0"/>
              </a:rPr>
              <a:t>Shared Vision, Common</a:t>
            </a:r>
            <a:r>
              <a:rPr lang="cs-CZ" altLang="cs-CZ" sz="2800">
                <a:solidFill>
                  <a:srgbClr val="002060"/>
                </a:solidFill>
                <a:cs typeface="Arial" pitchFamily="34" charset="0"/>
              </a:rPr>
              <a:t> </a:t>
            </a:r>
            <a:r>
              <a:rPr lang="cs-CZ" altLang="cs-CZ" sz="2800" i="1">
                <a:solidFill>
                  <a:srgbClr val="002060"/>
                </a:solidFill>
                <a:cs typeface="Arial" pitchFamily="34" charset="0"/>
              </a:rPr>
              <a:t>Action: A Stronger Europe</a:t>
            </a:r>
            <a:r>
              <a:rPr lang="cs-CZ" altLang="cs-CZ" sz="2800">
                <a:solidFill>
                  <a:srgbClr val="002060"/>
                </a:solidFill>
                <a:cs typeface="Arial" pitchFamily="34" charset="0"/>
              </a:rPr>
              <a:t>”</a:t>
            </a:r>
          </a:p>
          <a:p>
            <a:pPr algn="ctr" eaLnBrk="1" hangingPunct="1">
              <a:spcBef>
                <a:spcPts val="1250"/>
              </a:spcBef>
            </a:pPr>
            <a:r>
              <a:rPr lang="cs-CZ" altLang="cs-CZ" sz="2800">
                <a:latin typeface="Times New Roman" pitchFamily="18" charset="0"/>
                <a:cs typeface="Arial" pitchFamily="34" charset="0"/>
              </a:rPr>
              <a:t> </a:t>
            </a:r>
          </a:p>
        </p:txBody>
      </p:sp>
      <p:sp>
        <p:nvSpPr>
          <p:cNvPr id="30723" name="Zástupný symbol pro číslo snímku 1"/>
          <p:cNvSpPr txBox="1">
            <a:spLocks/>
          </p:cNvSpPr>
          <p:nvPr/>
        </p:nvSpPr>
        <p:spPr bwMode="auto">
          <a:xfrm>
            <a:off x="7013575" y="6494463"/>
            <a:ext cx="213201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D6BDE3DA-77D5-4529-9C16-5550F1DE8A2E}" type="slidenum">
              <a:rPr lang="cs-CZ" altLang="cs-CZ" sz="2000">
                <a:latin typeface="Times New Roman" pitchFamily="18" charset="0"/>
                <a:cs typeface="Arial" pitchFamily="34" charset="0"/>
              </a:rPr>
              <a:pPr algn="r" eaLnBrk="1" hangingPunct="1">
                <a:spcBef>
                  <a:spcPts val="1250"/>
                </a:spcBef>
              </a:pPr>
              <a:t>33</a:t>
            </a:fld>
            <a:endParaRPr lang="cs-CZ" altLang="cs-CZ" sz="2000">
              <a:latin typeface="Times New Roman" pitchFamily="18" charset="0"/>
              <a:cs typeface="Arial" pitchFamily="34" charset="0"/>
            </a:endParaRPr>
          </a:p>
        </p:txBody>
      </p:sp>
      <p:sp>
        <p:nvSpPr>
          <p:cNvPr id="5" name="Obdélník 4"/>
          <p:cNvSpPr/>
          <p:nvPr/>
        </p:nvSpPr>
        <p:spPr>
          <a:xfrm>
            <a:off x="395288" y="301625"/>
            <a:ext cx="8604250" cy="823913"/>
          </a:xfrm>
          <a:prstGeom prst="rect">
            <a:avLst/>
          </a:prstGeom>
        </p:spPr>
        <p:txBody>
          <a:bodyPr>
            <a:spAutoFit/>
          </a:bodyPr>
          <a:lstStyle/>
          <a:p>
            <a:pPr algn="ctr" defTabSz="457200" eaLnBrk="0" hangingPunct="0">
              <a:lnSpc>
                <a:spcPct val="150000"/>
              </a:lnSpc>
              <a:buClr>
                <a:srgbClr val="1F497D"/>
              </a:buClr>
              <a:buSzPct val="100000"/>
              <a:buFont typeface="Times New Roman" pitchFamily="18" charset="0"/>
              <a:buNone/>
              <a:defRPr/>
            </a:pPr>
            <a:r>
              <a:rPr lang="cs-CZ" altLang="cs-CZ" sz="3600" u="sng" dirty="0">
                <a:solidFill>
                  <a:srgbClr val="000000"/>
                </a:solidFill>
                <a:effectLst>
                  <a:outerShdw blurRad="38100" dist="38100" dir="2700000" algn="tl">
                    <a:srgbClr val="C0C0C0"/>
                  </a:outerShdw>
                </a:effectLst>
                <a:latin typeface="Times New Roman" pitchFamily="16" charset="0"/>
                <a:ea typeface="+mn-ea"/>
                <a:cs typeface="Times New Roman" pitchFamily="16" charset="0"/>
              </a:rPr>
              <a:t>Základní dokumenty</a:t>
            </a:r>
          </a:p>
        </p:txBody>
      </p:sp>
      <p:sp>
        <p:nvSpPr>
          <p:cNvPr id="9" name="Content Placeholder 1"/>
          <p:cNvSpPr txBox="1">
            <a:spLocks/>
          </p:cNvSpPr>
          <p:nvPr/>
        </p:nvSpPr>
        <p:spPr>
          <a:xfrm>
            <a:off x="539750" y="1341438"/>
            <a:ext cx="8229600" cy="5327650"/>
          </a:xfrm>
          <a:prstGeom prst="rect">
            <a:avLst/>
          </a:prstGeom>
        </p:spPr>
        <p:txBody>
          <a:bodyPr>
            <a:normAutofit/>
          </a:bodyPr>
          <a:lstStyle/>
          <a:p>
            <a:pPr algn="ctr" defTabSz="457200" fontAlgn="auto">
              <a:spcBef>
                <a:spcPts val="0"/>
              </a:spcBef>
              <a:spcAft>
                <a:spcPts val="0"/>
              </a:spcAft>
              <a:buClr>
                <a:srgbClr val="000000"/>
              </a:buClr>
              <a:buSzPct val="100000"/>
              <a:buFont typeface="Times New Roman" pitchFamily="18" charset="0"/>
              <a:buNone/>
              <a:defRPr/>
            </a:pPr>
            <a:r>
              <a:rPr lang="cs-CZ" sz="2400" b="1" u="sng" dirty="0">
                <a:solidFill>
                  <a:srgbClr val="000000"/>
                </a:solidFill>
                <a:latin typeface="Times New Roman" pitchFamily="18" charset="0"/>
                <a:ea typeface="+mn-ea"/>
                <a:cs typeface="Times New Roman" panose="02020603050405020304" pitchFamily="18" charset="0"/>
              </a:rPr>
              <a:t> </a:t>
            </a:r>
          </a:p>
          <a:p>
            <a:pPr algn="ctr" defTabSz="457200" fontAlgn="auto">
              <a:spcBef>
                <a:spcPts val="0"/>
              </a:spcBef>
              <a:spcAft>
                <a:spcPts val="0"/>
              </a:spcAft>
              <a:buClr>
                <a:srgbClr val="000000"/>
              </a:buClr>
              <a:buSzPct val="100000"/>
              <a:buFont typeface="Times New Roman" pitchFamily="18" charset="0"/>
              <a:buNone/>
              <a:defRPr/>
            </a:pPr>
            <a:endParaRPr lang="cs-CZ" sz="2400" b="1" u="sng" dirty="0">
              <a:solidFill>
                <a:srgbClr val="000000"/>
              </a:solidFill>
              <a:latin typeface="Times New Roman" pitchFamily="18" charset="0"/>
              <a:ea typeface="+mn-ea"/>
              <a:cs typeface="Times New Roman" panose="02020603050405020304" pitchFamily="18" charset="0"/>
            </a:endParaRPr>
          </a:p>
          <a:p>
            <a:pPr algn="ctr" defTabSz="457200" fontAlgn="auto">
              <a:spcBef>
                <a:spcPts val="0"/>
              </a:spcBef>
              <a:spcAft>
                <a:spcPts val="0"/>
              </a:spcAft>
              <a:buClr>
                <a:srgbClr val="000000"/>
              </a:buClr>
              <a:buSzPct val="100000"/>
              <a:buFont typeface="Times New Roman" pitchFamily="18" charset="0"/>
              <a:buNone/>
              <a:defRPr/>
            </a:pPr>
            <a:endParaRPr lang="cs-CZ" sz="2400" dirty="0">
              <a:solidFill>
                <a:srgbClr val="000000"/>
              </a:solidFill>
              <a:latin typeface="Times New Roman" pitchFamily="18" charset="0"/>
              <a:ea typeface="+mn-ea"/>
              <a:cs typeface="Times New Roman" panose="02020603050405020304" pitchFamily="18" charset="0"/>
            </a:endParaRPr>
          </a:p>
          <a:p>
            <a:pPr algn="ctr" defTabSz="457200" fontAlgn="auto">
              <a:spcBef>
                <a:spcPts val="0"/>
              </a:spcBef>
              <a:spcAft>
                <a:spcPts val="0"/>
              </a:spcAft>
              <a:buClr>
                <a:srgbClr val="000000"/>
              </a:buClr>
              <a:buSzPct val="100000"/>
              <a:buFont typeface="Times New Roman" pitchFamily="18" charset="0"/>
              <a:buNone/>
              <a:defRPr/>
            </a:pPr>
            <a:endParaRPr lang="cs-CZ" sz="2400" dirty="0">
              <a:solidFill>
                <a:srgbClr val="000000"/>
              </a:solidFill>
              <a:latin typeface="Times New Roman" pitchFamily="18" charset="0"/>
              <a:ea typeface="+mn-ea"/>
              <a:cs typeface="Times New Roman" panose="02020603050405020304" pitchFamily="18" charset="0"/>
            </a:endParaRPr>
          </a:p>
          <a:p>
            <a:pPr algn="ctr" defTabSz="457200" fontAlgn="auto">
              <a:spcBef>
                <a:spcPts val="0"/>
              </a:spcBef>
              <a:spcAft>
                <a:spcPts val="0"/>
              </a:spcAft>
              <a:buClr>
                <a:srgbClr val="000000"/>
              </a:buClr>
              <a:buSzPct val="100000"/>
              <a:buFont typeface="Times New Roman" pitchFamily="18" charset="0"/>
              <a:buNone/>
              <a:defRPr/>
            </a:pPr>
            <a:endParaRPr lang="cs-CZ" sz="2400" dirty="0">
              <a:solidFill>
                <a:srgbClr val="000000"/>
              </a:solidFill>
              <a:latin typeface="Times New Roman" pitchFamily="18" charset="0"/>
              <a:ea typeface="+mn-ea"/>
              <a:cs typeface="Times New Roman" panose="02020603050405020304" pitchFamily="18" charset="0"/>
            </a:endParaRPr>
          </a:p>
          <a:p>
            <a:pPr algn="ctr" defTabSz="457200" fontAlgn="auto">
              <a:spcBef>
                <a:spcPts val="0"/>
              </a:spcBef>
              <a:spcAft>
                <a:spcPts val="0"/>
              </a:spcAft>
              <a:buClr>
                <a:srgbClr val="000000"/>
              </a:buClr>
              <a:buSzPct val="100000"/>
              <a:buFont typeface="Times New Roman" pitchFamily="18" charset="0"/>
              <a:buNone/>
              <a:defRPr/>
            </a:pPr>
            <a:r>
              <a:rPr lang="cs-CZ" sz="2400" b="1" dirty="0">
                <a:solidFill>
                  <a:srgbClr val="000000"/>
                </a:solidFill>
                <a:latin typeface="Times New Roman" pitchFamily="18" charset="0"/>
                <a:ea typeface="+mn-ea"/>
                <a:cs typeface="Times New Roman" panose="02020603050405020304" pitchFamily="18" charset="0"/>
              </a:rPr>
              <a:t>„</a:t>
            </a:r>
            <a:r>
              <a:rPr lang="cs-CZ" sz="2400" b="1" i="1" dirty="0" err="1">
                <a:solidFill>
                  <a:srgbClr val="000000"/>
                </a:solidFill>
                <a:latin typeface="Times New Roman" pitchFamily="18" charset="0"/>
                <a:ea typeface="+mn-ea"/>
                <a:cs typeface="Times New Roman" panose="02020603050405020304" pitchFamily="18" charset="0"/>
              </a:rPr>
              <a:t>Building</a:t>
            </a:r>
            <a:r>
              <a:rPr lang="cs-CZ" sz="2400" b="1" i="1" dirty="0">
                <a:solidFill>
                  <a:srgbClr val="000000"/>
                </a:solidFill>
                <a:latin typeface="Times New Roman" pitchFamily="18" charset="0"/>
                <a:ea typeface="+mn-ea"/>
                <a:cs typeface="Times New Roman" panose="02020603050405020304" pitchFamily="18" charset="0"/>
              </a:rPr>
              <a:t> </a:t>
            </a:r>
            <a:r>
              <a:rPr lang="cs-CZ" sz="2400" b="1" i="1" dirty="0" err="1">
                <a:solidFill>
                  <a:srgbClr val="000000"/>
                </a:solidFill>
                <a:latin typeface="Times New Roman" pitchFamily="18" charset="0"/>
                <a:ea typeface="+mn-ea"/>
                <a:cs typeface="Times New Roman" panose="02020603050405020304" pitchFamily="18" charset="0"/>
              </a:rPr>
              <a:t>Blocks</a:t>
            </a:r>
            <a:r>
              <a:rPr lang="cs-CZ" sz="2400" b="1" dirty="0">
                <a:solidFill>
                  <a:srgbClr val="000000"/>
                </a:solidFill>
                <a:latin typeface="Times New Roman" pitchFamily="18" charset="0"/>
                <a:ea typeface="+mn-ea"/>
                <a:cs typeface="Times New Roman" panose="02020603050405020304" pitchFamily="18" charset="0"/>
              </a:rPr>
              <a:t>“ </a:t>
            </a:r>
          </a:p>
          <a:p>
            <a:pPr defTabSz="457200" fontAlgn="auto">
              <a:spcBef>
                <a:spcPts val="0"/>
              </a:spcBef>
              <a:spcAft>
                <a:spcPts val="0"/>
              </a:spcAft>
              <a:buClr>
                <a:srgbClr val="000000"/>
              </a:buClr>
              <a:buSzPct val="100000"/>
              <a:buFont typeface="Times New Roman" pitchFamily="18" charset="0"/>
              <a:buNone/>
              <a:defRPr/>
            </a:pPr>
            <a:r>
              <a:rPr lang="cs-CZ" sz="2400" dirty="0">
                <a:solidFill>
                  <a:srgbClr val="000000"/>
                </a:solidFill>
                <a:latin typeface="Times New Roman" pitchFamily="18" charset="0"/>
                <a:ea typeface="+mn-ea"/>
                <a:cs typeface="Times New Roman" panose="02020603050405020304" pitchFamily="18" charset="0"/>
              </a:rPr>
              <a:t> </a:t>
            </a:r>
            <a:endParaRPr lang="cs-CZ" sz="1100" dirty="0">
              <a:solidFill>
                <a:srgbClr val="000000"/>
              </a:solidFill>
              <a:latin typeface="Times New Roman" pitchFamily="18" charset="0"/>
              <a:ea typeface="+mn-ea"/>
              <a:cs typeface="Times New Roman" panose="02020603050405020304" pitchFamily="18" charset="0"/>
            </a:endParaRPr>
          </a:p>
          <a:p>
            <a:pPr marL="265113" indent="-265113" defTabSz="457200" fontAlgn="auto">
              <a:spcBef>
                <a:spcPts val="0"/>
              </a:spcBef>
              <a:spcAft>
                <a:spcPts val="0"/>
              </a:spcAft>
              <a:buClr>
                <a:srgbClr val="000000"/>
              </a:buClr>
              <a:buSzPct val="100000"/>
              <a:buFont typeface="Arial" pitchFamily="34" charset="0"/>
              <a:buChar char="•"/>
              <a:defRPr/>
            </a:pPr>
            <a:r>
              <a:rPr lang="cs-CZ" sz="2400" dirty="0">
                <a:solidFill>
                  <a:srgbClr val="000000"/>
                </a:solidFill>
                <a:latin typeface="Times New Roman" pitchFamily="18" charset="0"/>
                <a:ea typeface="+mn-ea"/>
                <a:cs typeface="Times New Roman" panose="02020603050405020304" pitchFamily="18" charset="0"/>
              </a:rPr>
              <a:t>Posilování odolnosti a integrovaný přístup k řešení konfliktů a krizových situací (vojenské i nevojenské nástroje)</a:t>
            </a:r>
          </a:p>
          <a:p>
            <a:pPr marL="265113" indent="-265113" defTabSz="457200" fontAlgn="auto">
              <a:spcBef>
                <a:spcPts val="0"/>
              </a:spcBef>
              <a:spcAft>
                <a:spcPts val="0"/>
              </a:spcAft>
              <a:buClr>
                <a:srgbClr val="000000"/>
              </a:buClr>
              <a:buSzPct val="100000"/>
              <a:buFont typeface="Arial" pitchFamily="34" charset="0"/>
              <a:buChar char="•"/>
              <a:defRPr/>
            </a:pPr>
            <a:r>
              <a:rPr lang="cs-CZ" sz="2400" dirty="0">
                <a:solidFill>
                  <a:srgbClr val="000000"/>
                </a:solidFill>
                <a:latin typeface="Times New Roman" pitchFamily="18" charset="0"/>
                <a:ea typeface="+mn-ea"/>
                <a:cs typeface="Times New Roman" panose="02020603050405020304" pitchFamily="18" charset="0"/>
              </a:rPr>
              <a:t>Posílení vlivu EU (</a:t>
            </a:r>
            <a:r>
              <a:rPr lang="cs-CZ" sz="2400" dirty="0" err="1">
                <a:solidFill>
                  <a:srgbClr val="000000"/>
                </a:solidFill>
                <a:latin typeface="Times New Roman" pitchFamily="18" charset="0"/>
                <a:ea typeface="+mn-ea"/>
                <a:cs typeface="Times New Roman" panose="02020603050405020304" pitchFamily="18" charset="0"/>
              </a:rPr>
              <a:t>Internal</a:t>
            </a:r>
            <a:r>
              <a:rPr lang="cs-CZ" sz="2400" dirty="0">
                <a:solidFill>
                  <a:srgbClr val="000000"/>
                </a:solidFill>
                <a:latin typeface="Times New Roman" pitchFamily="18" charset="0"/>
                <a:ea typeface="+mn-ea"/>
                <a:cs typeface="Times New Roman" panose="02020603050405020304" pitchFamily="18" charset="0"/>
              </a:rPr>
              <a:t>/</a:t>
            </a:r>
            <a:r>
              <a:rPr lang="cs-CZ" sz="2400" dirty="0" err="1">
                <a:solidFill>
                  <a:srgbClr val="000000"/>
                </a:solidFill>
                <a:latin typeface="Times New Roman" pitchFamily="18" charset="0"/>
                <a:ea typeface="+mn-ea"/>
                <a:cs typeface="Times New Roman" panose="02020603050405020304" pitchFamily="18" charset="0"/>
              </a:rPr>
              <a:t>External</a:t>
            </a:r>
            <a:r>
              <a:rPr lang="cs-CZ" sz="2400" dirty="0">
                <a:solidFill>
                  <a:srgbClr val="000000"/>
                </a:solidFill>
                <a:latin typeface="Times New Roman" pitchFamily="18" charset="0"/>
                <a:ea typeface="+mn-ea"/>
                <a:cs typeface="Times New Roman" panose="02020603050405020304" pitchFamily="18" charset="0"/>
              </a:rPr>
              <a:t> nexus), strategická autonomie </a:t>
            </a:r>
          </a:p>
          <a:p>
            <a:pPr marL="265113" indent="-265113" defTabSz="457200" fontAlgn="auto">
              <a:spcBef>
                <a:spcPts val="0"/>
              </a:spcBef>
              <a:spcAft>
                <a:spcPts val="0"/>
              </a:spcAft>
              <a:buClr>
                <a:srgbClr val="000000"/>
              </a:buClr>
              <a:buSzPct val="100000"/>
              <a:buFont typeface="Arial" pitchFamily="34" charset="0"/>
              <a:buChar char="•"/>
              <a:defRPr/>
            </a:pPr>
            <a:r>
              <a:rPr lang="cs-CZ" sz="2400" dirty="0">
                <a:solidFill>
                  <a:srgbClr val="000000"/>
                </a:solidFill>
                <a:latin typeface="Times New Roman" pitchFamily="18" charset="0"/>
                <a:ea typeface="+mn-ea"/>
                <a:cs typeface="Times New Roman" panose="02020603050405020304" pitchFamily="18" charset="0"/>
              </a:rPr>
              <a:t>Posílení schopností</a:t>
            </a:r>
          </a:p>
          <a:p>
            <a:pPr marL="265113" indent="-265113" defTabSz="457200" fontAlgn="auto">
              <a:spcBef>
                <a:spcPts val="0"/>
              </a:spcBef>
              <a:spcAft>
                <a:spcPts val="0"/>
              </a:spcAft>
              <a:buClr>
                <a:srgbClr val="000000"/>
              </a:buClr>
              <a:buSzPct val="100000"/>
              <a:buFont typeface="Arial" pitchFamily="34" charset="0"/>
              <a:buChar char="•"/>
              <a:defRPr/>
            </a:pPr>
            <a:r>
              <a:rPr lang="cs-CZ" sz="2400" dirty="0">
                <a:solidFill>
                  <a:srgbClr val="000000"/>
                </a:solidFill>
                <a:latin typeface="Times New Roman" pitchFamily="18" charset="0"/>
                <a:ea typeface="+mn-ea"/>
                <a:cs typeface="Times New Roman" panose="02020603050405020304" pitchFamily="18" charset="0"/>
              </a:rPr>
              <a:t>Posílení veřejné diplomacie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25"/>
          <p:cNvSpPr>
            <a:spLocks noChangeArrowheads="1"/>
          </p:cNvSpPr>
          <p:nvPr/>
        </p:nvSpPr>
        <p:spPr bwMode="auto">
          <a:xfrm>
            <a:off x="4284663" y="6083300"/>
            <a:ext cx="1006475" cy="334963"/>
          </a:xfrm>
          <a:prstGeom prst="rect">
            <a:avLst/>
          </a:prstGeom>
          <a:solidFill>
            <a:schemeClr val="accent1">
              <a:lumMod val="40000"/>
              <a:lumOff val="60000"/>
            </a:schemeClr>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9pPr>
          </a:lstStyle>
          <a:p>
            <a:pPr algn="ctr" defTabSz="457200" eaLnBrk="1" hangingPunct="1">
              <a:spcBef>
                <a:spcPct val="0"/>
              </a:spcBef>
              <a:buSzPct val="100000"/>
              <a:defRPr/>
            </a:pPr>
            <a:r>
              <a:rPr lang="cs-CZ" altLang="cs-CZ" sz="1600" dirty="0">
                <a:latin typeface="Times New Roman" pitchFamily="16" charset="0"/>
              </a:rPr>
              <a:t>FHQ</a:t>
            </a:r>
          </a:p>
        </p:txBody>
      </p:sp>
      <p:sp>
        <p:nvSpPr>
          <p:cNvPr id="55" name="Rectangle 25"/>
          <p:cNvSpPr>
            <a:spLocks noChangeArrowheads="1"/>
          </p:cNvSpPr>
          <p:nvPr/>
        </p:nvSpPr>
        <p:spPr bwMode="auto">
          <a:xfrm>
            <a:off x="4211638" y="6021388"/>
            <a:ext cx="1006475" cy="334962"/>
          </a:xfrm>
          <a:prstGeom prst="rect">
            <a:avLst/>
          </a:prstGeom>
          <a:solidFill>
            <a:schemeClr val="accent1">
              <a:lumMod val="40000"/>
              <a:lumOff val="60000"/>
            </a:schemeClr>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9pPr>
          </a:lstStyle>
          <a:p>
            <a:pPr algn="ctr" defTabSz="457200" eaLnBrk="1" hangingPunct="1">
              <a:spcBef>
                <a:spcPct val="0"/>
              </a:spcBef>
              <a:buSzPct val="100000"/>
              <a:defRPr/>
            </a:pPr>
            <a:r>
              <a:rPr lang="cs-CZ" altLang="cs-CZ" sz="1600" dirty="0">
                <a:latin typeface="Times New Roman" pitchFamily="16" charset="0"/>
              </a:rPr>
              <a:t>FHQ</a:t>
            </a:r>
          </a:p>
        </p:txBody>
      </p:sp>
      <p:sp>
        <p:nvSpPr>
          <p:cNvPr id="54" name="Rectangle 21"/>
          <p:cNvSpPr>
            <a:spLocks noChangeArrowheads="1"/>
          </p:cNvSpPr>
          <p:nvPr/>
        </p:nvSpPr>
        <p:spPr bwMode="auto">
          <a:xfrm>
            <a:off x="4284663" y="5084763"/>
            <a:ext cx="1006475" cy="822325"/>
          </a:xfrm>
          <a:prstGeom prst="rect">
            <a:avLst/>
          </a:prstGeom>
          <a:solidFill>
            <a:schemeClr val="accent1">
              <a:lumMod val="40000"/>
              <a:lumOff val="60000"/>
            </a:schemeClr>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9pPr>
          </a:lstStyle>
          <a:p>
            <a:pPr algn="ctr" defTabSz="457200" eaLnBrk="1" hangingPunct="1">
              <a:spcBef>
                <a:spcPct val="0"/>
              </a:spcBef>
              <a:buSzPct val="100000"/>
              <a:defRPr/>
            </a:pPr>
            <a:r>
              <a:rPr lang="cs-CZ" altLang="cs-CZ" sz="1600" dirty="0">
                <a:latin typeface="Times New Roman" pitchFamily="16" charset="0"/>
              </a:rPr>
              <a:t>MIL </a:t>
            </a:r>
            <a:r>
              <a:rPr lang="cs-CZ" altLang="cs-CZ" sz="1600" dirty="0" err="1">
                <a:latin typeface="Times New Roman" pitchFamily="16" charset="0"/>
              </a:rPr>
              <a:t>Operation</a:t>
            </a:r>
            <a:r>
              <a:rPr lang="cs-CZ" altLang="cs-CZ" sz="1600" dirty="0">
                <a:latin typeface="Times New Roman" pitchFamily="16" charset="0"/>
              </a:rPr>
              <a:t> </a:t>
            </a:r>
            <a:r>
              <a:rPr lang="cs-CZ" altLang="cs-CZ" sz="1600" dirty="0" err="1">
                <a:latin typeface="Times New Roman" pitchFamily="16" charset="0"/>
              </a:rPr>
              <a:t>HQs</a:t>
            </a:r>
            <a:endParaRPr lang="cs-CZ" altLang="cs-CZ" sz="1600" dirty="0">
              <a:latin typeface="Times New Roman" pitchFamily="16" charset="0"/>
            </a:endParaRPr>
          </a:p>
        </p:txBody>
      </p:sp>
      <p:sp>
        <p:nvSpPr>
          <p:cNvPr id="53" name="Rectangle 21"/>
          <p:cNvSpPr>
            <a:spLocks noChangeArrowheads="1"/>
          </p:cNvSpPr>
          <p:nvPr/>
        </p:nvSpPr>
        <p:spPr bwMode="auto">
          <a:xfrm>
            <a:off x="4211638" y="5013325"/>
            <a:ext cx="1006475" cy="822325"/>
          </a:xfrm>
          <a:prstGeom prst="rect">
            <a:avLst/>
          </a:prstGeom>
          <a:solidFill>
            <a:schemeClr val="accent1">
              <a:lumMod val="40000"/>
              <a:lumOff val="60000"/>
            </a:schemeClr>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9pPr>
          </a:lstStyle>
          <a:p>
            <a:pPr algn="ctr" defTabSz="457200" eaLnBrk="1" hangingPunct="1">
              <a:spcBef>
                <a:spcPct val="0"/>
              </a:spcBef>
              <a:buSzPct val="100000"/>
              <a:defRPr/>
            </a:pPr>
            <a:r>
              <a:rPr lang="cs-CZ" altLang="cs-CZ" sz="1600" dirty="0">
                <a:latin typeface="Times New Roman" pitchFamily="16" charset="0"/>
              </a:rPr>
              <a:t>MIL </a:t>
            </a:r>
            <a:r>
              <a:rPr lang="cs-CZ" altLang="cs-CZ" sz="1600" dirty="0" err="1">
                <a:latin typeface="Times New Roman" pitchFamily="16" charset="0"/>
              </a:rPr>
              <a:t>Operation</a:t>
            </a:r>
            <a:r>
              <a:rPr lang="cs-CZ" altLang="cs-CZ" sz="1600" dirty="0">
                <a:latin typeface="Times New Roman" pitchFamily="16" charset="0"/>
              </a:rPr>
              <a:t> </a:t>
            </a:r>
            <a:r>
              <a:rPr lang="cs-CZ" altLang="cs-CZ" sz="1600" dirty="0" err="1">
                <a:latin typeface="Times New Roman" pitchFamily="16" charset="0"/>
              </a:rPr>
              <a:t>HQs</a:t>
            </a:r>
            <a:endParaRPr lang="cs-CZ" altLang="cs-CZ" sz="1600" dirty="0">
              <a:latin typeface="Times New Roman" pitchFamily="16" charset="0"/>
            </a:endParaRPr>
          </a:p>
        </p:txBody>
      </p:sp>
      <p:sp>
        <p:nvSpPr>
          <p:cNvPr id="52" name="Rectangle 25"/>
          <p:cNvSpPr>
            <a:spLocks noChangeArrowheads="1"/>
          </p:cNvSpPr>
          <p:nvPr/>
        </p:nvSpPr>
        <p:spPr bwMode="auto">
          <a:xfrm>
            <a:off x="5435600" y="6092825"/>
            <a:ext cx="1006475" cy="341313"/>
          </a:xfrm>
          <a:prstGeom prst="rect">
            <a:avLst/>
          </a:prstGeom>
          <a:solidFill>
            <a:schemeClr val="accent1">
              <a:lumMod val="40000"/>
              <a:lumOff val="60000"/>
            </a:schemeClr>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9pPr>
          </a:lstStyle>
          <a:p>
            <a:pPr algn="ctr" defTabSz="457200" eaLnBrk="1" hangingPunct="1">
              <a:spcBef>
                <a:spcPct val="0"/>
              </a:spcBef>
              <a:buSzPct val="100000"/>
              <a:defRPr/>
            </a:pPr>
            <a:r>
              <a:rPr lang="cs-CZ" altLang="cs-CZ" sz="1600" dirty="0">
                <a:latin typeface="Times New Roman" pitchFamily="16" charset="0"/>
              </a:rPr>
              <a:t>MHQ</a:t>
            </a:r>
          </a:p>
        </p:txBody>
      </p:sp>
      <p:sp>
        <p:nvSpPr>
          <p:cNvPr id="51" name="Rectangle 25"/>
          <p:cNvSpPr>
            <a:spLocks noChangeArrowheads="1"/>
          </p:cNvSpPr>
          <p:nvPr/>
        </p:nvSpPr>
        <p:spPr bwMode="auto">
          <a:xfrm>
            <a:off x="5389563" y="6043613"/>
            <a:ext cx="1006475" cy="341312"/>
          </a:xfrm>
          <a:prstGeom prst="rect">
            <a:avLst/>
          </a:prstGeom>
          <a:solidFill>
            <a:schemeClr val="accent1">
              <a:lumMod val="40000"/>
              <a:lumOff val="60000"/>
            </a:schemeClr>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9pPr>
          </a:lstStyle>
          <a:p>
            <a:pPr algn="ctr" defTabSz="457200" eaLnBrk="1" hangingPunct="1">
              <a:spcBef>
                <a:spcPct val="0"/>
              </a:spcBef>
              <a:buSzPct val="100000"/>
              <a:defRPr/>
            </a:pPr>
            <a:r>
              <a:rPr lang="cs-CZ" altLang="cs-CZ" sz="1600" dirty="0">
                <a:latin typeface="Times New Roman" pitchFamily="16" charset="0"/>
              </a:rPr>
              <a:t>MHQ</a:t>
            </a:r>
          </a:p>
        </p:txBody>
      </p:sp>
      <p:grpSp>
        <p:nvGrpSpPr>
          <p:cNvPr id="34824" name="Group 2"/>
          <p:cNvGrpSpPr>
            <a:grpSpLocks/>
          </p:cNvGrpSpPr>
          <p:nvPr/>
        </p:nvGrpSpPr>
        <p:grpSpPr bwMode="auto">
          <a:xfrm>
            <a:off x="144463" y="1558925"/>
            <a:ext cx="8894762" cy="4829175"/>
            <a:chOff x="91" y="982"/>
            <a:chExt cx="5603" cy="3042"/>
          </a:xfrm>
        </p:grpSpPr>
        <p:sp>
          <p:nvSpPr>
            <p:cNvPr id="34831" name="Rectangle 3"/>
            <p:cNvSpPr>
              <a:spLocks noChangeArrowheads="1"/>
            </p:cNvSpPr>
            <p:nvPr/>
          </p:nvSpPr>
          <p:spPr bwMode="auto">
            <a:xfrm>
              <a:off x="4172" y="3659"/>
              <a:ext cx="634" cy="365"/>
            </a:xfrm>
            <a:prstGeom prst="rect">
              <a:avLst/>
            </a:prstGeom>
            <a:solidFill>
              <a:srgbClr val="FFFFFF"/>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600">
                  <a:latin typeface="Times New Roman" pitchFamily="18" charset="0"/>
                  <a:cs typeface="Arial" pitchFamily="34" charset="0"/>
                </a:rPr>
                <a:t>                   </a:t>
              </a:r>
              <a:r>
                <a:rPr lang="cs-CZ" altLang="cs-CZ" sz="1600">
                  <a:solidFill>
                    <a:srgbClr val="FFFFFF"/>
                  </a:solidFill>
                  <a:latin typeface="Times New Roman" pitchFamily="18" charset="0"/>
                  <a:cs typeface="Arial" pitchFamily="34" charset="0"/>
                </a:rPr>
                <a:t>.</a:t>
              </a:r>
            </a:p>
          </p:txBody>
        </p:sp>
        <p:sp>
          <p:nvSpPr>
            <p:cNvPr id="34832" name="Rectangle 4"/>
            <p:cNvSpPr>
              <a:spLocks noChangeArrowheads="1"/>
            </p:cNvSpPr>
            <p:nvPr/>
          </p:nvSpPr>
          <p:spPr bwMode="auto">
            <a:xfrm>
              <a:off x="4129" y="3611"/>
              <a:ext cx="634" cy="365"/>
            </a:xfrm>
            <a:prstGeom prst="rect">
              <a:avLst/>
            </a:prstGeom>
            <a:solidFill>
              <a:srgbClr val="FFFFFF"/>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600">
                  <a:latin typeface="Times New Roman" pitchFamily="18" charset="0"/>
                  <a:cs typeface="Arial" pitchFamily="34" charset="0"/>
                </a:rPr>
                <a:t>                   </a:t>
              </a:r>
              <a:r>
                <a:rPr lang="cs-CZ" altLang="cs-CZ" sz="1600">
                  <a:solidFill>
                    <a:srgbClr val="FFFFFF"/>
                  </a:solidFill>
                  <a:latin typeface="Times New Roman" pitchFamily="18" charset="0"/>
                  <a:cs typeface="Arial" pitchFamily="34" charset="0"/>
                </a:rPr>
                <a:t>.</a:t>
              </a:r>
            </a:p>
          </p:txBody>
        </p:sp>
        <p:sp>
          <p:nvSpPr>
            <p:cNvPr id="34833" name="Rectangle 5"/>
            <p:cNvSpPr>
              <a:spLocks noChangeArrowheads="1"/>
            </p:cNvSpPr>
            <p:nvPr/>
          </p:nvSpPr>
          <p:spPr bwMode="auto">
            <a:xfrm>
              <a:off x="2827" y="1366"/>
              <a:ext cx="2061" cy="365"/>
            </a:xfrm>
            <a:prstGeom prst="rect">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defTabSz="457200" eaLnBrk="0" hangingPunct="0">
                <a:spcBef>
                  <a:spcPts val="8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9pPr>
            </a:lstStyle>
            <a:p>
              <a:pPr eaLnBrk="1" hangingPunct="1">
                <a:spcBef>
                  <a:spcPts val="1000"/>
                </a:spcBef>
                <a:buClrTx/>
                <a:buFontTx/>
                <a:buNone/>
              </a:pPr>
              <a:r>
                <a:rPr lang="cs-CZ" altLang="cs-CZ" sz="1600">
                  <a:latin typeface="Times New Roman" pitchFamily="18" charset="0"/>
                  <a:cs typeface="Arial" pitchFamily="34" charset="0"/>
                </a:rPr>
                <a:t>                                                                 </a:t>
              </a:r>
              <a:r>
                <a:rPr lang="cs-CZ" altLang="cs-CZ" sz="1600">
                  <a:solidFill>
                    <a:srgbClr val="92D050"/>
                  </a:solidFill>
                  <a:latin typeface="Times New Roman" pitchFamily="18" charset="0"/>
                  <a:cs typeface="Arial" pitchFamily="34" charset="0"/>
                </a:rPr>
                <a:t>.</a:t>
              </a:r>
              <a:r>
                <a:rPr lang="cs-CZ" altLang="cs-CZ" sz="1600">
                  <a:latin typeface="Times New Roman" pitchFamily="18" charset="0"/>
                  <a:cs typeface="Arial" pitchFamily="34" charset="0"/>
                </a:rPr>
                <a:t>       </a:t>
              </a:r>
            </a:p>
          </p:txBody>
        </p:sp>
        <p:sp>
          <p:nvSpPr>
            <p:cNvPr id="34834" name="Rectangle 6"/>
            <p:cNvSpPr>
              <a:spLocks noChangeArrowheads="1"/>
            </p:cNvSpPr>
            <p:nvPr/>
          </p:nvSpPr>
          <p:spPr bwMode="auto">
            <a:xfrm>
              <a:off x="2751" y="1298"/>
              <a:ext cx="2054" cy="365"/>
            </a:xfrm>
            <a:prstGeom prst="rect">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defTabSz="457200" eaLnBrk="0" hangingPunct="0">
                <a:spcBef>
                  <a:spcPts val="8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9pPr>
            </a:lstStyle>
            <a:p>
              <a:pPr eaLnBrk="1" hangingPunct="1">
                <a:spcBef>
                  <a:spcPts val="1000"/>
                </a:spcBef>
                <a:buClrTx/>
                <a:buFontTx/>
                <a:buNone/>
              </a:pPr>
              <a:r>
                <a:rPr lang="cs-CZ" altLang="cs-CZ" sz="1600">
                  <a:latin typeface="Times New Roman" pitchFamily="18" charset="0"/>
                  <a:cs typeface="Arial" pitchFamily="34" charset="0"/>
                </a:rPr>
                <a:t>                                                                 </a:t>
              </a:r>
              <a:r>
                <a:rPr lang="cs-CZ" altLang="cs-CZ" sz="1600">
                  <a:solidFill>
                    <a:srgbClr val="92D050"/>
                  </a:solidFill>
                  <a:latin typeface="Times New Roman" pitchFamily="18" charset="0"/>
                  <a:cs typeface="Arial" pitchFamily="34" charset="0"/>
                </a:rPr>
                <a:t>.</a:t>
              </a:r>
              <a:r>
                <a:rPr lang="cs-CZ" altLang="cs-CZ" sz="1600">
                  <a:latin typeface="Times New Roman" pitchFamily="18" charset="0"/>
                  <a:cs typeface="Arial" pitchFamily="34" charset="0"/>
                </a:rPr>
                <a:t>       </a:t>
              </a:r>
            </a:p>
          </p:txBody>
        </p:sp>
        <p:sp>
          <p:nvSpPr>
            <p:cNvPr id="34835" name="Rectangle 7"/>
            <p:cNvSpPr>
              <a:spLocks noChangeArrowheads="1"/>
            </p:cNvSpPr>
            <p:nvPr/>
          </p:nvSpPr>
          <p:spPr bwMode="auto">
            <a:xfrm>
              <a:off x="2707" y="982"/>
              <a:ext cx="2010" cy="230"/>
            </a:xfrm>
            <a:prstGeom prst="rect">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spAutoFit/>
            </a:bodyPr>
            <a:lstStyle>
              <a:lvl1pPr marL="457200" defTabSz="457200" eaLnBrk="0" hangingPunct="0">
                <a:spcBef>
                  <a:spcPts val="8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9pPr>
            </a:lstStyle>
            <a:p>
              <a:pPr eaLnBrk="1" hangingPunct="1">
                <a:spcBef>
                  <a:spcPts val="1500"/>
                </a:spcBef>
                <a:buClrTx/>
                <a:buFontTx/>
                <a:buNone/>
              </a:pPr>
              <a:r>
                <a:rPr lang="cs-CZ" altLang="cs-CZ" sz="2400">
                  <a:latin typeface="Times New Roman" pitchFamily="18" charset="0"/>
                  <a:cs typeface="Arial" pitchFamily="34" charset="0"/>
                </a:rPr>
                <a:t>European Council</a:t>
              </a:r>
            </a:p>
          </p:txBody>
        </p:sp>
        <p:sp>
          <p:nvSpPr>
            <p:cNvPr id="34836" name="Rectangle 8"/>
            <p:cNvSpPr>
              <a:spLocks noChangeArrowheads="1"/>
            </p:cNvSpPr>
            <p:nvPr/>
          </p:nvSpPr>
          <p:spPr bwMode="auto">
            <a:xfrm>
              <a:off x="2707" y="1253"/>
              <a:ext cx="2010" cy="365"/>
            </a:xfrm>
            <a:prstGeom prst="rect">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defTabSz="457200" eaLnBrk="0" hangingPunct="0">
                <a:spcBef>
                  <a:spcPts val="8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9pPr>
            </a:lstStyle>
            <a:p>
              <a:pPr eaLnBrk="1" hangingPunct="1">
                <a:spcBef>
                  <a:spcPts val="1000"/>
                </a:spcBef>
                <a:buClrTx/>
                <a:buFontTx/>
                <a:buNone/>
              </a:pPr>
              <a:r>
                <a:rPr lang="cs-CZ" altLang="cs-CZ" sz="1600">
                  <a:latin typeface="Times New Roman" pitchFamily="18" charset="0"/>
                  <a:cs typeface="Arial" pitchFamily="34" charset="0"/>
                </a:rPr>
                <a:t>General Affairs Council Foreign Affairs Council</a:t>
              </a:r>
            </a:p>
          </p:txBody>
        </p:sp>
        <p:sp>
          <p:nvSpPr>
            <p:cNvPr id="34837" name="Rectangle 9"/>
            <p:cNvSpPr>
              <a:spLocks noChangeArrowheads="1"/>
            </p:cNvSpPr>
            <p:nvPr/>
          </p:nvSpPr>
          <p:spPr bwMode="auto">
            <a:xfrm>
              <a:off x="2688" y="1909"/>
              <a:ext cx="2029" cy="538"/>
            </a:xfrm>
            <a:prstGeom prst="rect">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defTabSz="457200" eaLnBrk="0" hangingPunct="0">
                <a:spcBef>
                  <a:spcPts val="8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9pPr>
            </a:lstStyle>
            <a:p>
              <a:pPr algn="ctr" eaLnBrk="1" hangingPunct="1">
                <a:spcBef>
                  <a:spcPts val="875"/>
                </a:spcBef>
                <a:buClrTx/>
                <a:buFontTx/>
                <a:buNone/>
              </a:pPr>
              <a:r>
                <a:rPr lang="cs-CZ" altLang="cs-CZ" sz="2000">
                  <a:latin typeface="Times New Roman" pitchFamily="18" charset="0"/>
                  <a:cs typeface="Arial" pitchFamily="34" charset="0"/>
                </a:rPr>
                <a:t>COREPER   </a:t>
              </a:r>
              <a:r>
                <a:rPr lang="cs-CZ" altLang="cs-CZ" sz="1600">
                  <a:latin typeface="Times New Roman" pitchFamily="18" charset="0"/>
                  <a:cs typeface="Arial" pitchFamily="34" charset="0"/>
                </a:rPr>
                <a:t>                             </a:t>
              </a:r>
              <a:r>
                <a:rPr lang="cs-CZ" altLang="cs-CZ" sz="1400">
                  <a:latin typeface="Times New Roman" pitchFamily="18" charset="0"/>
                  <a:cs typeface="Arial" pitchFamily="34" charset="0"/>
                </a:rPr>
                <a:t>Permanent Representatives Comtee            </a:t>
              </a:r>
            </a:p>
          </p:txBody>
        </p:sp>
        <p:sp>
          <p:nvSpPr>
            <p:cNvPr id="34838" name="Rectangle 10"/>
            <p:cNvSpPr>
              <a:spLocks noChangeArrowheads="1"/>
            </p:cNvSpPr>
            <p:nvPr/>
          </p:nvSpPr>
          <p:spPr bwMode="auto">
            <a:xfrm>
              <a:off x="2677" y="2498"/>
              <a:ext cx="2029" cy="385"/>
            </a:xfrm>
            <a:prstGeom prst="rect">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defTabSz="457200" eaLnBrk="0" hangingPunct="0">
                <a:spcBef>
                  <a:spcPts val="8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9pPr>
            </a:lstStyle>
            <a:p>
              <a:pPr algn="ctr" eaLnBrk="1" hangingPunct="1">
                <a:spcBef>
                  <a:spcPts val="875"/>
                </a:spcBef>
                <a:buClrTx/>
                <a:buFontTx/>
                <a:buNone/>
              </a:pPr>
              <a:r>
                <a:rPr lang="cs-CZ" altLang="cs-CZ" sz="2000">
                  <a:latin typeface="Times New Roman" pitchFamily="18" charset="0"/>
                  <a:cs typeface="Arial" pitchFamily="34" charset="0"/>
                </a:rPr>
                <a:t>PSC / COPS              </a:t>
              </a:r>
              <a:r>
                <a:rPr lang="cs-CZ" altLang="cs-CZ" sz="1400">
                  <a:latin typeface="Times New Roman" pitchFamily="18" charset="0"/>
                  <a:cs typeface="Arial" pitchFamily="34" charset="0"/>
                </a:rPr>
                <a:t>Political and Security Comtee</a:t>
              </a:r>
            </a:p>
          </p:txBody>
        </p:sp>
        <p:sp>
          <p:nvSpPr>
            <p:cNvPr id="34839" name="Rectangle 11"/>
            <p:cNvSpPr>
              <a:spLocks noChangeArrowheads="1"/>
            </p:cNvSpPr>
            <p:nvPr/>
          </p:nvSpPr>
          <p:spPr bwMode="auto">
            <a:xfrm>
              <a:off x="5028" y="2446"/>
              <a:ext cx="666" cy="211"/>
            </a:xfrm>
            <a:prstGeom prst="rect">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eaLnBrk="1" hangingPunct="1">
                <a:spcBef>
                  <a:spcPct val="0"/>
                </a:spcBef>
                <a:buClrTx/>
                <a:buFontTx/>
                <a:buNone/>
              </a:pPr>
              <a:r>
                <a:rPr lang="cs-CZ" altLang="cs-CZ" sz="1600">
                  <a:latin typeface="Times New Roman" pitchFamily="18" charset="0"/>
                  <a:cs typeface="Arial" pitchFamily="34" charset="0"/>
                </a:rPr>
                <a:t>CIV COM</a:t>
              </a:r>
            </a:p>
          </p:txBody>
        </p:sp>
        <p:sp>
          <p:nvSpPr>
            <p:cNvPr id="34840" name="Rectangle 12"/>
            <p:cNvSpPr>
              <a:spLocks noChangeArrowheads="1"/>
            </p:cNvSpPr>
            <p:nvPr/>
          </p:nvSpPr>
          <p:spPr bwMode="auto">
            <a:xfrm>
              <a:off x="5026" y="2722"/>
              <a:ext cx="417" cy="211"/>
            </a:xfrm>
            <a:prstGeom prst="rect">
              <a:avLst/>
            </a:prstGeom>
            <a:solidFill>
              <a:srgbClr val="4F81BD"/>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eaLnBrk="1" hangingPunct="1">
                <a:spcBef>
                  <a:spcPct val="0"/>
                </a:spcBef>
                <a:buClrTx/>
                <a:buFontTx/>
                <a:buNone/>
              </a:pPr>
              <a:r>
                <a:rPr lang="cs-CZ" altLang="cs-CZ" sz="1600">
                  <a:latin typeface="Times New Roman" pitchFamily="18" charset="0"/>
                  <a:cs typeface="Arial" pitchFamily="34" charset="0"/>
                </a:rPr>
                <a:t>PMG</a:t>
              </a:r>
            </a:p>
          </p:txBody>
        </p:sp>
        <p:sp>
          <p:nvSpPr>
            <p:cNvPr id="34841" name="Rectangle 13"/>
            <p:cNvSpPr>
              <a:spLocks noChangeArrowheads="1"/>
            </p:cNvSpPr>
            <p:nvPr/>
          </p:nvSpPr>
          <p:spPr bwMode="auto">
            <a:xfrm>
              <a:off x="1906" y="2507"/>
              <a:ext cx="644" cy="365"/>
            </a:xfrm>
            <a:prstGeom prst="rect">
              <a:avLst/>
            </a:prstGeom>
            <a:solidFill>
              <a:srgbClr val="00B050"/>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eaLnBrk="1" hangingPunct="1">
                <a:spcBef>
                  <a:spcPct val="0"/>
                </a:spcBef>
                <a:buClrTx/>
                <a:buFontTx/>
                <a:buNone/>
              </a:pPr>
              <a:r>
                <a:rPr lang="cs-CZ" altLang="cs-CZ" sz="1600">
                  <a:latin typeface="Times New Roman" pitchFamily="18" charset="0"/>
                  <a:cs typeface="Arial" pitchFamily="34" charset="0"/>
                </a:rPr>
                <a:t>EUMC CEUMC</a:t>
              </a:r>
            </a:p>
          </p:txBody>
        </p:sp>
        <p:sp>
          <p:nvSpPr>
            <p:cNvPr id="34842" name="Rectangle 14"/>
            <p:cNvSpPr>
              <a:spLocks noChangeArrowheads="1"/>
            </p:cNvSpPr>
            <p:nvPr/>
          </p:nvSpPr>
          <p:spPr bwMode="auto">
            <a:xfrm>
              <a:off x="1906" y="3040"/>
              <a:ext cx="644" cy="192"/>
            </a:xfrm>
            <a:prstGeom prst="rect">
              <a:avLst/>
            </a:prstGeom>
            <a:solidFill>
              <a:srgbClr val="00B050"/>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eaLnBrk="1" hangingPunct="1">
                <a:spcBef>
                  <a:spcPct val="0"/>
                </a:spcBef>
                <a:buClrTx/>
                <a:buFontTx/>
                <a:buNone/>
              </a:pPr>
              <a:r>
                <a:rPr lang="cs-CZ" altLang="cs-CZ" sz="1400">
                  <a:latin typeface="Times New Roman" pitchFamily="18" charset="0"/>
                  <a:cs typeface="Arial" pitchFamily="34" charset="0"/>
                </a:rPr>
                <a:t>EUMCWG</a:t>
              </a:r>
            </a:p>
          </p:txBody>
        </p:sp>
        <p:sp>
          <p:nvSpPr>
            <p:cNvPr id="34843" name="Rectangle 15"/>
            <p:cNvSpPr>
              <a:spLocks noChangeArrowheads="1"/>
            </p:cNvSpPr>
            <p:nvPr/>
          </p:nvSpPr>
          <p:spPr bwMode="auto">
            <a:xfrm>
              <a:off x="227" y="1568"/>
              <a:ext cx="1360" cy="1438"/>
            </a:xfrm>
            <a:prstGeom prst="rect">
              <a:avLst/>
            </a:prstGeom>
            <a:solidFill>
              <a:srgbClr val="F2DCDB"/>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600">
                  <a:latin typeface="Times New Roman" pitchFamily="18" charset="0"/>
                  <a:cs typeface="Arial" pitchFamily="34" charset="0"/>
                </a:rPr>
                <a:t>EEAS</a:t>
              </a:r>
            </a:p>
            <a:p>
              <a:pPr algn="ctr" eaLnBrk="1" hangingPunct="1">
                <a:spcBef>
                  <a:spcPct val="0"/>
                </a:spcBef>
                <a:buClrTx/>
                <a:buFontTx/>
                <a:buNone/>
              </a:pPr>
              <a:r>
                <a:rPr lang="cs-CZ" altLang="cs-CZ" sz="1600">
                  <a:latin typeface="Times New Roman" pitchFamily="18" charset="0"/>
                  <a:cs typeface="Arial" pitchFamily="34" charset="0"/>
                </a:rPr>
                <a:t>Security Policy and CSDP Structure</a:t>
              </a:r>
            </a:p>
            <a:p>
              <a:pPr algn="ctr" eaLnBrk="1" hangingPunct="1">
                <a:spcBef>
                  <a:spcPct val="0"/>
                </a:spcBef>
                <a:buClrTx/>
                <a:buFontTx/>
                <a:buNone/>
              </a:pPr>
              <a:endParaRPr lang="cs-CZ" altLang="cs-CZ" sz="1600">
                <a:latin typeface="Times New Roman" pitchFamily="18" charset="0"/>
                <a:cs typeface="Arial" pitchFamily="34" charset="0"/>
              </a:endParaRPr>
            </a:p>
            <a:p>
              <a:pPr algn="ctr" eaLnBrk="1" hangingPunct="1">
                <a:spcBef>
                  <a:spcPct val="0"/>
                </a:spcBef>
                <a:buClrTx/>
                <a:buFontTx/>
                <a:buNone/>
              </a:pPr>
              <a:endParaRPr lang="cs-CZ" altLang="cs-CZ" sz="1600">
                <a:latin typeface="Times New Roman" pitchFamily="18" charset="0"/>
                <a:cs typeface="Arial" pitchFamily="34" charset="0"/>
              </a:endParaRPr>
            </a:p>
            <a:p>
              <a:pPr algn="ctr" eaLnBrk="1" hangingPunct="1">
                <a:spcBef>
                  <a:spcPct val="0"/>
                </a:spcBef>
                <a:buClrTx/>
                <a:buFontTx/>
                <a:buNone/>
              </a:pPr>
              <a:endParaRPr lang="cs-CZ" altLang="cs-CZ" sz="1600">
                <a:latin typeface="Times New Roman" pitchFamily="18" charset="0"/>
                <a:cs typeface="Arial" pitchFamily="34" charset="0"/>
              </a:endParaRPr>
            </a:p>
            <a:p>
              <a:pPr algn="ctr" eaLnBrk="1" hangingPunct="1">
                <a:spcBef>
                  <a:spcPct val="0"/>
                </a:spcBef>
                <a:buClrTx/>
                <a:buFontTx/>
                <a:buNone/>
              </a:pPr>
              <a:endParaRPr lang="cs-CZ" altLang="cs-CZ" sz="1600">
                <a:latin typeface="Times New Roman" pitchFamily="18" charset="0"/>
                <a:cs typeface="Arial" pitchFamily="34" charset="0"/>
              </a:endParaRPr>
            </a:p>
            <a:p>
              <a:pPr algn="ctr" eaLnBrk="1" hangingPunct="1">
                <a:spcBef>
                  <a:spcPct val="0"/>
                </a:spcBef>
                <a:buClrTx/>
                <a:buFontTx/>
                <a:buNone/>
              </a:pPr>
              <a:endParaRPr lang="cs-CZ" altLang="cs-CZ" sz="1600">
                <a:latin typeface="Times New Roman" pitchFamily="18" charset="0"/>
                <a:cs typeface="Arial" pitchFamily="34" charset="0"/>
              </a:endParaRPr>
            </a:p>
            <a:p>
              <a:pPr algn="ctr" eaLnBrk="1" hangingPunct="1">
                <a:spcBef>
                  <a:spcPct val="0"/>
                </a:spcBef>
                <a:buClrTx/>
                <a:buFontTx/>
                <a:buNone/>
              </a:pPr>
              <a:endParaRPr lang="cs-CZ" altLang="cs-CZ" sz="1600">
                <a:latin typeface="Times New Roman" pitchFamily="18" charset="0"/>
                <a:cs typeface="Arial" pitchFamily="34" charset="0"/>
              </a:endParaRPr>
            </a:p>
          </p:txBody>
        </p:sp>
        <p:sp>
          <p:nvSpPr>
            <p:cNvPr id="2" name="Rectangle 16"/>
            <p:cNvSpPr>
              <a:spLocks noChangeArrowheads="1"/>
            </p:cNvSpPr>
            <p:nvPr/>
          </p:nvSpPr>
          <p:spPr bwMode="auto">
            <a:xfrm>
              <a:off x="860" y="2579"/>
              <a:ext cx="644" cy="211"/>
            </a:xfrm>
            <a:prstGeom prst="rect">
              <a:avLst/>
            </a:prstGeom>
            <a:solidFill>
              <a:schemeClr val="accent1">
                <a:lumMod val="75000"/>
              </a:schemeClr>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9pPr>
            </a:lstStyle>
            <a:p>
              <a:pPr algn="ctr" defTabSz="457200" eaLnBrk="1" hangingPunct="1">
                <a:spcBef>
                  <a:spcPct val="0"/>
                </a:spcBef>
                <a:buSzPct val="100000"/>
                <a:defRPr/>
              </a:pPr>
              <a:r>
                <a:rPr lang="cs-CZ" altLang="cs-CZ" sz="1600" dirty="0">
                  <a:latin typeface="Times New Roman" pitchFamily="16" charset="0"/>
                </a:rPr>
                <a:t>EUMS</a:t>
              </a:r>
            </a:p>
          </p:txBody>
        </p:sp>
        <p:sp>
          <p:nvSpPr>
            <p:cNvPr id="34845" name="Rectangle 17"/>
            <p:cNvSpPr>
              <a:spLocks noChangeArrowheads="1"/>
            </p:cNvSpPr>
            <p:nvPr/>
          </p:nvSpPr>
          <p:spPr bwMode="auto">
            <a:xfrm>
              <a:off x="91" y="1072"/>
              <a:ext cx="644" cy="211"/>
            </a:xfrm>
            <a:prstGeom prst="rect">
              <a:avLst/>
            </a:prstGeom>
            <a:solidFill>
              <a:srgbClr val="D9D9D9"/>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600">
                  <a:latin typeface="Times New Roman" pitchFamily="18" charset="0"/>
                  <a:cs typeface="Arial" pitchFamily="34" charset="0"/>
                </a:rPr>
                <a:t>EDA</a:t>
              </a:r>
            </a:p>
          </p:txBody>
        </p:sp>
        <p:sp>
          <p:nvSpPr>
            <p:cNvPr id="34846" name="Rectangle 18"/>
            <p:cNvSpPr>
              <a:spLocks noChangeArrowheads="1"/>
            </p:cNvSpPr>
            <p:nvPr/>
          </p:nvSpPr>
          <p:spPr bwMode="auto">
            <a:xfrm>
              <a:off x="1488" y="1074"/>
              <a:ext cx="644" cy="211"/>
            </a:xfrm>
            <a:prstGeom prst="rect">
              <a:avLst/>
            </a:prstGeom>
            <a:solidFill>
              <a:srgbClr val="E6B9B8"/>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600">
                  <a:latin typeface="Times New Roman" pitchFamily="18" charset="0"/>
                  <a:cs typeface="Arial" pitchFamily="34" charset="0"/>
                </a:rPr>
                <a:t>HR / VP</a:t>
              </a:r>
            </a:p>
          </p:txBody>
        </p:sp>
        <p:sp>
          <p:nvSpPr>
            <p:cNvPr id="34847" name="Rectangle 19"/>
            <p:cNvSpPr>
              <a:spLocks noChangeArrowheads="1"/>
            </p:cNvSpPr>
            <p:nvPr/>
          </p:nvSpPr>
          <p:spPr bwMode="auto">
            <a:xfrm>
              <a:off x="4900" y="3217"/>
              <a:ext cx="543" cy="211"/>
            </a:xfrm>
            <a:prstGeom prst="rect">
              <a:avLst/>
            </a:prstGeom>
            <a:solidFill>
              <a:srgbClr val="FFFFFF"/>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600">
                  <a:latin typeface="Times New Roman" pitchFamily="18" charset="0"/>
                  <a:cs typeface="Arial" pitchFamily="34" charset="0"/>
                </a:rPr>
                <a:t>EUISS</a:t>
              </a:r>
            </a:p>
          </p:txBody>
        </p:sp>
        <p:sp>
          <p:nvSpPr>
            <p:cNvPr id="34848" name="Rectangle 20"/>
            <p:cNvSpPr>
              <a:spLocks noChangeArrowheads="1"/>
            </p:cNvSpPr>
            <p:nvPr/>
          </p:nvSpPr>
          <p:spPr bwMode="auto">
            <a:xfrm>
              <a:off x="4900" y="3475"/>
              <a:ext cx="634" cy="211"/>
            </a:xfrm>
            <a:prstGeom prst="rect">
              <a:avLst/>
            </a:prstGeom>
            <a:solidFill>
              <a:srgbClr val="FFFFFF"/>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600">
                  <a:latin typeface="Times New Roman" pitchFamily="18" charset="0"/>
                  <a:cs typeface="Arial" pitchFamily="34" charset="0"/>
                </a:rPr>
                <a:t>Sat Com</a:t>
              </a:r>
            </a:p>
          </p:txBody>
        </p:sp>
        <p:sp>
          <p:nvSpPr>
            <p:cNvPr id="15382" name="Rectangle 21"/>
            <p:cNvSpPr>
              <a:spLocks noChangeArrowheads="1"/>
            </p:cNvSpPr>
            <p:nvPr/>
          </p:nvSpPr>
          <p:spPr bwMode="auto">
            <a:xfrm>
              <a:off x="2608" y="3113"/>
              <a:ext cx="634" cy="518"/>
            </a:xfrm>
            <a:prstGeom prst="rect">
              <a:avLst/>
            </a:prstGeom>
            <a:solidFill>
              <a:schemeClr val="accent1">
                <a:lumMod val="40000"/>
                <a:lumOff val="60000"/>
              </a:schemeClr>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9pPr>
            </a:lstStyle>
            <a:p>
              <a:pPr algn="ctr" defTabSz="457200" eaLnBrk="1" hangingPunct="1">
                <a:spcBef>
                  <a:spcPct val="0"/>
                </a:spcBef>
                <a:buSzPct val="100000"/>
                <a:defRPr/>
              </a:pPr>
              <a:r>
                <a:rPr lang="cs-CZ" altLang="cs-CZ" sz="1600" dirty="0">
                  <a:latin typeface="Times New Roman" pitchFamily="16" charset="0"/>
                </a:rPr>
                <a:t>MIL </a:t>
              </a:r>
              <a:r>
                <a:rPr lang="cs-CZ" altLang="cs-CZ" sz="1600" dirty="0" err="1">
                  <a:latin typeface="Times New Roman" pitchFamily="16" charset="0"/>
                </a:rPr>
                <a:t>Operation</a:t>
              </a:r>
              <a:r>
                <a:rPr lang="cs-CZ" altLang="cs-CZ" sz="1600" dirty="0">
                  <a:latin typeface="Times New Roman" pitchFamily="16" charset="0"/>
                </a:rPr>
                <a:t> </a:t>
              </a:r>
              <a:r>
                <a:rPr lang="cs-CZ" altLang="cs-CZ" sz="1600" dirty="0" err="1">
                  <a:latin typeface="Times New Roman" pitchFamily="16" charset="0"/>
                </a:rPr>
                <a:t>HQs</a:t>
              </a:r>
              <a:endParaRPr lang="cs-CZ" altLang="cs-CZ" sz="1600" dirty="0">
                <a:latin typeface="Times New Roman" pitchFamily="16" charset="0"/>
              </a:endParaRPr>
            </a:p>
          </p:txBody>
        </p:sp>
        <p:sp>
          <p:nvSpPr>
            <p:cNvPr id="34850" name="Rectangle 22"/>
            <p:cNvSpPr>
              <a:spLocks noChangeArrowheads="1"/>
            </p:cNvSpPr>
            <p:nvPr/>
          </p:nvSpPr>
          <p:spPr bwMode="auto">
            <a:xfrm>
              <a:off x="3381" y="3113"/>
              <a:ext cx="634" cy="525"/>
            </a:xfrm>
            <a:prstGeom prst="rect">
              <a:avLst/>
            </a:prstGeom>
            <a:solidFill>
              <a:srgbClr val="FFFF00"/>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600">
                  <a:latin typeface="Times New Roman" pitchFamily="18" charset="0"/>
                  <a:cs typeface="Arial" pitchFamily="34" charset="0"/>
                </a:rPr>
                <a:t>MPCC</a:t>
              </a:r>
            </a:p>
            <a:p>
              <a:pPr algn="ctr" eaLnBrk="1" hangingPunct="1">
                <a:spcBef>
                  <a:spcPct val="0"/>
                </a:spcBef>
                <a:buClrTx/>
                <a:buFontTx/>
                <a:buNone/>
              </a:pPr>
              <a:endParaRPr lang="cs-CZ" altLang="cs-CZ" sz="1600">
                <a:solidFill>
                  <a:srgbClr val="FFFF00"/>
                </a:solidFill>
                <a:latin typeface="Times New Roman" pitchFamily="18" charset="0"/>
                <a:cs typeface="Arial" pitchFamily="34" charset="0"/>
              </a:endParaRPr>
            </a:p>
            <a:p>
              <a:pPr algn="ctr" eaLnBrk="1" hangingPunct="1">
                <a:spcBef>
                  <a:spcPct val="0"/>
                </a:spcBef>
                <a:buClrTx/>
                <a:buFontTx/>
                <a:buNone/>
              </a:pPr>
              <a:endParaRPr lang="cs-CZ" altLang="cs-CZ" sz="1600">
                <a:latin typeface="Times New Roman" pitchFamily="18" charset="0"/>
                <a:cs typeface="Arial" pitchFamily="34" charset="0"/>
              </a:endParaRPr>
            </a:p>
          </p:txBody>
        </p:sp>
        <p:sp>
          <p:nvSpPr>
            <p:cNvPr id="34851" name="Rectangle 23"/>
            <p:cNvSpPr>
              <a:spLocks noChangeArrowheads="1"/>
            </p:cNvSpPr>
            <p:nvPr/>
          </p:nvSpPr>
          <p:spPr bwMode="auto">
            <a:xfrm>
              <a:off x="4083" y="3113"/>
              <a:ext cx="634" cy="365"/>
            </a:xfrm>
            <a:prstGeom prst="rect">
              <a:avLst/>
            </a:prstGeom>
            <a:solidFill>
              <a:srgbClr val="FFFFFF"/>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600">
                  <a:latin typeface="Times New Roman" pitchFamily="18" charset="0"/>
                  <a:cs typeface="Arial" pitchFamily="34" charset="0"/>
                </a:rPr>
                <a:t>CIV OPS Cmdr</a:t>
              </a:r>
            </a:p>
          </p:txBody>
        </p:sp>
        <p:sp>
          <p:nvSpPr>
            <p:cNvPr id="34852" name="Rectangle 24"/>
            <p:cNvSpPr>
              <a:spLocks noChangeArrowheads="1"/>
            </p:cNvSpPr>
            <p:nvPr/>
          </p:nvSpPr>
          <p:spPr bwMode="auto">
            <a:xfrm>
              <a:off x="4094" y="3574"/>
              <a:ext cx="634" cy="365"/>
            </a:xfrm>
            <a:prstGeom prst="rect">
              <a:avLst/>
            </a:prstGeom>
            <a:solidFill>
              <a:srgbClr val="FFFFFF"/>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600">
                  <a:latin typeface="Times New Roman" pitchFamily="18" charset="0"/>
                  <a:cs typeface="Arial" pitchFamily="34" charset="0"/>
                </a:rPr>
                <a:t>Head of Mission</a:t>
              </a:r>
            </a:p>
          </p:txBody>
        </p:sp>
        <p:sp>
          <p:nvSpPr>
            <p:cNvPr id="15386" name="Rectangle 25"/>
            <p:cNvSpPr>
              <a:spLocks noChangeArrowheads="1"/>
            </p:cNvSpPr>
            <p:nvPr/>
          </p:nvSpPr>
          <p:spPr bwMode="auto">
            <a:xfrm>
              <a:off x="2608" y="3761"/>
              <a:ext cx="634" cy="211"/>
            </a:xfrm>
            <a:prstGeom prst="rect">
              <a:avLst/>
            </a:prstGeom>
            <a:solidFill>
              <a:schemeClr val="accent1">
                <a:lumMod val="40000"/>
                <a:lumOff val="60000"/>
              </a:schemeClr>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9pPr>
            </a:lstStyle>
            <a:p>
              <a:pPr algn="ctr" defTabSz="457200" eaLnBrk="1" hangingPunct="1">
                <a:spcBef>
                  <a:spcPct val="0"/>
                </a:spcBef>
                <a:buSzPct val="100000"/>
                <a:defRPr/>
              </a:pPr>
              <a:r>
                <a:rPr lang="cs-CZ" altLang="cs-CZ" sz="1600" dirty="0">
                  <a:latin typeface="Times New Roman" pitchFamily="16" charset="0"/>
                </a:rPr>
                <a:t>FHQ</a:t>
              </a:r>
            </a:p>
          </p:txBody>
        </p:sp>
        <p:sp>
          <p:nvSpPr>
            <p:cNvPr id="34854" name="Line 26"/>
            <p:cNvSpPr>
              <a:spLocks noChangeShapeType="1"/>
            </p:cNvSpPr>
            <p:nvPr/>
          </p:nvSpPr>
          <p:spPr bwMode="auto">
            <a:xfrm>
              <a:off x="3858" y="1734"/>
              <a:ext cx="0" cy="174"/>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55" name="Line 27"/>
            <p:cNvSpPr>
              <a:spLocks noChangeShapeType="1"/>
            </p:cNvSpPr>
            <p:nvPr/>
          </p:nvSpPr>
          <p:spPr bwMode="auto">
            <a:xfrm>
              <a:off x="736" y="1135"/>
              <a:ext cx="751" cy="1"/>
            </a:xfrm>
            <a:prstGeom prst="line">
              <a:avLst/>
            </a:prstGeom>
            <a:noFill/>
            <a:ln w="12600" cap="sq">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56" name="Line 28"/>
            <p:cNvSpPr>
              <a:spLocks noChangeShapeType="1"/>
            </p:cNvSpPr>
            <p:nvPr/>
          </p:nvSpPr>
          <p:spPr bwMode="auto">
            <a:xfrm>
              <a:off x="3857" y="2447"/>
              <a:ext cx="1" cy="5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57" name="Line 29"/>
            <p:cNvSpPr>
              <a:spLocks noChangeShapeType="1"/>
            </p:cNvSpPr>
            <p:nvPr/>
          </p:nvSpPr>
          <p:spPr bwMode="auto">
            <a:xfrm flipH="1" flipV="1">
              <a:off x="2550" y="2690"/>
              <a:ext cx="127" cy="2"/>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58" name="Line 30"/>
            <p:cNvSpPr>
              <a:spLocks noChangeShapeType="1"/>
            </p:cNvSpPr>
            <p:nvPr/>
          </p:nvSpPr>
          <p:spPr bwMode="auto">
            <a:xfrm>
              <a:off x="2228" y="2875"/>
              <a:ext cx="0" cy="165"/>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59" name="Line 31"/>
            <p:cNvSpPr>
              <a:spLocks noChangeShapeType="1"/>
            </p:cNvSpPr>
            <p:nvPr/>
          </p:nvSpPr>
          <p:spPr bwMode="auto">
            <a:xfrm>
              <a:off x="737" y="1208"/>
              <a:ext cx="751" cy="1"/>
            </a:xfrm>
            <a:prstGeom prst="line">
              <a:avLst/>
            </a:prstGeom>
            <a:noFill/>
            <a:ln w="12600" cap="sq">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60" name="Line 32"/>
            <p:cNvSpPr>
              <a:spLocks noChangeShapeType="1"/>
            </p:cNvSpPr>
            <p:nvPr/>
          </p:nvSpPr>
          <p:spPr bwMode="auto">
            <a:xfrm>
              <a:off x="1906" y="2691"/>
              <a:ext cx="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61" name="Line 33"/>
            <p:cNvSpPr>
              <a:spLocks noChangeShapeType="1"/>
            </p:cNvSpPr>
            <p:nvPr/>
          </p:nvSpPr>
          <p:spPr bwMode="auto">
            <a:xfrm flipH="1">
              <a:off x="1504" y="2691"/>
              <a:ext cx="401" cy="5"/>
            </a:xfrm>
            <a:prstGeom prst="line">
              <a:avLst/>
            </a:prstGeom>
            <a:noFill/>
            <a:ln w="12600" cap="sq">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cxnSp>
          <p:nvCxnSpPr>
            <p:cNvPr id="34862" name="AutoShape 34"/>
            <p:cNvCxnSpPr>
              <a:cxnSpLocks noChangeShapeType="1"/>
              <a:stCxn id="34846" idx="2"/>
              <a:endCxn id="34843" idx="3"/>
            </p:cNvCxnSpPr>
            <p:nvPr/>
          </p:nvCxnSpPr>
          <p:spPr bwMode="auto">
            <a:xfrm rot="5400000">
              <a:off x="1199" y="1674"/>
              <a:ext cx="1000" cy="223"/>
            </a:xfrm>
            <a:prstGeom prst="bentConnector2">
              <a:avLst/>
            </a:prstGeom>
            <a:noFill/>
            <a:ln w="126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4863" name="Line 35"/>
            <p:cNvSpPr>
              <a:spLocks noChangeShapeType="1"/>
            </p:cNvSpPr>
            <p:nvPr/>
          </p:nvSpPr>
          <p:spPr bwMode="auto">
            <a:xfrm>
              <a:off x="3692" y="2886"/>
              <a:ext cx="6" cy="226"/>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64" name="Line 36"/>
            <p:cNvSpPr>
              <a:spLocks noChangeShapeType="1"/>
            </p:cNvSpPr>
            <p:nvPr/>
          </p:nvSpPr>
          <p:spPr bwMode="auto">
            <a:xfrm>
              <a:off x="2994" y="2886"/>
              <a:ext cx="0" cy="226"/>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65" name="Line 37"/>
            <p:cNvSpPr>
              <a:spLocks noChangeShapeType="1"/>
            </p:cNvSpPr>
            <p:nvPr/>
          </p:nvSpPr>
          <p:spPr bwMode="auto">
            <a:xfrm>
              <a:off x="4401" y="2875"/>
              <a:ext cx="0" cy="236"/>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66" name="Line 38"/>
            <p:cNvSpPr>
              <a:spLocks noChangeShapeType="1"/>
            </p:cNvSpPr>
            <p:nvPr/>
          </p:nvSpPr>
          <p:spPr bwMode="auto">
            <a:xfrm>
              <a:off x="2994" y="3636"/>
              <a:ext cx="2" cy="124"/>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4867" name="Line 39"/>
            <p:cNvSpPr>
              <a:spLocks noChangeShapeType="1"/>
            </p:cNvSpPr>
            <p:nvPr/>
          </p:nvSpPr>
          <p:spPr bwMode="auto">
            <a:xfrm>
              <a:off x="4400" y="3481"/>
              <a:ext cx="0" cy="92"/>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cxnSp>
          <p:nvCxnSpPr>
            <p:cNvPr id="34868" name="AutoShape 40"/>
            <p:cNvCxnSpPr>
              <a:cxnSpLocks noChangeShapeType="1"/>
              <a:stCxn id="34838" idx="3"/>
              <a:endCxn id="34847" idx="1"/>
            </p:cNvCxnSpPr>
            <p:nvPr/>
          </p:nvCxnSpPr>
          <p:spPr bwMode="auto">
            <a:xfrm>
              <a:off x="4707" y="2691"/>
              <a:ext cx="192" cy="631"/>
            </a:xfrm>
            <a:prstGeom prst="bentConnector5">
              <a:avLst>
                <a:gd name="adj1" fmla="val 78167"/>
                <a:gd name="adj2" fmla="val 56847"/>
                <a:gd name="adj3" fmla="val 21829"/>
              </a:avLst>
            </a:prstGeom>
            <a:noFill/>
            <a:ln w="126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869" name="AutoShape 41"/>
            <p:cNvCxnSpPr>
              <a:cxnSpLocks noChangeShapeType="1"/>
              <a:stCxn id="34838" idx="3"/>
              <a:endCxn id="34848" idx="1"/>
            </p:cNvCxnSpPr>
            <p:nvPr/>
          </p:nvCxnSpPr>
          <p:spPr bwMode="auto">
            <a:xfrm>
              <a:off x="4707" y="2691"/>
              <a:ext cx="192" cy="890"/>
            </a:xfrm>
            <a:prstGeom prst="bentConnector5">
              <a:avLst>
                <a:gd name="adj1" fmla="val 78167"/>
                <a:gd name="adj2" fmla="val 40704"/>
                <a:gd name="adj3" fmla="val 21829"/>
              </a:avLst>
            </a:prstGeom>
            <a:noFill/>
            <a:ln w="126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870" name="AutoShape 42"/>
            <p:cNvCxnSpPr>
              <a:cxnSpLocks noChangeShapeType="1"/>
              <a:stCxn id="34838" idx="3"/>
              <a:endCxn id="34840" idx="1"/>
            </p:cNvCxnSpPr>
            <p:nvPr/>
          </p:nvCxnSpPr>
          <p:spPr bwMode="auto">
            <a:xfrm>
              <a:off x="4707" y="2691"/>
              <a:ext cx="318" cy="136"/>
            </a:xfrm>
            <a:prstGeom prst="bentConnector3">
              <a:avLst>
                <a:gd name="adj1" fmla="val 49963"/>
              </a:avLst>
            </a:prstGeom>
            <a:noFill/>
            <a:ln w="126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871" name="AutoShape 43"/>
            <p:cNvCxnSpPr>
              <a:cxnSpLocks noChangeShapeType="1"/>
              <a:stCxn id="34838" idx="3"/>
              <a:endCxn id="34839" idx="1"/>
            </p:cNvCxnSpPr>
            <p:nvPr/>
          </p:nvCxnSpPr>
          <p:spPr bwMode="auto">
            <a:xfrm flipV="1">
              <a:off x="4707" y="2551"/>
              <a:ext cx="320" cy="140"/>
            </a:xfrm>
            <a:prstGeom prst="bentConnector3">
              <a:avLst>
                <a:gd name="adj1" fmla="val 50000"/>
              </a:avLst>
            </a:prstGeom>
            <a:noFill/>
            <a:ln w="12600" cap="sq">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4825" name="Zástupný symbol pro číslo snímku 1"/>
          <p:cNvSpPr txBox="1">
            <a:spLocks/>
          </p:cNvSpPr>
          <p:nvPr/>
        </p:nvSpPr>
        <p:spPr bwMode="auto">
          <a:xfrm>
            <a:off x="7051675" y="6494463"/>
            <a:ext cx="213201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B4CB3B4B-4F08-4052-87C7-8798947C3F2B}" type="slidenum">
              <a:rPr lang="cs-CZ" altLang="cs-CZ" sz="2000">
                <a:latin typeface="Times New Roman" pitchFamily="18" charset="0"/>
                <a:cs typeface="Arial" pitchFamily="34" charset="0"/>
              </a:rPr>
              <a:pPr algn="r" eaLnBrk="1" hangingPunct="1">
                <a:spcBef>
                  <a:spcPts val="1250"/>
                </a:spcBef>
              </a:pPr>
              <a:t>34</a:t>
            </a:fld>
            <a:endParaRPr lang="cs-CZ" altLang="cs-CZ" sz="2000">
              <a:latin typeface="Times New Roman" pitchFamily="18" charset="0"/>
              <a:cs typeface="Arial" pitchFamily="34" charset="0"/>
            </a:endParaRPr>
          </a:p>
        </p:txBody>
      </p:sp>
      <p:sp>
        <p:nvSpPr>
          <p:cNvPr id="34826" name="Rectangle 14"/>
          <p:cNvSpPr>
            <a:spLocks noChangeArrowheads="1"/>
          </p:cNvSpPr>
          <p:nvPr/>
        </p:nvSpPr>
        <p:spPr bwMode="auto">
          <a:xfrm>
            <a:off x="2297113" y="5359400"/>
            <a:ext cx="1022350" cy="525463"/>
          </a:xfrm>
          <a:prstGeom prst="rect">
            <a:avLst/>
          </a:prstGeom>
          <a:solidFill>
            <a:srgbClr val="00B050"/>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400">
                <a:latin typeface="Times New Roman" pitchFamily="18" charset="0"/>
                <a:cs typeface="Arial" pitchFamily="34" charset="0"/>
              </a:rPr>
              <a:t>EUMCWG/HTF</a:t>
            </a:r>
          </a:p>
        </p:txBody>
      </p:sp>
      <p:cxnSp>
        <p:nvCxnSpPr>
          <p:cNvPr id="34827" name="Pravoúhlá spojnice 3"/>
          <p:cNvCxnSpPr>
            <a:cxnSpLocks noChangeShapeType="1"/>
            <a:stCxn id="34826" idx="0"/>
            <a:endCxn id="34841" idx="1"/>
          </p:cNvCxnSpPr>
          <p:nvPr/>
        </p:nvCxnSpPr>
        <p:spPr bwMode="auto">
          <a:xfrm rot="5400000" flipH="1" flipV="1">
            <a:off x="2372519" y="4706144"/>
            <a:ext cx="1089025" cy="217487"/>
          </a:xfrm>
          <a:prstGeom prst="bentConnector2">
            <a:avLst/>
          </a:prstGeom>
          <a:noFill/>
          <a:ln w="9525" algn="ctr">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Rectangle 25"/>
          <p:cNvSpPr>
            <a:spLocks noChangeArrowheads="1"/>
          </p:cNvSpPr>
          <p:nvPr/>
        </p:nvSpPr>
        <p:spPr bwMode="auto">
          <a:xfrm>
            <a:off x="5356225" y="5975350"/>
            <a:ext cx="1006475" cy="341313"/>
          </a:xfrm>
          <a:prstGeom prst="rect">
            <a:avLst/>
          </a:prstGeom>
          <a:solidFill>
            <a:schemeClr val="accent1">
              <a:lumMod val="40000"/>
              <a:lumOff val="60000"/>
            </a:schemeClr>
          </a:solidFill>
          <a:ln w="25560" cap="sq">
            <a:solidFill>
              <a:srgbClr val="385D8A"/>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5pPr>
            <a:lvl6pPr marL="25146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6pPr>
            <a:lvl7pPr marL="29718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7pPr>
            <a:lvl8pPr marL="34290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8pPr>
            <a:lvl9pPr marL="3886200" indent="-228600" defTabSz="457200" eaLnBrk="0" fontAlgn="base" hangingPunct="0">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charset="-122"/>
              </a:defRPr>
            </a:lvl9pPr>
          </a:lstStyle>
          <a:p>
            <a:pPr algn="ctr" defTabSz="457200" eaLnBrk="1" hangingPunct="1">
              <a:spcBef>
                <a:spcPct val="0"/>
              </a:spcBef>
              <a:buSzPct val="100000"/>
              <a:defRPr/>
            </a:pPr>
            <a:r>
              <a:rPr lang="cs-CZ" altLang="cs-CZ" sz="1600" dirty="0">
                <a:latin typeface="Times New Roman" pitchFamily="16" charset="0"/>
              </a:rPr>
              <a:t>MHQ</a:t>
            </a:r>
          </a:p>
        </p:txBody>
      </p:sp>
      <p:sp>
        <p:nvSpPr>
          <p:cNvPr id="34829" name="Line 38"/>
          <p:cNvSpPr>
            <a:spLocks noChangeShapeType="1"/>
          </p:cNvSpPr>
          <p:nvPr/>
        </p:nvSpPr>
        <p:spPr bwMode="auto">
          <a:xfrm>
            <a:off x="5888038" y="5764213"/>
            <a:ext cx="3175" cy="196850"/>
          </a:xfrm>
          <a:prstGeom prst="line">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50" name="Text Box 1"/>
          <p:cNvSpPr txBox="1">
            <a:spLocks noChangeArrowheads="1"/>
          </p:cNvSpPr>
          <p:nvPr/>
        </p:nvSpPr>
        <p:spPr bwMode="auto">
          <a:xfrm>
            <a:off x="687388" y="204788"/>
            <a:ext cx="7991475" cy="649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defTabSz="457200" eaLnBrk="1" hangingPunct="1">
              <a:spcBef>
                <a:spcPct val="0"/>
              </a:spcBef>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altLang="cs-CZ" sz="3600" u="sng" dirty="0">
                <a:effectLst>
                  <a:outerShdw blurRad="38100" dist="38100" dir="2700000" algn="tl">
                    <a:srgbClr val="C0C0C0"/>
                  </a:outerShdw>
                </a:effectLst>
                <a:latin typeface="Times New Roman" pitchFamily="16" charset="0"/>
                <a:ea typeface="Microsoft YaHei" charset="-122"/>
                <a:cs typeface="Times New Roman" pitchFamily="16" charset="0"/>
              </a:rPr>
              <a:t>Struktura orgánů CSDP</a:t>
            </a:r>
          </a:p>
        </p:txBody>
      </p:sp>
      <p:sp>
        <p:nvSpPr>
          <p:cNvPr id="3" name="Ovál 2"/>
          <p:cNvSpPr/>
          <p:nvPr/>
        </p:nvSpPr>
        <p:spPr bwMode="auto">
          <a:xfrm>
            <a:off x="687388" y="3628231"/>
            <a:ext cx="5389563" cy="3113138"/>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100000"/>
              </a:lnSpc>
              <a:spcBef>
                <a:spcPts val="1250"/>
              </a:spcBef>
              <a:spcAft>
                <a:spcPct val="0"/>
              </a:spcAft>
              <a:buClr>
                <a:srgbClr val="000000"/>
              </a:buClr>
              <a:buSzPct val="100000"/>
              <a:buFont typeface="Times New Roman" pitchFamily="16" charset="0"/>
              <a:buNone/>
              <a:tabLst/>
            </a:pPr>
            <a:endParaRPr kumimoji="0" lang="cs-CZ" sz="2000" b="0" i="0" u="none" strike="noStrike" cap="none" normalizeH="0" baseline="0">
              <a:ln>
                <a:noFill/>
              </a:ln>
              <a:solidFill>
                <a:schemeClr val="bg1"/>
              </a:solidFill>
              <a:effectLst/>
              <a:latin typeface="Times New Roman" pitchFamily="16" charset="0"/>
              <a:ea typeface="Microsoft YaHei" charset="-122"/>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2813" y="2708920"/>
            <a:ext cx="7772400" cy="1470025"/>
          </a:xfrm>
        </p:spPr>
        <p:txBody>
          <a:bodyPr/>
          <a:lstStyle/>
          <a:p>
            <a:pPr eaLnBrk="1" hangingPunct="1">
              <a:spcBef>
                <a:spcPts val="2000"/>
              </a:spcBef>
              <a:defRPr/>
            </a:pPr>
            <a:r>
              <a:rPr lang="cs-CZ" altLang="cs-CZ" b="1" dirty="0">
                <a:latin typeface="Times New Roman" pitchFamily="18" charset="0"/>
              </a:rPr>
              <a:t>OBRANNÉ PLÁNOVÁNÍ </a:t>
            </a:r>
            <a:br>
              <a:rPr lang="cs-CZ" altLang="cs-CZ" b="1" dirty="0">
                <a:latin typeface="Times New Roman" pitchFamily="18" charset="0"/>
              </a:rPr>
            </a:br>
            <a:br>
              <a:rPr lang="cs-CZ" altLang="cs-CZ" b="1" dirty="0">
                <a:latin typeface="Times New Roman" pitchFamily="18" charset="0"/>
              </a:rPr>
            </a:br>
            <a:r>
              <a:rPr lang="cs-CZ" altLang="cs-CZ" b="1" dirty="0">
                <a:latin typeface="Times New Roman" pitchFamily="18" charset="0"/>
              </a:rPr>
              <a:t>SBOP/CSDP</a:t>
            </a:r>
          </a:p>
        </p:txBody>
      </p:sp>
      <p:sp>
        <p:nvSpPr>
          <p:cNvPr id="4" name="Zástupný symbol pro číslo snímku 3"/>
          <p:cNvSpPr>
            <a:spLocks noGrp="1"/>
          </p:cNvSpPr>
          <p:nvPr>
            <p:ph type="sldNum" idx="10"/>
          </p:nvPr>
        </p:nvSpPr>
        <p:spPr/>
        <p:txBody>
          <a:bodyPr/>
          <a:lstStyle/>
          <a:p>
            <a:pPr>
              <a:defRPr/>
            </a:pPr>
            <a:fld id="{33B9CD4E-3B68-4F40-A3E0-FD487490A42B}" type="slidenum">
              <a:rPr lang="cs-CZ" altLang="cs-CZ" smtClean="0"/>
              <a:pPr>
                <a:defRPr/>
              </a:pPr>
              <a:t>35</a:t>
            </a:fld>
            <a:endParaRPr lang="cs-CZ" altLang="cs-CZ"/>
          </a:p>
        </p:txBody>
      </p:sp>
    </p:spTree>
    <p:extLst>
      <p:ext uri="{BB962C8B-B14F-4D97-AF65-F5344CB8AC3E}">
        <p14:creationId xmlns:p14="http://schemas.microsoft.com/office/powerpoint/2010/main" val="11561343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8598" y="-171400"/>
            <a:ext cx="8228013" cy="1141412"/>
          </a:xfrm>
        </p:spPr>
        <p:txBody>
          <a:bodyPr/>
          <a:lstStyle/>
          <a:p>
            <a:r>
              <a:rPr lang="cs-CZ" sz="3600" b="1" dirty="0"/>
              <a:t>PROCES OBRANNÉHO PLÁNOVÁNÍ EU</a:t>
            </a:r>
          </a:p>
        </p:txBody>
      </p:sp>
      <p:sp>
        <p:nvSpPr>
          <p:cNvPr id="3" name="Zástupný symbol pro obsah 2"/>
          <p:cNvSpPr>
            <a:spLocks noGrp="1"/>
          </p:cNvSpPr>
          <p:nvPr>
            <p:ph idx="1"/>
          </p:nvPr>
        </p:nvSpPr>
        <p:spPr>
          <a:xfrm>
            <a:off x="448598" y="764704"/>
            <a:ext cx="8228013" cy="4524375"/>
          </a:xfrm>
        </p:spPr>
        <p:txBody>
          <a:bodyPr/>
          <a:lstStyle/>
          <a:p>
            <a:pPr marL="457200" indent="-457200" algn="just">
              <a:buFont typeface="+mj-lt"/>
              <a:buAutoNum type="arabicPeriod"/>
            </a:pPr>
            <a:r>
              <a:rPr lang="cs-CZ" sz="2400" dirty="0"/>
              <a:t>Tvorba katalogů</a:t>
            </a:r>
          </a:p>
          <a:p>
            <a:pPr marL="857250" lvl="1" indent="-457200" algn="just">
              <a:buFont typeface="Arial" panose="020B0604020202020204" pitchFamily="34" charset="0"/>
              <a:buChar char="•"/>
            </a:pPr>
            <a:r>
              <a:rPr lang="cs-CZ" sz="2400" i="1" dirty="0" err="1"/>
              <a:t>Requirements</a:t>
            </a:r>
            <a:r>
              <a:rPr lang="cs-CZ" sz="2400" i="1" dirty="0"/>
              <a:t> </a:t>
            </a:r>
            <a:r>
              <a:rPr lang="cs-CZ" sz="2400" i="1" dirty="0" err="1"/>
              <a:t>Catalogue</a:t>
            </a:r>
            <a:r>
              <a:rPr lang="cs-CZ" sz="2400" dirty="0"/>
              <a:t>, stanovení požadavků na schopnosti k naplnění politicko-vojenských ambicí EU,</a:t>
            </a:r>
          </a:p>
          <a:p>
            <a:pPr marL="857250" lvl="1" indent="-457200" algn="just">
              <a:buFont typeface="Arial" panose="020B0604020202020204" pitchFamily="34" charset="0"/>
              <a:buChar char="•"/>
            </a:pPr>
            <a:r>
              <a:rPr lang="en-US" sz="2400" i="1" dirty="0"/>
              <a:t>Force Catalogue</a:t>
            </a:r>
            <a:r>
              <a:rPr lang="cs-CZ" sz="2400" i="1" dirty="0"/>
              <a:t>, </a:t>
            </a:r>
            <a:r>
              <a:rPr lang="cs-CZ" sz="2400" dirty="0"/>
              <a:t>síly deklarované národy </a:t>
            </a:r>
            <a:endParaRPr lang="cs-CZ" sz="2400" i="1" dirty="0"/>
          </a:p>
          <a:p>
            <a:pPr marL="857250" lvl="1" indent="-457200" algn="just">
              <a:buFont typeface="Arial" panose="020B0604020202020204" pitchFamily="34" charset="0"/>
              <a:buChar char="•"/>
            </a:pPr>
            <a:r>
              <a:rPr lang="en-US" sz="2400" i="1" dirty="0"/>
              <a:t>Progress Catalogue</a:t>
            </a:r>
            <a:r>
              <a:rPr lang="cs-CZ" sz="2400" dirty="0"/>
              <a:t>, úroveň pokrytí nedostatků</a:t>
            </a:r>
          </a:p>
          <a:p>
            <a:pPr marL="457200" indent="-457200" algn="just">
              <a:buFont typeface="+mj-lt"/>
              <a:buAutoNum type="arabicPeriod"/>
            </a:pPr>
            <a:r>
              <a:rPr lang="cs-CZ" sz="2400" dirty="0"/>
              <a:t>Proces </a:t>
            </a:r>
            <a:r>
              <a:rPr lang="cs-CZ" sz="2400" i="1" dirty="0" err="1"/>
              <a:t>Scrutinising</a:t>
            </a:r>
            <a:r>
              <a:rPr lang="cs-CZ" sz="2400" i="1" dirty="0"/>
              <a:t>, </a:t>
            </a:r>
            <a:r>
              <a:rPr lang="cs-CZ" sz="2400" i="1" dirty="0" err="1"/>
              <a:t>Assessing</a:t>
            </a:r>
            <a:r>
              <a:rPr lang="cs-CZ" sz="2400" i="1" dirty="0"/>
              <a:t> </a:t>
            </a:r>
            <a:r>
              <a:rPr lang="cs-CZ" sz="2400" i="1" dirty="0" err="1"/>
              <a:t>Evaluating</a:t>
            </a:r>
            <a:r>
              <a:rPr lang="cs-CZ" sz="2400" i="1" dirty="0"/>
              <a:t> </a:t>
            </a:r>
            <a:r>
              <a:rPr lang="cs-CZ" sz="2400" i="1" dirty="0" err="1"/>
              <a:t>Prioritising</a:t>
            </a:r>
            <a:r>
              <a:rPr lang="cs-CZ" sz="2400" i="1" dirty="0"/>
              <a:t> (SAEP)</a:t>
            </a:r>
          </a:p>
          <a:p>
            <a:pPr marL="857250" lvl="1" indent="-457200" algn="just">
              <a:buFont typeface="Arial" panose="020B0604020202020204" pitchFamily="34" charset="0"/>
              <a:buChar char="•"/>
            </a:pPr>
            <a:r>
              <a:rPr lang="cs-CZ" sz="2400" dirty="0"/>
              <a:t>Sumarizace národních příspěvků do společných sil (</a:t>
            </a:r>
            <a:r>
              <a:rPr lang="cs-CZ" sz="2400" i="1" dirty="0" err="1"/>
              <a:t>Scrutinising</a:t>
            </a:r>
            <a:r>
              <a:rPr lang="cs-CZ" sz="2400" dirty="0"/>
              <a:t>),</a:t>
            </a:r>
          </a:p>
          <a:p>
            <a:pPr marL="857250" lvl="1" indent="-457200" algn="just">
              <a:buFont typeface="Arial" panose="020B0604020202020204" pitchFamily="34" charset="0"/>
              <a:buChar char="•"/>
            </a:pPr>
            <a:r>
              <a:rPr lang="cs-CZ" sz="2400" dirty="0"/>
              <a:t>Porovnání požadavků s disponibilními schopnostmi (</a:t>
            </a:r>
            <a:r>
              <a:rPr lang="cs-CZ" sz="2400" i="1" dirty="0" err="1"/>
              <a:t>Assessing</a:t>
            </a:r>
            <a:r>
              <a:rPr lang="cs-CZ" sz="2400" dirty="0"/>
              <a:t>),</a:t>
            </a:r>
          </a:p>
          <a:p>
            <a:pPr marL="857250" lvl="1" indent="-457200" algn="just">
              <a:buFont typeface="Arial" panose="020B0604020202020204" pitchFamily="34" charset="0"/>
              <a:buChar char="•"/>
            </a:pPr>
            <a:r>
              <a:rPr lang="cs-CZ" sz="2400" dirty="0"/>
              <a:t>Identifikace nedostatků a jejich vyhodnocení (</a:t>
            </a:r>
            <a:r>
              <a:rPr lang="cs-CZ" sz="2400" i="1" dirty="0" err="1"/>
              <a:t>Evaluating</a:t>
            </a:r>
            <a:r>
              <a:rPr lang="cs-CZ" sz="2400" dirty="0"/>
              <a:t>),</a:t>
            </a:r>
          </a:p>
          <a:p>
            <a:pPr marL="857250" lvl="1" indent="-457200" algn="just">
              <a:buFont typeface="Arial" panose="020B0604020202020204" pitchFamily="34" charset="0"/>
              <a:buChar char="•"/>
            </a:pPr>
            <a:r>
              <a:rPr lang="cs-CZ" sz="2400" dirty="0"/>
              <a:t>Stanovení priorit řešení nedostatků (</a:t>
            </a:r>
            <a:r>
              <a:rPr lang="cs-CZ" sz="2400" i="1" dirty="0" err="1"/>
              <a:t>Prioritising</a:t>
            </a:r>
            <a:r>
              <a:rPr lang="cs-CZ" sz="2400" dirty="0"/>
              <a:t>).</a:t>
            </a:r>
          </a:p>
          <a:p>
            <a:pPr marL="457200" indent="-457200" algn="just">
              <a:buFont typeface="+mj-lt"/>
              <a:buAutoNum type="arabicPeriod"/>
            </a:pPr>
            <a:r>
              <a:rPr lang="cs-CZ" sz="2400" dirty="0"/>
              <a:t>Předložení národních příspěvků do společných sil a prostředků EU (</a:t>
            </a:r>
            <a:r>
              <a:rPr lang="cs-CZ" sz="2400" i="1" dirty="0" err="1"/>
              <a:t>Bidding</a:t>
            </a:r>
            <a:r>
              <a:rPr lang="cs-CZ" sz="2400" i="1" dirty="0"/>
              <a:t> </a:t>
            </a:r>
            <a:r>
              <a:rPr lang="cs-CZ" sz="2400" i="1" dirty="0" err="1"/>
              <a:t>Process</a:t>
            </a:r>
            <a:r>
              <a:rPr lang="cs-CZ" sz="2400" dirty="0"/>
              <a:t>).</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36</a:t>
            </a:fld>
            <a:endParaRPr lang="cs-CZ" altLang="cs-CZ" dirty="0"/>
          </a:p>
        </p:txBody>
      </p:sp>
    </p:spTree>
    <p:extLst>
      <p:ext uri="{BB962C8B-B14F-4D97-AF65-F5344CB8AC3E}">
        <p14:creationId xmlns:p14="http://schemas.microsoft.com/office/powerpoint/2010/main" val="122769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2690"/>
            <a:ext cx="8228013" cy="1141412"/>
          </a:xfrm>
        </p:spPr>
        <p:txBody>
          <a:bodyPr/>
          <a:lstStyle/>
          <a:p>
            <a:r>
              <a:rPr lang="cs-CZ" sz="3600" b="1" dirty="0"/>
              <a:t>DEFINOVÁNÍ POŽADAVKŮ (1) </a:t>
            </a:r>
          </a:p>
        </p:txBody>
      </p:sp>
      <p:sp>
        <p:nvSpPr>
          <p:cNvPr id="3" name="Zástupný symbol pro obsah 2"/>
          <p:cNvSpPr>
            <a:spLocks noGrp="1"/>
          </p:cNvSpPr>
          <p:nvPr>
            <p:ph idx="1"/>
          </p:nvPr>
        </p:nvSpPr>
        <p:spPr/>
        <p:txBody>
          <a:bodyPr/>
          <a:lstStyle/>
          <a:p>
            <a:pPr marL="457200" indent="-457200">
              <a:buFont typeface="Arial" panose="020B0604020202020204" pitchFamily="34" charset="0"/>
              <a:buChar char="•"/>
            </a:pPr>
            <a:r>
              <a:rPr lang="cs-CZ" sz="2400" dirty="0"/>
              <a:t>Tvorba katalogu požadavků EU vychází ze strategických plánovacích předpokladů (</a:t>
            </a:r>
            <a:r>
              <a:rPr lang="cs-CZ" sz="2400" i="1" dirty="0" err="1"/>
              <a:t>Strategic</a:t>
            </a:r>
            <a:r>
              <a:rPr lang="cs-CZ" sz="2400" i="1" dirty="0"/>
              <a:t> </a:t>
            </a:r>
            <a:r>
              <a:rPr lang="cs-CZ" sz="2400" i="1" dirty="0" err="1"/>
              <a:t>Planning</a:t>
            </a:r>
            <a:r>
              <a:rPr lang="cs-CZ" sz="2400" i="1" dirty="0"/>
              <a:t> </a:t>
            </a:r>
            <a:r>
              <a:rPr lang="cs-CZ" sz="2400" i="1" dirty="0" err="1"/>
              <a:t>Assumptions</a:t>
            </a:r>
            <a:r>
              <a:rPr lang="cs-CZ" sz="2400" dirty="0"/>
              <a:t>)</a:t>
            </a:r>
          </a:p>
          <a:p>
            <a:pPr marL="457200" indent="-457200">
              <a:buFont typeface="Arial" panose="020B0604020202020204" pitchFamily="34" charset="0"/>
              <a:buChar char="•"/>
            </a:pPr>
            <a:r>
              <a:rPr lang="cs-CZ" sz="2400" dirty="0"/>
              <a:t>Zahrnují:</a:t>
            </a:r>
          </a:p>
          <a:p>
            <a:pPr marL="857250" lvl="1" indent="-457200">
              <a:buFont typeface="Arial" panose="020B0604020202020204" pitchFamily="34" charset="0"/>
              <a:buChar char="•"/>
            </a:pPr>
            <a:r>
              <a:rPr lang="cs-CZ" sz="2400" dirty="0"/>
              <a:t>vzdálenost operace od Bruselu (</a:t>
            </a:r>
            <a:r>
              <a:rPr lang="cs-CZ" sz="2400" i="1" dirty="0"/>
              <a:t>Distance</a:t>
            </a:r>
            <a:r>
              <a:rPr lang="cs-CZ" sz="2400" dirty="0"/>
              <a:t>), </a:t>
            </a:r>
          </a:p>
          <a:p>
            <a:pPr marL="857250" lvl="1" indent="-457200">
              <a:buFont typeface="Arial" panose="020B0604020202020204" pitchFamily="34" charset="0"/>
              <a:buChar char="•"/>
            </a:pPr>
            <a:r>
              <a:rPr lang="cs-CZ" sz="2400" dirty="0"/>
              <a:t>reakční doba k vyslání sil (</a:t>
            </a:r>
            <a:r>
              <a:rPr lang="cs-CZ" sz="2400" i="1" dirty="0" err="1"/>
              <a:t>Readiness</a:t>
            </a:r>
            <a:r>
              <a:rPr lang="cs-CZ" sz="2400" dirty="0"/>
              <a:t>), </a:t>
            </a:r>
          </a:p>
          <a:p>
            <a:pPr marL="857250" lvl="1" indent="-457200">
              <a:buFont typeface="Arial" panose="020B0604020202020204" pitchFamily="34" charset="0"/>
              <a:buChar char="•"/>
            </a:pPr>
            <a:r>
              <a:rPr lang="cs-CZ" sz="2400" dirty="0"/>
              <a:t>doba trvání operace (</a:t>
            </a:r>
            <a:r>
              <a:rPr lang="cs-CZ" sz="2400" i="1" dirty="0" err="1"/>
              <a:t>Duration</a:t>
            </a:r>
            <a:r>
              <a:rPr lang="cs-CZ" sz="2400" dirty="0"/>
              <a:t>),</a:t>
            </a:r>
          </a:p>
          <a:p>
            <a:pPr marL="857250" lvl="1" indent="-457200">
              <a:buFont typeface="Arial" panose="020B0604020202020204" pitchFamily="34" charset="0"/>
              <a:buChar char="•"/>
            </a:pPr>
            <a:r>
              <a:rPr lang="cs-CZ" sz="2400" dirty="0"/>
              <a:t>rotace sil (</a:t>
            </a:r>
            <a:r>
              <a:rPr lang="cs-CZ" sz="2400" i="1" dirty="0" err="1"/>
              <a:t>Rotation</a:t>
            </a:r>
            <a:r>
              <a:rPr lang="cs-CZ" sz="2400" dirty="0"/>
              <a:t>), </a:t>
            </a:r>
          </a:p>
          <a:p>
            <a:pPr marL="857250" lvl="1" indent="-457200">
              <a:buFont typeface="Arial" panose="020B0604020202020204" pitchFamily="34" charset="0"/>
              <a:buChar char="•"/>
            </a:pPr>
            <a:r>
              <a:rPr lang="cs-CZ" sz="2400" dirty="0"/>
              <a:t>počet souběžných operací (</a:t>
            </a:r>
            <a:r>
              <a:rPr lang="cs-CZ" sz="2400" i="1" dirty="0" err="1"/>
              <a:t>Concurrency</a:t>
            </a:r>
            <a:r>
              <a:rPr lang="cs-CZ" sz="2400" dirty="0"/>
              <a:t>).</a:t>
            </a:r>
          </a:p>
          <a:p>
            <a:endParaRPr lang="cs-CZ" sz="2400" dirty="0"/>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37</a:t>
            </a:fld>
            <a:endParaRPr lang="cs-CZ" altLang="cs-CZ" dirty="0"/>
          </a:p>
        </p:txBody>
      </p:sp>
    </p:spTree>
    <p:extLst>
      <p:ext uri="{BB962C8B-B14F-4D97-AF65-F5344CB8AC3E}">
        <p14:creationId xmlns:p14="http://schemas.microsoft.com/office/powerpoint/2010/main" val="3880275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t>DEFINOVÁNÍ POŽADAVKŮ (2) </a:t>
            </a:r>
            <a:endParaRPr lang="cs-CZ" sz="3600" dirty="0"/>
          </a:p>
        </p:txBody>
      </p:sp>
      <p:sp>
        <p:nvSpPr>
          <p:cNvPr id="3" name="Zástupný symbol pro obsah 2"/>
          <p:cNvSpPr>
            <a:spLocks noGrp="1"/>
          </p:cNvSpPr>
          <p:nvPr>
            <p:ph idx="1"/>
          </p:nvPr>
        </p:nvSpPr>
        <p:spPr>
          <a:xfrm>
            <a:off x="178718" y="1693069"/>
            <a:ext cx="8784976" cy="4524375"/>
          </a:xfrm>
        </p:spPr>
        <p:txBody>
          <a:bodyPr/>
          <a:lstStyle/>
          <a:p>
            <a:pPr marL="457200" indent="-457200">
              <a:buFont typeface="Arial" panose="020B0604020202020204" pitchFamily="34" charset="0"/>
              <a:buChar char="•"/>
            </a:pPr>
            <a:r>
              <a:rPr lang="cs-CZ" sz="2400" dirty="0"/>
              <a:t>Na základě strategických plánovacích předpokladů jsou vytvářeny ilustrativní scénáře (</a:t>
            </a:r>
            <a:r>
              <a:rPr lang="cs-CZ" sz="2400" i="1" dirty="0" err="1"/>
              <a:t>Illustrative</a:t>
            </a:r>
            <a:r>
              <a:rPr lang="cs-CZ" sz="2400" i="1" dirty="0"/>
              <a:t> </a:t>
            </a:r>
            <a:r>
              <a:rPr lang="cs-CZ" sz="2400" i="1" dirty="0" err="1"/>
              <a:t>Scenarios</a:t>
            </a:r>
            <a:r>
              <a:rPr lang="cs-CZ" sz="2400" dirty="0"/>
              <a:t>) nasazení sil EU</a:t>
            </a:r>
          </a:p>
          <a:p>
            <a:pPr marL="457200" indent="-457200">
              <a:buFont typeface="Arial" panose="020B0604020202020204" pitchFamily="34" charset="0"/>
              <a:buChar char="•"/>
            </a:pPr>
            <a:r>
              <a:rPr lang="cs-CZ" sz="2400" dirty="0"/>
              <a:t>Scénáře jsou rozpracovány do plánovacích situací (</a:t>
            </a:r>
            <a:r>
              <a:rPr lang="cs-CZ" sz="2400" i="1" dirty="0" err="1"/>
              <a:t>Focused</a:t>
            </a:r>
            <a:r>
              <a:rPr lang="cs-CZ" sz="2400" i="1" dirty="0"/>
              <a:t> Military </a:t>
            </a:r>
            <a:r>
              <a:rPr lang="cs-CZ" sz="2400" i="1" dirty="0" err="1"/>
              <a:t>Options</a:t>
            </a:r>
            <a:r>
              <a:rPr lang="cs-CZ" sz="2400" dirty="0"/>
              <a:t>). </a:t>
            </a:r>
          </a:p>
          <a:p>
            <a:pPr marL="457200" indent="-457200">
              <a:buFont typeface="Arial" panose="020B0604020202020204" pitchFamily="34" charset="0"/>
              <a:buChar char="•"/>
            </a:pPr>
            <a:r>
              <a:rPr lang="cs-CZ" sz="2400" dirty="0"/>
              <a:t>Od plánovacích situací je vytvářen detailní seznam požadovaných schopností (</a:t>
            </a:r>
            <a:r>
              <a:rPr lang="cs-CZ" sz="2400" i="1" dirty="0" err="1"/>
              <a:t>Detailed</a:t>
            </a:r>
            <a:r>
              <a:rPr lang="cs-CZ" sz="2400" i="1" dirty="0"/>
              <a:t> List </a:t>
            </a:r>
            <a:r>
              <a:rPr lang="cs-CZ" sz="2400" i="1" dirty="0" err="1"/>
              <a:t>of</a:t>
            </a:r>
            <a:r>
              <a:rPr lang="cs-CZ" sz="2400" i="1" dirty="0"/>
              <a:t> </a:t>
            </a:r>
            <a:r>
              <a:rPr lang="cs-CZ" sz="2400" i="1" dirty="0" err="1"/>
              <a:t>Required</a:t>
            </a:r>
            <a:r>
              <a:rPr lang="cs-CZ" sz="2400" i="1" dirty="0"/>
              <a:t> </a:t>
            </a:r>
            <a:r>
              <a:rPr lang="cs-CZ" sz="2400" i="1" dirty="0" err="1"/>
              <a:t>Capabilities</a:t>
            </a:r>
            <a:r>
              <a:rPr lang="cs-CZ" sz="2400" i="1" dirty="0"/>
              <a:t> – DLRC</a:t>
            </a:r>
            <a:r>
              <a:rPr lang="cs-CZ" sz="2400" dirty="0"/>
              <a:t>)</a:t>
            </a:r>
          </a:p>
          <a:p>
            <a:pPr marL="457200" indent="-457200">
              <a:buFont typeface="Arial" panose="020B0604020202020204" pitchFamily="34" charset="0"/>
              <a:buChar char="•"/>
            </a:pPr>
            <a:r>
              <a:rPr lang="cs-CZ" sz="2400" dirty="0"/>
              <a:t>DLRC definuje požadavky z pohledu:</a:t>
            </a:r>
          </a:p>
          <a:p>
            <a:pPr marL="857250" lvl="1" indent="-457200">
              <a:buFont typeface="Arial" panose="020B0604020202020204" pitchFamily="34" charset="0"/>
              <a:buChar char="•"/>
            </a:pPr>
            <a:r>
              <a:rPr lang="cs-CZ" sz="2400" dirty="0"/>
              <a:t>kvantitativního (typ jednotky, početní stav sil a prostředků)</a:t>
            </a:r>
          </a:p>
          <a:p>
            <a:pPr marL="857250" lvl="1" indent="-457200">
              <a:buFont typeface="Arial" panose="020B0604020202020204" pitchFamily="34" charset="0"/>
              <a:buChar char="•"/>
            </a:pPr>
            <a:r>
              <a:rPr lang="cs-CZ" sz="2400" dirty="0"/>
              <a:t>kvalitativního (stupeň </a:t>
            </a:r>
            <a:r>
              <a:rPr lang="cs-CZ" sz="2400" dirty="0" err="1"/>
              <a:t>útechnologickéo</a:t>
            </a:r>
            <a:r>
              <a:rPr lang="cs-CZ" sz="2400" dirty="0"/>
              <a:t> vybavení, úroveň logistické soběstačnosti a udržitelnosti, úroveň interoperability a mobility).</a:t>
            </a:r>
          </a:p>
          <a:p>
            <a:pPr marL="857250" lvl="1" indent="-457200">
              <a:buFont typeface="Arial" panose="020B0604020202020204" pitchFamily="34" charset="0"/>
              <a:buChar char="•"/>
            </a:pPr>
            <a:endParaRPr lang="cs-CZ" sz="2000" dirty="0"/>
          </a:p>
          <a:p>
            <a:pPr marL="400050" lvl="1" indent="0"/>
            <a:r>
              <a:rPr lang="cs-CZ" sz="2000" dirty="0"/>
              <a:t> </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38</a:t>
            </a:fld>
            <a:endParaRPr lang="cs-CZ" altLang="cs-CZ" dirty="0"/>
          </a:p>
        </p:txBody>
      </p:sp>
    </p:spTree>
    <p:extLst>
      <p:ext uri="{BB962C8B-B14F-4D97-AF65-F5344CB8AC3E}">
        <p14:creationId xmlns:p14="http://schemas.microsoft.com/office/powerpoint/2010/main" val="4810880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b="1" dirty="0"/>
              <a:t>DEFINOVÁNÍ POŽADAVKŮ (3) </a:t>
            </a:r>
            <a:endParaRPr lang="cs-CZ" sz="3600" dirty="0"/>
          </a:p>
        </p:txBody>
      </p:sp>
      <p:sp>
        <p:nvSpPr>
          <p:cNvPr id="3" name="Zástupný symbol pro obsah 2"/>
          <p:cNvSpPr>
            <a:spLocks noGrp="1"/>
          </p:cNvSpPr>
          <p:nvPr>
            <p:ph idx="1"/>
          </p:nvPr>
        </p:nvSpPr>
        <p:spPr>
          <a:xfrm>
            <a:off x="457200" y="2145294"/>
            <a:ext cx="8228013" cy="4524375"/>
          </a:xfrm>
        </p:spPr>
        <p:txBody>
          <a:bodyPr/>
          <a:lstStyle/>
          <a:p>
            <a:pPr algn="just">
              <a:buFont typeface="Arial" panose="020B0604020202020204" pitchFamily="34" charset="0"/>
              <a:buChar char="•"/>
            </a:pPr>
            <a:r>
              <a:rPr lang="cs-CZ" sz="2400" dirty="0"/>
              <a:t>Soubor požadavků v DLRC je transformován do podoby úkolových uskupení pro jednotlivé operace.</a:t>
            </a:r>
          </a:p>
          <a:p>
            <a:pPr algn="just">
              <a:buFont typeface="Arial" panose="020B0604020202020204" pitchFamily="34" charset="0"/>
              <a:buChar char="•"/>
            </a:pPr>
            <a:r>
              <a:rPr lang="cs-CZ" sz="2400" dirty="0"/>
              <a:t>Jednotky těchto úkolových uskupení, s příslušnými schopnostmi, jsou brány jako referenční jednotky (</a:t>
            </a:r>
            <a:r>
              <a:rPr lang="cs-CZ" sz="2400" i="1" dirty="0"/>
              <a:t>Reference </a:t>
            </a:r>
            <a:r>
              <a:rPr lang="cs-CZ" sz="2400" i="1" dirty="0" err="1"/>
              <a:t>Units</a:t>
            </a:r>
            <a:r>
              <a:rPr lang="cs-CZ" sz="2400" dirty="0"/>
              <a:t>)</a:t>
            </a:r>
          </a:p>
          <a:p>
            <a:pPr algn="just">
              <a:buFont typeface="Arial" panose="020B0604020202020204" pitchFamily="34" charset="0"/>
              <a:buChar char="•"/>
            </a:pPr>
            <a:r>
              <a:rPr lang="cs-CZ" sz="2400" dirty="0"/>
              <a:t>Referenční jednotky slouží jako měřítko pro ověřování schopností skutečných jednotek, deklarovaných členskými zeměmi jako národní příspěvek do společných sil EU.</a:t>
            </a:r>
          </a:p>
          <a:p>
            <a:pPr algn="just"/>
            <a:r>
              <a:rPr lang="cs-CZ" sz="2400" dirty="0"/>
              <a:t> </a:t>
            </a:r>
          </a:p>
          <a:p>
            <a:endParaRPr lang="cs-CZ" dirty="0"/>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39</a:t>
            </a:fld>
            <a:endParaRPr lang="cs-CZ" altLang="cs-CZ" dirty="0"/>
          </a:p>
        </p:txBody>
      </p:sp>
    </p:spTree>
    <p:extLst>
      <p:ext uri="{BB962C8B-B14F-4D97-AF65-F5344CB8AC3E}">
        <p14:creationId xmlns:p14="http://schemas.microsoft.com/office/powerpoint/2010/main" val="1815464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51520" y="1700808"/>
            <a:ext cx="8712968" cy="4680521"/>
          </a:xfrm>
        </p:spPr>
        <p:txBody>
          <a:bodyPr>
            <a:normAutofit/>
          </a:bodyPr>
          <a:lstStyle/>
          <a:p>
            <a:pPr algn="l">
              <a:lnSpc>
                <a:spcPct val="170000"/>
              </a:lnSpc>
            </a:pPr>
            <a:r>
              <a:rPr lang="cs-CZ" sz="2900" dirty="0">
                <a:latin typeface="+mn-lt"/>
              </a:rPr>
              <a:t>        </a:t>
            </a:r>
            <a:r>
              <a:rPr lang="cs-CZ" sz="3400" dirty="0">
                <a:latin typeface="+mn-lt"/>
              </a:rPr>
              <a:t>ÚVOD</a:t>
            </a:r>
          </a:p>
          <a:p>
            <a:pPr marL="609600" indent="-609600" algn="l">
              <a:lnSpc>
                <a:spcPct val="170000"/>
              </a:lnSpc>
              <a:buFontTx/>
              <a:buAutoNum type="arabicPeriod"/>
            </a:pPr>
            <a:r>
              <a:rPr lang="cs-CZ" sz="3400" dirty="0">
                <a:latin typeface="+mn-lt"/>
              </a:rPr>
              <a:t>OBRANNÉ A OPERAČNÍ PLÁNOVÁNÍ NATO</a:t>
            </a:r>
          </a:p>
          <a:p>
            <a:pPr marL="609600" indent="-609600" algn="l">
              <a:lnSpc>
                <a:spcPct val="170000"/>
              </a:lnSpc>
              <a:buFontTx/>
              <a:buAutoNum type="arabicPeriod"/>
            </a:pPr>
            <a:r>
              <a:rPr lang="cs-CZ" sz="3400" dirty="0"/>
              <a:t>OBRANNÉ A OPERAČNÍ PLÁNOVÁNÍ EU</a:t>
            </a:r>
          </a:p>
          <a:p>
            <a:pPr marL="0" lvl="2" algn="l">
              <a:lnSpc>
                <a:spcPct val="170000"/>
              </a:lnSpc>
              <a:spcBef>
                <a:spcPts val="800"/>
              </a:spcBef>
            </a:pPr>
            <a:r>
              <a:rPr lang="cs-CZ" sz="3400" dirty="0">
                <a:cs typeface="+mn-cs"/>
              </a:rPr>
              <a:t>       ZÁVĚR</a:t>
            </a:r>
          </a:p>
        </p:txBody>
      </p:sp>
      <p:sp>
        <p:nvSpPr>
          <p:cNvPr id="6" name="Zástupný symbol pro zápatí 5"/>
          <p:cNvSpPr>
            <a:spLocks noGrp="1"/>
          </p:cNvSpPr>
          <p:nvPr>
            <p:ph type="ftr" sz="quarter" idx="4294967295"/>
          </p:nvPr>
        </p:nvSpPr>
        <p:spPr/>
        <p:txBody>
          <a:bodyPr/>
          <a:lstStyle/>
          <a:p>
            <a:endParaRPr lang="cs-CZ" dirty="0">
              <a:solidFill>
                <a:prstClr val="black">
                  <a:tint val="75000"/>
                </a:prstClr>
              </a:solidFill>
              <a:latin typeface="+mn-lt"/>
            </a:endParaRPr>
          </a:p>
        </p:txBody>
      </p:sp>
      <p:sp>
        <p:nvSpPr>
          <p:cNvPr id="7" name="Nadpis 1"/>
          <p:cNvSpPr txBox="1">
            <a:spLocks/>
          </p:cNvSpPr>
          <p:nvPr/>
        </p:nvSpPr>
        <p:spPr>
          <a:xfrm>
            <a:off x="455613" y="-43458"/>
            <a:ext cx="8229600" cy="86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cs-CZ" sz="3200" b="1" dirty="0">
                <a:solidFill>
                  <a:prstClr val="black"/>
                </a:solidFill>
                <a:latin typeface="+mn-lt"/>
              </a:rPr>
              <a:t>OSNOVA</a:t>
            </a:r>
          </a:p>
        </p:txBody>
      </p:sp>
      <p:pic>
        <p:nvPicPr>
          <p:cNvPr id="9" name="Obrázek 8"/>
          <p:cNvPicPr>
            <a:picLocks noChangeAspect="1"/>
          </p:cNvPicPr>
          <p:nvPr/>
        </p:nvPicPr>
        <p:blipFill>
          <a:blip r:embed="rId3"/>
          <a:stretch>
            <a:fillRect/>
          </a:stretch>
        </p:blipFill>
        <p:spPr>
          <a:xfrm>
            <a:off x="7596336" y="-41870"/>
            <a:ext cx="1526356" cy="1017571"/>
          </a:xfrm>
          <a:prstGeom prst="rect">
            <a:avLst/>
          </a:prstGeom>
        </p:spPr>
      </p:pic>
      <p:pic>
        <p:nvPicPr>
          <p:cNvPr id="10" name="Obrázek 9"/>
          <p:cNvPicPr>
            <a:picLocks noChangeAspect="1"/>
          </p:cNvPicPr>
          <p:nvPr/>
        </p:nvPicPr>
        <p:blipFill>
          <a:blip r:embed="rId4"/>
          <a:stretch>
            <a:fillRect/>
          </a:stretch>
        </p:blipFill>
        <p:spPr>
          <a:xfrm>
            <a:off x="1" y="-22848"/>
            <a:ext cx="1763687" cy="998549"/>
          </a:xfrm>
          <a:prstGeom prst="rect">
            <a:avLst/>
          </a:prstGeom>
        </p:spPr>
      </p:pic>
    </p:spTree>
    <p:extLst>
      <p:ext uri="{BB962C8B-B14F-4D97-AF65-F5344CB8AC3E}">
        <p14:creationId xmlns:p14="http://schemas.microsoft.com/office/powerpoint/2010/main" val="17663235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40</a:t>
            </a:fld>
            <a:endParaRPr lang="cs-CZ" altLang="cs-CZ" dirty="0"/>
          </a:p>
        </p:txBody>
      </p:sp>
      <p:pic>
        <p:nvPicPr>
          <p:cNvPr id="5" name="Obrázek 4" descr="G:\Doktorandské studium\Disertační práce\Disertační práce\Podkladová dokumentace\J-DARTS vs SAEP v.6.png"/>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297"/>
            <a:ext cx="9036496" cy="6857999"/>
          </a:xfrm>
          <a:prstGeom prst="rect">
            <a:avLst/>
          </a:prstGeom>
          <a:noFill/>
          <a:ln>
            <a:noFill/>
          </a:ln>
        </p:spPr>
      </p:pic>
    </p:spTree>
    <p:extLst>
      <p:ext uri="{BB962C8B-B14F-4D97-AF65-F5344CB8AC3E}">
        <p14:creationId xmlns:p14="http://schemas.microsoft.com/office/powerpoint/2010/main" val="3047019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912813" y="2708920"/>
            <a:ext cx="7772400" cy="1470025"/>
          </a:xfrm>
        </p:spPr>
        <p:txBody>
          <a:bodyPr/>
          <a:lstStyle/>
          <a:p>
            <a:pPr eaLnBrk="1" hangingPunct="1">
              <a:spcBef>
                <a:spcPts val="2000"/>
              </a:spcBef>
              <a:defRPr/>
            </a:pPr>
            <a:r>
              <a:rPr lang="cs-CZ" altLang="cs-CZ" b="1" dirty="0">
                <a:latin typeface="Times New Roman" pitchFamily="18" charset="0"/>
              </a:rPr>
              <a:t>PLÁNOVÁNÍ OPERACÍ </a:t>
            </a:r>
            <a:br>
              <a:rPr lang="cs-CZ" altLang="cs-CZ" b="1" dirty="0">
                <a:latin typeface="Times New Roman" pitchFamily="18" charset="0"/>
              </a:rPr>
            </a:br>
            <a:r>
              <a:rPr lang="cs-CZ" altLang="cs-CZ" b="1" dirty="0">
                <a:latin typeface="Times New Roman" pitchFamily="18" charset="0"/>
              </a:rPr>
              <a:t>A</a:t>
            </a:r>
            <a:br>
              <a:rPr lang="cs-CZ" altLang="cs-CZ" b="1" dirty="0">
                <a:latin typeface="Times New Roman" pitchFamily="18" charset="0"/>
              </a:rPr>
            </a:br>
            <a:r>
              <a:rPr lang="cs-CZ" altLang="cs-CZ" b="1" dirty="0">
                <a:latin typeface="Times New Roman" pitchFamily="18" charset="0"/>
              </a:rPr>
              <a:t> MISÍ </a:t>
            </a:r>
            <a:br>
              <a:rPr lang="cs-CZ" altLang="cs-CZ" b="1" dirty="0">
                <a:latin typeface="Times New Roman" pitchFamily="18" charset="0"/>
              </a:rPr>
            </a:br>
            <a:br>
              <a:rPr lang="cs-CZ" altLang="cs-CZ" b="1" dirty="0">
                <a:latin typeface="Times New Roman" pitchFamily="18" charset="0"/>
              </a:rPr>
            </a:br>
            <a:r>
              <a:rPr lang="cs-CZ" altLang="cs-CZ" b="1" dirty="0">
                <a:latin typeface="Times New Roman" pitchFamily="18" charset="0"/>
              </a:rPr>
              <a:t>SBOP/CSDP</a:t>
            </a:r>
          </a:p>
        </p:txBody>
      </p:sp>
      <p:sp>
        <p:nvSpPr>
          <p:cNvPr id="4" name="Zástupný symbol pro číslo snímku 3"/>
          <p:cNvSpPr>
            <a:spLocks noGrp="1"/>
          </p:cNvSpPr>
          <p:nvPr>
            <p:ph type="sldNum" idx="10"/>
          </p:nvPr>
        </p:nvSpPr>
        <p:spPr/>
        <p:txBody>
          <a:bodyPr/>
          <a:lstStyle/>
          <a:p>
            <a:pPr>
              <a:defRPr/>
            </a:pPr>
            <a:fld id="{33B9CD4E-3B68-4F40-A3E0-FD487490A42B}" type="slidenum">
              <a:rPr lang="cs-CZ" altLang="cs-CZ" smtClean="0"/>
              <a:pPr>
                <a:defRPr/>
              </a:pPr>
              <a:t>41</a:t>
            </a:fld>
            <a:endParaRPr lang="cs-CZ" altLang="cs-CZ"/>
          </a:p>
        </p:txBody>
      </p:sp>
    </p:spTree>
    <p:extLst>
      <p:ext uri="{BB962C8B-B14F-4D97-AF65-F5344CB8AC3E}">
        <p14:creationId xmlns:p14="http://schemas.microsoft.com/office/powerpoint/2010/main" val="871583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611188" y="333375"/>
            <a:ext cx="799147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defTabSz="457200" eaLnBrk="1" hangingPunct="1">
              <a:spcBef>
                <a:spcPts val="2000"/>
              </a:spcBef>
              <a:buSzPct val="100000"/>
              <a:defRPr/>
            </a:pPr>
            <a:r>
              <a:rPr lang="cs-CZ" altLang="cs-CZ" b="1" dirty="0">
                <a:latin typeface="Times New Roman" pitchFamily="18" charset="0"/>
              </a:rPr>
              <a:t>Plánování operací a misí CSDP</a:t>
            </a:r>
          </a:p>
        </p:txBody>
      </p:sp>
      <p:graphicFrame>
        <p:nvGraphicFramePr>
          <p:cNvPr id="25602" name="Group 2"/>
          <p:cNvGraphicFramePr>
            <a:graphicFrameLocks noGrp="1"/>
          </p:cNvGraphicFramePr>
          <p:nvPr/>
        </p:nvGraphicFramePr>
        <p:xfrm>
          <a:off x="307975" y="1773238"/>
          <a:ext cx="8318500" cy="3667125"/>
        </p:xfrm>
        <a:graphic>
          <a:graphicData uri="http://schemas.openxmlformats.org/drawingml/2006/table">
            <a:tbl>
              <a:tblPr/>
              <a:tblGrid>
                <a:gridCol w="26797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825500">
                <a:tc>
                  <a:txBody>
                    <a:bodyPr/>
                    <a:lstStyle>
                      <a:lvl1pP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cs-CZ" sz="2400" b="1"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Phase 1*</a:t>
                      </a:r>
                    </a:p>
                  </a:txBody>
                  <a:tcPr marT="61920" marB="46800" horzOverflow="overflow">
                    <a:lnL w="5760" cap="flat" cmpd="sng" algn="ctr">
                      <a:solidFill>
                        <a:srgbClr val="4F81BD"/>
                      </a:solidFill>
                      <a:prstDash val="solid"/>
                      <a:round/>
                      <a:headEnd type="none" w="med" len="med"/>
                      <a:tailEnd type="none" w="med" len="med"/>
                    </a:lnL>
                    <a:lnR w="5760" cap="flat" cmpd="sng" algn="ctr">
                      <a:solidFill>
                        <a:srgbClr val="4F81BD"/>
                      </a:solidFill>
                      <a:prstDash val="solid"/>
                      <a:round/>
                      <a:headEnd type="none" w="med" len="med"/>
                      <a:tailEnd type="none" w="med" len="med"/>
                    </a:lnR>
                    <a:lnT w="5760" cap="flat" cmpd="sng" algn="ctr">
                      <a:solidFill>
                        <a:srgbClr val="4F81BD"/>
                      </a:solidFill>
                      <a:prstDash val="solid"/>
                      <a:round/>
                      <a:headEnd type="none" w="med" len="med"/>
                      <a:tailEnd type="none" w="med" len="med"/>
                    </a:lnT>
                    <a:lnB w="12240" cap="flat" cmpd="sng" algn="ctr">
                      <a:solidFill>
                        <a:srgbClr val="4F81BD"/>
                      </a:solidFill>
                      <a:prstDash val="solid"/>
                      <a:round/>
                      <a:headEnd type="none" w="med" len="med"/>
                      <a:tailEnd type="none" w="med" len="med"/>
                    </a:lnB>
                    <a:lnTlToBr>
                      <a:noFill/>
                    </a:lnTlToBr>
                    <a:lnBlToTr>
                      <a:noFill/>
                    </a:lnBlToTr>
                    <a:noFill/>
                  </a:tcPr>
                </a:tc>
                <a:tc>
                  <a:txBody>
                    <a:bodyPr/>
                    <a:lstStyle>
                      <a:lvl1pP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cs-CZ" sz="2400" b="1"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Identification of a crisis and development of an overall EU approach</a:t>
                      </a:r>
                      <a:r>
                        <a:rPr kumimoji="0" lang="cs-CZ" altLang="cs-CZ" sz="2400" b="1"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  (PFCA)</a:t>
                      </a:r>
                      <a:endParaRPr kumimoji="0" lang="en-US" altLang="cs-CZ" sz="2400" b="1" i="0" u="none" strike="noStrike" cap="none" normalizeH="0" baseline="0" dirty="0">
                        <a:ln>
                          <a:noFill/>
                        </a:ln>
                        <a:solidFill>
                          <a:srgbClr val="000000"/>
                        </a:solidFill>
                        <a:effectLst/>
                        <a:latin typeface="Times New Roman" pitchFamily="16" charset="0"/>
                        <a:ea typeface="Microsoft YaHei" charset="-122"/>
                        <a:cs typeface="Times New Roman" pitchFamily="16" charset="0"/>
                      </a:endParaRPr>
                    </a:p>
                  </a:txBody>
                  <a:tcPr marT="61920" marB="46800" horzOverflow="overflow">
                    <a:lnL w="5760" cap="flat" cmpd="sng" algn="ctr">
                      <a:solidFill>
                        <a:srgbClr val="4F81BD"/>
                      </a:solidFill>
                      <a:prstDash val="solid"/>
                      <a:round/>
                      <a:headEnd type="none" w="med" len="med"/>
                      <a:tailEnd type="none" w="med" len="med"/>
                    </a:lnL>
                    <a:lnR w="5760" cap="flat" cmpd="sng" algn="ctr">
                      <a:solidFill>
                        <a:srgbClr val="4F81BD"/>
                      </a:solidFill>
                      <a:prstDash val="solid"/>
                      <a:round/>
                      <a:headEnd type="none" w="med" len="med"/>
                      <a:tailEnd type="none" w="med" len="med"/>
                    </a:lnR>
                    <a:lnT w="5760" cap="flat" cmpd="sng" algn="ctr">
                      <a:solidFill>
                        <a:srgbClr val="4F81BD"/>
                      </a:solidFill>
                      <a:prstDash val="solid"/>
                      <a:round/>
                      <a:headEnd type="none" w="med" len="med"/>
                      <a:tailEnd type="none" w="med" len="med"/>
                    </a:lnT>
                    <a:lnB w="1224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5500">
                <a:tc>
                  <a:txBody>
                    <a:bodyPr/>
                    <a:lstStyle>
                      <a:lvl1pP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cs-CZ" sz="2400" b="1" i="0" u="none" strike="noStrike" cap="none" normalizeH="0" baseline="0">
                          <a:ln>
                            <a:noFill/>
                          </a:ln>
                          <a:solidFill>
                            <a:srgbClr val="000000"/>
                          </a:solidFill>
                          <a:effectLst/>
                          <a:latin typeface="Times New Roman" pitchFamily="16" charset="0"/>
                          <a:ea typeface="Microsoft YaHei" charset="-122"/>
                          <a:cs typeface="Times New Roman" pitchFamily="16" charset="0"/>
                        </a:rPr>
                        <a:t>Phase 2</a:t>
                      </a:r>
                    </a:p>
                  </a:txBody>
                  <a:tcPr marT="61920" marB="46800" horzOverflow="overflow">
                    <a:lnL w="5760" cap="flat" cmpd="sng" algn="ctr">
                      <a:solidFill>
                        <a:srgbClr val="4F81BD"/>
                      </a:solidFill>
                      <a:prstDash val="solid"/>
                      <a:round/>
                      <a:headEnd type="none" w="med" len="med"/>
                      <a:tailEnd type="none" w="med" len="med"/>
                    </a:lnL>
                    <a:lnR w="5760" cap="flat" cmpd="sng" algn="ctr">
                      <a:solidFill>
                        <a:srgbClr val="4F81BD"/>
                      </a:solidFill>
                      <a:prstDash val="solid"/>
                      <a:round/>
                      <a:headEnd type="none" w="med" len="med"/>
                      <a:tailEnd type="none" w="med" len="med"/>
                    </a:lnR>
                    <a:lnT w="12240" cap="flat" cmpd="sng" algn="ctr">
                      <a:solidFill>
                        <a:srgbClr val="4F81BD"/>
                      </a:solidFill>
                      <a:prstDash val="solid"/>
                      <a:round/>
                      <a:headEnd type="none" w="med" len="med"/>
                      <a:tailEnd type="none" w="med" len="med"/>
                    </a:lnT>
                    <a:lnB w="5760" cap="flat" cmpd="sng" algn="ctr">
                      <a:solidFill>
                        <a:srgbClr val="4F81BD"/>
                      </a:solidFill>
                      <a:prstDash val="solid"/>
                      <a:round/>
                      <a:headEnd type="none" w="med" len="med"/>
                      <a:tailEnd type="none" w="med" len="med"/>
                    </a:lnB>
                    <a:lnTlToBr>
                      <a:noFill/>
                    </a:lnTlToBr>
                    <a:lnBlToTr>
                      <a:noFill/>
                    </a:lnBlToTr>
                    <a:solidFill>
                      <a:srgbClr val="4F81BD">
                        <a:alpha val="20000"/>
                      </a:srgbClr>
                    </a:solidFill>
                  </a:tcPr>
                </a:tc>
                <a:tc>
                  <a:txBody>
                    <a:bodyPr/>
                    <a:lstStyle>
                      <a:lvl1pP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cs-CZ" sz="2400" b="1" i="0" u="none" strike="noStrike" cap="none" normalizeH="0" baseline="0">
                          <a:ln>
                            <a:noFill/>
                          </a:ln>
                          <a:solidFill>
                            <a:srgbClr val="000000"/>
                          </a:solidFill>
                          <a:effectLst/>
                          <a:latin typeface="Times New Roman" pitchFamily="16" charset="0"/>
                          <a:ea typeface="Microsoft YaHei" charset="-122"/>
                          <a:cs typeface="Times New Roman" pitchFamily="16" charset="0"/>
                        </a:rPr>
                        <a:t>Development of the CMC and establishment of the mission/operation</a:t>
                      </a:r>
                    </a:p>
                  </a:txBody>
                  <a:tcPr marT="61920" marB="46800" horzOverflow="overflow">
                    <a:lnL w="5760" cap="flat" cmpd="sng" algn="ctr">
                      <a:solidFill>
                        <a:srgbClr val="4F81BD"/>
                      </a:solidFill>
                      <a:prstDash val="solid"/>
                      <a:round/>
                      <a:headEnd type="none" w="med" len="med"/>
                      <a:tailEnd type="none" w="med" len="med"/>
                    </a:lnL>
                    <a:lnR w="5760" cap="flat" cmpd="sng" algn="ctr">
                      <a:solidFill>
                        <a:srgbClr val="4F81BD"/>
                      </a:solidFill>
                      <a:prstDash val="solid"/>
                      <a:round/>
                      <a:headEnd type="none" w="med" len="med"/>
                      <a:tailEnd type="none" w="med" len="med"/>
                    </a:lnR>
                    <a:lnT w="12240" cap="flat" cmpd="sng" algn="ctr">
                      <a:solidFill>
                        <a:srgbClr val="4F81BD"/>
                      </a:solidFill>
                      <a:prstDash val="solid"/>
                      <a:round/>
                      <a:headEnd type="none" w="med" len="med"/>
                      <a:tailEnd type="none" w="med" len="med"/>
                    </a:lnT>
                    <a:lnB w="5760" cap="flat" cmpd="sng" algn="ctr">
                      <a:solidFill>
                        <a:srgbClr val="4F81BD"/>
                      </a:solidFill>
                      <a:prstDash val="solid"/>
                      <a:round/>
                      <a:headEnd type="none" w="med" len="med"/>
                      <a:tailEnd type="none" w="med" len="med"/>
                    </a:lnB>
                    <a:lnTlToBr>
                      <a:noFill/>
                    </a:lnTlToBr>
                    <a:lnBlToTr>
                      <a:noFill/>
                    </a:lnBlToTr>
                    <a:solidFill>
                      <a:srgbClr val="4F81BD">
                        <a:alpha val="20000"/>
                      </a:srgbClr>
                    </a:solidFill>
                  </a:tcPr>
                </a:tc>
                <a:extLst>
                  <a:ext uri="{0D108BD9-81ED-4DB2-BD59-A6C34878D82A}">
                    <a16:rowId xmlns:a16="http://schemas.microsoft.com/office/drawing/2014/main" val="10001"/>
                  </a:ext>
                </a:extLst>
              </a:tr>
              <a:tr h="1190625">
                <a:tc>
                  <a:txBody>
                    <a:bodyPr/>
                    <a:lstStyle>
                      <a:lvl1pP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cs-CZ" sz="2400" b="1" i="0" u="none" strike="noStrike" cap="none" normalizeH="0" baseline="0">
                          <a:ln>
                            <a:noFill/>
                          </a:ln>
                          <a:solidFill>
                            <a:srgbClr val="000000"/>
                          </a:solidFill>
                          <a:effectLst/>
                          <a:latin typeface="Times New Roman" pitchFamily="16" charset="0"/>
                          <a:ea typeface="Microsoft YaHei" charset="-122"/>
                          <a:cs typeface="Times New Roman" pitchFamily="16" charset="0"/>
                        </a:rPr>
                        <a:t>Phase 3  </a:t>
                      </a:r>
                    </a:p>
                    <a:p>
                      <a:pPr marL="0" marR="0" lvl="0" indent="0" algn="l" defTabSz="457200" rtl="0" eaLnBrk="1" fontAlgn="base" latinLnBrk="0" hangingPunct="1">
                        <a:lnSpc>
                          <a:spcPct val="95000"/>
                        </a:lnSpc>
                        <a:spcBef>
                          <a:spcPct val="0"/>
                        </a:spcBef>
                        <a:spcAft>
                          <a:spcPct val="0"/>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cs-CZ" sz="2400" b="1" i="0" u="none" strike="noStrike" cap="none" normalizeH="0" baseline="0">
                          <a:ln>
                            <a:noFill/>
                          </a:ln>
                          <a:solidFill>
                            <a:srgbClr val="000000"/>
                          </a:solidFill>
                          <a:effectLst/>
                          <a:latin typeface="Times New Roman" pitchFamily="16" charset="0"/>
                          <a:ea typeface="Microsoft YaHei" charset="-122"/>
                          <a:cs typeface="Times New Roman" pitchFamily="16" charset="0"/>
                        </a:rPr>
                        <a:t>a) </a:t>
                      </a:r>
                    </a:p>
                    <a:p>
                      <a:pPr marL="0" marR="0" lvl="0" indent="0" algn="l" defTabSz="457200" rtl="0" eaLnBrk="1" fontAlgn="base" latinLnBrk="0" hangingPunct="1">
                        <a:lnSpc>
                          <a:spcPct val="95000"/>
                        </a:lnSpc>
                        <a:spcBef>
                          <a:spcPct val="0"/>
                        </a:spcBef>
                        <a:spcAft>
                          <a:spcPct val="0"/>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cs-CZ" sz="2400" b="1" i="0" u="none" strike="noStrike" cap="none" normalizeH="0" baseline="0">
                          <a:ln>
                            <a:noFill/>
                          </a:ln>
                          <a:solidFill>
                            <a:srgbClr val="000000"/>
                          </a:solidFill>
                          <a:effectLst/>
                          <a:latin typeface="Times New Roman" pitchFamily="16" charset="0"/>
                          <a:ea typeface="Microsoft YaHei" charset="-122"/>
                          <a:cs typeface="Times New Roman" pitchFamily="16" charset="0"/>
                        </a:rPr>
                        <a:t>standard process</a:t>
                      </a:r>
                    </a:p>
                  </a:txBody>
                  <a:tcPr marT="61920" marB="46800" horzOverflow="overflow">
                    <a:lnL w="5760" cap="flat" cmpd="sng" algn="ctr">
                      <a:solidFill>
                        <a:srgbClr val="4F81BD"/>
                      </a:solidFill>
                      <a:prstDash val="solid"/>
                      <a:round/>
                      <a:headEnd type="none" w="med" len="med"/>
                      <a:tailEnd type="none" w="med" len="med"/>
                    </a:lnL>
                    <a:lnR w="5760" cap="flat" cmpd="sng" algn="ctr">
                      <a:solidFill>
                        <a:srgbClr val="4F81BD"/>
                      </a:solidFill>
                      <a:prstDash val="solid"/>
                      <a:round/>
                      <a:headEnd type="none" w="med" len="med"/>
                      <a:tailEnd type="none" w="med" len="med"/>
                    </a:lnR>
                    <a:lnT w="5760" cap="flat" cmpd="sng" algn="ctr">
                      <a:solidFill>
                        <a:srgbClr val="4F81BD"/>
                      </a:solidFill>
                      <a:prstDash val="solid"/>
                      <a:round/>
                      <a:headEnd type="none" w="med" len="med"/>
                      <a:tailEnd type="none" w="med" len="med"/>
                    </a:lnT>
                    <a:lnB w="5760" cap="flat" cmpd="sng" algn="ctr">
                      <a:solidFill>
                        <a:srgbClr val="4F81BD"/>
                      </a:solidFill>
                      <a:prstDash val="solid"/>
                      <a:round/>
                      <a:headEnd type="none" w="med" len="med"/>
                      <a:tailEnd type="none" w="med" len="med"/>
                    </a:lnB>
                    <a:lnTlToBr>
                      <a:noFill/>
                    </a:lnTlToBr>
                    <a:lnBlToTr>
                      <a:noFill/>
                    </a:lnBlToTr>
                    <a:noFill/>
                  </a:tcPr>
                </a:tc>
                <a:tc rowSpan="2">
                  <a:txBody>
                    <a:bodyPr/>
                    <a:lstStyle>
                      <a:lvl1pP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en-US" altLang="cs-CZ" sz="2400" b="1" i="0" u="none" strike="noStrike" cap="none" normalizeH="0" baseline="0">
                        <a:ln>
                          <a:noFill/>
                        </a:ln>
                        <a:solidFill>
                          <a:srgbClr val="000000"/>
                        </a:solidFill>
                        <a:effectLst/>
                        <a:latin typeface="Times New Roman" pitchFamily="16" charset="0"/>
                        <a:ea typeface="Microsoft YaHei" charset="-122"/>
                        <a:cs typeface="Times New Roman" pitchFamily="16" charset="0"/>
                      </a:endParaRPr>
                    </a:p>
                    <a:p>
                      <a:pPr marL="0" marR="0" lvl="0" indent="0" algn="l" defTabSz="457200" rtl="0" eaLnBrk="1" fontAlgn="base" latinLnBrk="0" hangingPunct="1">
                        <a:lnSpc>
                          <a:spcPct val="95000"/>
                        </a:lnSpc>
                        <a:spcBef>
                          <a:spcPct val="0"/>
                        </a:spcBef>
                        <a:spcAft>
                          <a:spcPct val="0"/>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cs-CZ" sz="2400" b="1" i="0" u="none" strike="noStrike" cap="none" normalizeH="0" baseline="0">
                          <a:ln>
                            <a:noFill/>
                          </a:ln>
                          <a:solidFill>
                            <a:srgbClr val="000000"/>
                          </a:solidFill>
                          <a:effectLst/>
                          <a:latin typeface="Times New Roman" pitchFamily="16" charset="0"/>
                          <a:ea typeface="Microsoft YaHei" charset="-122"/>
                          <a:cs typeface="Times New Roman" pitchFamily="16" charset="0"/>
                        </a:rPr>
                        <a:t>Operational planning of the CSDP mission/operation and decision to launch </a:t>
                      </a:r>
                    </a:p>
                  </a:txBody>
                  <a:tcPr marT="61920" marB="46800" horzOverflow="overflow">
                    <a:lnL w="5760" cap="flat" cmpd="sng" algn="ctr">
                      <a:solidFill>
                        <a:srgbClr val="4F81BD"/>
                      </a:solidFill>
                      <a:prstDash val="solid"/>
                      <a:round/>
                      <a:headEnd type="none" w="med" len="med"/>
                      <a:tailEnd type="none" w="med" len="med"/>
                    </a:lnL>
                    <a:lnR w="5760" cap="flat" cmpd="sng" algn="ctr">
                      <a:solidFill>
                        <a:srgbClr val="4F81BD"/>
                      </a:solidFill>
                      <a:prstDash val="solid"/>
                      <a:round/>
                      <a:headEnd type="none" w="med" len="med"/>
                      <a:tailEnd type="none" w="med" len="med"/>
                    </a:lnR>
                    <a:lnT w="5760" cap="flat" cmpd="sng" algn="ctr">
                      <a:solidFill>
                        <a:srgbClr val="4F81BD"/>
                      </a:solidFill>
                      <a:prstDash val="solid"/>
                      <a:round/>
                      <a:headEnd type="none" w="med" len="med"/>
                      <a:tailEnd type="none" w="med" len="med"/>
                    </a:lnT>
                    <a:lnB w="5760" cap="flat" cmpd="sng" algn="ctr">
                      <a:solidFill>
                        <a:srgbClr val="4F81B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5500">
                <a:tc>
                  <a:txBody>
                    <a:bodyPr/>
                    <a:lstStyle>
                      <a:lvl1pPr>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2" charset="0"/>
                          <a:ea typeface="Microsoft YaHei" charset="-122"/>
                        </a:defRPr>
                      </a:lvl1pPr>
                      <a:lvl2pPr>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2" charset="0"/>
                          <a:ea typeface="Microsoft YaHei" charset="-122"/>
                        </a:defRPr>
                      </a:lvl2pPr>
                      <a:lvl3pPr>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2" charset="0"/>
                          <a:ea typeface="Microsoft YaHei" charset="-122"/>
                        </a:defRPr>
                      </a:lvl3pPr>
                      <a:lvl4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4pPr>
                      <a:lvl5pPr>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5pPr>
                      <a:lvl6pPr marL="25146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6pPr>
                      <a:lvl7pPr marL="29718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7pPr>
                      <a:lvl8pPr marL="34290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8pPr>
                      <a:lvl9pPr marL="3886200" indent="-228600" defTabSz="457200" fontAlgn="base">
                        <a:spcBef>
                          <a:spcPts val="500"/>
                        </a:spcBef>
                        <a:spcAft>
                          <a:spcPct val="0"/>
                        </a:spcAft>
                        <a:buClr>
                          <a:srgbClr val="000000"/>
                        </a:buClr>
                        <a:buSzPct val="100000"/>
                        <a:buFont typeface="Times New Roman" pitchFamily="16" charset="0"/>
                        <a:tabLst>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itchFamily="32" charset="0"/>
                          <a:ea typeface="Microsoft YaHei" charset="-122"/>
                        </a:defRPr>
                      </a:lvl9pPr>
                    </a:lstStyle>
                    <a:p>
                      <a:pPr marL="0" marR="0" lvl="0" indent="0" algn="l" defTabSz="457200" rtl="0" eaLnBrk="1" fontAlgn="base" latinLnBrk="0" hangingPunct="1">
                        <a:lnSpc>
                          <a:spcPct val="95000"/>
                        </a:lnSpc>
                        <a:spcBef>
                          <a:spcPct val="0"/>
                        </a:spcBef>
                        <a:spcAft>
                          <a:spcPct val="0"/>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cs-CZ" sz="2400" b="1"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b)</a:t>
                      </a:r>
                    </a:p>
                    <a:p>
                      <a:pPr marL="0" marR="0" lvl="0" indent="0" algn="l" defTabSz="457200" rtl="0" eaLnBrk="1" fontAlgn="base" latinLnBrk="0" hangingPunct="1">
                        <a:lnSpc>
                          <a:spcPct val="95000"/>
                        </a:lnSpc>
                        <a:spcBef>
                          <a:spcPct val="0"/>
                        </a:spcBef>
                        <a:spcAft>
                          <a:spcPct val="0"/>
                        </a:spcAft>
                        <a:buClrTx/>
                        <a:buSzPct val="100000"/>
                        <a:buFontTx/>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cs-CZ" sz="2400" b="1" i="0" u="none" strike="noStrike" cap="none" normalizeH="0" baseline="0" dirty="0">
                          <a:ln>
                            <a:noFill/>
                          </a:ln>
                          <a:solidFill>
                            <a:srgbClr val="000000"/>
                          </a:solidFill>
                          <a:effectLst/>
                          <a:latin typeface="Times New Roman" pitchFamily="16" charset="0"/>
                          <a:ea typeface="Microsoft YaHei" charset="-122"/>
                          <a:cs typeface="Times New Roman" pitchFamily="16" charset="0"/>
                        </a:rPr>
                        <a:t>fast track process</a:t>
                      </a:r>
                    </a:p>
                  </a:txBody>
                  <a:tcPr marT="61920" marB="46800" horzOverflow="overflow">
                    <a:lnL w="5760" cap="flat" cmpd="sng" algn="ctr">
                      <a:solidFill>
                        <a:srgbClr val="4F81BD"/>
                      </a:solidFill>
                      <a:prstDash val="solid"/>
                      <a:round/>
                      <a:headEnd type="none" w="med" len="med"/>
                      <a:tailEnd type="none" w="med" len="med"/>
                    </a:lnL>
                    <a:lnR w="5760" cap="flat" cmpd="sng" algn="ctr">
                      <a:solidFill>
                        <a:srgbClr val="4F81BD"/>
                      </a:solidFill>
                      <a:prstDash val="solid"/>
                      <a:round/>
                      <a:headEnd type="none" w="med" len="med"/>
                      <a:tailEnd type="none" w="med" len="med"/>
                    </a:lnR>
                    <a:lnT w="5760" cap="flat" cmpd="sng" algn="ctr">
                      <a:solidFill>
                        <a:srgbClr val="4F81BD"/>
                      </a:solidFill>
                      <a:prstDash val="solid"/>
                      <a:round/>
                      <a:headEnd type="none" w="med" len="med"/>
                      <a:tailEnd type="none" w="med" len="med"/>
                    </a:lnT>
                    <a:lnB w="5760" cap="flat" cmpd="sng" algn="ctr">
                      <a:solidFill>
                        <a:srgbClr val="4F81BD"/>
                      </a:solidFill>
                      <a:prstDash val="solid"/>
                      <a:round/>
                      <a:headEnd type="none" w="med" len="med"/>
                      <a:tailEnd type="none" w="med" len="med"/>
                    </a:lnB>
                    <a:lnTlToBr>
                      <a:noFill/>
                    </a:lnTlToBr>
                    <a:lnBlToTr>
                      <a:noFill/>
                    </a:lnBlToTr>
                    <a:solidFill>
                      <a:srgbClr val="4F81BD">
                        <a:alpha val="20000"/>
                      </a:srgbClr>
                    </a:solidFill>
                  </a:tcPr>
                </a:tc>
                <a:tc vMerge="1">
                  <a:txBody>
                    <a:bodyPr/>
                    <a:lstStyle/>
                    <a:p>
                      <a:endParaRPr lang="cs-CZ"/>
                    </a:p>
                  </a:txBody>
                  <a:tcPr/>
                </a:tc>
                <a:extLst>
                  <a:ext uri="{0D108BD9-81ED-4DB2-BD59-A6C34878D82A}">
                    <a16:rowId xmlns:a16="http://schemas.microsoft.com/office/drawing/2014/main" val="10003"/>
                  </a:ext>
                </a:extLst>
              </a:tr>
            </a:tbl>
          </a:graphicData>
        </a:graphic>
      </p:graphicFrame>
      <p:sp>
        <p:nvSpPr>
          <p:cNvPr id="39955" name="Text Box 30"/>
          <p:cNvSpPr txBox="1">
            <a:spLocks noChangeArrowheads="1"/>
          </p:cNvSpPr>
          <p:nvPr/>
        </p:nvSpPr>
        <p:spPr bwMode="auto">
          <a:xfrm>
            <a:off x="323850" y="6308725"/>
            <a:ext cx="8278813"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eaLnBrk="1" hangingPunct="1">
              <a:spcBef>
                <a:spcPts val="1250"/>
              </a:spcBef>
              <a:buClrTx/>
              <a:buFontTx/>
              <a:buNone/>
            </a:pPr>
            <a:r>
              <a:rPr lang="cs-CZ" altLang="cs-CZ" sz="2000">
                <a:latin typeface="Times New Roman" pitchFamily="18" charset="0"/>
                <a:cs typeface="Arial" pitchFamily="34" charset="0"/>
              </a:rPr>
              <a:t>* fáze může být přeskočena v případě konfliktu vysoké intenzity</a:t>
            </a:r>
          </a:p>
        </p:txBody>
      </p:sp>
      <p:sp>
        <p:nvSpPr>
          <p:cNvPr id="39956" name="Zástupný symbol pro číslo snímku 1"/>
          <p:cNvSpPr txBox="1">
            <a:spLocks/>
          </p:cNvSpPr>
          <p:nvPr/>
        </p:nvSpPr>
        <p:spPr bwMode="auto">
          <a:xfrm>
            <a:off x="7002463" y="6494463"/>
            <a:ext cx="21320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56712F45-F209-4E63-8041-412DFD81B341}" type="slidenum">
              <a:rPr lang="cs-CZ" altLang="cs-CZ" sz="2000">
                <a:latin typeface="Times New Roman" pitchFamily="18" charset="0"/>
                <a:cs typeface="Arial" pitchFamily="34" charset="0"/>
              </a:rPr>
              <a:pPr algn="r" eaLnBrk="1" hangingPunct="1">
                <a:spcBef>
                  <a:spcPts val="1250"/>
                </a:spcBef>
              </a:pPr>
              <a:t>42</a:t>
            </a:fld>
            <a:endParaRPr lang="cs-CZ" altLang="cs-CZ" sz="2000">
              <a:latin typeface="Times New Roman" pitchFamily="18" charset="0"/>
              <a:cs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1"/>
          <p:cNvSpPr txBox="1">
            <a:spLocks noChangeArrowheads="1"/>
          </p:cNvSpPr>
          <p:nvPr/>
        </p:nvSpPr>
        <p:spPr bwMode="auto">
          <a:xfrm>
            <a:off x="576262" y="-38694"/>
            <a:ext cx="799147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eaLnBrk="0" hangingPunct="0">
              <a:spcBef>
                <a:spcPts val="7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eaLnBrk="0" hangingPunct="0">
              <a:spcBef>
                <a:spcPts val="6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eaLnBrk="0" hangingPunct="0">
              <a:spcBef>
                <a:spcPts val="500"/>
              </a:spcBef>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defTabSz="457200" eaLnBrk="1" hangingPunct="1">
              <a:spcBef>
                <a:spcPts val="2000"/>
              </a:spcBef>
              <a:buSzPct val="100000"/>
              <a:defRPr/>
            </a:pPr>
            <a:r>
              <a:rPr lang="cs-CZ" altLang="cs-CZ" b="1" dirty="0">
                <a:latin typeface="Times New Roman" pitchFamily="18" charset="0"/>
              </a:rPr>
              <a:t>Plánování operací a misí CSDP</a:t>
            </a:r>
          </a:p>
        </p:txBody>
      </p:sp>
      <p:sp>
        <p:nvSpPr>
          <p:cNvPr id="39956" name="Zástupný symbol pro číslo snímku 1"/>
          <p:cNvSpPr txBox="1">
            <a:spLocks/>
          </p:cNvSpPr>
          <p:nvPr/>
        </p:nvSpPr>
        <p:spPr bwMode="auto">
          <a:xfrm>
            <a:off x="7002463" y="6494463"/>
            <a:ext cx="21320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56712F45-F209-4E63-8041-412DFD81B341}" type="slidenum">
              <a:rPr lang="cs-CZ" altLang="cs-CZ" sz="2000">
                <a:latin typeface="Times New Roman" pitchFamily="18" charset="0"/>
                <a:cs typeface="Arial" pitchFamily="34" charset="0"/>
              </a:rPr>
              <a:pPr algn="r" eaLnBrk="1" hangingPunct="1">
                <a:spcBef>
                  <a:spcPts val="1250"/>
                </a:spcBef>
              </a:pPr>
              <a:t>43</a:t>
            </a:fld>
            <a:endParaRPr lang="cs-CZ" altLang="cs-CZ" sz="2000">
              <a:latin typeface="Times New Roman" pitchFamily="18" charset="0"/>
              <a:cs typeface="Arial" pitchFamily="34" charset="0"/>
            </a:endParaRPr>
          </a:p>
        </p:txBody>
      </p:sp>
      <p:pic>
        <p:nvPicPr>
          <p:cNvPr id="2054" name="Obrázek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630" y="869964"/>
            <a:ext cx="7740847" cy="4568812"/>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 pole 2"/>
          <p:cNvSpPr txBox="1">
            <a:spLocks noChangeArrowheads="1"/>
          </p:cNvSpPr>
          <p:nvPr/>
        </p:nvSpPr>
        <p:spPr bwMode="auto">
          <a:xfrm>
            <a:off x="168585" y="1412740"/>
            <a:ext cx="914401" cy="5619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Phase 1*</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 Box 1"/>
          <p:cNvSpPr txBox="1">
            <a:spLocks noChangeArrowheads="1"/>
          </p:cNvSpPr>
          <p:nvPr/>
        </p:nvSpPr>
        <p:spPr bwMode="auto">
          <a:xfrm>
            <a:off x="0" y="5760477"/>
            <a:ext cx="9001126" cy="1066800"/>
          </a:xfrm>
          <a:prstGeom prst="rect">
            <a:avLst/>
          </a:prstGeom>
          <a:noFill/>
          <a:ln>
            <a:noFill/>
          </a:ln>
        </p:spPr>
        <p:txBody>
          <a:bodyPr vert="horz" wrap="square" lIns="91440" tIns="45720" rIns="91440" bIns="45720" numCol="1" anchor="t" anchorCtr="0" compatLnSpc="1">
            <a:prstTxWarp prst="textNoShape">
              <a:avLst/>
            </a:prstTxWarp>
          </a:bodyPr>
          <a:lstStyle>
            <a:lvl1pPr indent="4572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Phase 1* -	 Identification of a crisis and development of an overall EU approach</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(PFCA)</a:t>
            </a:r>
            <a:endParaRPr kumimoji="0" lang="cs-CZ"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fáze může být přeskočena v případě konfliktu vysoké intenzity</a:t>
            </a:r>
            <a:endParaRPr kumimoji="0" lang="cs-CZ"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Phase</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2 -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Development</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CMC and establishment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mission</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operation</a:t>
            </a:r>
            <a:endParaRPr kumimoji="0" lang="cs-CZ"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Phase</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3 -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Operational</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planning</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CSDP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mission</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operation</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and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decision</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launch</a:t>
            </a:r>
            <a:r>
              <a:rPr kumimoji="0" lang="cs-CZ"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cs-CZ"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3b (fast track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process</a:t>
            </a:r>
            <a:r>
              <a:rPr kumimoji="0" lang="cs-CZ"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MSO/CSO, CONOPS not </a:t>
            </a:r>
            <a:r>
              <a:rPr kumimoji="0" lang="cs-CZ" altLang="en-US"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drafted</a:t>
            </a:r>
            <a:endParaRPr kumimoji="0" lang="cs-CZ" altLang="en-US" sz="900" b="0" i="0" u="none" strike="noStrike" cap="none" normalizeH="0" baseline="0" dirty="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cs-CZ"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p:cNvSpPr txBox="1">
            <a:spLocks noChangeArrowheads="1"/>
          </p:cNvSpPr>
          <p:nvPr/>
        </p:nvSpPr>
        <p:spPr bwMode="auto">
          <a:xfrm>
            <a:off x="171180" y="2078299"/>
            <a:ext cx="914401" cy="13430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Phase 2</a:t>
            </a:r>
            <a:endParaRPr kumimoji="0" lang="en-US" altLang="en-US" sz="9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2"/>
          <p:cNvSpPr txBox="1">
            <a:spLocks noChangeArrowheads="1"/>
          </p:cNvSpPr>
          <p:nvPr/>
        </p:nvSpPr>
        <p:spPr bwMode="auto">
          <a:xfrm>
            <a:off x="168585" y="3573724"/>
            <a:ext cx="914401" cy="179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Phase 3</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standard</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process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 fast track</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process</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52400" y="548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sz="1100" b="0" i="0" u="sng"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Postupy KŘ v rámci CSDP</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Plánování operací a misí CSDP</a:t>
            </a:r>
            <a:endParaRPr kumimoji="0" lang="en-US" altLang="en-US"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152400" y="6096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a:spLocks noChangeArrowheads="1"/>
          </p:cNvSpPr>
          <p:nvPr/>
        </p:nvSpPr>
        <p:spPr bwMode="auto">
          <a:xfrm>
            <a:off x="152400" y="543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3"/>
          <p:cNvSpPr>
            <a:spLocks noChangeArrowheads="1"/>
          </p:cNvSpPr>
          <p:nvPr/>
        </p:nvSpPr>
        <p:spPr bwMode="auto">
          <a:xfrm>
            <a:off x="152400" y="543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5"/>
          <p:cNvSpPr>
            <a:spLocks noChangeArrowheads="1"/>
          </p:cNvSpPr>
          <p:nvPr/>
        </p:nvSpPr>
        <p:spPr bwMode="auto">
          <a:xfrm>
            <a:off x="152400" y="54387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00263691"/>
      </p:ext>
    </p:extLst>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611188" y="765175"/>
            <a:ext cx="799147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ts val="2000"/>
              </a:spcBef>
              <a:buClrTx/>
              <a:buFontTx/>
              <a:buNone/>
            </a:pPr>
            <a:r>
              <a:rPr lang="cs-CZ" altLang="cs-CZ" b="1">
                <a:solidFill>
                  <a:srgbClr val="FF0000"/>
                </a:solidFill>
                <a:latin typeface="Times New Roman" pitchFamily="18" charset="0"/>
                <a:cs typeface="Arial" pitchFamily="34" charset="0"/>
              </a:rPr>
              <a:t>Phase 1</a:t>
            </a:r>
            <a:r>
              <a:rPr lang="cs-CZ" altLang="cs-CZ" b="1">
                <a:latin typeface="Times New Roman" pitchFamily="18" charset="0"/>
                <a:cs typeface="Arial" pitchFamily="34" charset="0"/>
              </a:rPr>
              <a:t> – </a:t>
            </a:r>
            <a:r>
              <a:rPr lang="cs-CZ" altLang="cs-CZ" sz="2000" b="1">
                <a:latin typeface="Times New Roman" pitchFamily="18" charset="0"/>
                <a:cs typeface="Arial" pitchFamily="34" charset="0"/>
              </a:rPr>
              <a:t>Identification and Development EU Approach</a:t>
            </a:r>
            <a:r>
              <a:rPr lang="cs-CZ" altLang="cs-CZ" b="1">
                <a:latin typeface="Times New Roman" pitchFamily="18" charset="0"/>
                <a:cs typeface="Arial" pitchFamily="34" charset="0"/>
              </a:rPr>
              <a:t> </a:t>
            </a:r>
          </a:p>
        </p:txBody>
      </p:sp>
      <p:grpSp>
        <p:nvGrpSpPr>
          <p:cNvPr id="40963" name="Group 2"/>
          <p:cNvGrpSpPr>
            <a:grpSpLocks/>
          </p:cNvGrpSpPr>
          <p:nvPr/>
        </p:nvGrpSpPr>
        <p:grpSpPr bwMode="auto">
          <a:xfrm>
            <a:off x="425450" y="1419225"/>
            <a:ext cx="8032750" cy="5248275"/>
            <a:chOff x="268" y="894"/>
            <a:chExt cx="5060" cy="3306"/>
          </a:xfrm>
        </p:grpSpPr>
        <p:sp>
          <p:nvSpPr>
            <p:cNvPr id="40967" name="Text Box 3"/>
            <p:cNvSpPr txBox="1">
              <a:spLocks noChangeArrowheads="1"/>
            </p:cNvSpPr>
            <p:nvPr/>
          </p:nvSpPr>
          <p:spPr bwMode="auto">
            <a:xfrm>
              <a:off x="268" y="1708"/>
              <a:ext cx="1190" cy="42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000"/>
                </a:spcBef>
                <a:buClrTx/>
                <a:buFontTx/>
                <a:buNone/>
              </a:pPr>
              <a:r>
                <a:rPr lang="cs-CZ" altLang="cs-CZ" sz="1600" b="1">
                  <a:latin typeface="Times New Roman" pitchFamily="18" charset="0"/>
                  <a:cs typeface="Arial" pitchFamily="34" charset="0"/>
                </a:rPr>
                <a:t>PSC / MS</a:t>
              </a:r>
            </a:p>
            <a:p>
              <a:pPr>
                <a:spcBef>
                  <a:spcPct val="0"/>
                </a:spcBef>
                <a:buFont typeface="Times New Roman" pitchFamily="18" charset="0"/>
                <a:buChar char="•"/>
              </a:pPr>
              <a:r>
                <a:rPr lang="cs-CZ" altLang="cs-CZ" sz="1600" i="1">
                  <a:latin typeface="Times New Roman" pitchFamily="18" charset="0"/>
                  <a:cs typeface="Arial" pitchFamily="34" charset="0"/>
                </a:rPr>
                <a:t>request, as required</a:t>
              </a:r>
            </a:p>
            <a:p>
              <a:pPr>
                <a:spcBef>
                  <a:spcPct val="0"/>
                </a:spcBef>
                <a:buClrTx/>
                <a:buFontTx/>
                <a:buNone/>
              </a:pPr>
              <a:endParaRPr lang="cs-CZ" altLang="cs-CZ" sz="1600" i="1">
                <a:latin typeface="Times New Roman" pitchFamily="18" charset="0"/>
                <a:cs typeface="Arial" pitchFamily="34" charset="0"/>
              </a:endParaRPr>
            </a:p>
          </p:txBody>
        </p:sp>
        <p:sp>
          <p:nvSpPr>
            <p:cNvPr id="40968" name="AutoShape 4"/>
            <p:cNvSpPr>
              <a:spLocks noChangeArrowheads="1"/>
            </p:cNvSpPr>
            <p:nvPr/>
          </p:nvSpPr>
          <p:spPr bwMode="auto">
            <a:xfrm>
              <a:off x="2279" y="2254"/>
              <a:ext cx="2312" cy="233"/>
            </a:xfrm>
            <a:prstGeom prst="flowChartProcess">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000"/>
                </a:spcBef>
                <a:buClrTx/>
                <a:buFontTx/>
                <a:buNone/>
              </a:pPr>
              <a:r>
                <a:rPr lang="cs-CZ" altLang="cs-CZ" sz="1600" b="1">
                  <a:latin typeface="Times New Roman" pitchFamily="18" charset="0"/>
                  <a:cs typeface="Arial" pitchFamily="34" charset="0"/>
                </a:rPr>
                <a:t>EEAS Crisis Response System</a:t>
              </a:r>
            </a:p>
            <a:p>
              <a:pPr>
                <a:spcBef>
                  <a:spcPct val="0"/>
                </a:spcBef>
                <a:buClrTx/>
                <a:buFontTx/>
                <a:buNone/>
              </a:pPr>
              <a:endParaRPr lang="cs-CZ" altLang="cs-CZ" sz="1600" b="1">
                <a:latin typeface="Times New Roman" pitchFamily="18" charset="0"/>
                <a:cs typeface="Arial" pitchFamily="34" charset="0"/>
              </a:endParaRPr>
            </a:p>
          </p:txBody>
        </p:sp>
        <p:sp>
          <p:nvSpPr>
            <p:cNvPr id="40969" name="AutoShape 5"/>
            <p:cNvSpPr>
              <a:spLocks noChangeArrowheads="1"/>
            </p:cNvSpPr>
            <p:nvPr/>
          </p:nvSpPr>
          <p:spPr bwMode="auto">
            <a:xfrm>
              <a:off x="1554" y="2626"/>
              <a:ext cx="3774" cy="579"/>
            </a:xfrm>
            <a:prstGeom prst="flowChartAlternateProcess">
              <a:avLst/>
            </a:prstGeom>
            <a:solidFill>
              <a:srgbClr val="FFFFFF"/>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000"/>
                </a:spcBef>
                <a:buClrTx/>
                <a:buFontTx/>
                <a:buNone/>
              </a:pPr>
              <a:r>
                <a:rPr lang="cs-CZ" altLang="cs-CZ" sz="1600" b="1" u="sng">
                  <a:solidFill>
                    <a:srgbClr val="FF0000"/>
                  </a:solidFill>
                  <a:latin typeface="Times New Roman" pitchFamily="18" charset="0"/>
                  <a:cs typeface="Arial" pitchFamily="34" charset="0"/>
                </a:rPr>
                <a:t>Political Framework for Crisis Approach (PFCA)</a:t>
              </a:r>
            </a:p>
            <a:p>
              <a:pPr>
                <a:spcBef>
                  <a:spcPct val="0"/>
                </a:spcBef>
                <a:buClrTx/>
                <a:buFontTx/>
                <a:buNone/>
              </a:pPr>
              <a:endParaRPr lang="cs-CZ" altLang="cs-CZ" sz="1600" u="sng">
                <a:latin typeface="Times New Roman" pitchFamily="18" charset="0"/>
                <a:cs typeface="Arial" pitchFamily="34" charset="0"/>
              </a:endParaRPr>
            </a:p>
          </p:txBody>
        </p:sp>
        <p:sp>
          <p:nvSpPr>
            <p:cNvPr id="40970" name="Text Box 6"/>
            <p:cNvSpPr txBox="1">
              <a:spLocks noChangeArrowheads="1"/>
            </p:cNvSpPr>
            <p:nvPr/>
          </p:nvSpPr>
          <p:spPr bwMode="auto">
            <a:xfrm>
              <a:off x="1554" y="3341"/>
              <a:ext cx="3774" cy="859"/>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000"/>
                </a:spcBef>
                <a:buClrTx/>
                <a:buFontTx/>
                <a:buNone/>
              </a:pPr>
              <a:r>
                <a:rPr lang="cs-CZ" altLang="cs-CZ" sz="1600" b="1">
                  <a:latin typeface="Times New Roman" pitchFamily="18" charset="0"/>
                  <a:cs typeface="Arial" pitchFamily="34" charset="0"/>
                </a:rPr>
                <a:t>PSC</a:t>
              </a:r>
            </a:p>
            <a:p>
              <a:pPr>
                <a:spcBef>
                  <a:spcPct val="0"/>
                </a:spcBef>
                <a:buFont typeface="Times New Roman" pitchFamily="18" charset="0"/>
                <a:buChar char="•"/>
              </a:pPr>
              <a:r>
                <a:rPr lang="cs-CZ" altLang="cs-CZ" sz="1600" i="1">
                  <a:latin typeface="Times New Roman" pitchFamily="18" charset="0"/>
                  <a:cs typeface="Arial" pitchFamily="34" charset="0"/>
                </a:rPr>
                <a:t> Discusses the PFCA; </a:t>
              </a:r>
            </a:p>
            <a:p>
              <a:pPr>
                <a:spcBef>
                  <a:spcPct val="0"/>
                </a:spcBef>
                <a:buFont typeface="Times New Roman" pitchFamily="18" charset="0"/>
                <a:buChar char="•"/>
              </a:pPr>
              <a:r>
                <a:rPr lang="cs-CZ" altLang="cs-CZ" sz="1600" i="1">
                  <a:latin typeface="Times New Roman" pitchFamily="18" charset="0"/>
                  <a:cs typeface="Arial" pitchFamily="34" charset="0"/>
                </a:rPr>
                <a:t> Considers CSDP "added value";</a:t>
              </a:r>
            </a:p>
            <a:p>
              <a:pPr>
                <a:spcBef>
                  <a:spcPct val="0"/>
                </a:spcBef>
                <a:buFont typeface="Times New Roman" pitchFamily="18" charset="0"/>
                <a:buChar char="•"/>
              </a:pPr>
              <a:r>
                <a:rPr lang="cs-CZ" altLang="cs-CZ" sz="1600" i="1">
                  <a:latin typeface="Times New Roman" pitchFamily="18" charset="0"/>
                  <a:cs typeface="Arial" pitchFamily="34" charset="0"/>
                </a:rPr>
                <a:t> May invite geographical or thematic committees to provide advice</a:t>
              </a:r>
            </a:p>
            <a:p>
              <a:pPr>
                <a:spcBef>
                  <a:spcPct val="0"/>
                </a:spcBef>
                <a:buFont typeface="Times New Roman" pitchFamily="18" charset="0"/>
                <a:buChar char="•"/>
              </a:pPr>
              <a:r>
                <a:rPr lang="cs-CZ" altLang="cs-CZ" sz="1600" i="1">
                  <a:latin typeface="Times New Roman" pitchFamily="18" charset="0"/>
                  <a:cs typeface="Arial" pitchFamily="34" charset="0"/>
                </a:rPr>
                <a:t> If decided, invites EEAS to develop a CMC on a potential CSDP </a:t>
              </a:r>
            </a:p>
          </p:txBody>
        </p:sp>
        <p:sp>
          <p:nvSpPr>
            <p:cNvPr id="40971" name="Text Box 7"/>
            <p:cNvSpPr txBox="1">
              <a:spLocks noChangeArrowheads="1"/>
            </p:cNvSpPr>
            <p:nvPr/>
          </p:nvSpPr>
          <p:spPr bwMode="auto">
            <a:xfrm>
              <a:off x="1543" y="1710"/>
              <a:ext cx="3774" cy="421"/>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000"/>
                </a:spcBef>
                <a:buClrTx/>
                <a:buFontTx/>
                <a:buNone/>
              </a:pPr>
              <a:r>
                <a:rPr lang="cs-CZ" altLang="cs-CZ" sz="1600" b="1">
                  <a:latin typeface="Times New Roman" pitchFamily="18" charset="0"/>
                  <a:cs typeface="Arial" pitchFamily="34" charset="0"/>
                </a:rPr>
                <a:t>HR</a:t>
              </a:r>
            </a:p>
            <a:p>
              <a:pPr>
                <a:spcBef>
                  <a:spcPct val="0"/>
                </a:spcBef>
                <a:buFont typeface="Times New Roman" pitchFamily="18" charset="0"/>
                <a:buChar char="•"/>
              </a:pPr>
              <a:r>
                <a:rPr lang="cs-CZ" altLang="cs-CZ" sz="1600" i="1">
                  <a:latin typeface="Times New Roman" pitchFamily="18" charset="0"/>
                  <a:cs typeface="Arial" pitchFamily="34" charset="0"/>
                </a:rPr>
                <a:t> Requests comprehensive options upon initiative or at MS's request</a:t>
              </a:r>
            </a:p>
            <a:p>
              <a:pPr>
                <a:spcBef>
                  <a:spcPct val="0"/>
                </a:spcBef>
                <a:buClrTx/>
                <a:buFontTx/>
                <a:buNone/>
              </a:pPr>
              <a:endParaRPr lang="cs-CZ" altLang="cs-CZ" sz="1600" i="1">
                <a:latin typeface="Times New Roman" pitchFamily="18" charset="0"/>
                <a:cs typeface="Arial" pitchFamily="34" charset="0"/>
              </a:endParaRPr>
            </a:p>
          </p:txBody>
        </p:sp>
        <p:sp>
          <p:nvSpPr>
            <p:cNvPr id="40972" name="Text Box 8"/>
            <p:cNvSpPr txBox="1">
              <a:spLocks noChangeArrowheads="1"/>
            </p:cNvSpPr>
            <p:nvPr/>
          </p:nvSpPr>
          <p:spPr bwMode="auto">
            <a:xfrm>
              <a:off x="979" y="894"/>
              <a:ext cx="4338" cy="631"/>
            </a:xfrm>
            <a:prstGeom prst="rect">
              <a:avLst/>
            </a:prstGeom>
            <a:solidFill>
              <a:srgbClr val="FFFFFF"/>
            </a:solidFill>
            <a:ln w="9360" cap="sq">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914400" indent="-457200" defTabSz="457200" eaLnBrk="0" hangingPunct="0">
                <a:spcBef>
                  <a:spcPts val="8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3200">
                  <a:solidFill>
                    <a:srgbClr val="000000"/>
                  </a:solidFill>
                  <a:latin typeface="Calibri" pitchFamily="34" charset="0"/>
                  <a:ea typeface="Microsoft YaHei" pitchFamily="34" charset="-122"/>
                </a:defRPr>
              </a:lvl1pPr>
              <a:lvl2pPr defTabSz="457200" eaLnBrk="0" hangingPunct="0">
                <a:spcBef>
                  <a:spcPts val="7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371600" algn="l"/>
                  <a:tab pos="2286000" algn="l"/>
                  <a:tab pos="3200400" algn="l"/>
                  <a:tab pos="4114800" algn="l"/>
                  <a:tab pos="5029200" algn="l"/>
                  <a:tab pos="5943600" algn="l"/>
                  <a:tab pos="6858000" algn="l"/>
                  <a:tab pos="7772400" algn="l"/>
                  <a:tab pos="8686800" algn="l"/>
                  <a:tab pos="9601200" algn="l"/>
                  <a:tab pos="10515600" algn="l"/>
                </a:tabLst>
                <a:defRPr sz="2000">
                  <a:solidFill>
                    <a:srgbClr val="000000"/>
                  </a:solidFill>
                  <a:latin typeface="Calibri" pitchFamily="34" charset="0"/>
                  <a:ea typeface="Microsoft YaHei" pitchFamily="34" charset="-122"/>
                </a:defRPr>
              </a:lvl9pPr>
            </a:lstStyle>
            <a:p>
              <a:pPr lvl="1" eaLnBrk="1" hangingPunct="1">
                <a:spcBef>
                  <a:spcPts val="1000"/>
                </a:spcBef>
                <a:buFont typeface="Symbol" pitchFamily="18" charset="2"/>
                <a:buChar char=""/>
              </a:pPr>
              <a:r>
                <a:rPr lang="cs-CZ" altLang="cs-CZ" sz="1600" i="1">
                  <a:cs typeface="Arial" pitchFamily="34" charset="0"/>
                </a:rPr>
                <a:t> Information, assessments, early warning</a:t>
              </a:r>
            </a:p>
            <a:p>
              <a:pPr lvl="1" eaLnBrk="1" hangingPunct="1">
                <a:spcBef>
                  <a:spcPts val="1000"/>
                </a:spcBef>
                <a:buFont typeface="Symbol" pitchFamily="18" charset="2"/>
                <a:buChar char=""/>
              </a:pPr>
              <a:r>
                <a:rPr lang="cs-CZ" altLang="cs-CZ" sz="1600" i="1">
                  <a:cs typeface="Arial" pitchFamily="34" charset="0"/>
                </a:rPr>
                <a:t> Consultation with the Commission</a:t>
              </a:r>
            </a:p>
            <a:p>
              <a:pPr lvl="1" eaLnBrk="1" hangingPunct="1">
                <a:spcBef>
                  <a:spcPts val="1000"/>
                </a:spcBef>
                <a:buFont typeface="Symbol" pitchFamily="18" charset="2"/>
                <a:buChar char=""/>
              </a:pPr>
              <a:r>
                <a:rPr lang="cs-CZ" altLang="cs-CZ" sz="1600" i="1">
                  <a:cs typeface="Arial" pitchFamily="34" charset="0"/>
                </a:rPr>
                <a:t> Consultations with UN, NATO, other partners and stakeholders</a:t>
              </a:r>
            </a:p>
            <a:p>
              <a:pPr eaLnBrk="1" hangingPunct="1">
                <a:spcBef>
                  <a:spcPts val="1000"/>
                </a:spcBef>
              </a:pPr>
              <a:endParaRPr lang="cs-CZ" altLang="cs-CZ" sz="1600" i="1">
                <a:cs typeface="Arial" pitchFamily="34" charset="0"/>
              </a:endParaRPr>
            </a:p>
          </p:txBody>
        </p:sp>
        <p:cxnSp>
          <p:nvCxnSpPr>
            <p:cNvPr id="40973" name="AutoShape 9"/>
            <p:cNvCxnSpPr>
              <a:cxnSpLocks noChangeShapeType="1"/>
              <a:stCxn id="40967" idx="3"/>
              <a:endCxn id="40971" idx="1"/>
            </p:cNvCxnSpPr>
            <p:nvPr/>
          </p:nvCxnSpPr>
          <p:spPr bwMode="auto">
            <a:xfrm>
              <a:off x="1459" y="1921"/>
              <a:ext cx="83" cy="0"/>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974" name="AutoShape 10"/>
            <p:cNvCxnSpPr>
              <a:cxnSpLocks noChangeShapeType="1"/>
              <a:stCxn id="40971" idx="2"/>
              <a:endCxn id="40968" idx="0"/>
            </p:cNvCxnSpPr>
            <p:nvPr/>
          </p:nvCxnSpPr>
          <p:spPr bwMode="auto">
            <a:xfrm>
              <a:off x="3431" y="2132"/>
              <a:ext cx="4" cy="121"/>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975" name="AutoShape 11"/>
            <p:cNvCxnSpPr>
              <a:cxnSpLocks noChangeShapeType="1"/>
              <a:stCxn id="40968" idx="2"/>
              <a:endCxn id="40969" idx="0"/>
            </p:cNvCxnSpPr>
            <p:nvPr/>
          </p:nvCxnSpPr>
          <p:spPr bwMode="auto">
            <a:xfrm>
              <a:off x="3436" y="2489"/>
              <a:ext cx="5" cy="137"/>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0976" name="AutoShape 12"/>
            <p:cNvCxnSpPr>
              <a:cxnSpLocks noChangeShapeType="1"/>
              <a:stCxn id="40969" idx="2"/>
              <a:endCxn id="40970" idx="0"/>
            </p:cNvCxnSpPr>
            <p:nvPr/>
          </p:nvCxnSpPr>
          <p:spPr bwMode="auto">
            <a:xfrm>
              <a:off x="3441" y="3206"/>
              <a:ext cx="0" cy="135"/>
            </a:xfrm>
            <a:prstGeom prst="straightConnector1">
              <a:avLst/>
            </a:prstGeom>
            <a:noFill/>
            <a:ln w="1260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0964" name="Zástupný symbol pro číslo snímku 1"/>
          <p:cNvSpPr txBox="1">
            <a:spLocks/>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fld id="{A5E37BEA-0DFA-42D8-AC3B-98F5E4519181}" type="slidenum">
              <a:rPr lang="cs-CZ" altLang="cs-CZ" sz="2000">
                <a:solidFill>
                  <a:srgbClr val="FFFFFF"/>
                </a:solidFill>
                <a:latin typeface="Times New Roman" pitchFamily="18" charset="0"/>
                <a:cs typeface="Arial" pitchFamily="34" charset="0"/>
              </a:rPr>
              <a:pPr eaLnBrk="1" hangingPunct="1">
                <a:spcBef>
                  <a:spcPts val="1250"/>
                </a:spcBef>
              </a:pPr>
              <a:t>44</a:t>
            </a:fld>
            <a:endParaRPr lang="cs-CZ" altLang="cs-CZ" sz="2000">
              <a:solidFill>
                <a:srgbClr val="FFFFFF"/>
              </a:solidFill>
              <a:latin typeface="Times New Roman" pitchFamily="18" charset="0"/>
              <a:cs typeface="Arial" pitchFamily="34" charset="0"/>
            </a:endParaRPr>
          </a:p>
        </p:txBody>
      </p:sp>
      <p:sp>
        <p:nvSpPr>
          <p:cNvPr id="40965" name="Zástupný symbol pro číslo snímku 1"/>
          <p:cNvSpPr txBox="1">
            <a:spLocks/>
          </p:cNvSpPr>
          <p:nvPr/>
        </p:nvSpPr>
        <p:spPr bwMode="auto">
          <a:xfrm>
            <a:off x="7011988" y="6542088"/>
            <a:ext cx="21320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24964B04-BEAA-460A-B213-0CF444994559}" type="slidenum">
              <a:rPr lang="cs-CZ" altLang="cs-CZ" sz="2000">
                <a:latin typeface="Times New Roman" pitchFamily="18" charset="0"/>
                <a:cs typeface="Arial" pitchFamily="34" charset="0"/>
              </a:rPr>
              <a:pPr algn="r" eaLnBrk="1" hangingPunct="1">
                <a:spcBef>
                  <a:spcPts val="1250"/>
                </a:spcBef>
              </a:pPr>
              <a:t>44</a:t>
            </a:fld>
            <a:endParaRPr lang="cs-CZ" altLang="cs-CZ" sz="2000">
              <a:latin typeface="Times New Roman" pitchFamily="18" charset="0"/>
              <a:cs typeface="Arial" pitchFamily="34" charset="0"/>
            </a:endParaRPr>
          </a:p>
        </p:txBody>
      </p:sp>
      <p:sp>
        <p:nvSpPr>
          <p:cNvPr id="40966" name="Text Box 1"/>
          <p:cNvSpPr txBox="1">
            <a:spLocks noChangeArrowheads="1"/>
          </p:cNvSpPr>
          <p:nvPr/>
        </p:nvSpPr>
        <p:spPr bwMode="auto">
          <a:xfrm>
            <a:off x="611188" y="260350"/>
            <a:ext cx="799147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ts val="2000"/>
              </a:spcBef>
              <a:buClrTx/>
              <a:buFontTx/>
              <a:buNone/>
            </a:pPr>
            <a:r>
              <a:rPr lang="cs-CZ" altLang="cs-CZ" b="1">
                <a:latin typeface="Times New Roman" pitchFamily="18" charset="0"/>
                <a:cs typeface="Arial" pitchFamily="34" charset="0"/>
              </a:rPr>
              <a:t>Plánování operací a misí CSDP</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79388" y="973138"/>
            <a:ext cx="8964612"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ts val="1250"/>
              </a:spcBef>
              <a:buClrTx/>
              <a:buFontTx/>
              <a:buNone/>
            </a:pPr>
            <a:r>
              <a:rPr lang="cs-CZ" altLang="cs-CZ" b="1">
                <a:solidFill>
                  <a:srgbClr val="FF0000"/>
                </a:solidFill>
                <a:latin typeface="Times New Roman" pitchFamily="18" charset="0"/>
                <a:cs typeface="Arial" pitchFamily="34" charset="0"/>
              </a:rPr>
              <a:t>Phase 2</a:t>
            </a:r>
            <a:r>
              <a:rPr lang="cs-CZ" altLang="cs-CZ" b="1">
                <a:latin typeface="Times New Roman" pitchFamily="18" charset="0"/>
                <a:cs typeface="Arial" pitchFamily="34" charset="0"/>
              </a:rPr>
              <a:t> – </a:t>
            </a:r>
            <a:r>
              <a:rPr lang="cs-CZ" altLang="cs-CZ" sz="2000" b="1">
                <a:latin typeface="Times New Roman" pitchFamily="18" charset="0"/>
                <a:cs typeface="Arial" pitchFamily="34" charset="0"/>
              </a:rPr>
              <a:t>Development of CMC and eastablishment of Mission/ Operation </a:t>
            </a:r>
          </a:p>
        </p:txBody>
      </p:sp>
      <p:sp>
        <p:nvSpPr>
          <p:cNvPr id="41987" name="Rectangle 2"/>
          <p:cNvSpPr>
            <a:spLocks noChangeArrowheads="1"/>
          </p:cNvSpPr>
          <p:nvPr/>
        </p:nvSpPr>
        <p:spPr bwMode="auto">
          <a:xfrm>
            <a:off x="152400" y="1524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endParaRPr lang="cs-CZ" altLang="cs-CZ" sz="2000">
              <a:solidFill>
                <a:srgbClr val="FFFFFF"/>
              </a:solidFill>
              <a:latin typeface="Times New Roman" pitchFamily="18" charset="0"/>
              <a:cs typeface="Arial" pitchFamily="34" charset="0"/>
            </a:endParaRPr>
          </a:p>
        </p:txBody>
      </p:sp>
      <p:grpSp>
        <p:nvGrpSpPr>
          <p:cNvPr id="41988" name="Group 3"/>
          <p:cNvGrpSpPr>
            <a:grpSpLocks/>
          </p:cNvGrpSpPr>
          <p:nvPr/>
        </p:nvGrpSpPr>
        <p:grpSpPr bwMode="auto">
          <a:xfrm>
            <a:off x="-66675" y="1916113"/>
            <a:ext cx="9164638" cy="4103687"/>
            <a:chOff x="-42" y="1207"/>
            <a:chExt cx="5773" cy="2585"/>
          </a:xfrm>
        </p:grpSpPr>
        <p:sp>
          <p:nvSpPr>
            <p:cNvPr id="41991" name="Rectangle 4"/>
            <p:cNvSpPr>
              <a:spLocks noChangeArrowheads="1"/>
            </p:cNvSpPr>
            <p:nvPr/>
          </p:nvSpPr>
          <p:spPr bwMode="auto">
            <a:xfrm>
              <a:off x="-42" y="1207"/>
              <a:ext cx="5773" cy="25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endParaRPr lang="cs-CZ" altLang="cs-CZ" sz="2000">
                <a:solidFill>
                  <a:srgbClr val="FFFFFF"/>
                </a:solidFill>
                <a:latin typeface="Times New Roman" pitchFamily="18" charset="0"/>
                <a:cs typeface="Arial" pitchFamily="34" charset="0"/>
              </a:endParaRPr>
            </a:p>
          </p:txBody>
        </p:sp>
        <p:sp>
          <p:nvSpPr>
            <p:cNvPr id="41992" name="AutoShape 5"/>
            <p:cNvSpPr>
              <a:spLocks noChangeArrowheads="1"/>
            </p:cNvSpPr>
            <p:nvPr/>
          </p:nvSpPr>
          <p:spPr bwMode="auto">
            <a:xfrm>
              <a:off x="-42" y="1212"/>
              <a:ext cx="5773" cy="253"/>
            </a:xfrm>
            <a:prstGeom prst="flowChartProcess">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125"/>
                </a:spcBef>
                <a:buClrTx/>
                <a:buFontTx/>
                <a:buNone/>
              </a:pPr>
              <a:r>
                <a:rPr lang="cs-CZ" altLang="cs-CZ" sz="1800" b="1" i="1">
                  <a:latin typeface="Times New Roman" pitchFamily="18" charset="0"/>
                  <a:cs typeface="Arial" pitchFamily="34" charset="0"/>
                </a:rPr>
                <a:t>CSDP POLITICAL-STRATEGIC PLANNING </a:t>
              </a:r>
            </a:p>
            <a:p>
              <a:pPr>
                <a:spcBef>
                  <a:spcPct val="0"/>
                </a:spcBef>
                <a:buClrTx/>
                <a:buFontTx/>
                <a:buNone/>
              </a:pPr>
              <a:endParaRPr lang="cs-CZ" altLang="cs-CZ" sz="1800" b="1" i="1">
                <a:latin typeface="Times New Roman" pitchFamily="18" charset="0"/>
                <a:cs typeface="Arial" pitchFamily="34" charset="0"/>
              </a:endParaRPr>
            </a:p>
          </p:txBody>
        </p:sp>
        <p:sp>
          <p:nvSpPr>
            <p:cNvPr id="41993" name="Text Box 6"/>
            <p:cNvSpPr txBox="1">
              <a:spLocks noChangeArrowheads="1"/>
            </p:cNvSpPr>
            <p:nvPr/>
          </p:nvSpPr>
          <p:spPr bwMode="auto">
            <a:xfrm>
              <a:off x="3327" y="2990"/>
              <a:ext cx="1005" cy="40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1125"/>
                </a:spcBef>
                <a:buFont typeface="Times New Roman" pitchFamily="18" charset="0"/>
                <a:buChar char="•"/>
              </a:pPr>
              <a:r>
                <a:rPr lang="cs-CZ" altLang="cs-CZ" sz="1800" i="1">
                  <a:latin typeface="Times New Roman" pitchFamily="18" charset="0"/>
                  <a:cs typeface="Arial" pitchFamily="34" charset="0"/>
                </a:rPr>
                <a:t>Recommends</a:t>
              </a:r>
            </a:p>
            <a:p>
              <a:pPr>
                <a:spcBef>
                  <a:spcPct val="0"/>
                </a:spcBef>
                <a:buFont typeface="Times New Roman" pitchFamily="18" charset="0"/>
                <a:buChar char="•"/>
              </a:pPr>
              <a:r>
                <a:rPr lang="cs-CZ" altLang="cs-CZ" sz="1800" i="1">
                  <a:latin typeface="Times New Roman" pitchFamily="18" charset="0"/>
                  <a:cs typeface="Arial" pitchFamily="34" charset="0"/>
                </a:rPr>
                <a:t>Advises</a:t>
              </a:r>
            </a:p>
            <a:p>
              <a:pPr>
                <a:spcBef>
                  <a:spcPct val="0"/>
                </a:spcBef>
                <a:buClrTx/>
                <a:buFontTx/>
                <a:buNone/>
              </a:pPr>
              <a:endParaRPr lang="cs-CZ" altLang="cs-CZ" sz="1800" i="1">
                <a:latin typeface="Times New Roman" pitchFamily="18" charset="0"/>
                <a:cs typeface="Arial" pitchFamily="34" charset="0"/>
              </a:endParaRPr>
            </a:p>
          </p:txBody>
        </p:sp>
        <p:sp>
          <p:nvSpPr>
            <p:cNvPr id="41994" name="Text Box 7"/>
            <p:cNvSpPr txBox="1">
              <a:spLocks noChangeArrowheads="1"/>
            </p:cNvSpPr>
            <p:nvPr/>
          </p:nvSpPr>
          <p:spPr bwMode="auto">
            <a:xfrm>
              <a:off x="2106" y="2594"/>
              <a:ext cx="1005" cy="406"/>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1125"/>
                </a:spcBef>
                <a:buFont typeface="Times New Roman" pitchFamily="18" charset="0"/>
                <a:buChar char="•"/>
              </a:pPr>
              <a:r>
                <a:rPr lang="cs-CZ" altLang="cs-CZ" sz="1800" i="1">
                  <a:latin typeface="Times New Roman" pitchFamily="18" charset="0"/>
                  <a:cs typeface="Arial" pitchFamily="34" charset="0"/>
                </a:rPr>
                <a:t>Evaluates</a:t>
              </a:r>
            </a:p>
            <a:p>
              <a:pPr>
                <a:spcBef>
                  <a:spcPct val="0"/>
                </a:spcBef>
                <a:buFont typeface="Times New Roman" pitchFamily="18" charset="0"/>
                <a:buChar char="•"/>
              </a:pPr>
              <a:r>
                <a:rPr lang="cs-CZ" altLang="cs-CZ" sz="1800" i="1">
                  <a:latin typeface="Times New Roman" pitchFamily="18" charset="0"/>
                  <a:cs typeface="Arial" pitchFamily="34" charset="0"/>
                </a:rPr>
                <a:t>Agrees</a:t>
              </a:r>
            </a:p>
          </p:txBody>
        </p:sp>
        <p:cxnSp>
          <p:nvCxnSpPr>
            <p:cNvPr id="41995" name="AutoShape 8"/>
            <p:cNvCxnSpPr>
              <a:cxnSpLocks noChangeShapeType="1"/>
            </p:cNvCxnSpPr>
            <p:nvPr/>
          </p:nvCxnSpPr>
          <p:spPr bwMode="auto">
            <a:xfrm rot="16200000" flipV="1">
              <a:off x="3374" y="2534"/>
              <a:ext cx="192" cy="719"/>
            </a:xfrm>
            <a:prstGeom prst="bentConnector2">
              <a:avLst/>
            </a:prstGeom>
            <a:noFill/>
            <a:ln w="9360" cap="sq">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996" name="AutoShape 9"/>
            <p:cNvCxnSpPr>
              <a:cxnSpLocks noChangeShapeType="1"/>
            </p:cNvCxnSpPr>
            <p:nvPr/>
          </p:nvCxnSpPr>
          <p:spPr bwMode="auto">
            <a:xfrm>
              <a:off x="1887" y="2796"/>
              <a:ext cx="218" cy="1"/>
            </a:xfrm>
            <a:prstGeom prst="bentConnector3">
              <a:avLst>
                <a:gd name="adj1" fmla="val 49843"/>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997" name="AutoShape 10"/>
            <p:cNvCxnSpPr>
              <a:cxnSpLocks noChangeShapeType="1"/>
            </p:cNvCxnSpPr>
            <p:nvPr/>
          </p:nvCxnSpPr>
          <p:spPr bwMode="auto">
            <a:xfrm>
              <a:off x="3111" y="2798"/>
              <a:ext cx="1430" cy="0"/>
            </a:xfrm>
            <a:prstGeom prst="straightConnector1">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998" name="AutoShape 11"/>
            <p:cNvCxnSpPr>
              <a:cxnSpLocks noChangeShapeType="1"/>
            </p:cNvCxnSpPr>
            <p:nvPr/>
          </p:nvCxnSpPr>
          <p:spPr bwMode="auto">
            <a:xfrm rot="16200000" flipH="1">
              <a:off x="2873" y="2737"/>
              <a:ext cx="190" cy="717"/>
            </a:xfrm>
            <a:prstGeom prst="bentConnector2">
              <a:avLst/>
            </a:prstGeom>
            <a:noFill/>
            <a:ln w="9360" cap="sq">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1999" name="AutoShape 12"/>
            <p:cNvSpPr>
              <a:spLocks noChangeArrowheads="1"/>
            </p:cNvSpPr>
            <p:nvPr/>
          </p:nvSpPr>
          <p:spPr bwMode="auto">
            <a:xfrm>
              <a:off x="168" y="2037"/>
              <a:ext cx="578" cy="1540"/>
            </a:xfrm>
            <a:prstGeom prst="flowChartAlternateProcess">
              <a:avLst/>
            </a:prstGeom>
            <a:solidFill>
              <a:srgbClr val="FFFFFF"/>
            </a:solidFill>
            <a:ln w="381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125"/>
                </a:spcBef>
                <a:buClrTx/>
                <a:buFontTx/>
                <a:buNone/>
              </a:pPr>
              <a:endParaRPr lang="cs-CZ" altLang="cs-CZ" sz="1800" u="sng">
                <a:latin typeface="Times New Roman" pitchFamily="18" charset="0"/>
                <a:cs typeface="Arial" pitchFamily="34" charset="0"/>
              </a:endParaRPr>
            </a:p>
            <a:p>
              <a:pPr algn="ctr">
                <a:spcBef>
                  <a:spcPts val="1125"/>
                </a:spcBef>
                <a:buClrTx/>
                <a:buFontTx/>
                <a:buNone/>
              </a:pPr>
              <a:endParaRPr lang="cs-CZ" altLang="cs-CZ" sz="1800" u="sng">
                <a:latin typeface="Times New Roman" pitchFamily="18" charset="0"/>
                <a:cs typeface="Arial" pitchFamily="34" charset="0"/>
              </a:endParaRPr>
            </a:p>
            <a:p>
              <a:pPr algn="ctr">
                <a:spcBef>
                  <a:spcPts val="1125"/>
                </a:spcBef>
                <a:buClrTx/>
                <a:buFontTx/>
                <a:buNone/>
              </a:pPr>
              <a:r>
                <a:rPr lang="cs-CZ" altLang="cs-CZ" sz="1800" b="1" u="sng">
                  <a:solidFill>
                    <a:srgbClr val="FF0000"/>
                  </a:solidFill>
                  <a:latin typeface="Times New Roman" pitchFamily="18" charset="0"/>
                  <a:cs typeface="Arial" pitchFamily="34" charset="0"/>
                </a:rPr>
                <a:t>CMC</a:t>
              </a:r>
            </a:p>
          </p:txBody>
        </p:sp>
        <p:sp>
          <p:nvSpPr>
            <p:cNvPr id="42000" name="Text Box 13"/>
            <p:cNvSpPr txBox="1">
              <a:spLocks noChangeArrowheads="1"/>
            </p:cNvSpPr>
            <p:nvPr/>
          </p:nvSpPr>
          <p:spPr bwMode="auto">
            <a:xfrm>
              <a:off x="882" y="2014"/>
              <a:ext cx="1004" cy="177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125"/>
                </a:spcBef>
                <a:buClrTx/>
                <a:buFontTx/>
                <a:buNone/>
              </a:pPr>
              <a:r>
                <a:rPr lang="cs-CZ" altLang="cs-CZ" sz="1800" b="1">
                  <a:latin typeface="Times New Roman" pitchFamily="18" charset="0"/>
                  <a:cs typeface="Arial" pitchFamily="34" charset="0"/>
                </a:rPr>
                <a:t>CMPD</a:t>
              </a:r>
            </a:p>
            <a:p>
              <a:pPr>
                <a:spcBef>
                  <a:spcPct val="0"/>
                </a:spcBef>
                <a:buFont typeface="Times New Roman" pitchFamily="18" charset="0"/>
                <a:buChar char="•"/>
              </a:pPr>
              <a:r>
                <a:rPr lang="cs-CZ" altLang="cs-CZ" sz="1800" i="1">
                  <a:latin typeface="Times New Roman" pitchFamily="18" charset="0"/>
                  <a:cs typeface="Arial" pitchFamily="34" charset="0"/>
                </a:rPr>
                <a:t>Is supported by and consults with internal and external actors as required </a:t>
              </a:r>
            </a:p>
            <a:p>
              <a:pPr>
                <a:spcBef>
                  <a:spcPct val="0"/>
                </a:spcBef>
                <a:buFont typeface="Times New Roman" pitchFamily="18" charset="0"/>
                <a:buChar char="•"/>
              </a:pPr>
              <a:r>
                <a:rPr lang="cs-CZ" altLang="cs-CZ" sz="1800" i="1">
                  <a:latin typeface="Times New Roman" pitchFamily="18" charset="0"/>
                  <a:cs typeface="Arial" pitchFamily="34" charset="0"/>
                </a:rPr>
                <a:t>May deploy a FFM</a:t>
              </a:r>
            </a:p>
            <a:p>
              <a:pPr>
                <a:spcBef>
                  <a:spcPct val="0"/>
                </a:spcBef>
                <a:buFont typeface="Times New Roman" pitchFamily="18" charset="0"/>
                <a:buChar char="•"/>
              </a:pPr>
              <a:r>
                <a:rPr lang="cs-CZ" altLang="cs-CZ" sz="1800" i="1">
                  <a:latin typeface="Times New Roman" pitchFamily="18" charset="0"/>
                  <a:cs typeface="Arial" pitchFamily="34" charset="0"/>
                </a:rPr>
                <a:t>Drafts</a:t>
              </a:r>
            </a:p>
          </p:txBody>
        </p:sp>
        <p:sp>
          <p:nvSpPr>
            <p:cNvPr id="42001" name="Text Box 14"/>
            <p:cNvSpPr txBox="1">
              <a:spLocks noChangeArrowheads="1"/>
            </p:cNvSpPr>
            <p:nvPr/>
          </p:nvSpPr>
          <p:spPr bwMode="auto">
            <a:xfrm>
              <a:off x="4542" y="2657"/>
              <a:ext cx="1005" cy="281"/>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1125"/>
                </a:spcBef>
                <a:buFont typeface="Times New Roman" pitchFamily="18" charset="0"/>
                <a:buChar char="•"/>
              </a:pPr>
              <a:r>
                <a:rPr lang="cs-CZ" altLang="cs-CZ" sz="1800" i="1">
                  <a:latin typeface="Times New Roman" pitchFamily="18" charset="0"/>
                  <a:cs typeface="Arial" pitchFamily="34" charset="0"/>
                </a:rPr>
                <a:t>Approves</a:t>
              </a:r>
            </a:p>
          </p:txBody>
        </p:sp>
        <p:sp>
          <p:nvSpPr>
            <p:cNvPr id="42002" name="Text Box 15"/>
            <p:cNvSpPr txBox="1">
              <a:spLocks noChangeArrowheads="1"/>
            </p:cNvSpPr>
            <p:nvPr/>
          </p:nvSpPr>
          <p:spPr bwMode="auto">
            <a:xfrm>
              <a:off x="876" y="1569"/>
              <a:ext cx="1017" cy="271"/>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125"/>
                </a:spcBef>
                <a:buClrTx/>
                <a:buFontTx/>
                <a:buNone/>
              </a:pPr>
              <a:r>
                <a:rPr lang="cs-CZ" altLang="cs-CZ" sz="1800" b="1">
                  <a:latin typeface="Times New Roman" pitchFamily="18" charset="0"/>
                  <a:cs typeface="Arial" pitchFamily="34" charset="0"/>
                </a:rPr>
                <a:t>EEAS</a:t>
              </a:r>
            </a:p>
            <a:p>
              <a:pPr>
                <a:spcBef>
                  <a:spcPct val="0"/>
                </a:spcBef>
                <a:buClrTx/>
                <a:buFontTx/>
                <a:buNone/>
              </a:pPr>
              <a:endParaRPr lang="cs-CZ" altLang="cs-CZ" sz="1800" b="1">
                <a:latin typeface="Times New Roman" pitchFamily="18" charset="0"/>
                <a:cs typeface="Arial" pitchFamily="34" charset="0"/>
              </a:endParaRPr>
            </a:p>
          </p:txBody>
        </p:sp>
        <p:sp>
          <p:nvSpPr>
            <p:cNvPr id="42003" name="Text Box 16"/>
            <p:cNvSpPr txBox="1">
              <a:spLocks noChangeArrowheads="1"/>
            </p:cNvSpPr>
            <p:nvPr/>
          </p:nvSpPr>
          <p:spPr bwMode="auto">
            <a:xfrm>
              <a:off x="2100" y="1569"/>
              <a:ext cx="1017" cy="542"/>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125"/>
                </a:spcBef>
                <a:buClrTx/>
                <a:buFontTx/>
                <a:buNone/>
              </a:pPr>
              <a:r>
                <a:rPr lang="cs-CZ" altLang="cs-CZ" sz="1800" b="1">
                  <a:latin typeface="Times New Roman" pitchFamily="18" charset="0"/>
                  <a:cs typeface="Arial" pitchFamily="34" charset="0"/>
                </a:rPr>
                <a:t>PSC</a:t>
              </a:r>
            </a:p>
            <a:p>
              <a:pPr>
                <a:spcBef>
                  <a:spcPct val="0"/>
                </a:spcBef>
                <a:buClrTx/>
                <a:buFontTx/>
                <a:buNone/>
              </a:pPr>
              <a:endParaRPr lang="cs-CZ" altLang="cs-CZ" sz="1800" b="1">
                <a:latin typeface="Times New Roman" pitchFamily="18" charset="0"/>
                <a:cs typeface="Arial" pitchFamily="34" charset="0"/>
              </a:endParaRPr>
            </a:p>
          </p:txBody>
        </p:sp>
        <p:sp>
          <p:nvSpPr>
            <p:cNvPr id="42004" name="Text Box 17"/>
            <p:cNvSpPr txBox="1">
              <a:spLocks noChangeArrowheads="1"/>
            </p:cNvSpPr>
            <p:nvPr/>
          </p:nvSpPr>
          <p:spPr bwMode="auto">
            <a:xfrm>
              <a:off x="4536" y="1569"/>
              <a:ext cx="1017" cy="322"/>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125"/>
                </a:spcBef>
                <a:buClrTx/>
                <a:buFontTx/>
                <a:buNone/>
              </a:pPr>
              <a:r>
                <a:rPr lang="cs-CZ" altLang="cs-CZ" sz="1800" b="1">
                  <a:latin typeface="Times New Roman" pitchFamily="18" charset="0"/>
                  <a:cs typeface="Arial" pitchFamily="34" charset="0"/>
                </a:rPr>
                <a:t>EU Council </a:t>
              </a:r>
            </a:p>
            <a:p>
              <a:pPr>
                <a:spcBef>
                  <a:spcPct val="0"/>
                </a:spcBef>
                <a:buClrTx/>
                <a:buFontTx/>
                <a:buNone/>
              </a:pPr>
              <a:endParaRPr lang="cs-CZ" altLang="cs-CZ" sz="1800" b="1">
                <a:latin typeface="Times New Roman" pitchFamily="18" charset="0"/>
                <a:cs typeface="Arial" pitchFamily="34" charset="0"/>
              </a:endParaRPr>
            </a:p>
          </p:txBody>
        </p:sp>
        <p:grpSp>
          <p:nvGrpSpPr>
            <p:cNvPr id="42005" name="Group 18"/>
            <p:cNvGrpSpPr>
              <a:grpSpLocks/>
            </p:cNvGrpSpPr>
            <p:nvPr/>
          </p:nvGrpSpPr>
          <p:grpSpPr bwMode="auto">
            <a:xfrm>
              <a:off x="3118" y="1569"/>
              <a:ext cx="1304" cy="645"/>
              <a:chOff x="3118" y="1569"/>
              <a:chExt cx="1304" cy="645"/>
            </a:xfrm>
          </p:grpSpPr>
          <p:grpSp>
            <p:nvGrpSpPr>
              <p:cNvPr id="42006" name="Group 19"/>
              <p:cNvGrpSpPr>
                <a:grpSpLocks/>
              </p:cNvGrpSpPr>
              <p:nvPr/>
            </p:nvGrpSpPr>
            <p:grpSpPr bwMode="auto">
              <a:xfrm>
                <a:off x="3118" y="1569"/>
                <a:ext cx="1304" cy="645"/>
                <a:chOff x="3118" y="1569"/>
                <a:chExt cx="1304" cy="645"/>
              </a:xfrm>
            </p:grpSpPr>
            <p:sp>
              <p:nvSpPr>
                <p:cNvPr id="42008" name="Text Box 20"/>
                <p:cNvSpPr txBox="1">
                  <a:spLocks noChangeArrowheads="1"/>
                </p:cNvSpPr>
                <p:nvPr/>
              </p:nvSpPr>
              <p:spPr bwMode="auto">
                <a:xfrm>
                  <a:off x="3118" y="1569"/>
                  <a:ext cx="1304" cy="64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1125"/>
                    </a:spcBef>
                    <a:buClrTx/>
                    <a:buFontTx/>
                    <a:buNone/>
                  </a:pPr>
                  <a:r>
                    <a:rPr lang="cs-CZ" altLang="cs-CZ" sz="1800" b="1">
                      <a:latin typeface="Times New Roman" pitchFamily="18" charset="0"/>
                      <a:cs typeface="Arial" pitchFamily="34" charset="0"/>
                    </a:rPr>
                    <a:t>CivCom</a:t>
                  </a:r>
                </a:p>
                <a:p>
                  <a:pPr>
                    <a:spcBef>
                      <a:spcPct val="0"/>
                    </a:spcBef>
                    <a:buClrTx/>
                    <a:buFontTx/>
                    <a:buNone/>
                  </a:pPr>
                  <a:r>
                    <a:rPr lang="cs-CZ" altLang="cs-CZ" sz="1800" b="1">
                      <a:latin typeface="Times New Roman" pitchFamily="18" charset="0"/>
                      <a:cs typeface="Arial" pitchFamily="34" charset="0"/>
                    </a:rPr>
                    <a:t> PMG             	EUMC</a:t>
                  </a:r>
                </a:p>
                <a:p>
                  <a:pPr>
                    <a:spcBef>
                      <a:spcPct val="0"/>
                    </a:spcBef>
                    <a:buClrTx/>
                    <a:buFontTx/>
                    <a:buNone/>
                  </a:pPr>
                  <a:endParaRPr lang="cs-CZ" altLang="cs-CZ" sz="1800" b="1">
                    <a:latin typeface="Times New Roman" pitchFamily="18" charset="0"/>
                    <a:cs typeface="Arial" pitchFamily="34" charset="0"/>
                  </a:endParaRPr>
                </a:p>
              </p:txBody>
            </p:sp>
            <p:sp>
              <p:nvSpPr>
                <p:cNvPr id="42009" name="Line 21"/>
                <p:cNvSpPr>
                  <a:spLocks noChangeShapeType="1"/>
                </p:cNvSpPr>
                <p:nvPr/>
              </p:nvSpPr>
              <p:spPr bwMode="auto">
                <a:xfrm flipV="1">
                  <a:off x="3297" y="1569"/>
                  <a:ext cx="1005" cy="642"/>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42007" name="Line 22"/>
              <p:cNvSpPr>
                <a:spLocks noChangeShapeType="1"/>
              </p:cNvSpPr>
              <p:nvPr/>
            </p:nvSpPr>
            <p:spPr bwMode="auto">
              <a:xfrm flipV="1">
                <a:off x="3368" y="1614"/>
                <a:ext cx="861" cy="514"/>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grpSp>
      <p:sp>
        <p:nvSpPr>
          <p:cNvPr id="41989" name="Zástupný symbol pro číslo snímku 1"/>
          <p:cNvSpPr txBox="1">
            <a:spLocks/>
          </p:cNvSpPr>
          <p:nvPr/>
        </p:nvSpPr>
        <p:spPr bwMode="auto">
          <a:xfrm>
            <a:off x="7043738" y="6494463"/>
            <a:ext cx="21320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2D920D5E-15DF-462E-A699-C463E1DBFB3A}" type="slidenum">
              <a:rPr lang="cs-CZ" altLang="cs-CZ" sz="2000">
                <a:latin typeface="Times New Roman" pitchFamily="18" charset="0"/>
                <a:cs typeface="Arial" pitchFamily="34" charset="0"/>
              </a:rPr>
              <a:pPr algn="r" eaLnBrk="1" hangingPunct="1">
                <a:spcBef>
                  <a:spcPts val="1250"/>
                </a:spcBef>
              </a:pPr>
              <a:t>45</a:t>
            </a:fld>
            <a:endParaRPr lang="cs-CZ" altLang="cs-CZ" sz="2000">
              <a:latin typeface="Times New Roman" pitchFamily="18" charset="0"/>
              <a:cs typeface="Arial" pitchFamily="34" charset="0"/>
            </a:endParaRPr>
          </a:p>
        </p:txBody>
      </p:sp>
      <p:sp>
        <p:nvSpPr>
          <p:cNvPr id="41990" name="Text Box 1"/>
          <p:cNvSpPr txBox="1">
            <a:spLocks noChangeArrowheads="1"/>
          </p:cNvSpPr>
          <p:nvPr/>
        </p:nvSpPr>
        <p:spPr bwMode="auto">
          <a:xfrm>
            <a:off x="611188" y="260350"/>
            <a:ext cx="7991475"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ts val="2000"/>
              </a:spcBef>
              <a:buClrTx/>
              <a:buFontTx/>
              <a:buNone/>
            </a:pPr>
            <a:r>
              <a:rPr lang="cs-CZ" altLang="cs-CZ" b="1">
                <a:latin typeface="Times New Roman" pitchFamily="18" charset="0"/>
                <a:cs typeface="Arial" pitchFamily="34" charset="0"/>
              </a:rPr>
              <a:t>Plánování operací a misí CSDP</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3" y="332656"/>
            <a:ext cx="8967583" cy="6166153"/>
          </a:xfrm>
          <a:prstGeom prst="rect">
            <a:avLst/>
          </a:prstGeom>
        </p:spPr>
      </p:pic>
      <p:cxnSp>
        <p:nvCxnSpPr>
          <p:cNvPr id="7" name="Přímá spojnice 6"/>
          <p:cNvCxnSpPr/>
          <p:nvPr/>
        </p:nvCxnSpPr>
        <p:spPr>
          <a:xfrm>
            <a:off x="869005" y="4016447"/>
            <a:ext cx="7848600" cy="0"/>
          </a:xfrm>
          <a:prstGeom prst="line">
            <a:avLst/>
          </a:prstGeom>
          <a:ln w="317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TextovéPole 1"/>
          <p:cNvSpPr txBox="1">
            <a:spLocks noChangeArrowheads="1"/>
          </p:cNvSpPr>
          <p:nvPr/>
        </p:nvSpPr>
        <p:spPr bwMode="auto">
          <a:xfrm>
            <a:off x="7852417" y="2186060"/>
            <a:ext cx="11525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r>
              <a:rPr lang="cs-CZ" altLang="cs-CZ" sz="2000" b="1" dirty="0" err="1">
                <a:solidFill>
                  <a:srgbClr val="FF0000"/>
                </a:solidFill>
                <a:latin typeface="Times New Roman" pitchFamily="18" charset="0"/>
                <a:cs typeface="Arial" pitchFamily="34" charset="0"/>
              </a:rPr>
              <a:t>Phase</a:t>
            </a:r>
            <a:r>
              <a:rPr lang="cs-CZ" altLang="cs-CZ" sz="2000" b="1" dirty="0">
                <a:solidFill>
                  <a:srgbClr val="FF0000"/>
                </a:solidFill>
                <a:latin typeface="Times New Roman" pitchFamily="18" charset="0"/>
                <a:cs typeface="Arial" pitchFamily="34" charset="0"/>
              </a:rPr>
              <a:t> 2</a:t>
            </a:r>
          </a:p>
          <a:p>
            <a:pPr eaLnBrk="1" hangingPunct="1">
              <a:spcBef>
                <a:spcPts val="1250"/>
              </a:spcBef>
            </a:pPr>
            <a:endParaRPr lang="cs-CZ" altLang="cs-CZ" sz="2000" dirty="0">
              <a:solidFill>
                <a:srgbClr val="FFFFFF"/>
              </a:solidFill>
              <a:latin typeface="Times New Roman" pitchFamily="18" charset="0"/>
              <a:cs typeface="Arial" pitchFamily="34" charset="0"/>
            </a:endParaRPr>
          </a:p>
        </p:txBody>
      </p:sp>
      <p:sp>
        <p:nvSpPr>
          <p:cNvPr id="9" name="TextovéPole 5"/>
          <p:cNvSpPr txBox="1">
            <a:spLocks noChangeArrowheads="1"/>
          </p:cNvSpPr>
          <p:nvPr/>
        </p:nvSpPr>
        <p:spPr bwMode="auto">
          <a:xfrm>
            <a:off x="7923855" y="4448247"/>
            <a:ext cx="11525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r>
              <a:rPr lang="cs-CZ" altLang="cs-CZ" sz="2000" b="1">
                <a:solidFill>
                  <a:srgbClr val="FF0000"/>
                </a:solidFill>
                <a:latin typeface="Times New Roman" pitchFamily="18" charset="0"/>
                <a:cs typeface="Arial" pitchFamily="34" charset="0"/>
              </a:rPr>
              <a:t>Phase 3</a:t>
            </a:r>
          </a:p>
          <a:p>
            <a:pPr eaLnBrk="1" hangingPunct="1">
              <a:spcBef>
                <a:spcPts val="1250"/>
              </a:spcBef>
            </a:pPr>
            <a:endParaRPr lang="cs-CZ" altLang="cs-CZ" sz="2000">
              <a:solidFill>
                <a:srgbClr val="FFFFFF"/>
              </a:solidFill>
              <a:latin typeface="Times New Roman" pitchFamily="18"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0" y="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endParaRPr lang="cs-CZ" altLang="cs-CZ" sz="2000">
              <a:solidFill>
                <a:srgbClr val="FFFFFF"/>
              </a:solidFill>
              <a:latin typeface="Times New Roman" pitchFamily="18" charset="0"/>
              <a:cs typeface="Arial" pitchFamily="34" charset="0"/>
            </a:endParaRPr>
          </a:p>
        </p:txBody>
      </p:sp>
      <p:sp>
        <p:nvSpPr>
          <p:cNvPr id="44035" name="Text Box 2"/>
          <p:cNvSpPr txBox="1">
            <a:spLocks noChangeArrowheads="1"/>
          </p:cNvSpPr>
          <p:nvPr/>
        </p:nvSpPr>
        <p:spPr bwMode="auto">
          <a:xfrm>
            <a:off x="96838" y="123825"/>
            <a:ext cx="2879725" cy="167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eaLnBrk="1" hangingPunct="1">
              <a:spcBef>
                <a:spcPts val="2000"/>
              </a:spcBef>
              <a:buClrTx/>
              <a:buFontTx/>
              <a:buNone/>
            </a:pPr>
            <a:r>
              <a:rPr lang="cs-CZ" altLang="cs-CZ" b="1">
                <a:solidFill>
                  <a:srgbClr val="FF0000"/>
                </a:solidFill>
                <a:latin typeface="Times New Roman" pitchFamily="18" charset="0"/>
                <a:cs typeface="Arial" pitchFamily="34" charset="0"/>
              </a:rPr>
              <a:t>Phase 2</a:t>
            </a:r>
          </a:p>
          <a:p>
            <a:pPr eaLnBrk="1" hangingPunct="1">
              <a:spcBef>
                <a:spcPts val="1250"/>
              </a:spcBef>
              <a:buClrTx/>
              <a:buFontTx/>
              <a:buNone/>
            </a:pPr>
            <a:r>
              <a:rPr lang="cs-CZ" altLang="cs-CZ" sz="2000" b="1">
                <a:latin typeface="Times New Roman" pitchFamily="18" charset="0"/>
                <a:cs typeface="Arial" pitchFamily="34" charset="0"/>
              </a:rPr>
              <a:t>Development of CMC and establishment of Mission / Operation</a:t>
            </a:r>
          </a:p>
        </p:txBody>
      </p:sp>
      <p:grpSp>
        <p:nvGrpSpPr>
          <p:cNvPr id="44036" name="Group 3"/>
          <p:cNvGrpSpPr>
            <a:grpSpLocks/>
          </p:cNvGrpSpPr>
          <p:nvPr/>
        </p:nvGrpSpPr>
        <p:grpSpPr bwMode="auto">
          <a:xfrm>
            <a:off x="2724150" y="260350"/>
            <a:ext cx="6419850" cy="6305550"/>
            <a:chOff x="1647" y="164"/>
            <a:chExt cx="4044" cy="3972"/>
          </a:xfrm>
        </p:grpSpPr>
        <p:sp>
          <p:nvSpPr>
            <p:cNvPr id="44038" name="AutoShape 4"/>
            <p:cNvSpPr>
              <a:spLocks noChangeArrowheads="1"/>
            </p:cNvSpPr>
            <p:nvPr/>
          </p:nvSpPr>
          <p:spPr bwMode="auto">
            <a:xfrm>
              <a:off x="2024" y="2828"/>
              <a:ext cx="1337" cy="365"/>
            </a:xfrm>
            <a:prstGeom prst="flowChartAlternateProcess">
              <a:avLst/>
            </a:prstGeom>
            <a:solidFill>
              <a:srgbClr val="C0C0C0"/>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u="sng">
                  <a:latin typeface="Times New Roman" pitchFamily="18" charset="0"/>
                  <a:cs typeface="Times New Roman" pitchFamily="18" charset="0"/>
                </a:rPr>
                <a:t>Council Decision</a:t>
              </a:r>
            </a:p>
            <a:p>
              <a:pPr algn="ctr">
                <a:spcBef>
                  <a:spcPct val="0"/>
                </a:spcBef>
                <a:buClrTx/>
                <a:buFontTx/>
                <a:buNone/>
              </a:pPr>
              <a:r>
                <a:rPr lang="cs-CZ" altLang="cs-CZ" sz="1400">
                  <a:latin typeface="Times New Roman" pitchFamily="18" charset="0"/>
                  <a:cs typeface="Times New Roman" pitchFamily="18" charset="0"/>
                </a:rPr>
                <a:t>(civ)</a:t>
              </a:r>
            </a:p>
            <a:p>
              <a:pPr>
                <a:spcBef>
                  <a:spcPct val="0"/>
                </a:spcBef>
                <a:buClrTx/>
                <a:buFontTx/>
                <a:buNone/>
              </a:pPr>
              <a:endParaRPr lang="cs-CZ" altLang="cs-CZ" sz="1400">
                <a:latin typeface="Times New Roman" pitchFamily="18" charset="0"/>
                <a:cs typeface="Times New Roman" pitchFamily="18" charset="0"/>
              </a:endParaRPr>
            </a:p>
          </p:txBody>
        </p:sp>
        <p:sp>
          <p:nvSpPr>
            <p:cNvPr id="44039" name="AutoShape 5"/>
            <p:cNvSpPr>
              <a:spLocks noChangeArrowheads="1"/>
            </p:cNvSpPr>
            <p:nvPr/>
          </p:nvSpPr>
          <p:spPr bwMode="auto">
            <a:xfrm>
              <a:off x="3922" y="2817"/>
              <a:ext cx="1184" cy="384"/>
            </a:xfrm>
            <a:prstGeom prst="flowChartAlternateProcess">
              <a:avLst/>
            </a:prstGeom>
            <a:solidFill>
              <a:srgbClr val="C0C0C0"/>
            </a:solidFill>
            <a:ln w="381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u="sng">
                  <a:latin typeface="Times New Roman" pitchFamily="18" charset="0"/>
                  <a:cs typeface="Times New Roman" pitchFamily="18" charset="0"/>
                </a:rPr>
                <a:t>Council Decision</a:t>
              </a:r>
            </a:p>
            <a:p>
              <a:pPr algn="ctr">
                <a:spcBef>
                  <a:spcPct val="0"/>
                </a:spcBef>
                <a:buClrTx/>
                <a:buFontTx/>
                <a:buNone/>
              </a:pPr>
              <a:r>
                <a:rPr lang="cs-CZ" altLang="cs-CZ" sz="1400">
                  <a:latin typeface="Times New Roman" pitchFamily="18" charset="0"/>
                  <a:cs typeface="Times New Roman" pitchFamily="18" charset="0"/>
                </a:rPr>
                <a:t>(mil)</a:t>
              </a:r>
            </a:p>
          </p:txBody>
        </p:sp>
        <p:sp>
          <p:nvSpPr>
            <p:cNvPr id="44040" name="Text Box 6"/>
            <p:cNvSpPr txBox="1">
              <a:spLocks noChangeArrowheads="1"/>
            </p:cNvSpPr>
            <p:nvPr/>
          </p:nvSpPr>
          <p:spPr bwMode="auto">
            <a:xfrm>
              <a:off x="1716" y="3194"/>
              <a:ext cx="1824" cy="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b="1" i="1">
                  <a:solidFill>
                    <a:srgbClr val="7030A0"/>
                  </a:solidFill>
                  <a:latin typeface="Times New Roman" pitchFamily="18" charset="0"/>
                  <a:cs typeface="Times New Roman" pitchFamily="18" charset="0"/>
                </a:rPr>
                <a:t>To be concluded once the Budget Impact Statement is ready</a:t>
              </a:r>
            </a:p>
            <a:p>
              <a:pPr>
                <a:spcBef>
                  <a:spcPct val="0"/>
                </a:spcBef>
                <a:buFont typeface="Times New Roman" pitchFamily="18" charset="0"/>
                <a:buChar char="•"/>
              </a:pPr>
              <a:r>
                <a:rPr lang="cs-CZ" altLang="cs-CZ" sz="1200" i="1">
                  <a:latin typeface="Times New Roman" pitchFamily="18" charset="0"/>
                  <a:cs typeface="Times New Roman" pitchFamily="18" charset="0"/>
                </a:rPr>
                <a:t>Establishes the mission</a:t>
              </a:r>
            </a:p>
            <a:p>
              <a:pPr>
                <a:spcBef>
                  <a:spcPct val="0"/>
                </a:spcBef>
                <a:buFont typeface="Times New Roman" pitchFamily="18" charset="0"/>
                <a:buChar char="•"/>
              </a:pPr>
              <a:r>
                <a:rPr lang="cs-CZ" altLang="cs-CZ" sz="1200" b="1" i="1">
                  <a:solidFill>
                    <a:srgbClr val="7030A0"/>
                  </a:solidFill>
                  <a:latin typeface="Times New Roman" pitchFamily="18" charset="0"/>
                  <a:cs typeface="Times New Roman" pitchFamily="18" charset="0"/>
                </a:rPr>
                <a:t>Approves the Budget Impact Statement (BIS)</a:t>
              </a:r>
            </a:p>
            <a:p>
              <a:pPr>
                <a:spcBef>
                  <a:spcPct val="0"/>
                </a:spcBef>
                <a:buFont typeface="Times New Roman" pitchFamily="18" charset="0"/>
                <a:buChar char="•"/>
              </a:pPr>
              <a:r>
                <a:rPr lang="cs-CZ" altLang="cs-CZ" sz="1200" i="1">
                  <a:latin typeface="Times New Roman" pitchFamily="18" charset="0"/>
                  <a:cs typeface="Times New Roman" pitchFamily="18" charset="0"/>
                </a:rPr>
                <a:t>Authorises PSC to take decisions on 3rd State participation</a:t>
              </a:r>
            </a:p>
            <a:p>
              <a:pPr>
                <a:spcBef>
                  <a:spcPct val="0"/>
                </a:spcBef>
                <a:buClrTx/>
                <a:buFontTx/>
                <a:buNone/>
              </a:pPr>
              <a:endParaRPr lang="cs-CZ" altLang="cs-CZ" sz="1200" i="1">
                <a:latin typeface="Times New Roman" pitchFamily="18" charset="0"/>
                <a:cs typeface="Times New Roman" pitchFamily="18" charset="0"/>
              </a:endParaRPr>
            </a:p>
          </p:txBody>
        </p:sp>
        <p:sp>
          <p:nvSpPr>
            <p:cNvPr id="44041" name="Text Box 7"/>
            <p:cNvSpPr txBox="1">
              <a:spLocks noChangeArrowheads="1"/>
            </p:cNvSpPr>
            <p:nvPr/>
          </p:nvSpPr>
          <p:spPr bwMode="auto">
            <a:xfrm>
              <a:off x="3653" y="3241"/>
              <a:ext cx="1957" cy="8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b="1" i="1">
                  <a:solidFill>
                    <a:srgbClr val="FF0000"/>
                  </a:solidFill>
                  <a:latin typeface="Times New Roman" pitchFamily="18" charset="0"/>
                  <a:cs typeface="Times New Roman" pitchFamily="18" charset="0"/>
                </a:rPr>
                <a:t>Establishes the operation/mission </a:t>
              </a:r>
            </a:p>
            <a:p>
              <a:pPr>
                <a:spcBef>
                  <a:spcPct val="0"/>
                </a:spcBef>
                <a:buFont typeface="Times New Roman" pitchFamily="18" charset="0"/>
                <a:buChar char="•"/>
              </a:pPr>
              <a:r>
                <a:rPr lang="cs-CZ" altLang="cs-CZ" sz="1200" i="1">
                  <a:latin typeface="Times New Roman" pitchFamily="18" charset="0"/>
                  <a:cs typeface="Times New Roman" pitchFamily="18" charset="0"/>
                </a:rPr>
                <a:t>Appoints OpCdr</a:t>
              </a:r>
            </a:p>
            <a:p>
              <a:pPr>
                <a:spcBef>
                  <a:spcPct val="0"/>
                </a:spcBef>
                <a:buFont typeface="Times New Roman" pitchFamily="18" charset="0"/>
                <a:buChar char="•"/>
              </a:pPr>
              <a:r>
                <a:rPr lang="cs-CZ" altLang="cs-CZ" sz="1200" i="1">
                  <a:latin typeface="Times New Roman" pitchFamily="18" charset="0"/>
                  <a:cs typeface="Times New Roman" pitchFamily="18" charset="0"/>
                </a:rPr>
                <a:t>Designates OHQ &amp; Force Commander (FC) </a:t>
              </a:r>
            </a:p>
            <a:p>
              <a:pPr>
                <a:spcBef>
                  <a:spcPct val="0"/>
                </a:spcBef>
                <a:buFont typeface="Times New Roman" pitchFamily="18" charset="0"/>
                <a:buChar char="•"/>
              </a:pPr>
              <a:r>
                <a:rPr lang="cs-CZ" altLang="cs-CZ" sz="1200" b="1" i="1">
                  <a:solidFill>
                    <a:srgbClr val="7030A0"/>
                  </a:solidFill>
                  <a:latin typeface="Times New Roman" pitchFamily="18" charset="0"/>
                  <a:cs typeface="Times New Roman" pitchFamily="18" charset="0"/>
                </a:rPr>
                <a:t>Approves common costs </a:t>
              </a:r>
            </a:p>
            <a:p>
              <a:pPr>
                <a:spcBef>
                  <a:spcPct val="0"/>
                </a:spcBef>
                <a:buFont typeface="Times New Roman" pitchFamily="18" charset="0"/>
                <a:buChar char="•"/>
              </a:pPr>
              <a:r>
                <a:rPr lang="cs-CZ" altLang="cs-CZ" sz="1200" i="1">
                  <a:latin typeface="Times New Roman" pitchFamily="18" charset="0"/>
                  <a:cs typeface="Times New Roman" pitchFamily="18" charset="0"/>
                </a:rPr>
                <a:t>Authorises PSC to take decisions on 3rd State participation</a:t>
              </a:r>
            </a:p>
          </p:txBody>
        </p:sp>
        <p:sp>
          <p:nvSpPr>
            <p:cNvPr id="44042" name="AutoShape 8"/>
            <p:cNvSpPr>
              <a:spLocks noChangeArrowheads="1"/>
            </p:cNvSpPr>
            <p:nvPr/>
          </p:nvSpPr>
          <p:spPr bwMode="auto">
            <a:xfrm>
              <a:off x="1647" y="954"/>
              <a:ext cx="3963" cy="1803"/>
            </a:xfrm>
            <a:prstGeom prst="flowChartAlternateProcess">
              <a:avLst/>
            </a:prstGeom>
            <a:noFill/>
            <a:ln w="38160" cap="sq">
              <a:solidFill>
                <a:srgbClr val="000000"/>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endParaRPr lang="cs-CZ" altLang="cs-CZ" sz="2000">
                <a:solidFill>
                  <a:srgbClr val="FFFFFF"/>
                </a:solidFill>
                <a:latin typeface="Times New Roman" pitchFamily="18" charset="0"/>
                <a:cs typeface="Arial" pitchFamily="34" charset="0"/>
              </a:endParaRPr>
            </a:p>
          </p:txBody>
        </p:sp>
        <p:sp>
          <p:nvSpPr>
            <p:cNvPr id="44043" name="AutoShape 9"/>
            <p:cNvSpPr>
              <a:spLocks noChangeArrowheads="1"/>
            </p:cNvSpPr>
            <p:nvPr/>
          </p:nvSpPr>
          <p:spPr bwMode="auto">
            <a:xfrm>
              <a:off x="1789" y="1066"/>
              <a:ext cx="544" cy="1554"/>
            </a:xfrm>
            <a:prstGeom prst="flowChartAlternateProcess">
              <a:avLst/>
            </a:prstGeom>
            <a:solidFill>
              <a:srgbClr val="FFFFFF"/>
            </a:solidFill>
            <a:ln w="381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u="sng">
                  <a:solidFill>
                    <a:srgbClr val="FF0000"/>
                  </a:solidFill>
                  <a:latin typeface="Times New Roman" pitchFamily="18" charset="0"/>
                  <a:cs typeface="Times New Roman" pitchFamily="18" charset="0"/>
                </a:rPr>
                <a:t>MSO</a:t>
              </a:r>
            </a:p>
            <a:p>
              <a:pPr algn="ctr">
                <a:spcBef>
                  <a:spcPct val="0"/>
                </a:spcBef>
                <a:buClrTx/>
                <a:buFontTx/>
                <a:buNone/>
              </a:pPr>
              <a:endParaRPr lang="cs-CZ" altLang="cs-CZ" sz="1000" i="1">
                <a:latin typeface="Times New Roman" pitchFamily="18" charset="0"/>
                <a:cs typeface="Times New Roman" pitchFamily="18" charset="0"/>
              </a:endParaRPr>
            </a:p>
            <a:p>
              <a:pPr algn="ctr">
                <a:spcBef>
                  <a:spcPct val="0"/>
                </a:spcBef>
                <a:buClrTx/>
                <a:buFontTx/>
                <a:buNone/>
              </a:pPr>
              <a:r>
                <a:rPr lang="cs-CZ" altLang="cs-CZ" sz="1200" i="1">
                  <a:latin typeface="Times New Roman" pitchFamily="18" charset="0"/>
                  <a:cs typeface="Times New Roman" pitchFamily="18" charset="0"/>
                </a:rPr>
                <a:t>(CSO</a:t>
              </a:r>
            </a:p>
            <a:p>
              <a:pPr algn="ctr">
                <a:spcBef>
                  <a:spcPct val="0"/>
                </a:spcBef>
                <a:buClrTx/>
                <a:buFontTx/>
                <a:buNone/>
              </a:pPr>
              <a:r>
                <a:rPr lang="cs-CZ" altLang="cs-CZ" sz="1200" i="1">
                  <a:latin typeface="Times New Roman" pitchFamily="18" charset="0"/>
                  <a:cs typeface="Times New Roman" pitchFamily="18" charset="0"/>
                </a:rPr>
                <a:t> only</a:t>
              </a:r>
            </a:p>
            <a:p>
              <a:pPr algn="ctr">
                <a:spcBef>
                  <a:spcPct val="0"/>
                </a:spcBef>
                <a:buClrTx/>
                <a:buFontTx/>
                <a:buNone/>
              </a:pPr>
              <a:r>
                <a:rPr lang="cs-CZ" altLang="cs-CZ" sz="1200" i="1">
                  <a:latin typeface="Times New Roman" pitchFamily="18" charset="0"/>
                  <a:cs typeface="Times New Roman" pitchFamily="18" charset="0"/>
                </a:rPr>
                <a:t> if </a:t>
              </a:r>
            </a:p>
            <a:p>
              <a:pPr algn="ctr">
                <a:spcBef>
                  <a:spcPct val="0"/>
                </a:spcBef>
                <a:buClrTx/>
                <a:buFontTx/>
                <a:buNone/>
              </a:pPr>
              <a:r>
                <a:rPr lang="cs-CZ" altLang="cs-CZ" sz="1200" i="1">
                  <a:latin typeface="Times New Roman" pitchFamily="18" charset="0"/>
                  <a:cs typeface="Times New Roman" pitchFamily="18" charset="0"/>
                </a:rPr>
                <a:t>directed </a:t>
              </a:r>
            </a:p>
            <a:p>
              <a:pPr algn="ctr">
                <a:spcBef>
                  <a:spcPct val="0"/>
                </a:spcBef>
                <a:buClrTx/>
                <a:buFontTx/>
                <a:buNone/>
              </a:pPr>
              <a:r>
                <a:rPr lang="cs-CZ" altLang="cs-CZ" sz="1200" i="1">
                  <a:latin typeface="Times New Roman" pitchFamily="18" charset="0"/>
                  <a:cs typeface="Times New Roman" pitchFamily="18" charset="0"/>
                </a:rPr>
                <a:t>by PSC)</a:t>
              </a:r>
            </a:p>
            <a:p>
              <a:pPr>
                <a:spcBef>
                  <a:spcPct val="0"/>
                </a:spcBef>
                <a:buClrTx/>
                <a:buFontTx/>
                <a:buNone/>
              </a:pPr>
              <a:endParaRPr lang="cs-CZ" altLang="cs-CZ" sz="1200" i="1">
                <a:latin typeface="Times New Roman" pitchFamily="18" charset="0"/>
                <a:cs typeface="Times New Roman" pitchFamily="18" charset="0"/>
              </a:endParaRPr>
            </a:p>
          </p:txBody>
        </p:sp>
        <p:sp>
          <p:nvSpPr>
            <p:cNvPr id="44044" name="AutoShape 10"/>
            <p:cNvSpPr>
              <a:spLocks noChangeArrowheads="1"/>
            </p:cNvSpPr>
            <p:nvPr/>
          </p:nvSpPr>
          <p:spPr bwMode="auto">
            <a:xfrm>
              <a:off x="1647" y="742"/>
              <a:ext cx="4044" cy="154"/>
            </a:xfrm>
            <a:prstGeom prst="flowChartProcess">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750"/>
                </a:spcBef>
                <a:buFont typeface="Times New Roman" pitchFamily="18" charset="0"/>
                <a:buChar char="•"/>
              </a:pPr>
              <a:r>
                <a:rPr lang="cs-CZ" altLang="cs-CZ" sz="1200" b="1" i="1">
                  <a:latin typeface="Times New Roman" pitchFamily="18" charset="0"/>
                  <a:cs typeface="Times New Roman" pitchFamily="18" charset="0"/>
                </a:rPr>
                <a:t>CSDP STRATEGIC PLANNING </a:t>
              </a:r>
            </a:p>
            <a:p>
              <a:pPr>
                <a:spcBef>
                  <a:spcPct val="0"/>
                </a:spcBef>
                <a:buClrTx/>
                <a:buFontTx/>
                <a:buNone/>
              </a:pPr>
              <a:endParaRPr lang="cs-CZ" altLang="cs-CZ" sz="1200" b="1" i="1">
                <a:latin typeface="Times New Roman" pitchFamily="18" charset="0"/>
                <a:cs typeface="Times New Roman" pitchFamily="18" charset="0"/>
              </a:endParaRPr>
            </a:p>
          </p:txBody>
        </p:sp>
        <p:sp>
          <p:nvSpPr>
            <p:cNvPr id="44045" name="Text Box 11"/>
            <p:cNvSpPr txBox="1">
              <a:spLocks noChangeArrowheads="1"/>
            </p:cNvSpPr>
            <p:nvPr/>
          </p:nvSpPr>
          <p:spPr bwMode="auto">
            <a:xfrm>
              <a:off x="2972" y="1043"/>
              <a:ext cx="853" cy="259"/>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marL="0" lvl="1" algn="ctr" eaLnBrk="1" hangingPunct="1">
                <a:spcBef>
                  <a:spcPct val="0"/>
                </a:spcBef>
                <a:buFont typeface="Symbol" pitchFamily="18" charset="2"/>
                <a:buChar char=""/>
              </a:pPr>
              <a:r>
                <a:rPr lang="cs-CZ" altLang="cs-CZ" sz="1200" i="1">
                  <a:latin typeface="Times New Roman" pitchFamily="18" charset="0"/>
                  <a:cs typeface="Times New Roman" pitchFamily="18" charset="0"/>
                </a:rPr>
                <a:t>Tasks for C/MSO</a:t>
              </a:r>
            </a:p>
          </p:txBody>
        </p:sp>
        <p:sp>
          <p:nvSpPr>
            <p:cNvPr id="44046" name="Text Box 12"/>
            <p:cNvSpPr txBox="1">
              <a:spLocks noChangeArrowheads="1"/>
            </p:cNvSpPr>
            <p:nvPr/>
          </p:nvSpPr>
          <p:spPr bwMode="auto">
            <a:xfrm>
              <a:off x="2436" y="1475"/>
              <a:ext cx="782" cy="306"/>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400" b="1">
                  <a:latin typeface="Times New Roman" pitchFamily="18" charset="0"/>
                  <a:cs typeface="Times New Roman" pitchFamily="18" charset="0"/>
                </a:rPr>
                <a:t>CMPD/EUMS</a:t>
              </a:r>
            </a:p>
            <a:p>
              <a:pPr algn="ctr" eaLnBrk="1" hangingPunct="1">
                <a:spcBef>
                  <a:spcPct val="0"/>
                </a:spcBef>
                <a:buClrTx/>
                <a:buFontTx/>
                <a:buNone/>
              </a:pPr>
              <a:endParaRPr lang="cs-CZ" altLang="cs-CZ" sz="200" i="1">
                <a:latin typeface="Times New Roman" pitchFamily="18" charset="0"/>
                <a:cs typeface="Times New Roman" pitchFamily="18" charset="0"/>
              </a:endParaRPr>
            </a:p>
            <a:p>
              <a:pPr algn="ctr" eaLnBrk="1" hangingPunct="1">
                <a:spcBef>
                  <a:spcPct val="0"/>
                </a:spcBef>
                <a:buFont typeface="Times New Roman" pitchFamily="18" charset="0"/>
                <a:buChar char="•"/>
              </a:pPr>
              <a:r>
                <a:rPr lang="cs-CZ" altLang="cs-CZ" sz="1200" i="1">
                  <a:latin typeface="Times New Roman" pitchFamily="18" charset="0"/>
                  <a:cs typeface="Times New Roman" pitchFamily="18" charset="0"/>
                </a:rPr>
                <a:t>Drafts</a:t>
              </a:r>
              <a:r>
                <a:rPr lang="cs-CZ" altLang="cs-CZ" sz="1000" i="1">
                  <a:latin typeface="Times New Roman" pitchFamily="18" charset="0"/>
                  <a:cs typeface="Times New Roman" pitchFamily="18" charset="0"/>
                </a:rPr>
                <a:t> </a:t>
              </a:r>
            </a:p>
          </p:txBody>
        </p:sp>
        <p:sp>
          <p:nvSpPr>
            <p:cNvPr id="44047" name="Text Box 13"/>
            <p:cNvSpPr txBox="1">
              <a:spLocks noChangeArrowheads="1"/>
            </p:cNvSpPr>
            <p:nvPr/>
          </p:nvSpPr>
          <p:spPr bwMode="auto">
            <a:xfrm>
              <a:off x="3897" y="1321"/>
              <a:ext cx="1066" cy="3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400" b="1">
                  <a:latin typeface="Times New Roman" pitchFamily="18" charset="0"/>
                  <a:cs typeface="Times New Roman" pitchFamily="18" charset="0"/>
                </a:rPr>
                <a:t> CivCom</a:t>
              </a:r>
              <a:r>
                <a:rPr lang="cs-CZ" altLang="cs-CZ" sz="1100">
                  <a:latin typeface="Times New Roman" pitchFamily="18" charset="0"/>
                  <a:cs typeface="Times New Roman" pitchFamily="18" charset="0"/>
                </a:rPr>
                <a:t> </a:t>
              </a:r>
              <a:r>
                <a:rPr lang="cs-CZ" altLang="cs-CZ" sz="1200" i="1">
                  <a:latin typeface="Times New Roman" pitchFamily="18" charset="0"/>
                  <a:cs typeface="Times New Roman" pitchFamily="18" charset="0"/>
                </a:rPr>
                <a:t>(civ. only)        </a:t>
              </a:r>
            </a:p>
            <a:p>
              <a:pPr algn="ctr" eaLnBrk="1" hangingPunct="1">
                <a:spcBef>
                  <a:spcPts val="750"/>
                </a:spcBef>
                <a:spcAft>
                  <a:spcPts val="1000"/>
                </a:spcAft>
                <a:buFont typeface="Times New Roman" pitchFamily="18" charset="0"/>
                <a:buChar char="•"/>
              </a:pPr>
              <a:r>
                <a:rPr lang="cs-CZ" altLang="cs-CZ" sz="1200" i="1">
                  <a:latin typeface="Times New Roman" pitchFamily="18" charset="0"/>
                  <a:cs typeface="Times New Roman" pitchFamily="18" charset="0"/>
                </a:rPr>
                <a:t>Guides </a:t>
              </a:r>
            </a:p>
            <a:p>
              <a:pPr eaLnBrk="1" hangingPunct="1">
                <a:spcBef>
                  <a:spcPts val="750"/>
                </a:spcBef>
              </a:pPr>
              <a:endParaRPr lang="cs-CZ" altLang="cs-CZ" sz="1200" i="1">
                <a:latin typeface="Times New Roman" pitchFamily="18" charset="0"/>
                <a:cs typeface="Times New Roman" pitchFamily="18" charset="0"/>
              </a:endParaRPr>
            </a:p>
          </p:txBody>
        </p:sp>
        <p:sp>
          <p:nvSpPr>
            <p:cNvPr id="44048" name="Text Box 14"/>
            <p:cNvSpPr txBox="1">
              <a:spLocks noChangeArrowheads="1"/>
            </p:cNvSpPr>
            <p:nvPr/>
          </p:nvSpPr>
          <p:spPr bwMode="auto">
            <a:xfrm>
              <a:off x="3897" y="1704"/>
              <a:ext cx="1066" cy="35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ct val="0"/>
                </a:spcBef>
                <a:buClrTx/>
                <a:buFontTx/>
                <a:buNone/>
              </a:pPr>
              <a:r>
                <a:rPr lang="cs-CZ" altLang="cs-CZ" sz="1400" b="1">
                  <a:latin typeface="Times New Roman" pitchFamily="18" charset="0"/>
                  <a:cs typeface="Times New Roman" pitchFamily="18" charset="0"/>
                </a:rPr>
                <a:t>EUMC</a:t>
              </a:r>
              <a:r>
                <a:rPr lang="cs-CZ" altLang="cs-CZ" sz="1200" b="1">
                  <a:latin typeface="Times New Roman" pitchFamily="18" charset="0"/>
                  <a:cs typeface="Times New Roman" pitchFamily="18" charset="0"/>
                </a:rPr>
                <a:t> </a:t>
              </a:r>
              <a:r>
                <a:rPr lang="cs-CZ" altLang="cs-CZ" sz="1200" i="1">
                  <a:latin typeface="Times New Roman" pitchFamily="18" charset="0"/>
                  <a:cs typeface="Times New Roman" pitchFamily="18" charset="0"/>
                </a:rPr>
                <a:t>(mil. only)</a:t>
              </a:r>
            </a:p>
            <a:p>
              <a:pPr algn="ctr" eaLnBrk="1" hangingPunct="1">
                <a:spcBef>
                  <a:spcPct val="0"/>
                </a:spcBef>
              </a:pPr>
              <a:endParaRPr lang="cs-CZ" altLang="cs-CZ" sz="200" i="1">
                <a:latin typeface="Times New Roman" pitchFamily="18" charset="0"/>
                <a:cs typeface="Times New Roman" pitchFamily="18" charset="0"/>
              </a:endParaRPr>
            </a:p>
            <a:p>
              <a:pPr algn="ctr" eaLnBrk="1" hangingPunct="1">
                <a:spcBef>
                  <a:spcPct val="0"/>
                </a:spcBef>
                <a:buFont typeface="Times New Roman" pitchFamily="18" charset="0"/>
                <a:buChar char="•"/>
              </a:pPr>
              <a:r>
                <a:rPr lang="cs-CZ" altLang="cs-CZ" sz="1200" i="1">
                  <a:latin typeface="Times New Roman" pitchFamily="18" charset="0"/>
                  <a:cs typeface="Times New Roman" pitchFamily="18" charset="0"/>
                </a:rPr>
                <a:t>Directs </a:t>
              </a:r>
            </a:p>
            <a:p>
              <a:pPr eaLnBrk="1" hangingPunct="1">
                <a:spcBef>
                  <a:spcPts val="750"/>
                </a:spcBef>
              </a:pPr>
              <a:endParaRPr lang="cs-CZ" altLang="cs-CZ" sz="1200" i="1">
                <a:latin typeface="Times New Roman" pitchFamily="18" charset="0"/>
                <a:cs typeface="Times New Roman" pitchFamily="18" charset="0"/>
              </a:endParaRPr>
            </a:p>
          </p:txBody>
        </p:sp>
        <p:sp>
          <p:nvSpPr>
            <p:cNvPr id="44049" name="Text Box 15"/>
            <p:cNvSpPr txBox="1">
              <a:spLocks noChangeArrowheads="1"/>
            </p:cNvSpPr>
            <p:nvPr/>
          </p:nvSpPr>
          <p:spPr bwMode="auto">
            <a:xfrm>
              <a:off x="3976" y="2391"/>
              <a:ext cx="800" cy="28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914400" indent="-457200"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marL="0" lvl="1" algn="ctr" eaLnBrk="1" hangingPunct="1">
                <a:spcBef>
                  <a:spcPct val="0"/>
                </a:spcBef>
                <a:buClrTx/>
                <a:buFontTx/>
                <a:buNone/>
              </a:pPr>
              <a:r>
                <a:rPr lang="cs-CZ" altLang="cs-CZ" sz="1200" i="1">
                  <a:latin typeface="Times New Roman" pitchFamily="18" charset="0"/>
                  <a:cs typeface="Times New Roman" pitchFamily="18" charset="0"/>
                </a:rPr>
                <a:t> Recommends</a:t>
              </a:r>
            </a:p>
            <a:p>
              <a:pPr marL="0" lvl="1" algn="ctr" eaLnBrk="1" hangingPunct="1">
                <a:spcBef>
                  <a:spcPct val="0"/>
                </a:spcBef>
                <a:buFont typeface="Times New Roman" pitchFamily="18" charset="0"/>
                <a:buChar char="•"/>
              </a:pPr>
              <a:r>
                <a:rPr lang="cs-CZ" altLang="cs-CZ" sz="1200" i="1">
                  <a:latin typeface="Times New Roman" pitchFamily="18" charset="0"/>
                  <a:cs typeface="Times New Roman" pitchFamily="18" charset="0"/>
                </a:rPr>
                <a:t>Advises</a:t>
              </a:r>
            </a:p>
            <a:p>
              <a:pPr algn="ctr" eaLnBrk="1" hangingPunct="1">
                <a:spcBef>
                  <a:spcPts val="750"/>
                </a:spcBef>
              </a:pPr>
              <a:endParaRPr lang="cs-CZ" altLang="cs-CZ" sz="1200" i="1">
                <a:latin typeface="Times New Roman" pitchFamily="18" charset="0"/>
                <a:cs typeface="Times New Roman" pitchFamily="18" charset="0"/>
              </a:endParaRPr>
            </a:p>
          </p:txBody>
        </p:sp>
        <p:sp>
          <p:nvSpPr>
            <p:cNvPr id="44050" name="Text Box 16"/>
            <p:cNvSpPr txBox="1">
              <a:spLocks noChangeArrowheads="1"/>
            </p:cNvSpPr>
            <p:nvPr/>
          </p:nvSpPr>
          <p:spPr bwMode="auto">
            <a:xfrm>
              <a:off x="3138" y="2110"/>
              <a:ext cx="702" cy="281"/>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342900" indent="-342900"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marL="0" lvl="1" algn="ctr" eaLnBrk="1" hangingPunct="1">
                <a:spcBef>
                  <a:spcPct val="0"/>
                </a:spcBef>
                <a:buClrTx/>
                <a:buFontTx/>
                <a:buNone/>
              </a:pPr>
              <a:r>
                <a:rPr lang="cs-CZ" altLang="cs-CZ" sz="1000" i="1">
                  <a:latin typeface="Times New Roman" pitchFamily="18" charset="0"/>
                  <a:cs typeface="Times New Roman" pitchFamily="18" charset="0"/>
                </a:rPr>
                <a:t>  </a:t>
              </a:r>
              <a:r>
                <a:rPr lang="cs-CZ" altLang="cs-CZ" sz="1200" i="1">
                  <a:latin typeface="Times New Roman" pitchFamily="18" charset="0"/>
                  <a:cs typeface="Times New Roman" pitchFamily="18" charset="0"/>
                </a:rPr>
                <a:t>Evaluates</a:t>
              </a:r>
            </a:p>
            <a:p>
              <a:pPr marL="0" lvl="1" algn="ctr" eaLnBrk="1" hangingPunct="1">
                <a:spcBef>
                  <a:spcPct val="0"/>
                </a:spcBef>
                <a:buClrTx/>
                <a:buFontTx/>
                <a:buNone/>
              </a:pPr>
              <a:endParaRPr lang="cs-CZ" altLang="cs-CZ" sz="200" i="1">
                <a:latin typeface="Times New Roman" pitchFamily="18" charset="0"/>
                <a:cs typeface="Times New Roman" pitchFamily="18" charset="0"/>
              </a:endParaRPr>
            </a:p>
            <a:p>
              <a:pPr marL="0" lvl="1" algn="ctr" eaLnBrk="1" hangingPunct="1">
                <a:spcBef>
                  <a:spcPct val="0"/>
                </a:spcBef>
                <a:buFont typeface="Times New Roman" pitchFamily="18" charset="0"/>
                <a:buChar char="•"/>
              </a:pPr>
              <a:r>
                <a:rPr lang="cs-CZ" altLang="cs-CZ" sz="1000" i="1">
                  <a:latin typeface="Times New Roman" pitchFamily="18" charset="0"/>
                  <a:cs typeface="Times New Roman" pitchFamily="18" charset="0"/>
                </a:rPr>
                <a:t>Agrees</a:t>
              </a:r>
            </a:p>
          </p:txBody>
        </p:sp>
        <p:sp>
          <p:nvSpPr>
            <p:cNvPr id="44051" name="Text Box 17"/>
            <p:cNvSpPr txBox="1">
              <a:spLocks noChangeArrowheads="1"/>
            </p:cNvSpPr>
            <p:nvPr/>
          </p:nvSpPr>
          <p:spPr bwMode="auto">
            <a:xfrm>
              <a:off x="4826" y="2149"/>
              <a:ext cx="702" cy="19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2900" defTabSz="457200" eaLnBrk="0" hangingPunct="0">
                <a:spcBef>
                  <a:spcPts val="800"/>
                </a:spcBef>
                <a:buClr>
                  <a:srgbClr val="000000"/>
                </a:buClr>
                <a:buSzPct val="100000"/>
                <a:buFont typeface="Times New Roman" pitchFamily="18" charset="0"/>
                <a:tabLst>
                  <a:tab pos="1084263" algn="l"/>
                  <a:tab pos="1998663" algn="l"/>
                  <a:tab pos="2913063" algn="l"/>
                  <a:tab pos="3827463" algn="l"/>
                  <a:tab pos="4741863" algn="l"/>
                  <a:tab pos="5656263" algn="l"/>
                  <a:tab pos="6570663" algn="l"/>
                  <a:tab pos="7485063" algn="l"/>
                  <a:tab pos="8399463" algn="l"/>
                  <a:tab pos="9313863" algn="l"/>
                  <a:tab pos="10228263" algn="l"/>
                </a:tabLst>
                <a:defRPr sz="3200">
                  <a:solidFill>
                    <a:srgbClr val="000000"/>
                  </a:solidFill>
                  <a:latin typeface="Calibri" pitchFamily="34" charset="0"/>
                  <a:ea typeface="Microsoft YaHei" pitchFamily="34" charset="-122"/>
                </a:defRPr>
              </a:lvl1pPr>
              <a:lvl2pPr marL="169863" indent="-169863" defTabSz="457200" eaLnBrk="0" hangingPunct="0">
                <a:spcBef>
                  <a:spcPts val="700"/>
                </a:spcBef>
                <a:buClr>
                  <a:srgbClr val="000000"/>
                </a:buClr>
                <a:buSzPct val="100000"/>
                <a:buFont typeface="Times New Roman" pitchFamily="18" charset="0"/>
                <a:tabLst>
                  <a:tab pos="1084263" algn="l"/>
                  <a:tab pos="1998663" algn="l"/>
                  <a:tab pos="2913063" algn="l"/>
                  <a:tab pos="3827463" algn="l"/>
                  <a:tab pos="4741863" algn="l"/>
                  <a:tab pos="5656263" algn="l"/>
                  <a:tab pos="6570663" algn="l"/>
                  <a:tab pos="7485063" algn="l"/>
                  <a:tab pos="8399463" algn="l"/>
                  <a:tab pos="9313863" algn="l"/>
                  <a:tab pos="10228263"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1084263" algn="l"/>
                  <a:tab pos="1998663" algn="l"/>
                  <a:tab pos="2913063" algn="l"/>
                  <a:tab pos="3827463" algn="l"/>
                  <a:tab pos="4741863" algn="l"/>
                  <a:tab pos="5656263" algn="l"/>
                  <a:tab pos="6570663" algn="l"/>
                  <a:tab pos="7485063" algn="l"/>
                  <a:tab pos="8399463" algn="l"/>
                  <a:tab pos="9313863" algn="l"/>
                  <a:tab pos="10228263"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1084263" algn="l"/>
                  <a:tab pos="1998663" algn="l"/>
                  <a:tab pos="2913063" algn="l"/>
                  <a:tab pos="3827463" algn="l"/>
                  <a:tab pos="4741863" algn="l"/>
                  <a:tab pos="5656263" algn="l"/>
                  <a:tab pos="6570663" algn="l"/>
                  <a:tab pos="7485063" algn="l"/>
                  <a:tab pos="8399463" algn="l"/>
                  <a:tab pos="9313863" algn="l"/>
                  <a:tab pos="10228263"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1084263" algn="l"/>
                  <a:tab pos="1998663" algn="l"/>
                  <a:tab pos="2913063" algn="l"/>
                  <a:tab pos="3827463" algn="l"/>
                  <a:tab pos="4741863" algn="l"/>
                  <a:tab pos="5656263" algn="l"/>
                  <a:tab pos="6570663" algn="l"/>
                  <a:tab pos="7485063" algn="l"/>
                  <a:tab pos="8399463" algn="l"/>
                  <a:tab pos="9313863" algn="l"/>
                  <a:tab pos="10228263"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1084263" algn="l"/>
                  <a:tab pos="1998663" algn="l"/>
                  <a:tab pos="2913063" algn="l"/>
                  <a:tab pos="3827463" algn="l"/>
                  <a:tab pos="4741863" algn="l"/>
                  <a:tab pos="5656263" algn="l"/>
                  <a:tab pos="6570663" algn="l"/>
                  <a:tab pos="7485063" algn="l"/>
                  <a:tab pos="8399463" algn="l"/>
                  <a:tab pos="9313863" algn="l"/>
                  <a:tab pos="10228263"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1084263" algn="l"/>
                  <a:tab pos="1998663" algn="l"/>
                  <a:tab pos="2913063" algn="l"/>
                  <a:tab pos="3827463" algn="l"/>
                  <a:tab pos="4741863" algn="l"/>
                  <a:tab pos="5656263" algn="l"/>
                  <a:tab pos="6570663" algn="l"/>
                  <a:tab pos="7485063" algn="l"/>
                  <a:tab pos="8399463" algn="l"/>
                  <a:tab pos="9313863" algn="l"/>
                  <a:tab pos="10228263"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1084263" algn="l"/>
                  <a:tab pos="1998663" algn="l"/>
                  <a:tab pos="2913063" algn="l"/>
                  <a:tab pos="3827463" algn="l"/>
                  <a:tab pos="4741863" algn="l"/>
                  <a:tab pos="5656263" algn="l"/>
                  <a:tab pos="6570663" algn="l"/>
                  <a:tab pos="7485063" algn="l"/>
                  <a:tab pos="8399463" algn="l"/>
                  <a:tab pos="9313863" algn="l"/>
                  <a:tab pos="10228263"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1084263" algn="l"/>
                  <a:tab pos="1998663" algn="l"/>
                  <a:tab pos="2913063" algn="l"/>
                  <a:tab pos="3827463" algn="l"/>
                  <a:tab pos="4741863" algn="l"/>
                  <a:tab pos="5656263" algn="l"/>
                  <a:tab pos="6570663" algn="l"/>
                  <a:tab pos="7485063" algn="l"/>
                  <a:tab pos="8399463" algn="l"/>
                  <a:tab pos="9313863" algn="l"/>
                  <a:tab pos="10228263" algn="l"/>
                </a:tabLst>
                <a:defRPr sz="2000">
                  <a:solidFill>
                    <a:srgbClr val="000000"/>
                  </a:solidFill>
                  <a:latin typeface="Calibri" pitchFamily="34" charset="0"/>
                  <a:ea typeface="Microsoft YaHei" pitchFamily="34" charset="-122"/>
                </a:defRPr>
              </a:lvl9pPr>
            </a:lstStyle>
            <a:p>
              <a:pPr lvl="1" algn="ctr" eaLnBrk="1" hangingPunct="1">
                <a:spcBef>
                  <a:spcPct val="0"/>
                </a:spcBef>
                <a:buFont typeface="Times New Roman" pitchFamily="18" charset="0"/>
                <a:buChar char="•"/>
              </a:pPr>
              <a:r>
                <a:rPr lang="cs-CZ" altLang="cs-CZ" sz="1200" i="1">
                  <a:latin typeface="Times New Roman" pitchFamily="18" charset="0"/>
                  <a:cs typeface="Times New Roman" pitchFamily="18" charset="0"/>
                </a:rPr>
                <a:t>Approves</a:t>
              </a:r>
            </a:p>
          </p:txBody>
        </p:sp>
        <p:sp>
          <p:nvSpPr>
            <p:cNvPr id="44052" name="Text Box 18"/>
            <p:cNvSpPr txBox="1">
              <a:spLocks noChangeArrowheads="1"/>
            </p:cNvSpPr>
            <p:nvPr/>
          </p:nvSpPr>
          <p:spPr bwMode="auto">
            <a:xfrm>
              <a:off x="3070" y="459"/>
              <a:ext cx="708"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125"/>
                </a:spcBef>
                <a:buClrTx/>
                <a:buFontTx/>
                <a:buNone/>
              </a:pPr>
              <a:r>
                <a:rPr lang="cs-CZ" altLang="cs-CZ" sz="1800" b="1">
                  <a:latin typeface="Times New Roman" pitchFamily="18" charset="0"/>
                  <a:cs typeface="Arial" pitchFamily="34" charset="0"/>
                </a:rPr>
                <a:t>PSC</a:t>
              </a:r>
            </a:p>
            <a:p>
              <a:pPr>
                <a:spcBef>
                  <a:spcPct val="0"/>
                </a:spcBef>
                <a:buClrTx/>
                <a:buFontTx/>
                <a:buNone/>
              </a:pPr>
              <a:endParaRPr lang="cs-CZ" altLang="cs-CZ" sz="1800" b="1">
                <a:latin typeface="Times New Roman" pitchFamily="18" charset="0"/>
                <a:cs typeface="Arial" pitchFamily="34" charset="0"/>
              </a:endParaRPr>
            </a:p>
          </p:txBody>
        </p:sp>
        <p:sp>
          <p:nvSpPr>
            <p:cNvPr id="44053" name="Text Box 19"/>
            <p:cNvSpPr txBox="1">
              <a:spLocks noChangeArrowheads="1"/>
            </p:cNvSpPr>
            <p:nvPr/>
          </p:nvSpPr>
          <p:spPr bwMode="auto">
            <a:xfrm>
              <a:off x="2453" y="460"/>
              <a:ext cx="708"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125"/>
                </a:spcBef>
                <a:buClrTx/>
                <a:buFontTx/>
                <a:buNone/>
              </a:pPr>
              <a:r>
                <a:rPr lang="cs-CZ" altLang="cs-CZ" sz="1800" b="1">
                  <a:latin typeface="Times New Roman" pitchFamily="18" charset="0"/>
                  <a:cs typeface="Arial" pitchFamily="34" charset="0"/>
                </a:rPr>
                <a:t>EEAS</a:t>
              </a:r>
            </a:p>
          </p:txBody>
        </p:sp>
        <p:sp>
          <p:nvSpPr>
            <p:cNvPr id="44054" name="Text Box 20"/>
            <p:cNvSpPr txBox="1">
              <a:spLocks noChangeArrowheads="1"/>
            </p:cNvSpPr>
            <p:nvPr/>
          </p:nvSpPr>
          <p:spPr bwMode="auto">
            <a:xfrm>
              <a:off x="3792" y="164"/>
              <a:ext cx="1313" cy="6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1125"/>
                </a:spcBef>
                <a:buClrTx/>
                <a:buFontTx/>
                <a:buNone/>
              </a:pPr>
              <a:r>
                <a:rPr lang="cs-CZ" altLang="cs-CZ" sz="1800" b="1">
                  <a:latin typeface="Times New Roman" pitchFamily="18" charset="0"/>
                  <a:cs typeface="Arial" pitchFamily="34" charset="0"/>
                </a:rPr>
                <a:t>CivCom</a:t>
              </a:r>
            </a:p>
            <a:p>
              <a:pPr>
                <a:spcBef>
                  <a:spcPct val="0"/>
                </a:spcBef>
                <a:buClrTx/>
                <a:buFontTx/>
                <a:buNone/>
              </a:pPr>
              <a:r>
                <a:rPr lang="cs-CZ" altLang="cs-CZ" sz="1800" b="1">
                  <a:latin typeface="Times New Roman" pitchFamily="18" charset="0"/>
                  <a:cs typeface="Arial" pitchFamily="34" charset="0"/>
                </a:rPr>
                <a:t> PMG                       	EUMC</a:t>
              </a:r>
            </a:p>
            <a:p>
              <a:pPr>
                <a:spcBef>
                  <a:spcPct val="0"/>
                </a:spcBef>
                <a:buClrTx/>
                <a:buFontTx/>
                <a:buNone/>
              </a:pPr>
              <a:endParaRPr lang="cs-CZ" altLang="cs-CZ" sz="1800" b="1">
                <a:latin typeface="Times New Roman" pitchFamily="18" charset="0"/>
                <a:cs typeface="Arial" pitchFamily="34" charset="0"/>
              </a:endParaRPr>
            </a:p>
          </p:txBody>
        </p:sp>
        <p:sp>
          <p:nvSpPr>
            <p:cNvPr id="44055" name="Line 21"/>
            <p:cNvSpPr>
              <a:spLocks noChangeShapeType="1"/>
            </p:cNvSpPr>
            <p:nvPr/>
          </p:nvSpPr>
          <p:spPr bwMode="auto">
            <a:xfrm flipV="1">
              <a:off x="4066" y="269"/>
              <a:ext cx="663" cy="393"/>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4056" name="Text Box 22"/>
            <p:cNvSpPr txBox="1">
              <a:spLocks noChangeArrowheads="1"/>
            </p:cNvSpPr>
            <p:nvPr/>
          </p:nvSpPr>
          <p:spPr bwMode="auto">
            <a:xfrm>
              <a:off x="4872" y="459"/>
              <a:ext cx="728" cy="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1125"/>
                </a:spcBef>
                <a:buClrTx/>
                <a:buFontTx/>
                <a:buNone/>
              </a:pPr>
              <a:r>
                <a:rPr lang="cs-CZ" altLang="cs-CZ" sz="1800" b="1">
                  <a:latin typeface="Times New Roman" pitchFamily="18" charset="0"/>
                  <a:cs typeface="Arial" pitchFamily="34" charset="0"/>
                </a:rPr>
                <a:t>Council </a:t>
              </a:r>
            </a:p>
            <a:p>
              <a:pPr>
                <a:spcBef>
                  <a:spcPct val="0"/>
                </a:spcBef>
                <a:buClrTx/>
                <a:buFontTx/>
                <a:buNone/>
              </a:pPr>
              <a:endParaRPr lang="cs-CZ" altLang="cs-CZ" sz="1800" b="1">
                <a:latin typeface="Times New Roman" pitchFamily="18" charset="0"/>
                <a:cs typeface="Arial" pitchFamily="34" charset="0"/>
              </a:endParaRPr>
            </a:p>
          </p:txBody>
        </p:sp>
        <p:cxnSp>
          <p:nvCxnSpPr>
            <p:cNvPr id="44057" name="AutoShape 23"/>
            <p:cNvCxnSpPr>
              <a:cxnSpLocks noChangeShapeType="1"/>
              <a:stCxn id="44045" idx="3"/>
              <a:endCxn id="44047" idx="3"/>
            </p:cNvCxnSpPr>
            <p:nvPr/>
          </p:nvCxnSpPr>
          <p:spPr bwMode="auto">
            <a:xfrm>
              <a:off x="3827" y="1173"/>
              <a:ext cx="1136" cy="329"/>
            </a:xfrm>
            <a:prstGeom prst="bentConnector3">
              <a:avLst>
                <a:gd name="adj1" fmla="val 112819"/>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58" name="AutoShape 24"/>
            <p:cNvCxnSpPr>
              <a:cxnSpLocks noChangeShapeType="1"/>
              <a:endCxn id="44048" idx="3"/>
            </p:cNvCxnSpPr>
            <p:nvPr/>
          </p:nvCxnSpPr>
          <p:spPr bwMode="auto">
            <a:xfrm>
              <a:off x="3827" y="1085"/>
              <a:ext cx="1137" cy="797"/>
            </a:xfrm>
            <a:prstGeom prst="bentConnector3">
              <a:avLst>
                <a:gd name="adj1" fmla="val 112815"/>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59" name="AutoShape 25"/>
            <p:cNvCxnSpPr>
              <a:cxnSpLocks noChangeShapeType="1"/>
              <a:stCxn id="44045" idx="3"/>
              <a:endCxn id="44048" idx="3"/>
            </p:cNvCxnSpPr>
            <p:nvPr/>
          </p:nvCxnSpPr>
          <p:spPr bwMode="auto">
            <a:xfrm>
              <a:off x="3827" y="1173"/>
              <a:ext cx="1136" cy="709"/>
            </a:xfrm>
            <a:prstGeom prst="bentConnector3">
              <a:avLst>
                <a:gd name="adj1" fmla="val 112819"/>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60" name="AutoShape 26"/>
            <p:cNvCxnSpPr>
              <a:cxnSpLocks noChangeShapeType="1"/>
              <a:stCxn id="44047" idx="1"/>
              <a:endCxn id="44046" idx="3"/>
            </p:cNvCxnSpPr>
            <p:nvPr/>
          </p:nvCxnSpPr>
          <p:spPr bwMode="auto">
            <a:xfrm flipH="1">
              <a:off x="3218" y="1503"/>
              <a:ext cx="679" cy="125"/>
            </a:xfrm>
            <a:prstGeom prst="bentConnector3">
              <a:avLst>
                <a:gd name="adj1" fmla="val 49981"/>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61" name="AutoShape 27"/>
            <p:cNvCxnSpPr>
              <a:cxnSpLocks noChangeShapeType="1"/>
              <a:stCxn id="44048" idx="1"/>
              <a:endCxn id="44046" idx="3"/>
            </p:cNvCxnSpPr>
            <p:nvPr/>
          </p:nvCxnSpPr>
          <p:spPr bwMode="auto">
            <a:xfrm rot="10800000">
              <a:off x="3218" y="1628"/>
              <a:ext cx="679" cy="255"/>
            </a:xfrm>
            <a:prstGeom prst="bentConnector3">
              <a:avLst>
                <a:gd name="adj1" fmla="val 49981"/>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62" name="AutoShape 28"/>
            <p:cNvCxnSpPr>
              <a:cxnSpLocks noChangeShapeType="1"/>
              <a:stCxn id="44046" idx="2"/>
              <a:endCxn id="44050" idx="1"/>
            </p:cNvCxnSpPr>
            <p:nvPr/>
          </p:nvCxnSpPr>
          <p:spPr bwMode="auto">
            <a:xfrm rot="16200000" flipH="1">
              <a:off x="2748" y="1860"/>
              <a:ext cx="469" cy="311"/>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63" name="AutoShape 29"/>
            <p:cNvCxnSpPr>
              <a:cxnSpLocks noChangeShapeType="1"/>
              <a:stCxn id="44049" idx="1"/>
              <a:endCxn id="44050" idx="2"/>
            </p:cNvCxnSpPr>
            <p:nvPr/>
          </p:nvCxnSpPr>
          <p:spPr bwMode="auto">
            <a:xfrm rot="10800000">
              <a:off x="3489" y="2391"/>
              <a:ext cx="487" cy="142"/>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64" name="AutoShape 30"/>
            <p:cNvCxnSpPr>
              <a:cxnSpLocks noChangeShapeType="1"/>
              <a:stCxn id="44050" idx="3"/>
              <a:endCxn id="44051" idx="1"/>
            </p:cNvCxnSpPr>
            <p:nvPr/>
          </p:nvCxnSpPr>
          <p:spPr bwMode="auto">
            <a:xfrm flipV="1">
              <a:off x="3841" y="2247"/>
              <a:ext cx="985" cy="4"/>
            </a:xfrm>
            <a:prstGeom prst="bentConnector3">
              <a:avLst>
                <a:gd name="adj1" fmla="val 50009"/>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4065" name="AutoShape 31"/>
            <p:cNvCxnSpPr>
              <a:cxnSpLocks noChangeShapeType="1"/>
              <a:stCxn id="44050" idx="3"/>
              <a:endCxn id="44049" idx="0"/>
            </p:cNvCxnSpPr>
            <p:nvPr/>
          </p:nvCxnSpPr>
          <p:spPr bwMode="auto">
            <a:xfrm>
              <a:off x="3841" y="2251"/>
              <a:ext cx="535" cy="140"/>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4037" name="Zástupný symbol pro číslo snímku 1"/>
          <p:cNvSpPr txBox="1">
            <a:spLocks/>
          </p:cNvSpPr>
          <p:nvPr/>
        </p:nvSpPr>
        <p:spPr bwMode="auto">
          <a:xfrm>
            <a:off x="6988175" y="6538913"/>
            <a:ext cx="213201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4E651FB5-AA3A-42C8-9226-625F92E8AE49}" type="slidenum">
              <a:rPr lang="cs-CZ" altLang="cs-CZ" sz="2000">
                <a:latin typeface="Times New Roman" pitchFamily="18" charset="0"/>
                <a:cs typeface="Arial" pitchFamily="34" charset="0"/>
              </a:rPr>
              <a:pPr algn="r" eaLnBrk="1" hangingPunct="1">
                <a:spcBef>
                  <a:spcPts val="1250"/>
                </a:spcBef>
              </a:pPr>
              <a:t>47</a:t>
            </a:fld>
            <a:endParaRPr lang="cs-CZ" altLang="cs-CZ" sz="2000">
              <a:latin typeface="Times New Roman" pitchFamily="18" charset="0"/>
              <a:cs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359192"/>
            <a:ext cx="8967582" cy="6166152"/>
          </a:xfrm>
          <a:prstGeom prst="rect">
            <a:avLst/>
          </a:prstGeom>
        </p:spPr>
      </p:pic>
      <p:cxnSp>
        <p:nvCxnSpPr>
          <p:cNvPr id="7" name="Přímá spojnice 6"/>
          <p:cNvCxnSpPr/>
          <p:nvPr/>
        </p:nvCxnSpPr>
        <p:spPr>
          <a:xfrm>
            <a:off x="757238" y="4144169"/>
            <a:ext cx="7848600" cy="0"/>
          </a:xfrm>
          <a:prstGeom prst="line">
            <a:avLst/>
          </a:prstGeom>
          <a:ln w="317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TextovéPole 1"/>
          <p:cNvSpPr txBox="1">
            <a:spLocks noChangeArrowheads="1"/>
          </p:cNvSpPr>
          <p:nvPr/>
        </p:nvSpPr>
        <p:spPr bwMode="auto">
          <a:xfrm>
            <a:off x="7740650" y="2313782"/>
            <a:ext cx="11525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r>
              <a:rPr lang="cs-CZ" altLang="cs-CZ" sz="2000" b="1" dirty="0" err="1">
                <a:solidFill>
                  <a:srgbClr val="FF0000"/>
                </a:solidFill>
                <a:latin typeface="Times New Roman" pitchFamily="18" charset="0"/>
                <a:cs typeface="Arial" pitchFamily="34" charset="0"/>
              </a:rPr>
              <a:t>Phase</a:t>
            </a:r>
            <a:r>
              <a:rPr lang="cs-CZ" altLang="cs-CZ" sz="2000" b="1" dirty="0">
                <a:solidFill>
                  <a:srgbClr val="FF0000"/>
                </a:solidFill>
                <a:latin typeface="Times New Roman" pitchFamily="18" charset="0"/>
                <a:cs typeface="Arial" pitchFamily="34" charset="0"/>
              </a:rPr>
              <a:t> 2</a:t>
            </a:r>
          </a:p>
          <a:p>
            <a:pPr eaLnBrk="1" hangingPunct="1">
              <a:spcBef>
                <a:spcPts val="1250"/>
              </a:spcBef>
            </a:pPr>
            <a:endParaRPr lang="cs-CZ" altLang="cs-CZ" sz="2000" dirty="0">
              <a:solidFill>
                <a:srgbClr val="FFFFFF"/>
              </a:solidFill>
              <a:latin typeface="Times New Roman" pitchFamily="18" charset="0"/>
              <a:cs typeface="Arial" pitchFamily="34" charset="0"/>
            </a:endParaRPr>
          </a:p>
        </p:txBody>
      </p:sp>
      <p:sp>
        <p:nvSpPr>
          <p:cNvPr id="9" name="TextovéPole 5"/>
          <p:cNvSpPr txBox="1">
            <a:spLocks noChangeArrowheads="1"/>
          </p:cNvSpPr>
          <p:nvPr/>
        </p:nvSpPr>
        <p:spPr bwMode="auto">
          <a:xfrm>
            <a:off x="7812088" y="4575969"/>
            <a:ext cx="11525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r>
              <a:rPr lang="cs-CZ" altLang="cs-CZ" sz="2000" b="1">
                <a:solidFill>
                  <a:srgbClr val="FF0000"/>
                </a:solidFill>
                <a:latin typeface="Times New Roman" pitchFamily="18" charset="0"/>
                <a:cs typeface="Arial" pitchFamily="34" charset="0"/>
              </a:rPr>
              <a:t>Phase 3</a:t>
            </a:r>
          </a:p>
          <a:p>
            <a:pPr eaLnBrk="1" hangingPunct="1">
              <a:spcBef>
                <a:spcPts val="1250"/>
              </a:spcBef>
            </a:pPr>
            <a:endParaRPr lang="cs-CZ" altLang="cs-CZ" sz="2000">
              <a:solidFill>
                <a:srgbClr val="FFFFFF"/>
              </a:solidFill>
              <a:latin typeface="Times New Roman" pitchFamily="18"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82550" y="160338"/>
            <a:ext cx="2879725" cy="195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eaLnBrk="1" hangingPunct="1">
              <a:spcBef>
                <a:spcPts val="2000"/>
              </a:spcBef>
              <a:buClrTx/>
              <a:buFontTx/>
              <a:buNone/>
            </a:pPr>
            <a:r>
              <a:rPr lang="cs-CZ" altLang="cs-CZ" b="1">
                <a:latin typeface="Times New Roman" pitchFamily="18" charset="0"/>
                <a:cs typeface="Arial" pitchFamily="34" charset="0"/>
              </a:rPr>
              <a:t>Phase 3</a:t>
            </a:r>
          </a:p>
          <a:p>
            <a:pPr eaLnBrk="1" hangingPunct="1">
              <a:spcBef>
                <a:spcPts val="2000"/>
              </a:spcBef>
              <a:buClrTx/>
              <a:buFontTx/>
              <a:buNone/>
            </a:pPr>
            <a:r>
              <a:rPr lang="cs-CZ" altLang="cs-CZ" sz="2000" b="1">
                <a:latin typeface="Times New Roman" pitchFamily="18" charset="0"/>
                <a:cs typeface="Arial" pitchFamily="34" charset="0"/>
              </a:rPr>
              <a:t>Operational Planning                                                                                        and Decision to Launch                                                                                          </a:t>
            </a:r>
            <a:r>
              <a:rPr lang="cs-CZ" altLang="cs-CZ" sz="2000" b="1">
                <a:solidFill>
                  <a:srgbClr val="FF0000"/>
                </a:solidFill>
                <a:latin typeface="Times New Roman" pitchFamily="18" charset="0"/>
                <a:cs typeface="Arial" pitchFamily="34" charset="0"/>
              </a:rPr>
              <a:t>- standard</a:t>
            </a:r>
            <a:r>
              <a:rPr lang="cs-CZ" altLang="cs-CZ" b="1">
                <a:solidFill>
                  <a:srgbClr val="FF0000"/>
                </a:solidFill>
                <a:latin typeface="Times New Roman" pitchFamily="18" charset="0"/>
                <a:cs typeface="Arial" pitchFamily="34" charset="0"/>
              </a:rPr>
              <a:t> </a:t>
            </a:r>
          </a:p>
        </p:txBody>
      </p:sp>
      <p:grpSp>
        <p:nvGrpSpPr>
          <p:cNvPr id="46083" name="Group 2"/>
          <p:cNvGrpSpPr>
            <a:grpSpLocks/>
          </p:cNvGrpSpPr>
          <p:nvPr/>
        </p:nvGrpSpPr>
        <p:grpSpPr bwMode="auto">
          <a:xfrm>
            <a:off x="2771775" y="115888"/>
            <a:ext cx="6262688" cy="6551612"/>
            <a:chOff x="1746" y="73"/>
            <a:chExt cx="3945" cy="4127"/>
          </a:xfrm>
        </p:grpSpPr>
        <p:grpSp>
          <p:nvGrpSpPr>
            <p:cNvPr id="46086" name="Group 3"/>
            <p:cNvGrpSpPr>
              <a:grpSpLocks/>
            </p:cNvGrpSpPr>
            <p:nvPr/>
          </p:nvGrpSpPr>
          <p:grpSpPr bwMode="auto">
            <a:xfrm>
              <a:off x="1746" y="73"/>
              <a:ext cx="3945" cy="4127"/>
              <a:chOff x="1746" y="73"/>
              <a:chExt cx="3945" cy="4127"/>
            </a:xfrm>
          </p:grpSpPr>
          <p:cxnSp>
            <p:nvCxnSpPr>
              <p:cNvPr id="46106" name="AutoShape 4"/>
              <p:cNvCxnSpPr>
                <a:cxnSpLocks noChangeShapeType="1"/>
              </p:cNvCxnSpPr>
              <p:nvPr/>
            </p:nvCxnSpPr>
            <p:spPr bwMode="auto">
              <a:xfrm rot="16200000" flipH="1">
                <a:off x="3390" y="542"/>
                <a:ext cx="159" cy="1254"/>
              </a:xfrm>
              <a:prstGeom prst="bentConnector2">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107" name="Text Box 5"/>
              <p:cNvSpPr txBox="1">
                <a:spLocks noChangeArrowheads="1"/>
              </p:cNvSpPr>
              <p:nvPr/>
            </p:nvSpPr>
            <p:spPr bwMode="auto">
              <a:xfrm>
                <a:off x="2473" y="145"/>
                <a:ext cx="679" cy="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a:latin typeface="Times New Roman" pitchFamily="18" charset="0"/>
                    <a:cs typeface="Arial" pitchFamily="34" charset="0"/>
                  </a:rPr>
                  <a:t>EEAS</a:t>
                </a:r>
              </a:p>
              <a:p>
                <a:pPr>
                  <a:spcBef>
                    <a:spcPct val="0"/>
                  </a:spcBef>
                  <a:buClrTx/>
                  <a:buFontTx/>
                  <a:buNone/>
                </a:pPr>
                <a:endParaRPr lang="cs-CZ" altLang="cs-CZ" sz="1400" b="1">
                  <a:latin typeface="Times New Roman" pitchFamily="18" charset="0"/>
                  <a:cs typeface="Arial" pitchFamily="34" charset="0"/>
                </a:endParaRPr>
              </a:p>
            </p:txBody>
          </p:sp>
          <p:sp>
            <p:nvSpPr>
              <p:cNvPr id="46108" name="Text Box 6"/>
              <p:cNvSpPr txBox="1">
                <a:spLocks noChangeArrowheads="1"/>
              </p:cNvSpPr>
              <p:nvPr/>
            </p:nvSpPr>
            <p:spPr bwMode="auto">
              <a:xfrm>
                <a:off x="3276" y="145"/>
                <a:ext cx="679" cy="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a:latin typeface="Times New Roman" pitchFamily="18" charset="0"/>
                    <a:cs typeface="Arial" pitchFamily="34" charset="0"/>
                  </a:rPr>
                  <a:t>PSC</a:t>
                </a:r>
              </a:p>
              <a:p>
                <a:pPr>
                  <a:spcBef>
                    <a:spcPct val="0"/>
                  </a:spcBef>
                  <a:buClrTx/>
                  <a:buFontTx/>
                  <a:buNone/>
                </a:pPr>
                <a:endParaRPr lang="cs-CZ" altLang="cs-CZ" sz="1400" b="1">
                  <a:latin typeface="Times New Roman" pitchFamily="18" charset="0"/>
                  <a:cs typeface="Arial" pitchFamily="34" charset="0"/>
                </a:endParaRPr>
              </a:p>
            </p:txBody>
          </p:sp>
          <p:sp>
            <p:nvSpPr>
              <p:cNvPr id="46109" name="Text Box 7"/>
              <p:cNvSpPr txBox="1">
                <a:spLocks noChangeArrowheads="1"/>
              </p:cNvSpPr>
              <p:nvPr/>
            </p:nvSpPr>
            <p:spPr bwMode="auto">
              <a:xfrm>
                <a:off x="4911" y="145"/>
                <a:ext cx="679" cy="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688"/>
                  </a:spcBef>
                  <a:buClrTx/>
                  <a:buFontTx/>
                  <a:buNone/>
                </a:pPr>
                <a:r>
                  <a:rPr lang="cs-CZ" altLang="cs-CZ" sz="1100" b="1">
                    <a:latin typeface="Times New Roman" pitchFamily="18" charset="0"/>
                    <a:cs typeface="Arial" pitchFamily="34" charset="0"/>
                  </a:rPr>
                  <a:t>Council</a:t>
                </a:r>
              </a:p>
              <a:p>
                <a:pPr>
                  <a:spcBef>
                    <a:spcPct val="0"/>
                  </a:spcBef>
                  <a:buClrTx/>
                  <a:buFontTx/>
                  <a:buNone/>
                </a:pPr>
                <a:endParaRPr lang="cs-CZ" altLang="cs-CZ" sz="1100" b="1">
                  <a:latin typeface="Times New Roman" pitchFamily="18" charset="0"/>
                  <a:cs typeface="Arial" pitchFamily="34" charset="0"/>
                </a:endParaRPr>
              </a:p>
            </p:txBody>
          </p:sp>
          <p:sp>
            <p:nvSpPr>
              <p:cNvPr id="46110" name="Text Box 8"/>
              <p:cNvSpPr txBox="1">
                <a:spLocks noChangeArrowheads="1"/>
              </p:cNvSpPr>
              <p:nvPr/>
            </p:nvSpPr>
            <p:spPr bwMode="auto">
              <a:xfrm>
                <a:off x="4854" y="432"/>
                <a:ext cx="767" cy="28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After CMC, or C/MSO</a:t>
                </a:r>
              </a:p>
            </p:txBody>
          </p:sp>
          <p:sp>
            <p:nvSpPr>
              <p:cNvPr id="46111" name="Text Box 9"/>
              <p:cNvSpPr txBox="1">
                <a:spLocks noChangeArrowheads="1"/>
              </p:cNvSpPr>
              <p:nvPr/>
            </p:nvSpPr>
            <p:spPr bwMode="auto">
              <a:xfrm>
                <a:off x="2473" y="704"/>
                <a:ext cx="837" cy="396"/>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ClrTx/>
                  <a:buFontTx/>
                  <a:buNone/>
                </a:pPr>
                <a:r>
                  <a:rPr lang="cs-CZ" altLang="cs-CZ" sz="1200" b="1">
                    <a:latin typeface="Times New Roman" pitchFamily="18" charset="0"/>
                    <a:cs typeface="Arial" pitchFamily="34" charset="0"/>
                  </a:rPr>
                  <a:t>EUMS </a:t>
                </a:r>
                <a:r>
                  <a:rPr lang="cs-CZ" altLang="cs-CZ" sz="1200" i="1">
                    <a:latin typeface="Times New Roman" pitchFamily="18" charset="0"/>
                    <a:cs typeface="Arial" pitchFamily="34" charset="0"/>
                  </a:rPr>
                  <a:t>(mil. only)</a:t>
                </a:r>
              </a:p>
              <a:p>
                <a:pPr>
                  <a:spcBef>
                    <a:spcPct val="0"/>
                  </a:spcBef>
                  <a:buFont typeface="Times New Roman" pitchFamily="18" charset="0"/>
                  <a:buChar char="•"/>
                </a:pPr>
                <a:r>
                  <a:rPr lang="cs-CZ" altLang="cs-CZ" sz="1200" i="1">
                    <a:latin typeface="Times New Roman" pitchFamily="18" charset="0"/>
                    <a:cs typeface="Arial" pitchFamily="34" charset="0"/>
                  </a:rPr>
                  <a:t>Drafts </a:t>
                </a:r>
              </a:p>
            </p:txBody>
          </p:sp>
          <p:sp>
            <p:nvSpPr>
              <p:cNvPr id="46112" name="Text Box 10"/>
              <p:cNvSpPr txBox="1">
                <a:spLocks noChangeArrowheads="1"/>
              </p:cNvSpPr>
              <p:nvPr/>
            </p:nvSpPr>
            <p:spPr bwMode="auto">
              <a:xfrm>
                <a:off x="3923" y="1086"/>
                <a:ext cx="817" cy="346"/>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625"/>
                  </a:spcBef>
                  <a:buClrTx/>
                  <a:buFontTx/>
                  <a:buNone/>
                </a:pPr>
                <a:r>
                  <a:rPr lang="cs-CZ" altLang="cs-CZ" sz="1100" b="1">
                    <a:latin typeface="Times New Roman" pitchFamily="18" charset="0"/>
                    <a:cs typeface="Arial" pitchFamily="34" charset="0"/>
                  </a:rPr>
                  <a:t>EUMC</a:t>
                </a:r>
                <a:r>
                  <a:rPr lang="cs-CZ" altLang="cs-CZ" sz="1000">
                    <a:latin typeface="Times New Roman" pitchFamily="18" charset="0"/>
                    <a:cs typeface="Arial" pitchFamily="34" charset="0"/>
                  </a:rPr>
                  <a:t> </a:t>
                </a:r>
                <a:r>
                  <a:rPr lang="cs-CZ" altLang="cs-CZ" sz="1000" i="1">
                    <a:latin typeface="Times New Roman" pitchFamily="18" charset="0"/>
                    <a:cs typeface="Arial" pitchFamily="34" charset="0"/>
                  </a:rPr>
                  <a:t>(mil. only)</a:t>
                </a:r>
              </a:p>
              <a:p>
                <a:pPr>
                  <a:spcBef>
                    <a:spcPct val="0"/>
                  </a:spcBef>
                  <a:buFont typeface="Times New Roman" pitchFamily="18" charset="0"/>
                  <a:buChar char="•"/>
                </a:pPr>
                <a:r>
                  <a:rPr lang="cs-CZ" altLang="cs-CZ" sz="1000" i="1">
                    <a:latin typeface="Times New Roman" pitchFamily="18" charset="0"/>
                    <a:cs typeface="Arial" pitchFamily="34" charset="0"/>
                  </a:rPr>
                  <a:t>Approves</a:t>
                </a:r>
              </a:p>
              <a:p>
                <a:pPr>
                  <a:spcBef>
                    <a:spcPct val="0"/>
                  </a:spcBef>
                  <a:buClrTx/>
                  <a:buFontTx/>
                  <a:buNone/>
                </a:pPr>
                <a:endParaRPr lang="cs-CZ" altLang="cs-CZ" sz="1000" i="1">
                  <a:latin typeface="Times New Roman" pitchFamily="18" charset="0"/>
                  <a:cs typeface="Arial" pitchFamily="34" charset="0"/>
                </a:endParaRPr>
              </a:p>
            </p:txBody>
          </p:sp>
          <p:grpSp>
            <p:nvGrpSpPr>
              <p:cNvPr id="46113" name="Group 11"/>
              <p:cNvGrpSpPr>
                <a:grpSpLocks/>
              </p:cNvGrpSpPr>
              <p:nvPr/>
            </p:nvGrpSpPr>
            <p:grpSpPr bwMode="auto">
              <a:xfrm>
                <a:off x="3956" y="73"/>
                <a:ext cx="843" cy="434"/>
                <a:chOff x="3956" y="73"/>
                <a:chExt cx="843" cy="434"/>
              </a:xfrm>
            </p:grpSpPr>
            <p:grpSp>
              <p:nvGrpSpPr>
                <p:cNvPr id="46131" name="Group 12"/>
                <p:cNvGrpSpPr>
                  <a:grpSpLocks/>
                </p:cNvGrpSpPr>
                <p:nvPr/>
              </p:nvGrpSpPr>
              <p:grpSpPr bwMode="auto">
                <a:xfrm>
                  <a:off x="3956" y="73"/>
                  <a:ext cx="843" cy="434"/>
                  <a:chOff x="3956" y="73"/>
                  <a:chExt cx="843" cy="434"/>
                </a:xfrm>
              </p:grpSpPr>
              <p:sp>
                <p:nvSpPr>
                  <p:cNvPr id="46133" name="Text Box 13"/>
                  <p:cNvSpPr txBox="1">
                    <a:spLocks noChangeArrowheads="1"/>
                  </p:cNvSpPr>
                  <p:nvPr/>
                </p:nvSpPr>
                <p:spPr bwMode="auto">
                  <a:xfrm>
                    <a:off x="3956" y="73"/>
                    <a:ext cx="843" cy="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875"/>
                      </a:spcBef>
                      <a:buClrTx/>
                      <a:buFontTx/>
                      <a:buNone/>
                    </a:pPr>
                    <a:r>
                      <a:rPr lang="cs-CZ" altLang="cs-CZ" sz="1400" b="1">
                        <a:latin typeface="Times New Roman" pitchFamily="18" charset="0"/>
                        <a:cs typeface="Arial" pitchFamily="34" charset="0"/>
                      </a:rPr>
                      <a:t>CIVCOM</a:t>
                    </a:r>
                  </a:p>
                  <a:p>
                    <a:pPr>
                      <a:spcBef>
                        <a:spcPct val="0"/>
                      </a:spcBef>
                      <a:buClrTx/>
                      <a:buFontTx/>
                      <a:buNone/>
                    </a:pPr>
                    <a:r>
                      <a:rPr lang="cs-CZ" altLang="cs-CZ" sz="1400" b="1">
                        <a:latin typeface="Times New Roman" pitchFamily="18" charset="0"/>
                        <a:cs typeface="Arial" pitchFamily="34" charset="0"/>
                      </a:rPr>
                      <a:t>PMG       </a:t>
                    </a:r>
                  </a:p>
                  <a:p>
                    <a:pPr>
                      <a:spcBef>
                        <a:spcPct val="0"/>
                      </a:spcBef>
                      <a:buClrTx/>
                      <a:buFontTx/>
                      <a:buNone/>
                    </a:pPr>
                    <a:r>
                      <a:rPr lang="cs-CZ" altLang="cs-CZ" sz="1400" b="1">
                        <a:latin typeface="Times New Roman" pitchFamily="18" charset="0"/>
                        <a:cs typeface="Arial" pitchFamily="34" charset="0"/>
                      </a:rPr>
                      <a:t>             EUMC</a:t>
                    </a:r>
                  </a:p>
                  <a:p>
                    <a:pPr>
                      <a:spcBef>
                        <a:spcPct val="0"/>
                      </a:spcBef>
                      <a:buClrTx/>
                      <a:buFontTx/>
                      <a:buNone/>
                    </a:pPr>
                    <a:endParaRPr lang="cs-CZ" altLang="cs-CZ" sz="1400" b="1">
                      <a:latin typeface="Times New Roman" pitchFamily="18" charset="0"/>
                      <a:cs typeface="Arial" pitchFamily="34" charset="0"/>
                    </a:endParaRPr>
                  </a:p>
                </p:txBody>
              </p:sp>
              <p:sp>
                <p:nvSpPr>
                  <p:cNvPr id="46134" name="Line 14"/>
                  <p:cNvSpPr>
                    <a:spLocks noChangeShapeType="1"/>
                  </p:cNvSpPr>
                  <p:nvPr/>
                </p:nvSpPr>
                <p:spPr bwMode="auto">
                  <a:xfrm flipV="1">
                    <a:off x="4120" y="71"/>
                    <a:ext cx="671" cy="433"/>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46132" name="Line 15"/>
                <p:cNvSpPr>
                  <a:spLocks noChangeShapeType="1"/>
                </p:cNvSpPr>
                <p:nvPr/>
              </p:nvSpPr>
              <p:spPr bwMode="auto">
                <a:xfrm flipV="1">
                  <a:off x="4168" y="127"/>
                  <a:ext cx="575" cy="346"/>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46114" name="Text Box 16"/>
              <p:cNvSpPr txBox="1">
                <a:spLocks noChangeArrowheads="1"/>
              </p:cNvSpPr>
              <p:nvPr/>
            </p:nvSpPr>
            <p:spPr bwMode="auto">
              <a:xfrm>
                <a:off x="4059" y="2160"/>
                <a:ext cx="732" cy="29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Recommends</a:t>
                </a:r>
              </a:p>
              <a:p>
                <a:pPr>
                  <a:spcBef>
                    <a:spcPct val="0"/>
                  </a:spcBef>
                  <a:buFont typeface="Times New Roman" pitchFamily="18" charset="0"/>
                  <a:buChar char="•"/>
                </a:pPr>
                <a:r>
                  <a:rPr lang="cs-CZ" altLang="cs-CZ" sz="1200" i="1">
                    <a:latin typeface="Times New Roman" pitchFamily="18" charset="0"/>
                    <a:cs typeface="Arial" pitchFamily="34" charset="0"/>
                  </a:rPr>
                  <a:t>Advises</a:t>
                </a:r>
              </a:p>
              <a:p>
                <a:pPr>
                  <a:spcBef>
                    <a:spcPct val="0"/>
                  </a:spcBef>
                  <a:buClrTx/>
                  <a:buFontTx/>
                  <a:buNone/>
                </a:pPr>
                <a:endParaRPr lang="cs-CZ" altLang="cs-CZ" sz="1200" i="1">
                  <a:latin typeface="Times New Roman" pitchFamily="18" charset="0"/>
                  <a:cs typeface="Arial" pitchFamily="34" charset="0"/>
                </a:endParaRPr>
              </a:p>
            </p:txBody>
          </p:sp>
          <p:sp>
            <p:nvSpPr>
              <p:cNvPr id="46115" name="AutoShape 17"/>
              <p:cNvSpPr>
                <a:spLocks noChangeArrowheads="1"/>
              </p:cNvSpPr>
              <p:nvPr/>
            </p:nvSpPr>
            <p:spPr bwMode="auto">
              <a:xfrm>
                <a:off x="1916" y="704"/>
                <a:ext cx="463" cy="396"/>
              </a:xfrm>
              <a:prstGeom prst="flowChartAlternateProcess">
                <a:avLst/>
              </a:prstGeom>
              <a:solidFill>
                <a:srgbClr val="FFFFFF"/>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82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u="sng">
                    <a:solidFill>
                      <a:srgbClr val="FF0000"/>
                    </a:solidFill>
                    <a:latin typeface="Times New Roman" pitchFamily="18" charset="0"/>
                    <a:cs typeface="Arial" pitchFamily="34" charset="0"/>
                  </a:rPr>
                  <a:t>IMD</a:t>
                </a:r>
              </a:p>
              <a:p>
                <a:pPr>
                  <a:spcBef>
                    <a:spcPct val="0"/>
                  </a:spcBef>
                  <a:buClrTx/>
                  <a:buFontTx/>
                  <a:buNone/>
                </a:pPr>
                <a:endParaRPr lang="cs-CZ" altLang="cs-CZ" sz="1400" u="sng">
                  <a:latin typeface="Times New Roman" pitchFamily="18" charset="0"/>
                  <a:cs typeface="Arial" pitchFamily="34" charset="0"/>
                </a:endParaRPr>
              </a:p>
            </p:txBody>
          </p:sp>
          <p:sp>
            <p:nvSpPr>
              <p:cNvPr id="46116" name="AutoShape 18"/>
              <p:cNvSpPr>
                <a:spLocks noChangeArrowheads="1"/>
              </p:cNvSpPr>
              <p:nvPr/>
            </p:nvSpPr>
            <p:spPr bwMode="auto">
              <a:xfrm>
                <a:off x="2834" y="1613"/>
                <a:ext cx="2856" cy="182"/>
              </a:xfrm>
              <a:prstGeom prst="flowChartProcess">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r">
                  <a:spcBef>
                    <a:spcPts val="875"/>
                  </a:spcBef>
                  <a:buClrTx/>
                  <a:buFontTx/>
                  <a:buNone/>
                </a:pPr>
                <a:r>
                  <a:rPr lang="cs-CZ" altLang="cs-CZ" sz="1400" b="1" i="1">
                    <a:latin typeface="Times New Roman" pitchFamily="18" charset="0"/>
                    <a:cs typeface="Arial" pitchFamily="34" charset="0"/>
                  </a:rPr>
                  <a:t>CSDP OPERATION PLANNING</a:t>
                </a:r>
              </a:p>
              <a:p>
                <a:pPr algn="r">
                  <a:spcBef>
                    <a:spcPct val="0"/>
                  </a:spcBef>
                  <a:buClrTx/>
                  <a:buFontTx/>
                  <a:buNone/>
                </a:pPr>
                <a:endParaRPr lang="cs-CZ" altLang="cs-CZ" sz="1400" b="1" i="1">
                  <a:latin typeface="Times New Roman" pitchFamily="18" charset="0"/>
                  <a:cs typeface="Arial" pitchFamily="34" charset="0"/>
                </a:endParaRPr>
              </a:p>
            </p:txBody>
          </p:sp>
          <p:sp>
            <p:nvSpPr>
              <p:cNvPr id="46117" name="AutoShape 19"/>
              <p:cNvSpPr>
                <a:spLocks noChangeArrowheads="1"/>
              </p:cNvSpPr>
              <p:nvPr/>
            </p:nvSpPr>
            <p:spPr bwMode="auto">
              <a:xfrm>
                <a:off x="1746" y="3467"/>
                <a:ext cx="672" cy="506"/>
              </a:xfrm>
              <a:prstGeom prst="flowChartAlternateProcess">
                <a:avLst/>
              </a:prstGeom>
              <a:solidFill>
                <a:srgbClr val="FFFFFF"/>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u="sng">
                    <a:latin typeface="Times New Roman" pitchFamily="18" charset="0"/>
                    <a:cs typeface="Arial" pitchFamily="34" charset="0"/>
                  </a:rPr>
                  <a:t>Mission / Operation</a:t>
                </a:r>
              </a:p>
              <a:p>
                <a:pPr algn="ctr">
                  <a:spcBef>
                    <a:spcPct val="0"/>
                  </a:spcBef>
                  <a:buClrTx/>
                  <a:buFontTx/>
                  <a:buNone/>
                </a:pPr>
                <a:r>
                  <a:rPr lang="cs-CZ" altLang="cs-CZ" sz="1400" u="sng">
                    <a:latin typeface="Times New Roman" pitchFamily="18" charset="0"/>
                    <a:cs typeface="Arial" pitchFamily="34" charset="0"/>
                  </a:rPr>
                  <a:t>Launch</a:t>
                </a:r>
              </a:p>
              <a:p>
                <a:pPr>
                  <a:spcBef>
                    <a:spcPct val="0"/>
                  </a:spcBef>
                  <a:buClrTx/>
                  <a:buFontTx/>
                  <a:buNone/>
                </a:pPr>
                <a:endParaRPr lang="cs-CZ" altLang="cs-CZ" sz="1400" u="sng">
                  <a:latin typeface="Times New Roman" pitchFamily="18" charset="0"/>
                  <a:cs typeface="Arial" pitchFamily="34" charset="0"/>
                </a:endParaRPr>
              </a:p>
            </p:txBody>
          </p:sp>
          <p:sp>
            <p:nvSpPr>
              <p:cNvPr id="46118" name="Text Box 20"/>
              <p:cNvSpPr txBox="1">
                <a:spLocks noChangeArrowheads="1"/>
              </p:cNvSpPr>
              <p:nvPr/>
            </p:nvSpPr>
            <p:spPr bwMode="auto">
              <a:xfrm>
                <a:off x="2477" y="3500"/>
                <a:ext cx="671" cy="609"/>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750"/>
                  </a:spcBef>
                  <a:buClrTx/>
                  <a:buFontTx/>
                  <a:buNone/>
                </a:pPr>
                <a:r>
                  <a:rPr lang="cs-CZ" altLang="cs-CZ" sz="1200" b="1">
                    <a:latin typeface="Times New Roman" pitchFamily="18" charset="0"/>
                    <a:cs typeface="Arial" pitchFamily="34" charset="0"/>
                  </a:rPr>
                  <a:t>CivOpsCdr/OpCdr</a:t>
                </a:r>
              </a:p>
              <a:p>
                <a:pPr>
                  <a:spcBef>
                    <a:spcPct val="0"/>
                  </a:spcBef>
                  <a:buFont typeface="Times New Roman" pitchFamily="18" charset="0"/>
                  <a:buChar char="•"/>
                </a:pPr>
                <a:r>
                  <a:rPr lang="cs-CZ" altLang="cs-CZ" sz="1200" i="1">
                    <a:latin typeface="Times New Roman" pitchFamily="18" charset="0"/>
                    <a:cs typeface="Arial" pitchFamily="34" charset="0"/>
                  </a:rPr>
                  <a:t>Evaluate IOC/FOC</a:t>
                </a:r>
              </a:p>
              <a:p>
                <a:pPr>
                  <a:spcBef>
                    <a:spcPct val="0"/>
                  </a:spcBef>
                  <a:buFont typeface="Times New Roman" pitchFamily="18" charset="0"/>
                  <a:buChar char="•"/>
                </a:pPr>
                <a:r>
                  <a:rPr lang="cs-CZ" altLang="cs-CZ" sz="1200" i="1">
                    <a:latin typeface="Times New Roman" pitchFamily="18" charset="0"/>
                    <a:cs typeface="Arial" pitchFamily="34" charset="0"/>
                  </a:rPr>
                  <a:t>Recommend</a:t>
                </a:r>
              </a:p>
            </p:txBody>
          </p:sp>
          <p:sp>
            <p:nvSpPr>
              <p:cNvPr id="46119" name="Text Box 21"/>
              <p:cNvSpPr txBox="1">
                <a:spLocks noChangeArrowheads="1"/>
              </p:cNvSpPr>
              <p:nvPr/>
            </p:nvSpPr>
            <p:spPr bwMode="auto">
              <a:xfrm>
                <a:off x="4038" y="3884"/>
                <a:ext cx="671" cy="316"/>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Recommends</a:t>
                </a:r>
              </a:p>
              <a:p>
                <a:pPr>
                  <a:spcBef>
                    <a:spcPct val="0"/>
                  </a:spcBef>
                  <a:buFont typeface="Times New Roman" pitchFamily="18" charset="0"/>
                  <a:buChar char="•"/>
                </a:pPr>
                <a:r>
                  <a:rPr lang="cs-CZ" altLang="cs-CZ" sz="1200" i="1">
                    <a:latin typeface="Times New Roman" pitchFamily="18" charset="0"/>
                    <a:cs typeface="Arial" pitchFamily="34" charset="0"/>
                  </a:rPr>
                  <a:t>Advises</a:t>
                </a:r>
              </a:p>
              <a:p>
                <a:pPr>
                  <a:spcBef>
                    <a:spcPct val="0"/>
                  </a:spcBef>
                  <a:buClrTx/>
                  <a:buFontTx/>
                  <a:buNone/>
                </a:pPr>
                <a:endParaRPr lang="cs-CZ" altLang="cs-CZ" sz="1200" i="1">
                  <a:latin typeface="Times New Roman" pitchFamily="18" charset="0"/>
                  <a:cs typeface="Arial" pitchFamily="34" charset="0"/>
                </a:endParaRPr>
              </a:p>
            </p:txBody>
          </p:sp>
          <p:sp>
            <p:nvSpPr>
              <p:cNvPr id="46120" name="Text Box 22"/>
              <p:cNvSpPr txBox="1">
                <a:spLocks noChangeArrowheads="1"/>
              </p:cNvSpPr>
              <p:nvPr/>
            </p:nvSpPr>
            <p:spPr bwMode="auto">
              <a:xfrm>
                <a:off x="4876" y="1887"/>
                <a:ext cx="671" cy="18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Approves</a:t>
                </a:r>
              </a:p>
            </p:txBody>
          </p:sp>
          <p:sp>
            <p:nvSpPr>
              <p:cNvPr id="46121" name="Text Box 23"/>
              <p:cNvSpPr txBox="1">
                <a:spLocks noChangeArrowheads="1"/>
              </p:cNvSpPr>
              <p:nvPr/>
            </p:nvSpPr>
            <p:spPr bwMode="auto">
              <a:xfrm>
                <a:off x="2465" y="1796"/>
                <a:ext cx="697" cy="37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750"/>
                  </a:spcBef>
                  <a:buFont typeface="Times New Roman" pitchFamily="18" charset="0"/>
                  <a:buChar char="•"/>
                </a:pPr>
                <a:r>
                  <a:rPr lang="cs-CZ" altLang="cs-CZ" sz="1200" b="1">
                    <a:latin typeface="Times New Roman" pitchFamily="18" charset="0"/>
                    <a:cs typeface="Arial" pitchFamily="34" charset="0"/>
                  </a:rPr>
                  <a:t>CivOpsCdr /OpCdr</a:t>
                </a:r>
              </a:p>
              <a:p>
                <a:pPr>
                  <a:spcBef>
                    <a:spcPct val="0"/>
                  </a:spcBef>
                  <a:buFont typeface="Times New Roman" pitchFamily="18" charset="0"/>
                  <a:buChar char="•"/>
                </a:pPr>
                <a:r>
                  <a:rPr lang="cs-CZ" altLang="cs-CZ" sz="1200" i="1">
                    <a:latin typeface="Times New Roman" pitchFamily="18" charset="0"/>
                    <a:cs typeface="Arial" pitchFamily="34" charset="0"/>
                  </a:rPr>
                  <a:t>Draft </a:t>
                </a:r>
              </a:p>
            </p:txBody>
          </p:sp>
          <p:sp>
            <p:nvSpPr>
              <p:cNvPr id="46122" name="AutoShape 24"/>
              <p:cNvSpPr>
                <a:spLocks noChangeArrowheads="1"/>
              </p:cNvSpPr>
              <p:nvPr/>
            </p:nvSpPr>
            <p:spPr bwMode="auto">
              <a:xfrm>
                <a:off x="1791" y="1842"/>
                <a:ext cx="620" cy="296"/>
              </a:xfrm>
              <a:prstGeom prst="flowChartAlternateProcess">
                <a:avLst/>
              </a:prstGeom>
              <a:solidFill>
                <a:srgbClr val="FFFFFF"/>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360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u="sng">
                    <a:solidFill>
                      <a:srgbClr val="FF0000"/>
                    </a:solidFill>
                    <a:latin typeface="Times New Roman" pitchFamily="18" charset="0"/>
                    <a:cs typeface="Arial" pitchFamily="34" charset="0"/>
                  </a:rPr>
                  <a:t>CONOPS</a:t>
                </a:r>
              </a:p>
              <a:p>
                <a:pPr>
                  <a:spcBef>
                    <a:spcPct val="0"/>
                  </a:spcBef>
                  <a:buClrTx/>
                  <a:buFontTx/>
                  <a:buNone/>
                </a:pPr>
                <a:endParaRPr lang="cs-CZ" altLang="cs-CZ" sz="1400" u="sng">
                  <a:latin typeface="Times New Roman" pitchFamily="18" charset="0"/>
                  <a:cs typeface="Arial" pitchFamily="34" charset="0"/>
                </a:endParaRPr>
              </a:p>
            </p:txBody>
          </p:sp>
          <p:sp>
            <p:nvSpPr>
              <p:cNvPr id="46123" name="Text Box 25"/>
              <p:cNvSpPr txBox="1">
                <a:spLocks noChangeArrowheads="1"/>
              </p:cNvSpPr>
              <p:nvPr/>
            </p:nvSpPr>
            <p:spPr bwMode="auto">
              <a:xfrm>
                <a:off x="3279" y="1823"/>
                <a:ext cx="671" cy="321"/>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Evaluates</a:t>
                </a:r>
              </a:p>
              <a:p>
                <a:pPr>
                  <a:spcBef>
                    <a:spcPct val="0"/>
                  </a:spcBef>
                  <a:buFont typeface="Times New Roman" pitchFamily="18" charset="0"/>
                  <a:buChar char="•"/>
                </a:pPr>
                <a:r>
                  <a:rPr lang="cs-CZ" altLang="cs-CZ" sz="1200" i="1">
                    <a:latin typeface="Times New Roman" pitchFamily="18" charset="0"/>
                    <a:cs typeface="Arial" pitchFamily="34" charset="0"/>
                  </a:rPr>
                  <a:t>Agrees</a:t>
                </a:r>
              </a:p>
            </p:txBody>
          </p:sp>
          <p:sp>
            <p:nvSpPr>
              <p:cNvPr id="46124" name="Text Box 26"/>
              <p:cNvSpPr txBox="1">
                <a:spLocks noChangeArrowheads="1"/>
              </p:cNvSpPr>
              <p:nvPr/>
            </p:nvSpPr>
            <p:spPr bwMode="auto">
              <a:xfrm>
                <a:off x="3280" y="2728"/>
                <a:ext cx="671" cy="271"/>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Evaluates</a:t>
                </a:r>
              </a:p>
              <a:p>
                <a:pPr>
                  <a:spcBef>
                    <a:spcPct val="0"/>
                  </a:spcBef>
                  <a:buFont typeface="Times New Roman" pitchFamily="18" charset="0"/>
                  <a:buChar char="•"/>
                </a:pPr>
                <a:r>
                  <a:rPr lang="cs-CZ" altLang="cs-CZ" sz="1200" i="1">
                    <a:latin typeface="Times New Roman" pitchFamily="18" charset="0"/>
                    <a:cs typeface="Arial" pitchFamily="34" charset="0"/>
                  </a:rPr>
                  <a:t>Agrees</a:t>
                </a:r>
              </a:p>
            </p:txBody>
          </p:sp>
          <p:sp>
            <p:nvSpPr>
              <p:cNvPr id="46125" name="Text Box 27"/>
              <p:cNvSpPr txBox="1">
                <a:spLocks noChangeArrowheads="1"/>
              </p:cNvSpPr>
              <p:nvPr/>
            </p:nvSpPr>
            <p:spPr bwMode="auto">
              <a:xfrm>
                <a:off x="2465" y="2659"/>
                <a:ext cx="697" cy="40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750"/>
                  </a:spcBef>
                  <a:buFont typeface="Times New Roman" pitchFamily="18" charset="0"/>
                  <a:buChar char="•"/>
                </a:pPr>
                <a:r>
                  <a:rPr lang="cs-CZ" altLang="cs-CZ" sz="1200" b="1">
                    <a:latin typeface="Times New Roman" pitchFamily="18" charset="0"/>
                    <a:cs typeface="Arial" pitchFamily="34" charset="0"/>
                  </a:rPr>
                  <a:t>CivOpsCdr /OpCdr</a:t>
                </a:r>
              </a:p>
              <a:p>
                <a:pPr>
                  <a:spcBef>
                    <a:spcPct val="0"/>
                  </a:spcBef>
                  <a:buFont typeface="Times New Roman" pitchFamily="18" charset="0"/>
                  <a:buChar char="•"/>
                </a:pPr>
                <a:r>
                  <a:rPr lang="cs-CZ" altLang="cs-CZ" sz="1200" i="1">
                    <a:latin typeface="Times New Roman" pitchFamily="18" charset="0"/>
                    <a:cs typeface="Arial" pitchFamily="34" charset="0"/>
                  </a:rPr>
                  <a:t>Draft </a:t>
                </a:r>
              </a:p>
            </p:txBody>
          </p:sp>
          <p:sp>
            <p:nvSpPr>
              <p:cNvPr id="46126" name="AutoShape 28"/>
              <p:cNvSpPr>
                <a:spLocks noChangeArrowheads="1"/>
              </p:cNvSpPr>
              <p:nvPr/>
            </p:nvSpPr>
            <p:spPr bwMode="auto">
              <a:xfrm>
                <a:off x="1837" y="2749"/>
                <a:ext cx="554" cy="256"/>
              </a:xfrm>
              <a:prstGeom prst="flowChartAlternateProcess">
                <a:avLst/>
              </a:prstGeom>
              <a:solidFill>
                <a:srgbClr val="FFFFFF"/>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u="sng">
                    <a:solidFill>
                      <a:srgbClr val="FF0000"/>
                    </a:solidFill>
                    <a:latin typeface="Times New Roman" pitchFamily="18" charset="0"/>
                    <a:cs typeface="Arial" pitchFamily="34" charset="0"/>
                  </a:rPr>
                  <a:t>OPLAN</a:t>
                </a:r>
              </a:p>
              <a:p>
                <a:pPr>
                  <a:spcBef>
                    <a:spcPct val="0"/>
                  </a:spcBef>
                  <a:buClrTx/>
                  <a:buFontTx/>
                  <a:buNone/>
                </a:pPr>
                <a:endParaRPr lang="cs-CZ" altLang="cs-CZ" sz="1400" u="sng">
                  <a:latin typeface="Times New Roman" pitchFamily="18" charset="0"/>
                  <a:cs typeface="Arial" pitchFamily="34" charset="0"/>
                </a:endParaRPr>
              </a:p>
            </p:txBody>
          </p:sp>
          <p:sp>
            <p:nvSpPr>
              <p:cNvPr id="46127" name="Text Box 29"/>
              <p:cNvSpPr txBox="1">
                <a:spLocks noChangeArrowheads="1"/>
              </p:cNvSpPr>
              <p:nvPr/>
            </p:nvSpPr>
            <p:spPr bwMode="auto">
              <a:xfrm>
                <a:off x="3236" y="3657"/>
                <a:ext cx="671" cy="304"/>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Evaluates</a:t>
                </a:r>
              </a:p>
              <a:p>
                <a:pPr>
                  <a:spcBef>
                    <a:spcPct val="0"/>
                  </a:spcBef>
                  <a:buFont typeface="Times New Roman" pitchFamily="18" charset="0"/>
                  <a:buChar char="•"/>
                </a:pPr>
                <a:r>
                  <a:rPr lang="cs-CZ" altLang="cs-CZ" sz="1200" i="1">
                    <a:latin typeface="Times New Roman" pitchFamily="18" charset="0"/>
                    <a:cs typeface="Arial" pitchFamily="34" charset="0"/>
                  </a:rPr>
                  <a:t>Agrees</a:t>
                </a:r>
              </a:p>
            </p:txBody>
          </p:sp>
          <p:sp>
            <p:nvSpPr>
              <p:cNvPr id="46128" name="Line 30"/>
              <p:cNvSpPr>
                <a:spLocks noChangeShapeType="1"/>
              </p:cNvSpPr>
              <p:nvPr/>
            </p:nvSpPr>
            <p:spPr bwMode="auto">
              <a:xfrm>
                <a:off x="1846" y="1479"/>
                <a:ext cx="3791" cy="0"/>
              </a:xfrm>
              <a:prstGeom prst="line">
                <a:avLst/>
              </a:prstGeom>
              <a:noFill/>
              <a:ln w="9360" cap="sq">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129" name="Line 31"/>
              <p:cNvSpPr>
                <a:spLocks noChangeShapeType="1"/>
              </p:cNvSpPr>
              <p:nvPr/>
            </p:nvSpPr>
            <p:spPr bwMode="auto">
              <a:xfrm>
                <a:off x="1882" y="3385"/>
                <a:ext cx="3791" cy="0"/>
              </a:xfrm>
              <a:prstGeom prst="line">
                <a:avLst/>
              </a:prstGeom>
              <a:noFill/>
              <a:ln w="9360" cap="sq">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130" name="AutoShape 32"/>
              <p:cNvSpPr>
                <a:spLocks noChangeArrowheads="1"/>
              </p:cNvSpPr>
              <p:nvPr/>
            </p:nvSpPr>
            <p:spPr bwMode="auto">
              <a:xfrm>
                <a:off x="4952" y="3702"/>
                <a:ext cx="603" cy="466"/>
              </a:xfrm>
              <a:prstGeom prst="flowChartAlternateProcess">
                <a:avLst/>
              </a:prstGeom>
              <a:solidFill>
                <a:srgbClr val="C0C0C0"/>
              </a:solidFill>
              <a:ln w="381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750"/>
                  </a:spcBef>
                  <a:buClrTx/>
                  <a:buFontTx/>
                  <a:buNone/>
                </a:pPr>
                <a:r>
                  <a:rPr lang="cs-CZ" altLang="cs-CZ" sz="1200" b="1" u="sng">
                    <a:solidFill>
                      <a:srgbClr val="FF0000"/>
                    </a:solidFill>
                    <a:latin typeface="Times New Roman" pitchFamily="18" charset="0"/>
                    <a:cs typeface="Arial" pitchFamily="34" charset="0"/>
                  </a:rPr>
                  <a:t>Council</a:t>
                </a:r>
              </a:p>
              <a:p>
                <a:pPr algn="ctr">
                  <a:spcBef>
                    <a:spcPct val="0"/>
                  </a:spcBef>
                  <a:buClrTx/>
                  <a:buFontTx/>
                  <a:buNone/>
                </a:pPr>
                <a:r>
                  <a:rPr lang="cs-CZ" altLang="cs-CZ" sz="1200" b="1" u="sng">
                    <a:solidFill>
                      <a:srgbClr val="FF0000"/>
                    </a:solidFill>
                    <a:latin typeface="Times New Roman" pitchFamily="18" charset="0"/>
                    <a:cs typeface="Arial" pitchFamily="34" charset="0"/>
                  </a:rPr>
                  <a:t>Decision</a:t>
                </a:r>
              </a:p>
              <a:p>
                <a:pPr algn="ctr">
                  <a:spcBef>
                    <a:spcPct val="0"/>
                  </a:spcBef>
                  <a:buClrTx/>
                  <a:buFontTx/>
                  <a:buNone/>
                </a:pPr>
                <a:r>
                  <a:rPr lang="cs-CZ" altLang="cs-CZ" sz="1200" b="1">
                    <a:solidFill>
                      <a:srgbClr val="FF0000"/>
                    </a:solidFill>
                    <a:latin typeface="Times New Roman" pitchFamily="18" charset="0"/>
                    <a:cs typeface="Arial" pitchFamily="34" charset="0"/>
                  </a:rPr>
                  <a:t>to launch</a:t>
                </a:r>
              </a:p>
            </p:txBody>
          </p:sp>
        </p:grpSp>
        <p:cxnSp>
          <p:nvCxnSpPr>
            <p:cNvPr id="46087" name="AutoShape 33"/>
            <p:cNvCxnSpPr>
              <a:cxnSpLocks noChangeShapeType="1"/>
              <a:stCxn id="46110" idx="2"/>
              <a:endCxn id="46111" idx="3"/>
            </p:cNvCxnSpPr>
            <p:nvPr/>
          </p:nvCxnSpPr>
          <p:spPr bwMode="auto">
            <a:xfrm rot="5400000">
              <a:off x="4184" y="-153"/>
              <a:ext cx="182" cy="1927"/>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088" name="AutoShape 34"/>
            <p:cNvCxnSpPr>
              <a:cxnSpLocks noChangeShapeType="1"/>
              <a:stCxn id="46112" idx="2"/>
              <a:endCxn id="46121" idx="0"/>
            </p:cNvCxnSpPr>
            <p:nvPr/>
          </p:nvCxnSpPr>
          <p:spPr bwMode="auto">
            <a:xfrm rot="5400000">
              <a:off x="3392" y="855"/>
              <a:ext cx="362" cy="1519"/>
            </a:xfrm>
            <a:prstGeom prst="bentConnector3">
              <a:avLst>
                <a:gd name="adj1" fmla="val 50000"/>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089" name="AutoShape 35"/>
            <p:cNvCxnSpPr>
              <a:cxnSpLocks noChangeShapeType="1"/>
              <a:stCxn id="46114" idx="1"/>
              <a:endCxn id="46123" idx="2"/>
            </p:cNvCxnSpPr>
            <p:nvPr/>
          </p:nvCxnSpPr>
          <p:spPr bwMode="auto">
            <a:xfrm rot="10800000">
              <a:off x="3614" y="2144"/>
              <a:ext cx="445" cy="164"/>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090" name="AutoShape 36"/>
            <p:cNvCxnSpPr>
              <a:cxnSpLocks noChangeShapeType="1"/>
              <a:stCxn id="46123" idx="3"/>
              <a:endCxn id="46120" idx="1"/>
            </p:cNvCxnSpPr>
            <p:nvPr/>
          </p:nvCxnSpPr>
          <p:spPr bwMode="auto">
            <a:xfrm flipV="1">
              <a:off x="3951" y="1982"/>
              <a:ext cx="924" cy="1"/>
            </a:xfrm>
            <a:prstGeom prst="straightConnector1">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091" name="AutoShape 37"/>
            <p:cNvCxnSpPr>
              <a:cxnSpLocks noChangeShapeType="1"/>
              <a:stCxn id="46123" idx="3"/>
              <a:endCxn id="46114" idx="0"/>
            </p:cNvCxnSpPr>
            <p:nvPr/>
          </p:nvCxnSpPr>
          <p:spPr bwMode="auto">
            <a:xfrm>
              <a:off x="3951" y="1984"/>
              <a:ext cx="474" cy="175"/>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092" name="AutoShape 38"/>
            <p:cNvCxnSpPr>
              <a:cxnSpLocks noChangeShapeType="1"/>
              <a:stCxn id="46120" idx="2"/>
              <a:endCxn id="46125" idx="0"/>
            </p:cNvCxnSpPr>
            <p:nvPr/>
          </p:nvCxnSpPr>
          <p:spPr bwMode="auto">
            <a:xfrm rot="5400000">
              <a:off x="3721" y="1167"/>
              <a:ext cx="582" cy="2399"/>
            </a:xfrm>
            <a:prstGeom prst="bentConnector3">
              <a:avLst>
                <a:gd name="adj1" fmla="val 50019"/>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093" name="Text Box 39"/>
            <p:cNvSpPr txBox="1">
              <a:spLocks noChangeArrowheads="1"/>
            </p:cNvSpPr>
            <p:nvPr/>
          </p:nvSpPr>
          <p:spPr bwMode="auto">
            <a:xfrm>
              <a:off x="4830" y="1249"/>
              <a:ext cx="815" cy="173"/>
            </a:xfrm>
            <a:prstGeom prst="rect">
              <a:avLst/>
            </a:prstGeom>
            <a:noFill/>
            <a:ln w="9360" cap="sq">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ts val="750"/>
                </a:spcBef>
                <a:buClrTx/>
                <a:buFontTx/>
                <a:buNone/>
              </a:pPr>
              <a:r>
                <a:rPr lang="cs-CZ" altLang="cs-CZ" sz="1200">
                  <a:latin typeface="Times New Roman" pitchFamily="18" charset="0"/>
                  <a:cs typeface="Arial" pitchFamily="34" charset="0"/>
                </a:rPr>
                <a:t>strategic level</a:t>
              </a:r>
            </a:p>
          </p:txBody>
        </p:sp>
        <p:sp>
          <p:nvSpPr>
            <p:cNvPr id="46094" name="Text Box 40"/>
            <p:cNvSpPr txBox="1">
              <a:spLocks noChangeArrowheads="1"/>
            </p:cNvSpPr>
            <p:nvPr/>
          </p:nvSpPr>
          <p:spPr bwMode="auto">
            <a:xfrm>
              <a:off x="4059" y="3043"/>
              <a:ext cx="732" cy="295"/>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Recommends</a:t>
              </a:r>
            </a:p>
            <a:p>
              <a:pPr>
                <a:spcBef>
                  <a:spcPct val="0"/>
                </a:spcBef>
                <a:buFont typeface="Times New Roman" pitchFamily="18" charset="0"/>
                <a:buChar char="•"/>
              </a:pPr>
              <a:r>
                <a:rPr lang="cs-CZ" altLang="cs-CZ" sz="1200" i="1">
                  <a:latin typeface="Times New Roman" pitchFamily="18" charset="0"/>
                  <a:cs typeface="Arial" pitchFamily="34" charset="0"/>
                </a:rPr>
                <a:t>Advises</a:t>
              </a:r>
            </a:p>
            <a:p>
              <a:pPr>
                <a:spcBef>
                  <a:spcPct val="0"/>
                </a:spcBef>
                <a:buClrTx/>
                <a:buFontTx/>
                <a:buNone/>
              </a:pPr>
              <a:endParaRPr lang="cs-CZ" altLang="cs-CZ" sz="1200" i="1">
                <a:latin typeface="Times New Roman" pitchFamily="18" charset="0"/>
                <a:cs typeface="Arial" pitchFamily="34" charset="0"/>
              </a:endParaRPr>
            </a:p>
          </p:txBody>
        </p:sp>
        <p:sp>
          <p:nvSpPr>
            <p:cNvPr id="46095" name="Text Box 41"/>
            <p:cNvSpPr txBox="1">
              <a:spLocks noChangeArrowheads="1"/>
            </p:cNvSpPr>
            <p:nvPr/>
          </p:nvSpPr>
          <p:spPr bwMode="auto">
            <a:xfrm>
              <a:off x="4876" y="2764"/>
              <a:ext cx="671" cy="18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Approves</a:t>
              </a:r>
            </a:p>
          </p:txBody>
        </p:sp>
        <p:sp>
          <p:nvSpPr>
            <p:cNvPr id="46096" name="Text Box 42"/>
            <p:cNvSpPr txBox="1">
              <a:spLocks noChangeArrowheads="1"/>
            </p:cNvSpPr>
            <p:nvPr/>
          </p:nvSpPr>
          <p:spPr bwMode="auto">
            <a:xfrm>
              <a:off x="4830" y="2563"/>
              <a:ext cx="815" cy="173"/>
            </a:xfrm>
            <a:prstGeom prst="rect">
              <a:avLst/>
            </a:prstGeom>
            <a:noFill/>
            <a:ln w="9360" cap="sq">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ts val="750"/>
                </a:spcBef>
                <a:buClrTx/>
                <a:buFontTx/>
                <a:buNone/>
              </a:pPr>
              <a:r>
                <a:rPr lang="cs-CZ" altLang="cs-CZ" sz="1200">
                  <a:latin typeface="Times New Roman" pitchFamily="18" charset="0"/>
                  <a:cs typeface="Arial" pitchFamily="34" charset="0"/>
                </a:rPr>
                <a:t>operational level</a:t>
              </a:r>
            </a:p>
          </p:txBody>
        </p:sp>
        <p:cxnSp>
          <p:nvCxnSpPr>
            <p:cNvPr id="46097" name="AutoShape 43"/>
            <p:cNvCxnSpPr>
              <a:cxnSpLocks noChangeShapeType="1"/>
              <a:stCxn id="46125" idx="3"/>
              <a:endCxn id="46124" idx="1"/>
            </p:cNvCxnSpPr>
            <p:nvPr/>
          </p:nvCxnSpPr>
          <p:spPr bwMode="auto">
            <a:xfrm>
              <a:off x="3162" y="2863"/>
              <a:ext cx="117" cy="1"/>
            </a:xfrm>
            <a:prstGeom prst="straightConnector1">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098" name="AutoShape 44"/>
            <p:cNvCxnSpPr>
              <a:cxnSpLocks noChangeShapeType="1"/>
              <a:stCxn id="46124" idx="3"/>
              <a:endCxn id="46095" idx="1"/>
            </p:cNvCxnSpPr>
            <p:nvPr/>
          </p:nvCxnSpPr>
          <p:spPr bwMode="auto">
            <a:xfrm flipV="1">
              <a:off x="3952" y="2858"/>
              <a:ext cx="923" cy="4"/>
            </a:xfrm>
            <a:prstGeom prst="straightConnector1">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099" name="AutoShape 45"/>
            <p:cNvCxnSpPr>
              <a:cxnSpLocks noChangeShapeType="1"/>
              <a:stCxn id="46094" idx="1"/>
              <a:endCxn id="46124" idx="2"/>
            </p:cNvCxnSpPr>
            <p:nvPr/>
          </p:nvCxnSpPr>
          <p:spPr bwMode="auto">
            <a:xfrm rot="10800000">
              <a:off x="3615" y="3000"/>
              <a:ext cx="444" cy="191"/>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00" name="AutoShape 46"/>
            <p:cNvCxnSpPr>
              <a:cxnSpLocks noChangeShapeType="1"/>
              <a:stCxn id="46124" idx="3"/>
              <a:endCxn id="46094" idx="0"/>
            </p:cNvCxnSpPr>
            <p:nvPr/>
          </p:nvCxnSpPr>
          <p:spPr bwMode="auto">
            <a:xfrm>
              <a:off x="3952" y="2864"/>
              <a:ext cx="473" cy="178"/>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01" name="AutoShape 47"/>
            <p:cNvCxnSpPr>
              <a:cxnSpLocks noChangeShapeType="1"/>
              <a:stCxn id="46095" idx="2"/>
              <a:endCxn id="46118" idx="0"/>
            </p:cNvCxnSpPr>
            <p:nvPr/>
          </p:nvCxnSpPr>
          <p:spPr bwMode="auto">
            <a:xfrm rot="5400000">
              <a:off x="3738" y="2027"/>
              <a:ext cx="547" cy="2399"/>
            </a:xfrm>
            <a:prstGeom prst="bentConnector3">
              <a:avLst>
                <a:gd name="adj1" fmla="val 50000"/>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102" name="Text Box 48"/>
            <p:cNvSpPr txBox="1">
              <a:spLocks noChangeArrowheads="1"/>
            </p:cNvSpPr>
            <p:nvPr/>
          </p:nvSpPr>
          <p:spPr bwMode="auto">
            <a:xfrm>
              <a:off x="4830" y="3481"/>
              <a:ext cx="815" cy="173"/>
            </a:xfrm>
            <a:prstGeom prst="rect">
              <a:avLst/>
            </a:prstGeom>
            <a:noFill/>
            <a:ln w="9360" cap="sq">
              <a:solidFill>
                <a:srgbClr val="000000"/>
              </a:solidFill>
              <a:prstDash val="dash"/>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ts val="750"/>
                </a:spcBef>
                <a:buClrTx/>
                <a:buFontTx/>
                <a:buNone/>
              </a:pPr>
              <a:r>
                <a:rPr lang="cs-CZ" altLang="cs-CZ" sz="1200">
                  <a:latin typeface="Times New Roman" pitchFamily="18" charset="0"/>
                  <a:cs typeface="Arial" pitchFamily="34" charset="0"/>
                </a:rPr>
                <a:t>tactical level</a:t>
              </a:r>
            </a:p>
          </p:txBody>
        </p:sp>
        <p:cxnSp>
          <p:nvCxnSpPr>
            <p:cNvPr id="46103" name="AutoShape 49"/>
            <p:cNvCxnSpPr>
              <a:cxnSpLocks noChangeShapeType="1"/>
              <a:stCxn id="46118" idx="3"/>
              <a:endCxn id="46127" idx="1"/>
            </p:cNvCxnSpPr>
            <p:nvPr/>
          </p:nvCxnSpPr>
          <p:spPr bwMode="auto">
            <a:xfrm>
              <a:off x="3149" y="3805"/>
              <a:ext cx="87" cy="3"/>
            </a:xfrm>
            <a:prstGeom prst="straightConnector1">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04" name="AutoShape 50"/>
            <p:cNvCxnSpPr>
              <a:cxnSpLocks noChangeShapeType="1"/>
              <a:stCxn id="46119" idx="1"/>
              <a:endCxn id="46127" idx="2"/>
            </p:cNvCxnSpPr>
            <p:nvPr/>
          </p:nvCxnSpPr>
          <p:spPr bwMode="auto">
            <a:xfrm rot="10800000">
              <a:off x="3571" y="3960"/>
              <a:ext cx="467" cy="82"/>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6105" name="AutoShape 51"/>
            <p:cNvCxnSpPr>
              <a:cxnSpLocks noChangeShapeType="1"/>
              <a:stCxn id="46127" idx="3"/>
              <a:endCxn id="46119" idx="0"/>
            </p:cNvCxnSpPr>
            <p:nvPr/>
          </p:nvCxnSpPr>
          <p:spPr bwMode="auto">
            <a:xfrm>
              <a:off x="3908" y="3809"/>
              <a:ext cx="465" cy="74"/>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6084" name="Zástupný symbol pro číslo snímku 1"/>
          <p:cNvSpPr txBox="1">
            <a:spLocks/>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fld id="{77B68599-8882-4D8E-BE61-A5C7171DE417}" type="slidenum">
              <a:rPr lang="cs-CZ" altLang="cs-CZ" sz="2000">
                <a:solidFill>
                  <a:srgbClr val="FFFFFF"/>
                </a:solidFill>
                <a:latin typeface="Times New Roman" pitchFamily="18" charset="0"/>
                <a:cs typeface="Arial" pitchFamily="34" charset="0"/>
              </a:rPr>
              <a:pPr eaLnBrk="1" hangingPunct="1">
                <a:spcBef>
                  <a:spcPts val="1250"/>
                </a:spcBef>
              </a:pPr>
              <a:t>49</a:t>
            </a:fld>
            <a:endParaRPr lang="cs-CZ" altLang="cs-CZ" sz="2000">
              <a:solidFill>
                <a:srgbClr val="FFFFFF"/>
              </a:solidFill>
              <a:latin typeface="Times New Roman" pitchFamily="18" charset="0"/>
              <a:cs typeface="Arial" pitchFamily="34" charset="0"/>
            </a:endParaRPr>
          </a:p>
        </p:txBody>
      </p:sp>
      <p:sp>
        <p:nvSpPr>
          <p:cNvPr id="46085" name="Zástupný symbol pro číslo snímku 1"/>
          <p:cNvSpPr txBox="1">
            <a:spLocks/>
          </p:cNvSpPr>
          <p:nvPr/>
        </p:nvSpPr>
        <p:spPr bwMode="auto">
          <a:xfrm>
            <a:off x="7013575" y="6505575"/>
            <a:ext cx="21320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3F6F14AA-2796-4A06-A395-894E54D01BAC}" type="slidenum">
              <a:rPr lang="cs-CZ" altLang="cs-CZ" sz="2000">
                <a:latin typeface="Times New Roman" pitchFamily="18" charset="0"/>
                <a:cs typeface="Arial" pitchFamily="34" charset="0"/>
              </a:rPr>
              <a:pPr algn="r" eaLnBrk="1" hangingPunct="1">
                <a:spcBef>
                  <a:spcPts val="1250"/>
                </a:spcBef>
              </a:pPr>
              <a:t>49</a:t>
            </a:fld>
            <a:endParaRPr lang="cs-CZ" altLang="cs-CZ" sz="2000">
              <a:latin typeface="Times New Roman" pitchFamily="18" charset="0"/>
              <a:cs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0" y="2040956"/>
            <a:ext cx="8870676" cy="4124348"/>
          </a:xfrm>
        </p:spPr>
        <p:txBody>
          <a:bodyPr>
            <a:normAutofit/>
          </a:bodyPr>
          <a:lstStyle/>
          <a:p>
            <a:pPr marL="457200" indent="-457200" algn="just">
              <a:buFont typeface="Arial" panose="020B0604020202020204" pitchFamily="34" charset="0"/>
              <a:buChar char="•"/>
            </a:pPr>
            <a:r>
              <a:rPr lang="cs-CZ" sz="2400" dirty="0"/>
              <a:t>BAXA, Fabian; MELICHAR, Josef; PETRÁŠ, Zdeněk; PROCHÁZKA, Josef; PROCHÁZKA, Dalibor; MIČÁNEK, František. Obranné plánování – plánování za nejistoty. Praha: MO ČR, 2018.</a:t>
            </a:r>
          </a:p>
          <a:p>
            <a:pPr marL="457200" indent="-457200" algn="just">
              <a:buFont typeface="Arial" panose="020B0604020202020204" pitchFamily="34" charset="0"/>
              <a:buChar char="•"/>
            </a:pPr>
            <a:r>
              <a:rPr lang="cs-CZ" sz="2400" dirty="0"/>
              <a:t>STEJSKAL, Jan, Obranné plánování NATO (neustále) v </a:t>
            </a:r>
            <a:r>
              <a:rPr lang="cs-CZ" sz="2400" dirty="0" err="1"/>
              <a:t>tranzici</a:t>
            </a:r>
            <a:r>
              <a:rPr lang="cs-CZ" sz="2400" dirty="0"/>
              <a:t>,</a:t>
            </a:r>
            <a:r>
              <a:rPr lang="cs-CZ" sz="2400" i="1" dirty="0"/>
              <a:t> Vojenské rozhledy</a:t>
            </a:r>
            <a:r>
              <a:rPr lang="cs-CZ" sz="2400" dirty="0"/>
              <a:t>, 2013, roč. 22 (54), č. 3, s. 71–80, ISSN 1210-3292</a:t>
            </a:r>
          </a:p>
          <a:p>
            <a:pPr marL="457200" indent="-457200" algn="just">
              <a:buFont typeface="Arial" panose="020B0604020202020204" pitchFamily="34" charset="0"/>
              <a:buChar char="•"/>
            </a:pPr>
            <a:r>
              <a:rPr lang="cs-CZ" sz="2400" dirty="0"/>
              <a:t>Procházka, Josef, Strukturální reformy NATO – pohled z praxe, </a:t>
            </a:r>
            <a:r>
              <a:rPr lang="cs-CZ" sz="2400" i="1" dirty="0"/>
              <a:t>Vojenské rozhledy</a:t>
            </a:r>
            <a:r>
              <a:rPr lang="cs-CZ" sz="2400" dirty="0"/>
              <a:t>, 2014, roč. 23 (55), č. 2, s. 8-21, ISSN 1210-3292 (tištěná verze), ISSN 2336-2995 (on line).</a:t>
            </a:r>
          </a:p>
          <a:p>
            <a:pPr marL="457200" indent="-457200" algn="just">
              <a:buFont typeface="Arial" panose="020B0604020202020204" pitchFamily="34" charset="0"/>
              <a:buChar char="•"/>
            </a:pPr>
            <a:endParaRPr lang="cs-CZ" dirty="0">
              <a:latin typeface="+mn-lt"/>
            </a:endParaRPr>
          </a:p>
          <a:p>
            <a:pPr algn="just"/>
            <a:endParaRPr lang="cs-CZ" sz="2600" dirty="0">
              <a:latin typeface="+mn-lt"/>
            </a:endParaRPr>
          </a:p>
          <a:p>
            <a:pPr algn="just"/>
            <a:endParaRPr lang="cs-CZ" sz="3200" dirty="0">
              <a:latin typeface="+mn-lt"/>
            </a:endParaRPr>
          </a:p>
          <a:p>
            <a:pPr algn="just"/>
            <a:endParaRPr lang="cs-CZ" sz="2900" dirty="0">
              <a:latin typeface="+mn-lt"/>
            </a:endParaRPr>
          </a:p>
        </p:txBody>
      </p:sp>
      <p:sp>
        <p:nvSpPr>
          <p:cNvPr id="6" name="Zástupný symbol pro zápatí 5"/>
          <p:cNvSpPr>
            <a:spLocks noGrp="1"/>
          </p:cNvSpPr>
          <p:nvPr>
            <p:ph type="ftr" sz="quarter" idx="4294967295"/>
          </p:nvPr>
        </p:nvSpPr>
        <p:spPr/>
        <p:txBody>
          <a:bodyPr/>
          <a:lstStyle/>
          <a:p>
            <a:r>
              <a:rPr lang="cs-CZ" dirty="0">
                <a:solidFill>
                  <a:prstClr val="black">
                    <a:tint val="75000"/>
                  </a:prstClr>
                </a:solidFill>
                <a:latin typeface="+mn-lt"/>
              </a:rPr>
              <a:t>Ing. </a:t>
            </a:r>
          </a:p>
        </p:txBody>
      </p:sp>
      <p:sp>
        <p:nvSpPr>
          <p:cNvPr id="7" name="Nadpis 1"/>
          <p:cNvSpPr txBox="1">
            <a:spLocks/>
          </p:cNvSpPr>
          <p:nvPr/>
        </p:nvSpPr>
        <p:spPr>
          <a:xfrm>
            <a:off x="457200" y="-171400"/>
            <a:ext cx="8229600" cy="86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cs-CZ" sz="3200" b="1" dirty="0">
                <a:solidFill>
                  <a:prstClr val="black"/>
                </a:solidFill>
                <a:latin typeface="+mn-lt"/>
              </a:rPr>
              <a:t>LITERATURA – </a:t>
            </a:r>
            <a:r>
              <a:rPr lang="cs-CZ" sz="3200" b="1" dirty="0">
                <a:latin typeface="+mn-lt"/>
              </a:rPr>
              <a:t>ZÁKLADNÍ</a:t>
            </a:r>
            <a:r>
              <a:rPr lang="cs-CZ" sz="3200" b="1" dirty="0">
                <a:solidFill>
                  <a:prstClr val="black"/>
                </a:solidFill>
                <a:latin typeface="+mn-lt"/>
              </a:rPr>
              <a:t> (1)</a:t>
            </a:r>
          </a:p>
        </p:txBody>
      </p:sp>
      <p:sp>
        <p:nvSpPr>
          <p:cNvPr id="8" name="Zástupný symbol pro datum 3"/>
          <p:cNvSpPr txBox="1">
            <a:spLocks/>
          </p:cNvSpPr>
          <p:nvPr/>
        </p:nvSpPr>
        <p:spPr>
          <a:xfrm>
            <a:off x="6948264" y="6356351"/>
            <a:ext cx="2057400" cy="365125"/>
          </a:xfrm>
          <a:prstGeom prst="rect">
            <a:avLst/>
          </a:prstGeom>
        </p:spPr>
        <p:txBody>
          <a:bodyPr vert="horz" lIns="91440" tIns="45720" rIns="91440" bIns="45720" rtlCol="0" anchor="ctr"/>
          <a:lstStyle>
            <a:defPPr>
              <a:defRPr lang="cs-CZ"/>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prstClr val="white"/>
                </a:solidFill>
                <a:latin typeface="+mn-lt"/>
              </a:rPr>
              <a:t>5</a:t>
            </a:r>
          </a:p>
        </p:txBody>
      </p:sp>
      <p:pic>
        <p:nvPicPr>
          <p:cNvPr id="9" name="Obrázek 8"/>
          <p:cNvPicPr>
            <a:picLocks noChangeAspect="1"/>
          </p:cNvPicPr>
          <p:nvPr/>
        </p:nvPicPr>
        <p:blipFill>
          <a:blip r:embed="rId3"/>
          <a:stretch>
            <a:fillRect/>
          </a:stretch>
        </p:blipFill>
        <p:spPr>
          <a:xfrm>
            <a:off x="7596336" y="-41870"/>
            <a:ext cx="1526356" cy="1017571"/>
          </a:xfrm>
          <a:prstGeom prst="rect">
            <a:avLst/>
          </a:prstGeom>
        </p:spPr>
      </p:pic>
      <p:pic>
        <p:nvPicPr>
          <p:cNvPr id="10" name="Obrázek 9"/>
          <p:cNvPicPr>
            <a:picLocks noChangeAspect="1"/>
          </p:cNvPicPr>
          <p:nvPr/>
        </p:nvPicPr>
        <p:blipFill>
          <a:blip r:embed="rId4"/>
          <a:stretch>
            <a:fillRect/>
          </a:stretch>
        </p:blipFill>
        <p:spPr>
          <a:xfrm>
            <a:off x="1" y="-22848"/>
            <a:ext cx="1763687" cy="998549"/>
          </a:xfrm>
          <a:prstGeom prst="rect">
            <a:avLst/>
          </a:prstGeom>
        </p:spPr>
      </p:pic>
    </p:spTree>
    <p:extLst>
      <p:ext uri="{BB962C8B-B14F-4D97-AF65-F5344CB8AC3E}">
        <p14:creationId xmlns:p14="http://schemas.microsoft.com/office/powerpoint/2010/main" val="4259970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0" y="414082"/>
            <a:ext cx="8950147" cy="6154164"/>
          </a:xfrm>
          <a:prstGeom prst="rect">
            <a:avLst/>
          </a:prstGeom>
        </p:spPr>
      </p:pic>
      <p:cxnSp>
        <p:nvCxnSpPr>
          <p:cNvPr id="7" name="Přímá spojnice 6"/>
          <p:cNvCxnSpPr/>
          <p:nvPr/>
        </p:nvCxnSpPr>
        <p:spPr>
          <a:xfrm>
            <a:off x="807361" y="4098640"/>
            <a:ext cx="7848600" cy="0"/>
          </a:xfrm>
          <a:prstGeom prst="line">
            <a:avLst/>
          </a:prstGeom>
          <a:ln w="317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8" name="TextovéPole 1"/>
          <p:cNvSpPr txBox="1">
            <a:spLocks noChangeArrowheads="1"/>
          </p:cNvSpPr>
          <p:nvPr/>
        </p:nvSpPr>
        <p:spPr bwMode="auto">
          <a:xfrm>
            <a:off x="7790773" y="2268253"/>
            <a:ext cx="11525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r>
              <a:rPr lang="cs-CZ" altLang="cs-CZ" sz="2000" b="1" dirty="0" err="1">
                <a:solidFill>
                  <a:srgbClr val="FF0000"/>
                </a:solidFill>
                <a:latin typeface="Times New Roman" pitchFamily="18" charset="0"/>
                <a:cs typeface="Arial" pitchFamily="34" charset="0"/>
              </a:rPr>
              <a:t>Phase</a:t>
            </a:r>
            <a:r>
              <a:rPr lang="cs-CZ" altLang="cs-CZ" sz="2000" b="1" dirty="0">
                <a:solidFill>
                  <a:srgbClr val="FF0000"/>
                </a:solidFill>
                <a:latin typeface="Times New Roman" pitchFamily="18" charset="0"/>
                <a:cs typeface="Arial" pitchFamily="34" charset="0"/>
              </a:rPr>
              <a:t> 2</a:t>
            </a:r>
          </a:p>
          <a:p>
            <a:pPr eaLnBrk="1" hangingPunct="1">
              <a:spcBef>
                <a:spcPts val="1250"/>
              </a:spcBef>
            </a:pPr>
            <a:endParaRPr lang="cs-CZ" altLang="cs-CZ" sz="2000" dirty="0">
              <a:solidFill>
                <a:srgbClr val="FFFFFF"/>
              </a:solidFill>
              <a:latin typeface="Times New Roman" pitchFamily="18" charset="0"/>
              <a:cs typeface="Arial" pitchFamily="34" charset="0"/>
            </a:endParaRPr>
          </a:p>
        </p:txBody>
      </p:sp>
      <p:sp>
        <p:nvSpPr>
          <p:cNvPr id="9" name="TextovéPole 5"/>
          <p:cNvSpPr txBox="1">
            <a:spLocks noChangeArrowheads="1"/>
          </p:cNvSpPr>
          <p:nvPr/>
        </p:nvSpPr>
        <p:spPr bwMode="auto">
          <a:xfrm>
            <a:off x="7862211" y="4530440"/>
            <a:ext cx="11525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r>
              <a:rPr lang="cs-CZ" altLang="cs-CZ" sz="2000" b="1">
                <a:solidFill>
                  <a:srgbClr val="FF0000"/>
                </a:solidFill>
                <a:latin typeface="Times New Roman" pitchFamily="18" charset="0"/>
                <a:cs typeface="Arial" pitchFamily="34" charset="0"/>
              </a:rPr>
              <a:t>Phase 3</a:t>
            </a:r>
          </a:p>
          <a:p>
            <a:pPr eaLnBrk="1" hangingPunct="1">
              <a:spcBef>
                <a:spcPts val="1250"/>
              </a:spcBef>
            </a:pPr>
            <a:endParaRPr lang="cs-CZ" altLang="cs-CZ" sz="2000">
              <a:solidFill>
                <a:srgbClr val="FFFFFF"/>
              </a:solidFill>
              <a:latin typeface="Times New Roman" pitchFamily="18"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oup 1"/>
          <p:cNvGrpSpPr>
            <a:grpSpLocks/>
          </p:cNvGrpSpPr>
          <p:nvPr/>
        </p:nvGrpSpPr>
        <p:grpSpPr bwMode="auto">
          <a:xfrm>
            <a:off x="2782888" y="44450"/>
            <a:ext cx="6251575" cy="8456613"/>
            <a:chOff x="1753" y="28"/>
            <a:chExt cx="3938" cy="5327"/>
          </a:xfrm>
        </p:grpSpPr>
        <p:grpSp>
          <p:nvGrpSpPr>
            <p:cNvPr id="48135" name="Group 2"/>
            <p:cNvGrpSpPr>
              <a:grpSpLocks/>
            </p:cNvGrpSpPr>
            <p:nvPr/>
          </p:nvGrpSpPr>
          <p:grpSpPr bwMode="auto">
            <a:xfrm>
              <a:off x="1753" y="28"/>
              <a:ext cx="3938" cy="5327"/>
              <a:chOff x="1753" y="28"/>
              <a:chExt cx="3938" cy="5327"/>
            </a:xfrm>
          </p:grpSpPr>
          <p:sp>
            <p:nvSpPr>
              <p:cNvPr id="48141" name="Rectangle 3"/>
              <p:cNvSpPr>
                <a:spLocks noChangeArrowheads="1"/>
              </p:cNvSpPr>
              <p:nvPr/>
            </p:nvSpPr>
            <p:spPr bwMode="auto">
              <a:xfrm>
                <a:off x="1826" y="28"/>
                <a:ext cx="3864" cy="53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endParaRPr lang="cs-CZ" altLang="cs-CZ" sz="2000">
                  <a:solidFill>
                    <a:srgbClr val="FFFFFF"/>
                  </a:solidFill>
                  <a:latin typeface="Times New Roman" pitchFamily="18" charset="0"/>
                  <a:cs typeface="Arial" pitchFamily="34" charset="0"/>
                </a:endParaRPr>
              </a:p>
            </p:txBody>
          </p:sp>
          <p:sp>
            <p:nvSpPr>
              <p:cNvPr id="48142" name="AutoShape 4"/>
              <p:cNvSpPr>
                <a:spLocks noChangeArrowheads="1"/>
              </p:cNvSpPr>
              <p:nvPr/>
            </p:nvSpPr>
            <p:spPr bwMode="auto">
              <a:xfrm>
                <a:off x="1922" y="454"/>
                <a:ext cx="435" cy="294"/>
              </a:xfrm>
              <a:prstGeom prst="flowChartAlternateProcess">
                <a:avLst/>
              </a:prstGeom>
              <a:solidFill>
                <a:srgbClr val="FFFFFF"/>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u="sng">
                    <a:solidFill>
                      <a:srgbClr val="FF0000"/>
                    </a:solidFill>
                    <a:latin typeface="Times New Roman" pitchFamily="18" charset="0"/>
                    <a:cs typeface="Arial" pitchFamily="34" charset="0"/>
                  </a:rPr>
                  <a:t>CMC</a:t>
                </a:r>
              </a:p>
              <a:p>
                <a:pPr>
                  <a:spcBef>
                    <a:spcPct val="0"/>
                  </a:spcBef>
                  <a:buClrTx/>
                  <a:buFontTx/>
                  <a:buNone/>
                </a:pPr>
                <a:endParaRPr lang="cs-CZ" altLang="cs-CZ" sz="1400" u="sng">
                  <a:latin typeface="Times New Roman" pitchFamily="18" charset="0"/>
                  <a:cs typeface="Arial" pitchFamily="34" charset="0"/>
                </a:endParaRPr>
              </a:p>
            </p:txBody>
          </p:sp>
          <p:sp>
            <p:nvSpPr>
              <p:cNvPr id="48143" name="Text Box 5"/>
              <p:cNvSpPr txBox="1">
                <a:spLocks noChangeArrowheads="1"/>
              </p:cNvSpPr>
              <p:nvPr/>
            </p:nvSpPr>
            <p:spPr bwMode="auto">
              <a:xfrm>
                <a:off x="2437" y="100"/>
                <a:ext cx="684" cy="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a:latin typeface="Times New Roman" pitchFamily="18" charset="0"/>
                    <a:cs typeface="Arial" pitchFamily="34" charset="0"/>
                  </a:rPr>
                  <a:t>EEAS</a:t>
                </a:r>
              </a:p>
              <a:p>
                <a:pPr>
                  <a:spcBef>
                    <a:spcPct val="0"/>
                  </a:spcBef>
                  <a:buClrTx/>
                  <a:buFontTx/>
                  <a:buNone/>
                </a:pPr>
                <a:endParaRPr lang="cs-CZ" altLang="cs-CZ" sz="1400" b="1">
                  <a:latin typeface="Times New Roman" pitchFamily="18" charset="0"/>
                  <a:cs typeface="Arial" pitchFamily="34" charset="0"/>
                </a:endParaRPr>
              </a:p>
            </p:txBody>
          </p:sp>
          <p:sp>
            <p:nvSpPr>
              <p:cNvPr id="48144" name="Text Box 6"/>
              <p:cNvSpPr txBox="1">
                <a:spLocks noChangeArrowheads="1"/>
              </p:cNvSpPr>
              <p:nvPr/>
            </p:nvSpPr>
            <p:spPr bwMode="auto">
              <a:xfrm>
                <a:off x="3253" y="100"/>
                <a:ext cx="684" cy="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a:latin typeface="Times New Roman" pitchFamily="18" charset="0"/>
                    <a:cs typeface="Arial" pitchFamily="34" charset="0"/>
                  </a:rPr>
                  <a:t>PSC</a:t>
                </a:r>
              </a:p>
            </p:txBody>
          </p:sp>
          <p:sp>
            <p:nvSpPr>
              <p:cNvPr id="48145" name="Text Box 7"/>
              <p:cNvSpPr txBox="1">
                <a:spLocks noChangeArrowheads="1"/>
              </p:cNvSpPr>
              <p:nvPr/>
            </p:nvSpPr>
            <p:spPr bwMode="auto">
              <a:xfrm>
                <a:off x="4885" y="100"/>
                <a:ext cx="684" cy="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a:latin typeface="Times New Roman" pitchFamily="18" charset="0"/>
                    <a:cs typeface="Arial" pitchFamily="34" charset="0"/>
                  </a:rPr>
                  <a:t>Council </a:t>
                </a:r>
              </a:p>
              <a:p>
                <a:pPr>
                  <a:spcBef>
                    <a:spcPct val="0"/>
                  </a:spcBef>
                  <a:buClrTx/>
                  <a:buFontTx/>
                  <a:buNone/>
                </a:pPr>
                <a:endParaRPr lang="cs-CZ" altLang="cs-CZ" sz="1400" b="1">
                  <a:latin typeface="Times New Roman" pitchFamily="18" charset="0"/>
                  <a:cs typeface="Arial" pitchFamily="34" charset="0"/>
                </a:endParaRPr>
              </a:p>
            </p:txBody>
          </p:sp>
          <p:grpSp>
            <p:nvGrpSpPr>
              <p:cNvPr id="48146" name="Group 8"/>
              <p:cNvGrpSpPr>
                <a:grpSpLocks/>
              </p:cNvGrpSpPr>
              <p:nvPr/>
            </p:nvGrpSpPr>
            <p:grpSpPr bwMode="auto">
              <a:xfrm>
                <a:off x="4069" y="100"/>
                <a:ext cx="684" cy="448"/>
                <a:chOff x="4069" y="100"/>
                <a:chExt cx="684" cy="448"/>
              </a:xfrm>
            </p:grpSpPr>
            <p:grpSp>
              <p:nvGrpSpPr>
                <p:cNvPr id="48181" name="Group 9"/>
                <p:cNvGrpSpPr>
                  <a:grpSpLocks/>
                </p:cNvGrpSpPr>
                <p:nvPr/>
              </p:nvGrpSpPr>
              <p:grpSpPr bwMode="auto">
                <a:xfrm>
                  <a:off x="4069" y="100"/>
                  <a:ext cx="684" cy="431"/>
                  <a:chOff x="4069" y="100"/>
                  <a:chExt cx="684" cy="431"/>
                </a:xfrm>
              </p:grpSpPr>
              <p:sp>
                <p:nvSpPr>
                  <p:cNvPr id="48183" name="Text Box 10"/>
                  <p:cNvSpPr txBox="1">
                    <a:spLocks noChangeArrowheads="1"/>
                  </p:cNvSpPr>
                  <p:nvPr/>
                </p:nvSpPr>
                <p:spPr bwMode="auto">
                  <a:xfrm>
                    <a:off x="4069" y="100"/>
                    <a:ext cx="684" cy="4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875"/>
                      </a:spcBef>
                      <a:buClrTx/>
                      <a:buFontTx/>
                      <a:buNone/>
                    </a:pPr>
                    <a:r>
                      <a:rPr lang="cs-CZ" altLang="cs-CZ" sz="1400" b="1">
                        <a:latin typeface="Times New Roman" pitchFamily="18" charset="0"/>
                        <a:cs typeface="Arial" pitchFamily="34" charset="0"/>
                      </a:rPr>
                      <a:t>CivCom</a:t>
                    </a:r>
                  </a:p>
                  <a:p>
                    <a:pPr>
                      <a:spcBef>
                        <a:spcPct val="0"/>
                      </a:spcBef>
                      <a:buClrTx/>
                      <a:buFontTx/>
                      <a:buNone/>
                    </a:pPr>
                    <a:r>
                      <a:rPr lang="cs-CZ" altLang="cs-CZ" sz="1400" b="1">
                        <a:latin typeface="Times New Roman" pitchFamily="18" charset="0"/>
                        <a:cs typeface="Arial" pitchFamily="34" charset="0"/>
                      </a:rPr>
                      <a:t> PMG</a:t>
                    </a:r>
                  </a:p>
                  <a:p>
                    <a:pPr algn="r">
                      <a:spcBef>
                        <a:spcPct val="0"/>
                      </a:spcBef>
                      <a:buClrTx/>
                      <a:buFontTx/>
                      <a:buNone/>
                    </a:pPr>
                    <a:r>
                      <a:rPr lang="cs-CZ" altLang="cs-CZ" sz="1400" b="1">
                        <a:latin typeface="Times New Roman" pitchFamily="18" charset="0"/>
                        <a:cs typeface="Arial" pitchFamily="34" charset="0"/>
                      </a:rPr>
                      <a:t>EUMC</a:t>
                    </a:r>
                  </a:p>
                  <a:p>
                    <a:pPr>
                      <a:spcBef>
                        <a:spcPct val="0"/>
                      </a:spcBef>
                      <a:buClrTx/>
                      <a:buFontTx/>
                      <a:buNone/>
                    </a:pPr>
                    <a:endParaRPr lang="cs-CZ" altLang="cs-CZ" sz="1400" b="1">
                      <a:latin typeface="Times New Roman" pitchFamily="18" charset="0"/>
                      <a:cs typeface="Arial" pitchFamily="34" charset="0"/>
                    </a:endParaRPr>
                  </a:p>
                </p:txBody>
              </p:sp>
              <p:sp>
                <p:nvSpPr>
                  <p:cNvPr id="48184" name="Line 11"/>
                  <p:cNvSpPr>
                    <a:spLocks noChangeShapeType="1"/>
                  </p:cNvSpPr>
                  <p:nvPr/>
                </p:nvSpPr>
                <p:spPr bwMode="auto">
                  <a:xfrm flipV="1">
                    <a:off x="4069" y="98"/>
                    <a:ext cx="676" cy="43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48182" name="Line 12"/>
                <p:cNvSpPr>
                  <a:spLocks noChangeShapeType="1"/>
                </p:cNvSpPr>
                <p:nvPr/>
              </p:nvSpPr>
              <p:spPr bwMode="auto">
                <a:xfrm flipV="1">
                  <a:off x="4131" y="205"/>
                  <a:ext cx="579" cy="344"/>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cxnSp>
            <p:nvCxnSpPr>
              <p:cNvPr id="48147" name="AutoShape 13"/>
              <p:cNvCxnSpPr>
                <a:cxnSpLocks noChangeShapeType="1"/>
              </p:cNvCxnSpPr>
              <p:nvPr/>
            </p:nvCxnSpPr>
            <p:spPr bwMode="auto">
              <a:xfrm rot="16200000" flipH="1">
                <a:off x="3412" y="1857"/>
                <a:ext cx="69" cy="1221"/>
              </a:xfrm>
              <a:prstGeom prst="bentConnector2">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148" name="AutoShape 14"/>
              <p:cNvSpPr>
                <a:spLocks noChangeArrowheads="1"/>
              </p:cNvSpPr>
              <p:nvPr/>
            </p:nvSpPr>
            <p:spPr bwMode="auto">
              <a:xfrm>
                <a:off x="1898" y="2188"/>
                <a:ext cx="463" cy="257"/>
              </a:xfrm>
              <a:prstGeom prst="flowChartAlternateProcess">
                <a:avLst/>
              </a:prstGeom>
              <a:solidFill>
                <a:srgbClr val="FFFFFF"/>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u="sng">
                    <a:solidFill>
                      <a:srgbClr val="FF0000"/>
                    </a:solidFill>
                    <a:latin typeface="Times New Roman" pitchFamily="18" charset="0"/>
                    <a:cs typeface="Arial" pitchFamily="34" charset="0"/>
                  </a:rPr>
                  <a:t>IMD</a:t>
                </a:r>
              </a:p>
              <a:p>
                <a:pPr>
                  <a:spcBef>
                    <a:spcPct val="0"/>
                  </a:spcBef>
                  <a:buClrTx/>
                  <a:buFontTx/>
                  <a:buNone/>
                </a:pPr>
                <a:endParaRPr lang="cs-CZ" altLang="cs-CZ" sz="1400" u="sng">
                  <a:latin typeface="Times New Roman" pitchFamily="18" charset="0"/>
                  <a:cs typeface="Arial" pitchFamily="34" charset="0"/>
                </a:endParaRPr>
              </a:p>
            </p:txBody>
          </p:sp>
          <p:cxnSp>
            <p:nvCxnSpPr>
              <p:cNvPr id="48149" name="AutoShape 15"/>
              <p:cNvCxnSpPr>
                <a:cxnSpLocks noChangeShapeType="1"/>
              </p:cNvCxnSpPr>
              <p:nvPr/>
            </p:nvCxnSpPr>
            <p:spPr bwMode="auto">
              <a:xfrm rot="5400000">
                <a:off x="3527" y="1970"/>
                <a:ext cx="190" cy="1598"/>
              </a:xfrm>
              <a:prstGeom prst="bentConnector3">
                <a:avLst>
                  <a:gd name="adj1" fmla="val 49940"/>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150" name="AutoShape 16"/>
              <p:cNvSpPr>
                <a:spLocks noChangeArrowheads="1"/>
              </p:cNvSpPr>
              <p:nvPr/>
            </p:nvSpPr>
            <p:spPr bwMode="auto">
              <a:xfrm>
                <a:off x="2043" y="1049"/>
                <a:ext cx="1197" cy="436"/>
              </a:xfrm>
              <a:prstGeom prst="flowChartAlternateProcess">
                <a:avLst/>
              </a:prstGeom>
              <a:solidFill>
                <a:srgbClr val="C0C0C0"/>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u="sng">
                    <a:latin typeface="Times New Roman" pitchFamily="18" charset="0"/>
                    <a:cs typeface="Arial" pitchFamily="34" charset="0"/>
                  </a:rPr>
                  <a:t>Council Decision</a:t>
                </a:r>
              </a:p>
              <a:p>
                <a:pPr algn="ctr">
                  <a:spcBef>
                    <a:spcPct val="0"/>
                  </a:spcBef>
                  <a:buClrTx/>
                  <a:buFontTx/>
                  <a:buNone/>
                </a:pPr>
                <a:r>
                  <a:rPr lang="cs-CZ" altLang="cs-CZ" sz="1400">
                    <a:latin typeface="Times New Roman" pitchFamily="18" charset="0"/>
                    <a:cs typeface="Arial" pitchFamily="34" charset="0"/>
                  </a:rPr>
                  <a:t>(civ)</a:t>
                </a:r>
              </a:p>
              <a:p>
                <a:pPr>
                  <a:spcBef>
                    <a:spcPct val="0"/>
                  </a:spcBef>
                  <a:buClrTx/>
                  <a:buFontTx/>
                  <a:buNone/>
                </a:pPr>
                <a:endParaRPr lang="cs-CZ" altLang="cs-CZ" sz="1400">
                  <a:latin typeface="Times New Roman" pitchFamily="18" charset="0"/>
                  <a:cs typeface="Arial" pitchFamily="34" charset="0"/>
                </a:endParaRPr>
              </a:p>
            </p:txBody>
          </p:sp>
          <p:sp>
            <p:nvSpPr>
              <p:cNvPr id="48151" name="Text Box 17"/>
              <p:cNvSpPr txBox="1">
                <a:spLocks noChangeArrowheads="1"/>
              </p:cNvSpPr>
              <p:nvPr/>
            </p:nvSpPr>
            <p:spPr bwMode="auto">
              <a:xfrm>
                <a:off x="1753" y="1502"/>
                <a:ext cx="2482" cy="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To be concluded once the BIS is ready</a:t>
                </a:r>
              </a:p>
              <a:p>
                <a:pPr>
                  <a:spcBef>
                    <a:spcPct val="0"/>
                  </a:spcBef>
                  <a:buFont typeface="Times New Roman" pitchFamily="18" charset="0"/>
                  <a:buChar char="•"/>
                </a:pPr>
                <a:r>
                  <a:rPr lang="cs-CZ" altLang="cs-CZ" sz="1200" i="1">
                    <a:latin typeface="Times New Roman" pitchFamily="18" charset="0"/>
                    <a:cs typeface="Arial" pitchFamily="34" charset="0"/>
                  </a:rPr>
                  <a:t>Establishes the mission</a:t>
                </a:r>
              </a:p>
              <a:p>
                <a:pPr>
                  <a:spcBef>
                    <a:spcPct val="0"/>
                  </a:spcBef>
                  <a:buFont typeface="Times New Roman" pitchFamily="18" charset="0"/>
                  <a:buChar char="•"/>
                </a:pPr>
                <a:r>
                  <a:rPr lang="cs-CZ" altLang="cs-CZ" sz="1200" i="1">
                    <a:latin typeface="Times New Roman" pitchFamily="18" charset="0"/>
                    <a:cs typeface="Arial" pitchFamily="34" charset="0"/>
                  </a:rPr>
                  <a:t>Approves the Budget Impact Statement (BIS)</a:t>
                </a:r>
              </a:p>
              <a:p>
                <a:pPr>
                  <a:spcBef>
                    <a:spcPct val="0"/>
                  </a:spcBef>
                  <a:buFont typeface="Times New Roman" pitchFamily="18" charset="0"/>
                  <a:buChar char="•"/>
                </a:pPr>
                <a:r>
                  <a:rPr lang="cs-CZ" altLang="cs-CZ" sz="1200" i="1">
                    <a:latin typeface="Times New Roman" pitchFamily="18" charset="0"/>
                    <a:cs typeface="Arial" pitchFamily="34" charset="0"/>
                  </a:rPr>
                  <a:t>Authorises PSC to take decisions on 3rd State</a:t>
                </a:r>
              </a:p>
              <a:p>
                <a:pPr>
                  <a:spcBef>
                    <a:spcPct val="0"/>
                  </a:spcBef>
                  <a:buClrTx/>
                  <a:buFontTx/>
                  <a:buNone/>
                </a:pPr>
                <a:r>
                  <a:rPr lang="cs-CZ" altLang="cs-CZ" sz="1200" i="1">
                    <a:latin typeface="Times New Roman" pitchFamily="18" charset="0"/>
                    <a:cs typeface="Arial" pitchFamily="34" charset="0"/>
                  </a:rPr>
                  <a:t> participation</a:t>
                </a:r>
              </a:p>
              <a:p>
                <a:pPr>
                  <a:spcBef>
                    <a:spcPct val="0"/>
                  </a:spcBef>
                  <a:buClrTx/>
                  <a:buFontTx/>
                  <a:buNone/>
                </a:pPr>
                <a:endParaRPr lang="cs-CZ" altLang="cs-CZ" sz="1200" i="1">
                  <a:latin typeface="Times New Roman" pitchFamily="18" charset="0"/>
                  <a:cs typeface="Arial" pitchFamily="34" charset="0"/>
                </a:endParaRPr>
              </a:p>
            </p:txBody>
          </p:sp>
          <p:sp>
            <p:nvSpPr>
              <p:cNvPr id="48152" name="AutoShape 18"/>
              <p:cNvSpPr>
                <a:spLocks noChangeArrowheads="1"/>
              </p:cNvSpPr>
              <p:nvPr/>
            </p:nvSpPr>
            <p:spPr bwMode="auto">
              <a:xfrm>
                <a:off x="1753" y="3589"/>
                <a:ext cx="646" cy="506"/>
              </a:xfrm>
              <a:prstGeom prst="flowChartAlternateProcess">
                <a:avLst/>
              </a:prstGeom>
              <a:solidFill>
                <a:srgbClr val="FFFFFF"/>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Font typeface="Times New Roman" pitchFamily="18" charset="0"/>
                  <a:buChar char="•"/>
                </a:pPr>
                <a:r>
                  <a:rPr lang="cs-CZ" altLang="cs-CZ" sz="1400" u="sng">
                    <a:latin typeface="Times New Roman" pitchFamily="18" charset="0"/>
                    <a:cs typeface="Arial" pitchFamily="34" charset="0"/>
                  </a:rPr>
                  <a:t>Mission / Operation</a:t>
                </a:r>
              </a:p>
              <a:p>
                <a:pPr algn="ctr">
                  <a:spcBef>
                    <a:spcPct val="0"/>
                  </a:spcBef>
                  <a:buClrTx/>
                  <a:buFontTx/>
                  <a:buNone/>
                </a:pPr>
                <a:r>
                  <a:rPr lang="cs-CZ" altLang="cs-CZ" sz="1400" u="sng">
                    <a:latin typeface="Times New Roman" pitchFamily="18" charset="0"/>
                    <a:cs typeface="Arial" pitchFamily="34" charset="0"/>
                  </a:rPr>
                  <a:t>Launch</a:t>
                </a:r>
              </a:p>
              <a:p>
                <a:pPr>
                  <a:spcBef>
                    <a:spcPct val="0"/>
                  </a:spcBef>
                  <a:buClrTx/>
                  <a:buFontTx/>
                  <a:buNone/>
                </a:pPr>
                <a:endParaRPr lang="cs-CZ" altLang="cs-CZ" sz="1400" u="sng">
                  <a:latin typeface="Times New Roman" pitchFamily="18" charset="0"/>
                  <a:cs typeface="Arial" pitchFamily="34" charset="0"/>
                </a:endParaRPr>
              </a:p>
            </p:txBody>
          </p:sp>
          <p:sp>
            <p:nvSpPr>
              <p:cNvPr id="48153" name="Line 19"/>
              <p:cNvSpPr>
                <a:spLocks noChangeShapeType="1"/>
              </p:cNvSpPr>
              <p:nvPr/>
            </p:nvSpPr>
            <p:spPr bwMode="auto">
              <a:xfrm>
                <a:off x="1826" y="2692"/>
                <a:ext cx="3839" cy="0"/>
              </a:xfrm>
              <a:prstGeom prst="line">
                <a:avLst/>
              </a:prstGeom>
              <a:noFill/>
              <a:ln w="9360" cap="sq">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8154" name="Text Box 20"/>
              <p:cNvSpPr txBox="1">
                <a:spLocks noChangeArrowheads="1"/>
              </p:cNvSpPr>
              <p:nvPr/>
            </p:nvSpPr>
            <p:spPr bwMode="auto">
              <a:xfrm>
                <a:off x="3698" y="1502"/>
                <a:ext cx="1871" cy="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solidFill>
                      <a:srgbClr val="FF0000"/>
                    </a:solidFill>
                    <a:latin typeface="Times New Roman" pitchFamily="18" charset="0"/>
                    <a:cs typeface="Arial" pitchFamily="34" charset="0"/>
                  </a:rPr>
                  <a:t>Establishes the operation/mission </a:t>
                </a:r>
              </a:p>
              <a:p>
                <a:pPr>
                  <a:spcBef>
                    <a:spcPct val="0"/>
                  </a:spcBef>
                  <a:buFont typeface="Times New Roman" pitchFamily="18" charset="0"/>
                  <a:buChar char="•"/>
                </a:pPr>
                <a:r>
                  <a:rPr lang="cs-CZ" altLang="cs-CZ" sz="1200" i="1">
                    <a:latin typeface="Times New Roman" pitchFamily="18" charset="0"/>
                    <a:cs typeface="Arial" pitchFamily="34" charset="0"/>
                  </a:rPr>
                  <a:t>Appoints OpCdr</a:t>
                </a:r>
              </a:p>
              <a:p>
                <a:pPr>
                  <a:spcBef>
                    <a:spcPct val="0"/>
                  </a:spcBef>
                  <a:buFont typeface="Times New Roman" pitchFamily="18" charset="0"/>
                  <a:buChar char="•"/>
                </a:pPr>
                <a:r>
                  <a:rPr lang="cs-CZ" altLang="cs-CZ" sz="1200" i="1">
                    <a:latin typeface="Times New Roman" pitchFamily="18" charset="0"/>
                    <a:cs typeface="Arial" pitchFamily="34" charset="0"/>
                  </a:rPr>
                  <a:t>Designates OHQ &amp; Force Commander (FC)</a:t>
                </a:r>
              </a:p>
              <a:p>
                <a:pPr>
                  <a:spcBef>
                    <a:spcPct val="0"/>
                  </a:spcBef>
                  <a:buFont typeface="Times New Roman" pitchFamily="18" charset="0"/>
                  <a:buChar char="•"/>
                </a:pPr>
                <a:r>
                  <a:rPr lang="cs-CZ" altLang="cs-CZ" sz="1200" i="1">
                    <a:latin typeface="Times New Roman" pitchFamily="18" charset="0"/>
                    <a:cs typeface="Arial" pitchFamily="34" charset="0"/>
                  </a:rPr>
                  <a:t>Approves common costs</a:t>
                </a:r>
              </a:p>
              <a:p>
                <a:pPr>
                  <a:spcBef>
                    <a:spcPct val="0"/>
                  </a:spcBef>
                  <a:buFont typeface="Times New Roman" pitchFamily="18" charset="0"/>
                  <a:buChar char="•"/>
                </a:pPr>
                <a:r>
                  <a:rPr lang="cs-CZ" altLang="cs-CZ" sz="1200" i="1">
                    <a:latin typeface="Times New Roman" pitchFamily="18" charset="0"/>
                    <a:cs typeface="Arial" pitchFamily="34" charset="0"/>
                  </a:rPr>
                  <a:t> Authorises PSC to take decisions on 3rd</a:t>
                </a:r>
              </a:p>
              <a:p>
                <a:pPr>
                  <a:spcBef>
                    <a:spcPct val="0"/>
                  </a:spcBef>
                  <a:buClrTx/>
                  <a:buFontTx/>
                  <a:buNone/>
                </a:pPr>
                <a:r>
                  <a:rPr lang="cs-CZ" altLang="cs-CZ" sz="1200" i="1">
                    <a:latin typeface="Times New Roman" pitchFamily="18" charset="0"/>
                    <a:cs typeface="Arial" pitchFamily="34" charset="0"/>
                  </a:rPr>
                  <a:t> State participation</a:t>
                </a:r>
              </a:p>
            </p:txBody>
          </p:sp>
          <p:sp>
            <p:nvSpPr>
              <p:cNvPr id="48155" name="AutoShape 21"/>
              <p:cNvSpPr>
                <a:spLocks noChangeArrowheads="1"/>
              </p:cNvSpPr>
              <p:nvPr/>
            </p:nvSpPr>
            <p:spPr bwMode="auto">
              <a:xfrm>
                <a:off x="3759" y="1036"/>
                <a:ext cx="1125" cy="448"/>
              </a:xfrm>
              <a:prstGeom prst="flowChartAlternateProcess">
                <a:avLst/>
              </a:prstGeom>
              <a:solidFill>
                <a:srgbClr val="C0C0C0"/>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u="sng">
                    <a:latin typeface="Times New Roman" pitchFamily="18" charset="0"/>
                    <a:cs typeface="Arial" pitchFamily="34" charset="0"/>
                  </a:rPr>
                  <a:t>Council Decision</a:t>
                </a:r>
              </a:p>
              <a:p>
                <a:pPr algn="ctr">
                  <a:spcBef>
                    <a:spcPct val="0"/>
                  </a:spcBef>
                  <a:buClrTx/>
                  <a:buFontTx/>
                  <a:buNone/>
                </a:pPr>
                <a:r>
                  <a:rPr lang="cs-CZ" altLang="cs-CZ" sz="1400" u="sng">
                    <a:latin typeface="Times New Roman" pitchFamily="18" charset="0"/>
                    <a:cs typeface="Arial" pitchFamily="34" charset="0"/>
                  </a:rPr>
                  <a:t>mil</a:t>
                </a:r>
              </a:p>
            </p:txBody>
          </p:sp>
          <p:sp>
            <p:nvSpPr>
              <p:cNvPr id="48156" name="AutoShape 22"/>
              <p:cNvSpPr>
                <a:spLocks noChangeArrowheads="1"/>
              </p:cNvSpPr>
              <p:nvPr/>
            </p:nvSpPr>
            <p:spPr bwMode="auto">
              <a:xfrm>
                <a:off x="1844" y="2887"/>
                <a:ext cx="554" cy="287"/>
              </a:xfrm>
              <a:prstGeom prst="flowChartAlternateProcess">
                <a:avLst/>
              </a:prstGeom>
              <a:solidFill>
                <a:srgbClr val="FFFFFF"/>
              </a:solidFill>
              <a:ln w="38160" cap="sq">
                <a:solidFill>
                  <a:srgbClr val="000000"/>
                </a:solidFill>
                <a:prstDash val="sysDot"/>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u="sng">
                    <a:solidFill>
                      <a:srgbClr val="FF0000"/>
                    </a:solidFill>
                    <a:latin typeface="Times New Roman" pitchFamily="18" charset="0"/>
                    <a:cs typeface="Arial" pitchFamily="34" charset="0"/>
                  </a:rPr>
                  <a:t>OPLAN</a:t>
                </a:r>
              </a:p>
              <a:p>
                <a:pPr>
                  <a:spcBef>
                    <a:spcPct val="0"/>
                  </a:spcBef>
                  <a:buClrTx/>
                  <a:buFontTx/>
                  <a:buNone/>
                </a:pPr>
                <a:endParaRPr lang="cs-CZ" altLang="cs-CZ" sz="1400" u="sng">
                  <a:latin typeface="Times New Roman" pitchFamily="18" charset="0"/>
                  <a:cs typeface="Arial" pitchFamily="34" charset="0"/>
                </a:endParaRPr>
              </a:p>
            </p:txBody>
          </p:sp>
          <p:sp>
            <p:nvSpPr>
              <p:cNvPr id="48157" name="Text Box 23"/>
              <p:cNvSpPr txBox="1">
                <a:spLocks noChangeArrowheads="1"/>
              </p:cNvSpPr>
              <p:nvPr/>
            </p:nvSpPr>
            <p:spPr bwMode="auto">
              <a:xfrm>
                <a:off x="4895" y="2932"/>
                <a:ext cx="671" cy="18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Approves</a:t>
                </a:r>
              </a:p>
            </p:txBody>
          </p:sp>
          <p:sp>
            <p:nvSpPr>
              <p:cNvPr id="48158" name="Text Box 24"/>
              <p:cNvSpPr txBox="1">
                <a:spLocks noChangeArrowheads="1"/>
              </p:cNvSpPr>
              <p:nvPr/>
            </p:nvSpPr>
            <p:spPr bwMode="auto">
              <a:xfrm>
                <a:off x="2474" y="2865"/>
                <a:ext cx="697" cy="394"/>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750"/>
                  </a:spcBef>
                  <a:buFont typeface="Times New Roman" pitchFamily="18" charset="0"/>
                  <a:buChar char="•"/>
                </a:pPr>
                <a:r>
                  <a:rPr lang="cs-CZ" altLang="cs-CZ" sz="1200" b="1">
                    <a:latin typeface="Times New Roman" pitchFamily="18" charset="0"/>
                    <a:cs typeface="Arial" pitchFamily="34" charset="0"/>
                  </a:rPr>
                  <a:t>CivOpsCdr/OpCdr</a:t>
                </a:r>
              </a:p>
              <a:p>
                <a:pPr>
                  <a:spcBef>
                    <a:spcPct val="0"/>
                  </a:spcBef>
                  <a:buFont typeface="Times New Roman" pitchFamily="18" charset="0"/>
                  <a:buChar char="•"/>
                </a:pPr>
                <a:r>
                  <a:rPr lang="cs-CZ" altLang="cs-CZ" sz="1200" i="1">
                    <a:latin typeface="Times New Roman" pitchFamily="18" charset="0"/>
                    <a:cs typeface="Arial" pitchFamily="34" charset="0"/>
                  </a:rPr>
                  <a:t>Draft </a:t>
                </a:r>
              </a:p>
            </p:txBody>
          </p:sp>
          <p:sp>
            <p:nvSpPr>
              <p:cNvPr id="48159" name="Text Box 25"/>
              <p:cNvSpPr txBox="1">
                <a:spLocks noChangeArrowheads="1"/>
              </p:cNvSpPr>
              <p:nvPr/>
            </p:nvSpPr>
            <p:spPr bwMode="auto">
              <a:xfrm>
                <a:off x="4093" y="3135"/>
                <a:ext cx="671" cy="317"/>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Comments</a:t>
                </a:r>
              </a:p>
              <a:p>
                <a:pPr>
                  <a:spcBef>
                    <a:spcPct val="0"/>
                  </a:spcBef>
                  <a:buFont typeface="Times New Roman" pitchFamily="18" charset="0"/>
                  <a:buChar char="•"/>
                </a:pPr>
                <a:r>
                  <a:rPr lang="cs-CZ" altLang="cs-CZ" sz="1200" i="1">
                    <a:latin typeface="Times New Roman" pitchFamily="18" charset="0"/>
                    <a:cs typeface="Arial" pitchFamily="34" charset="0"/>
                  </a:rPr>
                  <a:t>Advises</a:t>
                </a:r>
              </a:p>
              <a:p>
                <a:pPr>
                  <a:spcBef>
                    <a:spcPct val="0"/>
                  </a:spcBef>
                  <a:buClrTx/>
                  <a:buFontTx/>
                  <a:buNone/>
                </a:pPr>
                <a:endParaRPr lang="cs-CZ" altLang="cs-CZ" sz="1200" i="1">
                  <a:latin typeface="Times New Roman" pitchFamily="18" charset="0"/>
                  <a:cs typeface="Arial" pitchFamily="34" charset="0"/>
                </a:endParaRPr>
              </a:p>
            </p:txBody>
          </p:sp>
          <p:cxnSp>
            <p:nvCxnSpPr>
              <p:cNvPr id="48160" name="AutoShape 26"/>
              <p:cNvCxnSpPr>
                <a:cxnSpLocks noChangeShapeType="1"/>
              </p:cNvCxnSpPr>
              <p:nvPr/>
            </p:nvCxnSpPr>
            <p:spPr bwMode="auto">
              <a:xfrm rot="16200000" flipV="1">
                <a:off x="4129" y="2835"/>
                <a:ext cx="106" cy="494"/>
              </a:xfrm>
              <a:prstGeom prst="bentConnector2">
                <a:avLst/>
              </a:prstGeom>
              <a:noFill/>
              <a:ln w="9360" cap="sq">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61" name="AutoShape 27"/>
              <p:cNvCxnSpPr>
                <a:cxnSpLocks noChangeShapeType="1"/>
              </p:cNvCxnSpPr>
              <p:nvPr/>
            </p:nvCxnSpPr>
            <p:spPr bwMode="auto">
              <a:xfrm flipV="1">
                <a:off x="3172" y="3029"/>
                <a:ext cx="90" cy="3"/>
              </a:xfrm>
              <a:prstGeom prst="bentConnector3">
                <a:avLst>
                  <a:gd name="adj1" fmla="val 49625"/>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62" name="AutoShape 28"/>
              <p:cNvCxnSpPr>
                <a:cxnSpLocks noChangeShapeType="1"/>
              </p:cNvCxnSpPr>
              <p:nvPr/>
            </p:nvCxnSpPr>
            <p:spPr bwMode="auto">
              <a:xfrm flipV="1">
                <a:off x="3935" y="3025"/>
                <a:ext cx="959" cy="4"/>
              </a:xfrm>
              <a:prstGeom prst="bentConnector3">
                <a:avLst>
                  <a:gd name="adj1" fmla="val 50000"/>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63" name="AutoShape 29"/>
              <p:cNvCxnSpPr>
                <a:cxnSpLocks noChangeShapeType="1"/>
              </p:cNvCxnSpPr>
              <p:nvPr/>
            </p:nvCxnSpPr>
            <p:spPr bwMode="auto">
              <a:xfrm rot="16200000" flipH="1">
                <a:off x="3799" y="2966"/>
                <a:ext cx="93" cy="493"/>
              </a:xfrm>
              <a:prstGeom prst="bentConnector2">
                <a:avLst/>
              </a:prstGeom>
              <a:noFill/>
              <a:ln w="9360" cap="sq">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164" name="Text Box 30"/>
              <p:cNvSpPr txBox="1">
                <a:spLocks noChangeArrowheads="1"/>
              </p:cNvSpPr>
              <p:nvPr/>
            </p:nvSpPr>
            <p:spPr bwMode="auto">
              <a:xfrm>
                <a:off x="4895" y="508"/>
                <a:ext cx="671" cy="18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Approves</a:t>
                </a:r>
              </a:p>
            </p:txBody>
          </p:sp>
          <p:sp>
            <p:nvSpPr>
              <p:cNvPr id="48165" name="Text Box 31"/>
              <p:cNvSpPr txBox="1">
                <a:spLocks noChangeArrowheads="1"/>
              </p:cNvSpPr>
              <p:nvPr/>
            </p:nvSpPr>
            <p:spPr bwMode="auto">
              <a:xfrm>
                <a:off x="4082" y="658"/>
                <a:ext cx="700" cy="332"/>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Recommends</a:t>
                </a:r>
              </a:p>
              <a:p>
                <a:pPr>
                  <a:spcBef>
                    <a:spcPct val="0"/>
                  </a:spcBef>
                  <a:buFont typeface="Times New Roman" pitchFamily="18" charset="0"/>
                  <a:buChar char="•"/>
                </a:pPr>
                <a:r>
                  <a:rPr lang="cs-CZ" altLang="cs-CZ" sz="1200" i="1">
                    <a:latin typeface="Times New Roman" pitchFamily="18" charset="0"/>
                    <a:cs typeface="Arial" pitchFamily="34" charset="0"/>
                  </a:rPr>
                  <a:t>Advise</a:t>
                </a:r>
              </a:p>
              <a:p>
                <a:pPr>
                  <a:spcBef>
                    <a:spcPct val="0"/>
                  </a:spcBef>
                  <a:buClrTx/>
                  <a:buFontTx/>
                  <a:buNone/>
                </a:pPr>
                <a:endParaRPr lang="cs-CZ" altLang="cs-CZ" sz="1200" i="1">
                  <a:latin typeface="Times New Roman" pitchFamily="18" charset="0"/>
                  <a:cs typeface="Arial" pitchFamily="34" charset="0"/>
                </a:endParaRPr>
              </a:p>
            </p:txBody>
          </p:sp>
          <p:cxnSp>
            <p:nvCxnSpPr>
              <p:cNvPr id="48166" name="AutoShape 32"/>
              <p:cNvCxnSpPr>
                <a:cxnSpLocks noChangeShapeType="1"/>
              </p:cNvCxnSpPr>
              <p:nvPr/>
            </p:nvCxnSpPr>
            <p:spPr bwMode="auto">
              <a:xfrm rot="16200000" flipV="1">
                <a:off x="4123" y="407"/>
                <a:ext cx="102" cy="489"/>
              </a:xfrm>
              <a:prstGeom prst="bentConnector2">
                <a:avLst/>
              </a:prstGeom>
              <a:noFill/>
              <a:ln w="9360" cap="sq">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67" name="AutoShape 33"/>
              <p:cNvCxnSpPr>
                <a:cxnSpLocks noChangeShapeType="1"/>
              </p:cNvCxnSpPr>
              <p:nvPr/>
            </p:nvCxnSpPr>
            <p:spPr bwMode="auto">
              <a:xfrm>
                <a:off x="3082" y="602"/>
                <a:ext cx="175" cy="0"/>
              </a:xfrm>
              <a:prstGeom prst="straightConnector1">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68" name="AutoShape 34"/>
              <p:cNvCxnSpPr>
                <a:cxnSpLocks noChangeShapeType="1"/>
              </p:cNvCxnSpPr>
              <p:nvPr/>
            </p:nvCxnSpPr>
            <p:spPr bwMode="auto">
              <a:xfrm>
                <a:off x="3930" y="602"/>
                <a:ext cx="965" cy="0"/>
              </a:xfrm>
              <a:prstGeom prst="straightConnector1">
                <a:avLst/>
              </a:prstGeom>
              <a:noFill/>
              <a:ln w="936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69" name="AutoShape 35"/>
              <p:cNvCxnSpPr>
                <a:cxnSpLocks noChangeShapeType="1"/>
              </p:cNvCxnSpPr>
              <p:nvPr/>
            </p:nvCxnSpPr>
            <p:spPr bwMode="auto">
              <a:xfrm rot="16200000" flipH="1">
                <a:off x="3793" y="538"/>
                <a:ext cx="88" cy="488"/>
              </a:xfrm>
              <a:prstGeom prst="bentConnector2">
                <a:avLst/>
              </a:prstGeom>
              <a:noFill/>
              <a:ln w="9360" cap="sq">
                <a:solidFill>
                  <a:srgbClr val="00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8170" name="Text Box 36"/>
              <p:cNvSpPr txBox="1">
                <a:spLocks noChangeArrowheads="1"/>
              </p:cNvSpPr>
              <p:nvPr/>
            </p:nvSpPr>
            <p:spPr bwMode="auto">
              <a:xfrm>
                <a:off x="2474" y="2116"/>
                <a:ext cx="865" cy="316"/>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ClrTx/>
                  <a:buFontTx/>
                  <a:buNone/>
                </a:pPr>
                <a:r>
                  <a:rPr lang="cs-CZ" altLang="cs-CZ" sz="1400" b="1">
                    <a:latin typeface="Times New Roman" pitchFamily="18" charset="0"/>
                    <a:cs typeface="Arial" pitchFamily="34" charset="0"/>
                  </a:rPr>
                  <a:t>EUMS</a:t>
                </a:r>
                <a:r>
                  <a:rPr lang="cs-CZ" altLang="cs-CZ" sz="1100" b="1">
                    <a:latin typeface="Times New Roman" pitchFamily="18" charset="0"/>
                    <a:cs typeface="Arial" pitchFamily="34" charset="0"/>
                  </a:rPr>
                  <a:t> </a:t>
                </a:r>
                <a:r>
                  <a:rPr lang="cs-CZ" altLang="cs-CZ" sz="1200" i="1">
                    <a:latin typeface="Times New Roman" pitchFamily="18" charset="0"/>
                    <a:cs typeface="Arial" pitchFamily="34" charset="0"/>
                  </a:rPr>
                  <a:t>(mil. only)</a:t>
                </a:r>
              </a:p>
              <a:p>
                <a:pPr>
                  <a:spcBef>
                    <a:spcPct val="0"/>
                  </a:spcBef>
                  <a:buFont typeface="Times New Roman" pitchFamily="18" charset="0"/>
                  <a:buChar char="•"/>
                </a:pPr>
                <a:r>
                  <a:rPr lang="cs-CZ" altLang="cs-CZ" sz="1200" i="1">
                    <a:latin typeface="Times New Roman" pitchFamily="18" charset="0"/>
                    <a:cs typeface="Arial" pitchFamily="34" charset="0"/>
                  </a:rPr>
                  <a:t>Drafts </a:t>
                </a:r>
              </a:p>
            </p:txBody>
          </p:sp>
          <p:sp>
            <p:nvSpPr>
              <p:cNvPr id="48171" name="Text Box 37"/>
              <p:cNvSpPr txBox="1">
                <a:spLocks noChangeArrowheads="1"/>
              </p:cNvSpPr>
              <p:nvPr/>
            </p:nvSpPr>
            <p:spPr bwMode="auto">
              <a:xfrm>
                <a:off x="4059" y="2314"/>
                <a:ext cx="1004" cy="341"/>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ClrTx/>
                  <a:buFontTx/>
                  <a:buNone/>
                </a:pPr>
                <a:r>
                  <a:rPr lang="cs-CZ" altLang="cs-CZ" sz="1400" b="1">
                    <a:latin typeface="Times New Roman" pitchFamily="18" charset="0"/>
                    <a:cs typeface="Arial" pitchFamily="34" charset="0"/>
                  </a:rPr>
                  <a:t>EUMC</a:t>
                </a:r>
                <a:r>
                  <a:rPr lang="cs-CZ" altLang="cs-CZ" sz="1000">
                    <a:latin typeface="Times New Roman" pitchFamily="18" charset="0"/>
                    <a:cs typeface="Arial" pitchFamily="34" charset="0"/>
                  </a:rPr>
                  <a:t> </a:t>
                </a:r>
                <a:r>
                  <a:rPr lang="cs-CZ" altLang="cs-CZ" sz="1200" i="1">
                    <a:latin typeface="Times New Roman" pitchFamily="18" charset="0"/>
                    <a:cs typeface="Arial" pitchFamily="34" charset="0"/>
                  </a:rPr>
                  <a:t>(mil. only)</a:t>
                </a:r>
              </a:p>
              <a:p>
                <a:pPr>
                  <a:spcBef>
                    <a:spcPct val="0"/>
                  </a:spcBef>
                  <a:buFont typeface="Times New Roman" pitchFamily="18" charset="0"/>
                  <a:buChar char="•"/>
                </a:pPr>
                <a:r>
                  <a:rPr lang="cs-CZ" altLang="cs-CZ" sz="1200" i="1">
                    <a:latin typeface="Times New Roman" pitchFamily="18" charset="0"/>
                    <a:cs typeface="Arial" pitchFamily="34" charset="0"/>
                  </a:rPr>
                  <a:t>Approves</a:t>
                </a:r>
              </a:p>
              <a:p>
                <a:pPr>
                  <a:spcBef>
                    <a:spcPct val="0"/>
                  </a:spcBef>
                  <a:buClrTx/>
                  <a:buFontTx/>
                  <a:buNone/>
                </a:pPr>
                <a:endParaRPr lang="cs-CZ" altLang="cs-CZ" sz="1200" i="1">
                  <a:latin typeface="Times New Roman" pitchFamily="18" charset="0"/>
                  <a:cs typeface="Arial" pitchFamily="34" charset="0"/>
                </a:endParaRPr>
              </a:p>
            </p:txBody>
          </p:sp>
          <p:sp>
            <p:nvSpPr>
              <p:cNvPr id="48172" name="Text Box 38"/>
              <p:cNvSpPr txBox="1">
                <a:spLocks noChangeArrowheads="1"/>
              </p:cNvSpPr>
              <p:nvPr/>
            </p:nvSpPr>
            <p:spPr bwMode="auto">
              <a:xfrm>
                <a:off x="2410" y="443"/>
                <a:ext cx="671" cy="316"/>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b="1">
                    <a:latin typeface="Times New Roman" pitchFamily="18" charset="0"/>
                    <a:cs typeface="Arial" pitchFamily="34" charset="0"/>
                  </a:rPr>
                  <a:t>CMPD</a:t>
                </a:r>
              </a:p>
              <a:p>
                <a:pPr>
                  <a:spcBef>
                    <a:spcPct val="0"/>
                  </a:spcBef>
                  <a:buFont typeface="Times New Roman" pitchFamily="18" charset="0"/>
                  <a:buChar char="•"/>
                </a:pPr>
                <a:r>
                  <a:rPr lang="cs-CZ" altLang="cs-CZ" sz="1200" i="1">
                    <a:latin typeface="Times New Roman" pitchFamily="18" charset="0"/>
                    <a:cs typeface="Arial" pitchFamily="34" charset="0"/>
                  </a:rPr>
                  <a:t>Drafts</a:t>
                </a:r>
              </a:p>
            </p:txBody>
          </p:sp>
          <p:sp>
            <p:nvSpPr>
              <p:cNvPr id="48173" name="Text Box 39"/>
              <p:cNvSpPr txBox="1">
                <a:spLocks noChangeArrowheads="1"/>
              </p:cNvSpPr>
              <p:nvPr/>
            </p:nvSpPr>
            <p:spPr bwMode="auto">
              <a:xfrm>
                <a:off x="2465" y="3589"/>
                <a:ext cx="671" cy="608"/>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750"/>
                  </a:spcBef>
                  <a:buFont typeface="Times New Roman" pitchFamily="18" charset="0"/>
                  <a:buChar char="•"/>
                </a:pPr>
                <a:r>
                  <a:rPr lang="cs-CZ" altLang="cs-CZ" sz="1200" b="1">
                    <a:latin typeface="Times New Roman" pitchFamily="18" charset="0"/>
                    <a:cs typeface="Arial" pitchFamily="34" charset="0"/>
                  </a:rPr>
                  <a:t>CivOpsCdr/OpCdr</a:t>
                </a:r>
              </a:p>
              <a:p>
                <a:pPr>
                  <a:spcBef>
                    <a:spcPct val="0"/>
                  </a:spcBef>
                  <a:buFont typeface="Times New Roman" pitchFamily="18" charset="0"/>
                  <a:buChar char="•"/>
                </a:pPr>
                <a:r>
                  <a:rPr lang="cs-CZ" altLang="cs-CZ" sz="1200" i="1">
                    <a:latin typeface="Times New Roman" pitchFamily="18" charset="0"/>
                    <a:cs typeface="Arial" pitchFamily="34" charset="0"/>
                  </a:rPr>
                  <a:t>Evaluate IOC/FOC</a:t>
                </a:r>
              </a:p>
              <a:p>
                <a:pPr>
                  <a:spcBef>
                    <a:spcPct val="0"/>
                  </a:spcBef>
                  <a:buFont typeface="Times New Roman" pitchFamily="18" charset="0"/>
                  <a:buChar char="•"/>
                </a:pPr>
                <a:r>
                  <a:rPr lang="cs-CZ" altLang="cs-CZ" sz="1200" i="1">
                    <a:latin typeface="Times New Roman" pitchFamily="18" charset="0"/>
                    <a:cs typeface="Arial" pitchFamily="34" charset="0"/>
                  </a:rPr>
                  <a:t>Recommend</a:t>
                </a:r>
              </a:p>
              <a:p>
                <a:pPr>
                  <a:spcBef>
                    <a:spcPct val="0"/>
                  </a:spcBef>
                  <a:buClrTx/>
                  <a:buFontTx/>
                  <a:buNone/>
                </a:pPr>
                <a:endParaRPr lang="cs-CZ" altLang="cs-CZ" sz="1200" i="1">
                  <a:latin typeface="Times New Roman" pitchFamily="18" charset="0"/>
                  <a:cs typeface="Arial" pitchFamily="34" charset="0"/>
                </a:endParaRPr>
              </a:p>
            </p:txBody>
          </p:sp>
          <p:sp>
            <p:nvSpPr>
              <p:cNvPr id="48174" name="Text Box 40"/>
              <p:cNvSpPr txBox="1">
                <a:spLocks noChangeArrowheads="1"/>
              </p:cNvSpPr>
              <p:nvPr/>
            </p:nvSpPr>
            <p:spPr bwMode="auto">
              <a:xfrm>
                <a:off x="3258" y="466"/>
                <a:ext cx="671" cy="271"/>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Evaluates</a:t>
                </a:r>
              </a:p>
              <a:p>
                <a:pPr>
                  <a:spcBef>
                    <a:spcPct val="0"/>
                  </a:spcBef>
                  <a:buFont typeface="Times New Roman" pitchFamily="18" charset="0"/>
                  <a:buChar char="•"/>
                </a:pPr>
                <a:r>
                  <a:rPr lang="cs-CZ" altLang="cs-CZ" sz="1200" i="1">
                    <a:latin typeface="Times New Roman" pitchFamily="18" charset="0"/>
                    <a:cs typeface="Arial" pitchFamily="34" charset="0"/>
                  </a:rPr>
                  <a:t>Agrees</a:t>
                </a:r>
              </a:p>
            </p:txBody>
          </p:sp>
          <p:sp>
            <p:nvSpPr>
              <p:cNvPr id="48175" name="Text Box 41"/>
              <p:cNvSpPr txBox="1">
                <a:spLocks noChangeArrowheads="1"/>
              </p:cNvSpPr>
              <p:nvPr/>
            </p:nvSpPr>
            <p:spPr bwMode="auto">
              <a:xfrm>
                <a:off x="3263" y="2894"/>
                <a:ext cx="671" cy="271"/>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Evaluates</a:t>
                </a:r>
              </a:p>
              <a:p>
                <a:pPr>
                  <a:spcBef>
                    <a:spcPct val="0"/>
                  </a:spcBef>
                  <a:buFont typeface="Times New Roman" pitchFamily="18" charset="0"/>
                  <a:buChar char="•"/>
                </a:pPr>
                <a:r>
                  <a:rPr lang="cs-CZ" altLang="cs-CZ" sz="1200" i="1">
                    <a:latin typeface="Times New Roman" pitchFamily="18" charset="0"/>
                    <a:cs typeface="Arial" pitchFamily="34" charset="0"/>
                  </a:rPr>
                  <a:t>Agrees</a:t>
                </a:r>
              </a:p>
            </p:txBody>
          </p:sp>
          <p:sp>
            <p:nvSpPr>
              <p:cNvPr id="48176" name="Text Box 42"/>
              <p:cNvSpPr txBox="1">
                <a:spLocks noChangeArrowheads="1"/>
              </p:cNvSpPr>
              <p:nvPr/>
            </p:nvSpPr>
            <p:spPr bwMode="auto">
              <a:xfrm>
                <a:off x="3263" y="3725"/>
                <a:ext cx="671" cy="316"/>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Evaluates</a:t>
                </a:r>
              </a:p>
              <a:p>
                <a:pPr>
                  <a:spcBef>
                    <a:spcPct val="0"/>
                  </a:spcBef>
                  <a:buFont typeface="Times New Roman" pitchFamily="18" charset="0"/>
                  <a:buChar char="•"/>
                </a:pPr>
                <a:r>
                  <a:rPr lang="cs-CZ" altLang="cs-CZ" sz="1200" i="1">
                    <a:latin typeface="Times New Roman" pitchFamily="18" charset="0"/>
                    <a:cs typeface="Arial" pitchFamily="34" charset="0"/>
                  </a:rPr>
                  <a:t>Agrees</a:t>
                </a:r>
              </a:p>
            </p:txBody>
          </p:sp>
          <p:sp>
            <p:nvSpPr>
              <p:cNvPr id="48177" name="Text Box 43"/>
              <p:cNvSpPr txBox="1">
                <a:spLocks noChangeArrowheads="1"/>
              </p:cNvSpPr>
              <p:nvPr/>
            </p:nvSpPr>
            <p:spPr bwMode="auto">
              <a:xfrm>
                <a:off x="4101" y="3974"/>
                <a:ext cx="671" cy="294"/>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750"/>
                  </a:spcBef>
                  <a:buFont typeface="Times New Roman" pitchFamily="18" charset="0"/>
                  <a:buChar char="•"/>
                </a:pPr>
                <a:r>
                  <a:rPr lang="cs-CZ" altLang="cs-CZ" sz="1200" i="1">
                    <a:latin typeface="Times New Roman" pitchFamily="18" charset="0"/>
                    <a:cs typeface="Arial" pitchFamily="34" charset="0"/>
                  </a:rPr>
                  <a:t>Comments</a:t>
                </a:r>
              </a:p>
              <a:p>
                <a:pPr>
                  <a:spcBef>
                    <a:spcPct val="0"/>
                  </a:spcBef>
                  <a:buFont typeface="Times New Roman" pitchFamily="18" charset="0"/>
                  <a:buChar char="•"/>
                </a:pPr>
                <a:r>
                  <a:rPr lang="cs-CZ" altLang="cs-CZ" sz="1200" i="1">
                    <a:latin typeface="Times New Roman" pitchFamily="18" charset="0"/>
                    <a:cs typeface="Arial" pitchFamily="34" charset="0"/>
                  </a:rPr>
                  <a:t>Advises</a:t>
                </a:r>
              </a:p>
              <a:p>
                <a:pPr>
                  <a:spcBef>
                    <a:spcPct val="0"/>
                  </a:spcBef>
                  <a:buClrTx/>
                  <a:buFontTx/>
                  <a:buNone/>
                </a:pPr>
                <a:endParaRPr lang="cs-CZ" altLang="cs-CZ" sz="1200" i="1">
                  <a:latin typeface="Times New Roman" pitchFamily="18" charset="0"/>
                  <a:cs typeface="Arial" pitchFamily="34" charset="0"/>
                </a:endParaRPr>
              </a:p>
            </p:txBody>
          </p:sp>
          <p:sp>
            <p:nvSpPr>
              <p:cNvPr id="48178" name="Text Box 44"/>
              <p:cNvSpPr txBox="1">
                <a:spLocks noChangeArrowheads="1"/>
              </p:cNvSpPr>
              <p:nvPr/>
            </p:nvSpPr>
            <p:spPr bwMode="auto">
              <a:xfrm>
                <a:off x="5362" y="3654"/>
                <a:ext cx="95" cy="188"/>
              </a:xfrm>
              <a:prstGeom prst="rect">
                <a:avLst/>
              </a:prstGeom>
              <a:solidFill>
                <a:srgbClr val="FFFFFF"/>
              </a:solidFill>
              <a:ln>
                <a:noFill/>
              </a:ln>
              <a:effectLst/>
              <a:extLs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spcBef>
                    <a:spcPts val="625"/>
                  </a:spcBef>
                  <a:buClr>
                    <a:srgbClr val="FFFFFF"/>
                  </a:buClr>
                  <a:buFont typeface="Times New Roman" pitchFamily="18" charset="0"/>
                  <a:buChar char="•"/>
                </a:pPr>
                <a:r>
                  <a:rPr lang="cs-CZ" altLang="cs-CZ" sz="1000" i="1">
                    <a:solidFill>
                      <a:srgbClr val="FFFFFF"/>
                    </a:solidFill>
                    <a:latin typeface="Times New Roman" pitchFamily="18" charset="0"/>
                    <a:cs typeface="Arial" pitchFamily="34" charset="0"/>
                  </a:rPr>
                  <a:t>Decides</a:t>
                </a:r>
              </a:p>
            </p:txBody>
          </p:sp>
          <p:sp>
            <p:nvSpPr>
              <p:cNvPr id="48179" name="AutoShape 45"/>
              <p:cNvSpPr>
                <a:spLocks noChangeArrowheads="1"/>
              </p:cNvSpPr>
              <p:nvPr/>
            </p:nvSpPr>
            <p:spPr bwMode="auto">
              <a:xfrm>
                <a:off x="4885" y="3667"/>
                <a:ext cx="681" cy="510"/>
              </a:xfrm>
              <a:prstGeom prst="flowChartAlternateProcess">
                <a:avLst/>
              </a:prstGeom>
              <a:solidFill>
                <a:srgbClr val="C0C0C0"/>
              </a:solidFill>
              <a:ln w="381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a:spcBef>
                    <a:spcPts val="875"/>
                  </a:spcBef>
                  <a:buClrTx/>
                  <a:buFontTx/>
                  <a:buNone/>
                </a:pPr>
                <a:r>
                  <a:rPr lang="cs-CZ" altLang="cs-CZ" sz="1400" u="sng">
                    <a:solidFill>
                      <a:srgbClr val="FF0000"/>
                    </a:solidFill>
                    <a:latin typeface="Times New Roman" pitchFamily="18" charset="0"/>
                    <a:cs typeface="Arial" pitchFamily="34" charset="0"/>
                  </a:rPr>
                  <a:t>Council</a:t>
                </a:r>
              </a:p>
              <a:p>
                <a:pPr algn="ctr">
                  <a:spcBef>
                    <a:spcPct val="0"/>
                  </a:spcBef>
                  <a:buClrTx/>
                  <a:buFontTx/>
                  <a:buNone/>
                </a:pPr>
                <a:r>
                  <a:rPr lang="cs-CZ" altLang="cs-CZ" sz="1400" u="sng">
                    <a:solidFill>
                      <a:srgbClr val="FF0000"/>
                    </a:solidFill>
                    <a:latin typeface="Times New Roman" pitchFamily="18" charset="0"/>
                    <a:cs typeface="Arial" pitchFamily="34" charset="0"/>
                  </a:rPr>
                  <a:t>Decision</a:t>
                </a:r>
              </a:p>
              <a:p>
                <a:pPr algn="ctr">
                  <a:spcBef>
                    <a:spcPct val="0"/>
                  </a:spcBef>
                  <a:buClrTx/>
                  <a:buFontTx/>
                  <a:buNone/>
                </a:pPr>
                <a:r>
                  <a:rPr lang="cs-CZ" altLang="cs-CZ" sz="1400">
                    <a:solidFill>
                      <a:srgbClr val="FF0000"/>
                    </a:solidFill>
                    <a:latin typeface="Times New Roman" pitchFamily="18" charset="0"/>
                    <a:cs typeface="Arial" pitchFamily="34" charset="0"/>
                  </a:rPr>
                  <a:t>to launch</a:t>
                </a:r>
              </a:p>
              <a:p>
                <a:pPr>
                  <a:spcBef>
                    <a:spcPct val="0"/>
                  </a:spcBef>
                  <a:buClrTx/>
                  <a:buFontTx/>
                  <a:buNone/>
                </a:pPr>
                <a:endParaRPr lang="cs-CZ" altLang="cs-CZ" sz="1400">
                  <a:latin typeface="Times New Roman" pitchFamily="18" charset="0"/>
                  <a:cs typeface="Arial" pitchFamily="34" charset="0"/>
                </a:endParaRPr>
              </a:p>
            </p:txBody>
          </p:sp>
          <p:sp>
            <p:nvSpPr>
              <p:cNvPr id="48180" name="Line 46"/>
              <p:cNvSpPr>
                <a:spLocks noChangeShapeType="1"/>
              </p:cNvSpPr>
              <p:nvPr/>
            </p:nvSpPr>
            <p:spPr bwMode="auto">
              <a:xfrm>
                <a:off x="1826" y="3489"/>
                <a:ext cx="3839" cy="0"/>
              </a:xfrm>
              <a:prstGeom prst="line">
                <a:avLst/>
              </a:prstGeom>
              <a:noFill/>
              <a:ln w="9360" cap="sq">
                <a:solidFill>
                  <a:srgbClr val="000000"/>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cxnSp>
          <p:nvCxnSpPr>
            <p:cNvPr id="48136" name="AutoShape 47"/>
            <p:cNvCxnSpPr>
              <a:cxnSpLocks noChangeShapeType="1"/>
              <a:stCxn id="48164" idx="2"/>
              <a:endCxn id="48170" idx="3"/>
            </p:cNvCxnSpPr>
            <p:nvPr/>
          </p:nvCxnSpPr>
          <p:spPr bwMode="auto">
            <a:xfrm rot="5400000">
              <a:off x="3496" y="539"/>
              <a:ext cx="1578" cy="1892"/>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37" name="AutoShape 48"/>
            <p:cNvCxnSpPr>
              <a:cxnSpLocks noChangeShapeType="1"/>
              <a:stCxn id="48157" idx="2"/>
              <a:endCxn id="48173" idx="0"/>
            </p:cNvCxnSpPr>
            <p:nvPr/>
          </p:nvCxnSpPr>
          <p:spPr bwMode="auto">
            <a:xfrm rot="5400000">
              <a:off x="3782" y="2139"/>
              <a:ext cx="467" cy="2431"/>
            </a:xfrm>
            <a:prstGeom prst="bentConnector3">
              <a:avLst>
                <a:gd name="adj1" fmla="val 50046"/>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38" name="AutoShape 49"/>
            <p:cNvCxnSpPr>
              <a:cxnSpLocks noChangeShapeType="1"/>
              <a:stCxn id="48173" idx="3"/>
              <a:endCxn id="48176" idx="1"/>
            </p:cNvCxnSpPr>
            <p:nvPr/>
          </p:nvCxnSpPr>
          <p:spPr bwMode="auto">
            <a:xfrm flipV="1">
              <a:off x="3137" y="3883"/>
              <a:ext cx="125" cy="8"/>
            </a:xfrm>
            <a:prstGeom prst="straightConnector1">
              <a:avLst/>
            </a:prstGeom>
            <a:noFill/>
            <a:ln w="1260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39" name="AutoShape 50"/>
            <p:cNvCxnSpPr>
              <a:cxnSpLocks noChangeShapeType="1"/>
              <a:stCxn id="48177" idx="1"/>
              <a:endCxn id="48176" idx="2"/>
            </p:cNvCxnSpPr>
            <p:nvPr/>
          </p:nvCxnSpPr>
          <p:spPr bwMode="auto">
            <a:xfrm rot="10800000">
              <a:off x="3598" y="4042"/>
              <a:ext cx="503" cy="80"/>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140" name="AutoShape 51"/>
            <p:cNvCxnSpPr>
              <a:cxnSpLocks noChangeShapeType="1"/>
              <a:stCxn id="48176" idx="3"/>
              <a:endCxn id="48177" idx="0"/>
            </p:cNvCxnSpPr>
            <p:nvPr/>
          </p:nvCxnSpPr>
          <p:spPr bwMode="auto">
            <a:xfrm>
              <a:off x="3935" y="3883"/>
              <a:ext cx="501" cy="90"/>
            </a:xfrm>
            <a:prstGeom prst="bentConnector2">
              <a:avLst/>
            </a:prstGeom>
            <a:noFill/>
            <a:ln w="12600" cap="sq">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48131" name="Text Box 52"/>
          <p:cNvSpPr txBox="1">
            <a:spLocks noChangeArrowheads="1"/>
          </p:cNvSpPr>
          <p:nvPr/>
        </p:nvSpPr>
        <p:spPr bwMode="auto">
          <a:xfrm>
            <a:off x="0" y="3529013"/>
            <a:ext cx="2879725" cy="195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eaLnBrk="1" hangingPunct="1">
              <a:spcBef>
                <a:spcPts val="2000"/>
              </a:spcBef>
              <a:buClrTx/>
              <a:buFontTx/>
              <a:buNone/>
            </a:pPr>
            <a:r>
              <a:rPr lang="cs-CZ" altLang="cs-CZ" b="1">
                <a:latin typeface="Times New Roman" pitchFamily="18" charset="0"/>
                <a:cs typeface="Arial" pitchFamily="34" charset="0"/>
              </a:rPr>
              <a:t>Phase 3</a:t>
            </a:r>
          </a:p>
          <a:p>
            <a:pPr eaLnBrk="1" hangingPunct="1">
              <a:spcBef>
                <a:spcPts val="2000"/>
              </a:spcBef>
              <a:buClrTx/>
              <a:buFontTx/>
              <a:buNone/>
            </a:pPr>
            <a:r>
              <a:rPr lang="cs-CZ" altLang="cs-CZ" sz="2000" b="1">
                <a:latin typeface="Times New Roman" pitchFamily="18" charset="0"/>
                <a:cs typeface="Arial" pitchFamily="34" charset="0"/>
              </a:rPr>
              <a:t>Operational Planning                                                                                        and Decision to Launch                                                                                          </a:t>
            </a:r>
            <a:r>
              <a:rPr lang="cs-CZ" altLang="cs-CZ" sz="2000" b="1">
                <a:solidFill>
                  <a:srgbClr val="FF0000"/>
                </a:solidFill>
                <a:latin typeface="Times New Roman" pitchFamily="18" charset="0"/>
                <a:cs typeface="Arial" pitchFamily="34" charset="0"/>
              </a:rPr>
              <a:t>- fast track</a:t>
            </a:r>
            <a:r>
              <a:rPr lang="cs-CZ" altLang="cs-CZ" b="1">
                <a:solidFill>
                  <a:srgbClr val="FF0000"/>
                </a:solidFill>
                <a:latin typeface="Times New Roman" pitchFamily="18" charset="0"/>
                <a:cs typeface="Arial" pitchFamily="34" charset="0"/>
              </a:rPr>
              <a:t> </a:t>
            </a:r>
          </a:p>
        </p:txBody>
      </p:sp>
      <p:sp>
        <p:nvSpPr>
          <p:cNvPr id="48132" name="Zástupný symbol pro číslo snímku 1"/>
          <p:cNvSpPr txBox="1">
            <a:spLocks/>
          </p:cNvSpPr>
          <p:nvPr/>
        </p:nvSpPr>
        <p:spPr bwMode="auto">
          <a:xfrm>
            <a:off x="6553200" y="6356350"/>
            <a:ext cx="2132013"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fld id="{0FFCD461-B35C-449B-B058-A68DF1662F64}" type="slidenum">
              <a:rPr lang="cs-CZ" altLang="cs-CZ" sz="2000">
                <a:solidFill>
                  <a:srgbClr val="FFFFFF"/>
                </a:solidFill>
                <a:latin typeface="Times New Roman" pitchFamily="18" charset="0"/>
                <a:cs typeface="Arial" pitchFamily="34" charset="0"/>
              </a:rPr>
              <a:pPr eaLnBrk="1" hangingPunct="1">
                <a:spcBef>
                  <a:spcPts val="1250"/>
                </a:spcBef>
              </a:pPr>
              <a:t>51</a:t>
            </a:fld>
            <a:endParaRPr lang="cs-CZ" altLang="cs-CZ" sz="2000">
              <a:solidFill>
                <a:srgbClr val="FFFFFF"/>
              </a:solidFill>
              <a:latin typeface="Times New Roman" pitchFamily="18" charset="0"/>
              <a:cs typeface="Arial" pitchFamily="34" charset="0"/>
            </a:endParaRPr>
          </a:p>
        </p:txBody>
      </p:sp>
      <p:sp>
        <p:nvSpPr>
          <p:cNvPr id="48133" name="Zástupný symbol pro číslo snímku 1"/>
          <p:cNvSpPr txBox="1">
            <a:spLocks/>
          </p:cNvSpPr>
          <p:nvPr/>
        </p:nvSpPr>
        <p:spPr bwMode="auto">
          <a:xfrm>
            <a:off x="7026275" y="6478588"/>
            <a:ext cx="213201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04B0608A-6278-48FF-B563-2CD829165871}" type="slidenum">
              <a:rPr lang="cs-CZ" altLang="cs-CZ" sz="2000">
                <a:latin typeface="Times New Roman" pitchFamily="18" charset="0"/>
                <a:cs typeface="Arial" pitchFamily="34" charset="0"/>
              </a:rPr>
              <a:pPr algn="r" eaLnBrk="1" hangingPunct="1">
                <a:spcBef>
                  <a:spcPts val="1250"/>
                </a:spcBef>
              </a:pPr>
              <a:t>51</a:t>
            </a:fld>
            <a:endParaRPr lang="cs-CZ" altLang="cs-CZ" sz="2000">
              <a:latin typeface="Times New Roman" pitchFamily="18" charset="0"/>
              <a:cs typeface="Arial" pitchFamily="34" charset="0"/>
            </a:endParaRPr>
          </a:p>
        </p:txBody>
      </p:sp>
      <p:sp>
        <p:nvSpPr>
          <p:cNvPr id="48134" name="Text Box 2"/>
          <p:cNvSpPr txBox="1">
            <a:spLocks noChangeArrowheads="1"/>
          </p:cNvSpPr>
          <p:nvPr/>
        </p:nvSpPr>
        <p:spPr bwMode="auto">
          <a:xfrm>
            <a:off x="96838" y="123825"/>
            <a:ext cx="2879725" cy="2151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eaLnBrk="1" hangingPunct="1">
              <a:spcBef>
                <a:spcPts val="2000"/>
              </a:spcBef>
              <a:buClrTx/>
              <a:buFontTx/>
              <a:buNone/>
            </a:pPr>
            <a:r>
              <a:rPr lang="cs-CZ" altLang="cs-CZ" b="1">
                <a:latin typeface="Times New Roman" pitchFamily="18" charset="0"/>
                <a:cs typeface="Arial" pitchFamily="34" charset="0"/>
              </a:rPr>
              <a:t>Phase 2</a:t>
            </a:r>
          </a:p>
          <a:p>
            <a:pPr eaLnBrk="1" hangingPunct="1">
              <a:spcBef>
                <a:spcPts val="1250"/>
              </a:spcBef>
              <a:buClrTx/>
              <a:buFontTx/>
              <a:buNone/>
            </a:pPr>
            <a:r>
              <a:rPr lang="cs-CZ" altLang="cs-CZ" sz="2000" b="1">
                <a:latin typeface="Times New Roman" pitchFamily="18" charset="0"/>
                <a:cs typeface="Arial" pitchFamily="34" charset="0"/>
              </a:rPr>
              <a:t>Development of CMC and establishment of Mission / Operation</a:t>
            </a:r>
          </a:p>
          <a:p>
            <a:pPr eaLnBrk="1" hangingPunct="1">
              <a:spcBef>
                <a:spcPts val="1250"/>
              </a:spcBef>
              <a:buClrTx/>
              <a:buFontTx/>
              <a:buNone/>
            </a:pPr>
            <a:r>
              <a:rPr lang="cs-CZ" altLang="cs-CZ" sz="2000" b="1">
                <a:solidFill>
                  <a:srgbClr val="FF0000"/>
                </a:solidFill>
                <a:latin typeface="Times New Roman" pitchFamily="18" charset="0"/>
                <a:cs typeface="Arial" pitchFamily="34" charset="0"/>
              </a:rPr>
              <a:t>- fast track</a:t>
            </a:r>
            <a:endParaRPr lang="cs-CZ" altLang="cs-CZ" sz="2000" b="1">
              <a:latin typeface="Times New Roman" pitchFamily="18" charset="0"/>
              <a:cs typeface="Arial" pitchFamily="34" charset="0"/>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3" y="332656"/>
            <a:ext cx="9006174" cy="6192688"/>
          </a:xfrm>
          <a:prstGeom prst="rect">
            <a:avLst/>
          </a:prstGeom>
        </p:spPr>
      </p:pic>
      <p:cxnSp>
        <p:nvCxnSpPr>
          <p:cNvPr id="9" name="Přímá spojnice 8"/>
          <p:cNvCxnSpPr/>
          <p:nvPr/>
        </p:nvCxnSpPr>
        <p:spPr>
          <a:xfrm>
            <a:off x="581329" y="4077072"/>
            <a:ext cx="7848600" cy="0"/>
          </a:xfrm>
          <a:prstGeom prst="line">
            <a:avLst/>
          </a:prstGeom>
          <a:ln w="3175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0" name="TextovéPole 1"/>
          <p:cNvSpPr txBox="1">
            <a:spLocks noChangeArrowheads="1"/>
          </p:cNvSpPr>
          <p:nvPr/>
        </p:nvSpPr>
        <p:spPr bwMode="auto">
          <a:xfrm>
            <a:off x="7812360" y="2204864"/>
            <a:ext cx="115252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r>
              <a:rPr lang="cs-CZ" altLang="cs-CZ" sz="2000" b="1" dirty="0" err="1">
                <a:solidFill>
                  <a:srgbClr val="FF0000"/>
                </a:solidFill>
                <a:latin typeface="Times New Roman" pitchFamily="18" charset="0"/>
                <a:cs typeface="Arial" pitchFamily="34" charset="0"/>
              </a:rPr>
              <a:t>Phase</a:t>
            </a:r>
            <a:r>
              <a:rPr lang="cs-CZ" altLang="cs-CZ" sz="2000" b="1" dirty="0">
                <a:solidFill>
                  <a:srgbClr val="FF0000"/>
                </a:solidFill>
                <a:latin typeface="Times New Roman" pitchFamily="18" charset="0"/>
                <a:cs typeface="Arial" pitchFamily="34" charset="0"/>
              </a:rPr>
              <a:t> 2</a:t>
            </a:r>
          </a:p>
          <a:p>
            <a:pPr eaLnBrk="1" hangingPunct="1">
              <a:spcBef>
                <a:spcPts val="1250"/>
              </a:spcBef>
            </a:pPr>
            <a:endParaRPr lang="cs-CZ" altLang="cs-CZ" sz="2000" dirty="0">
              <a:solidFill>
                <a:srgbClr val="FFFFFF"/>
              </a:solidFill>
              <a:latin typeface="Times New Roman" pitchFamily="18" charset="0"/>
              <a:cs typeface="Arial" pitchFamily="34" charset="0"/>
            </a:endParaRPr>
          </a:p>
        </p:txBody>
      </p:sp>
      <p:sp>
        <p:nvSpPr>
          <p:cNvPr id="11" name="TextovéPole 5"/>
          <p:cNvSpPr txBox="1">
            <a:spLocks noChangeArrowheads="1"/>
          </p:cNvSpPr>
          <p:nvPr/>
        </p:nvSpPr>
        <p:spPr bwMode="auto">
          <a:xfrm>
            <a:off x="7812359" y="4653729"/>
            <a:ext cx="1152525"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eaLnBrk="1" hangingPunct="1">
              <a:spcBef>
                <a:spcPts val="1250"/>
              </a:spcBef>
            </a:pPr>
            <a:r>
              <a:rPr lang="cs-CZ" altLang="cs-CZ" sz="2000" b="1" dirty="0" err="1">
                <a:solidFill>
                  <a:srgbClr val="FF0000"/>
                </a:solidFill>
                <a:latin typeface="Times New Roman" pitchFamily="18" charset="0"/>
                <a:cs typeface="Arial" pitchFamily="34" charset="0"/>
              </a:rPr>
              <a:t>Phase</a:t>
            </a:r>
            <a:r>
              <a:rPr lang="cs-CZ" altLang="cs-CZ" sz="2000" b="1" dirty="0">
                <a:solidFill>
                  <a:srgbClr val="FF0000"/>
                </a:solidFill>
                <a:latin typeface="Times New Roman" pitchFamily="18" charset="0"/>
                <a:cs typeface="Arial" pitchFamily="34" charset="0"/>
              </a:rPr>
              <a:t> 3</a:t>
            </a:r>
          </a:p>
          <a:p>
            <a:pPr eaLnBrk="1" hangingPunct="1">
              <a:spcBef>
                <a:spcPts val="1250"/>
              </a:spcBef>
            </a:pPr>
            <a:endParaRPr lang="cs-CZ" altLang="cs-CZ" sz="2000" dirty="0">
              <a:solidFill>
                <a:srgbClr val="FFFFFF"/>
              </a:solidFill>
              <a:latin typeface="Times New Roman" pitchFamily="18" charset="0"/>
              <a:cs typeface="Arial" pitchFamily="34" charset="0"/>
            </a:endParaRPr>
          </a:p>
        </p:txBody>
      </p:sp>
      <p:cxnSp>
        <p:nvCxnSpPr>
          <p:cNvPr id="12" name="Přímá spojnice 4"/>
          <p:cNvCxnSpPr>
            <a:cxnSpLocks noChangeShapeType="1"/>
          </p:cNvCxnSpPr>
          <p:nvPr/>
        </p:nvCxnSpPr>
        <p:spPr bwMode="auto">
          <a:xfrm>
            <a:off x="92484" y="2642220"/>
            <a:ext cx="8151924" cy="1103312"/>
          </a:xfrm>
          <a:prstGeom prst="line">
            <a:avLst/>
          </a:prstGeom>
          <a:noFill/>
          <a:ln w="762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Přímá spojnice 9"/>
          <p:cNvCxnSpPr>
            <a:cxnSpLocks noChangeShapeType="1"/>
          </p:cNvCxnSpPr>
          <p:nvPr/>
        </p:nvCxnSpPr>
        <p:spPr bwMode="auto">
          <a:xfrm>
            <a:off x="1331640" y="5771329"/>
            <a:ext cx="1014989" cy="144463"/>
          </a:xfrm>
          <a:prstGeom prst="line">
            <a:avLst/>
          </a:prstGeom>
          <a:noFill/>
          <a:ln w="762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3637203" y="188640"/>
            <a:ext cx="1797585" cy="1092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57200" eaLnBrk="0" hangingPunct="0">
              <a:spcBef>
                <a:spcPts val="8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tabLst>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itchFamily="34" charset="0"/>
                <a:ea typeface="Microsoft YaHei" pitchFamily="34" charset="-122"/>
              </a:defRPr>
            </a:lvl9pPr>
          </a:lstStyle>
          <a:p>
            <a:pPr algn="ctr" eaLnBrk="1" hangingPunct="1">
              <a:spcBef>
                <a:spcPts val="3375"/>
              </a:spcBef>
              <a:buClrTx/>
              <a:buFontTx/>
              <a:buNone/>
            </a:pPr>
            <a:r>
              <a:rPr lang="cs-CZ" altLang="cs-CZ" sz="3600" b="1" dirty="0">
                <a:latin typeface="Times New Roman" pitchFamily="18" charset="0"/>
                <a:cs typeface="Arial" pitchFamily="34" charset="0"/>
              </a:rPr>
              <a:t>ZÁVĚR</a:t>
            </a:r>
          </a:p>
          <a:p>
            <a:pPr algn="ctr" eaLnBrk="1" hangingPunct="1">
              <a:spcBef>
                <a:spcPts val="1250"/>
              </a:spcBef>
              <a:buClrTx/>
              <a:buSzTx/>
              <a:buFontTx/>
              <a:buNone/>
            </a:pPr>
            <a:endParaRPr lang="cs-CZ" altLang="cs-CZ" sz="1800" b="1" dirty="0">
              <a:latin typeface="Times New Roman" pitchFamily="18" charset="0"/>
              <a:cs typeface="Arial" pitchFamily="34" charset="0"/>
            </a:endParaRPr>
          </a:p>
        </p:txBody>
      </p:sp>
      <p:sp>
        <p:nvSpPr>
          <p:cNvPr id="60419" name="Zástupný symbol pro číslo snímku 1"/>
          <p:cNvSpPr txBox="1">
            <a:spLocks/>
          </p:cNvSpPr>
          <p:nvPr/>
        </p:nvSpPr>
        <p:spPr bwMode="auto">
          <a:xfrm>
            <a:off x="6983413" y="6494463"/>
            <a:ext cx="2132012"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spcBef>
                <a:spcPts val="800"/>
              </a:spcBef>
              <a:buClr>
                <a:srgbClr val="000000"/>
              </a:buClr>
              <a:buSzPct val="100000"/>
              <a:buFont typeface="Times New Roman" pitchFamily="18" charset="0"/>
              <a:defRPr sz="3200">
                <a:solidFill>
                  <a:srgbClr val="000000"/>
                </a:solidFill>
                <a:latin typeface="Calibri" pitchFamily="34" charset="0"/>
                <a:ea typeface="Microsoft YaHei" pitchFamily="34" charset="-122"/>
              </a:defRPr>
            </a:lvl1pPr>
            <a:lvl2pPr marL="742950" indent="-285750" defTabSz="457200" eaLnBrk="0" hangingPunct="0">
              <a:spcBef>
                <a:spcPts val="700"/>
              </a:spcBef>
              <a:buClr>
                <a:srgbClr val="000000"/>
              </a:buClr>
              <a:buSzPct val="100000"/>
              <a:buFont typeface="Times New Roman" pitchFamily="18" charset="0"/>
              <a:defRPr sz="2800">
                <a:solidFill>
                  <a:srgbClr val="000000"/>
                </a:solidFill>
                <a:latin typeface="Calibri" pitchFamily="34" charset="0"/>
                <a:ea typeface="Microsoft YaHei" pitchFamily="34" charset="-122"/>
              </a:defRPr>
            </a:lvl2pPr>
            <a:lvl3pPr marL="1143000" indent="-228600" defTabSz="457200" eaLnBrk="0" hangingPunct="0">
              <a:spcBef>
                <a:spcPts val="600"/>
              </a:spcBef>
              <a:buClr>
                <a:srgbClr val="000000"/>
              </a:buClr>
              <a:buSzPct val="100000"/>
              <a:buFont typeface="Times New Roman" pitchFamily="18" charset="0"/>
              <a:defRPr sz="2400">
                <a:solidFill>
                  <a:srgbClr val="000000"/>
                </a:solidFill>
                <a:latin typeface="Calibri" pitchFamily="34" charset="0"/>
                <a:ea typeface="Microsoft YaHei" pitchFamily="34" charset="-122"/>
              </a:defRPr>
            </a:lvl3pPr>
            <a:lvl4pPr marL="16002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4pPr>
            <a:lvl5pPr marL="2057400" indent="-228600" defTabSz="457200" eaLnBrk="0" hangingPunct="0">
              <a:spcBef>
                <a:spcPts val="500"/>
              </a:spcBef>
              <a:buClr>
                <a:srgbClr val="000000"/>
              </a:buClr>
              <a:buSzPct val="100000"/>
              <a:buFont typeface="Times New Roman" pitchFamily="18" charset="0"/>
              <a:defRPr sz="2000">
                <a:solidFill>
                  <a:srgbClr val="000000"/>
                </a:solidFill>
                <a:latin typeface="Calibri" pitchFamily="34" charset="0"/>
                <a:ea typeface="Microsoft YaHei" pitchFamily="34" charset="-122"/>
              </a:defRPr>
            </a:lvl5pPr>
            <a:lvl6pPr marL="25146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6pPr>
            <a:lvl7pPr marL="29718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7pPr>
            <a:lvl8pPr marL="34290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8pPr>
            <a:lvl9pPr marL="3886200" indent="-228600" defTabSz="457200" eaLnBrk="0" fontAlgn="base" hangingPunct="0">
              <a:spcBef>
                <a:spcPts val="500"/>
              </a:spcBef>
              <a:spcAft>
                <a:spcPct val="0"/>
              </a:spcAft>
              <a:buClr>
                <a:srgbClr val="000000"/>
              </a:buClr>
              <a:buSzPct val="100000"/>
              <a:buFont typeface="Times New Roman" pitchFamily="18" charset="0"/>
              <a:defRPr sz="2000">
                <a:solidFill>
                  <a:srgbClr val="000000"/>
                </a:solidFill>
                <a:latin typeface="Calibri" pitchFamily="34" charset="0"/>
                <a:ea typeface="Microsoft YaHei" pitchFamily="34" charset="-122"/>
              </a:defRPr>
            </a:lvl9pPr>
          </a:lstStyle>
          <a:p>
            <a:pPr algn="r" eaLnBrk="1" hangingPunct="1">
              <a:spcBef>
                <a:spcPts val="1250"/>
              </a:spcBef>
            </a:pPr>
            <a:fld id="{7752E74C-3DEF-4764-B509-F52797D1B8E5}" type="slidenum">
              <a:rPr lang="cs-CZ" altLang="cs-CZ" sz="2000">
                <a:latin typeface="Times New Roman" pitchFamily="18" charset="0"/>
                <a:cs typeface="Arial" pitchFamily="34" charset="0"/>
              </a:rPr>
              <a:pPr algn="r" eaLnBrk="1" hangingPunct="1">
                <a:spcBef>
                  <a:spcPts val="1250"/>
                </a:spcBef>
              </a:pPr>
              <a:t>53</a:t>
            </a:fld>
            <a:endParaRPr lang="cs-CZ" altLang="cs-CZ" sz="2000">
              <a:latin typeface="Times New Roman" pitchFamily="18" charset="0"/>
              <a:cs typeface="Arial" pitchFamily="34" charset="0"/>
            </a:endParaRPr>
          </a:p>
        </p:txBody>
      </p:sp>
      <p:sp>
        <p:nvSpPr>
          <p:cNvPr id="3" name="TextovéPole 2"/>
          <p:cNvSpPr txBox="1"/>
          <p:nvPr/>
        </p:nvSpPr>
        <p:spPr>
          <a:xfrm>
            <a:off x="251518" y="980728"/>
            <a:ext cx="8784978" cy="5632311"/>
          </a:xfrm>
          <a:prstGeom prst="rect">
            <a:avLst/>
          </a:prstGeom>
          <a:noFill/>
        </p:spPr>
        <p:txBody>
          <a:bodyPr wrap="square" rtlCol="0">
            <a:spAutoFit/>
          </a:bodyPr>
          <a:lstStyle/>
          <a:p>
            <a:pPr marL="342900" indent="-342900">
              <a:buFont typeface="Arial" panose="020B0604020202020204" pitchFamily="34" charset="0"/>
              <a:buChar char="•"/>
            </a:pPr>
            <a:r>
              <a:rPr lang="cs-CZ" sz="2400" dirty="0"/>
              <a:t>Prezentace poskytuje komplexní pohled na obranné a operační plánování NATO a EU.</a:t>
            </a:r>
          </a:p>
          <a:p>
            <a:pPr marL="342900" indent="-342900">
              <a:buFont typeface="Arial" panose="020B0604020202020204" pitchFamily="34" charset="0"/>
              <a:buChar char="•"/>
            </a:pPr>
            <a:r>
              <a:rPr lang="cs-CZ" sz="2400" dirty="0"/>
              <a:t>Z porovnání obou organizací je zřejmé, že procesy jak obranného, tak operačního plánování mají obdobný logický základ a charakter.</a:t>
            </a:r>
          </a:p>
          <a:p>
            <a:pPr marL="342900" indent="-342900">
              <a:buFont typeface="Arial" panose="020B0604020202020204" pitchFamily="34" charset="0"/>
              <a:buChar char="•"/>
            </a:pPr>
            <a:r>
              <a:rPr lang="cs-CZ" sz="2400" dirty="0"/>
              <a:t>Odlišují se především v názvech orgánů a v používané terminologii.</a:t>
            </a:r>
          </a:p>
          <a:p>
            <a:pPr marL="342900" indent="-342900">
              <a:buFont typeface="Arial" panose="020B0604020202020204" pitchFamily="34" charset="0"/>
              <a:buChar char="•"/>
            </a:pPr>
            <a:r>
              <a:rPr lang="cs-CZ" sz="2400" dirty="0"/>
              <a:t>Nejvýznamnější rozdíl z pohledu obranného plánování spočívá ve způsobu řízení.</a:t>
            </a:r>
          </a:p>
          <a:p>
            <a:pPr marL="342900" indent="-342900">
              <a:buFont typeface="Arial" panose="020B0604020202020204" pitchFamily="34" charset="0"/>
              <a:buChar char="•"/>
            </a:pPr>
            <a:r>
              <a:rPr lang="cs-CZ" sz="2400" dirty="0"/>
              <a:t>Zatímco cíle rozvoje schopností NATO jsou definovány a zemím přidělovány shora dolů, tak v rámci EU si země přebírají závazky na základě své iniciativy.</a:t>
            </a:r>
          </a:p>
          <a:p>
            <a:pPr marL="342900" indent="-342900">
              <a:buFont typeface="Arial" panose="020B0604020202020204" pitchFamily="34" charset="0"/>
              <a:buChar char="•"/>
            </a:pPr>
            <a:r>
              <a:rPr lang="cs-CZ" sz="2400" dirty="0"/>
              <a:t>Patrný je rozdíl v uplatňování komplexního přístupu. V EU dominuje řešení krizí s využitím vojenských i nevojenských nástrojů (SOFT SECURITY). V rámci NATO dominuje příprava na kolektivní obranu a dominují vojenské schopnosti (HARD SECURITY).  </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28092" y="997470"/>
            <a:ext cx="8977572" cy="4212920"/>
          </a:xfrm>
        </p:spPr>
        <p:txBody>
          <a:bodyPr>
            <a:noAutofit/>
          </a:bodyPr>
          <a:lstStyle/>
          <a:p>
            <a:pPr marL="342900" indent="-342900" algn="just">
              <a:buFont typeface="Arial" panose="020B0604020202020204" pitchFamily="34" charset="0"/>
              <a:buChar char="•"/>
            </a:pPr>
            <a:r>
              <a:rPr lang="cs-CZ" sz="2400" dirty="0"/>
              <a:t>MC 0133/4 </a:t>
            </a:r>
            <a:r>
              <a:rPr lang="cs-CZ" sz="2400" dirty="0" err="1"/>
              <a:t>NATO´s</a:t>
            </a:r>
            <a:r>
              <a:rPr lang="cs-CZ" sz="2400" dirty="0"/>
              <a:t> </a:t>
            </a:r>
            <a:r>
              <a:rPr lang="cs-CZ" sz="2400" dirty="0" err="1"/>
              <a:t>Operational</a:t>
            </a:r>
            <a:r>
              <a:rPr lang="cs-CZ" sz="2400" dirty="0"/>
              <a:t> </a:t>
            </a:r>
            <a:r>
              <a:rPr lang="cs-CZ" sz="2400" dirty="0" err="1"/>
              <a:t>Planning</a:t>
            </a:r>
            <a:r>
              <a:rPr lang="cs-CZ" sz="2400" dirty="0"/>
              <a:t> (2011)</a:t>
            </a:r>
          </a:p>
          <a:p>
            <a:pPr marL="342900" indent="-342900" algn="just">
              <a:buFont typeface="Arial" panose="020B0604020202020204" pitchFamily="34" charset="0"/>
              <a:buChar char="•"/>
            </a:pPr>
            <a:r>
              <a:rPr lang="cs-CZ" sz="2400" dirty="0"/>
              <a:t>AJP 5.0 </a:t>
            </a:r>
            <a:r>
              <a:rPr lang="cs-CZ" sz="2400" dirty="0" err="1"/>
              <a:t>Allied</a:t>
            </a:r>
            <a:r>
              <a:rPr lang="cs-CZ" sz="2400" dirty="0"/>
              <a:t> Joint </a:t>
            </a:r>
            <a:r>
              <a:rPr lang="cs-CZ" sz="2400" dirty="0" err="1"/>
              <a:t>Doctrine</a:t>
            </a:r>
            <a:r>
              <a:rPr lang="cs-CZ" sz="2400" dirty="0"/>
              <a:t> </a:t>
            </a:r>
            <a:r>
              <a:rPr lang="cs-CZ" sz="2400" dirty="0" err="1"/>
              <a:t>for</a:t>
            </a:r>
            <a:r>
              <a:rPr lang="cs-CZ" sz="2400" dirty="0"/>
              <a:t> </a:t>
            </a:r>
            <a:r>
              <a:rPr lang="cs-CZ" sz="2400" dirty="0" err="1"/>
              <a:t>Operational</a:t>
            </a:r>
            <a:r>
              <a:rPr lang="cs-CZ" sz="2400" dirty="0"/>
              <a:t> –Level </a:t>
            </a:r>
            <a:r>
              <a:rPr lang="cs-CZ" sz="2400" dirty="0" err="1"/>
              <a:t>Planning</a:t>
            </a:r>
            <a:r>
              <a:rPr lang="cs-CZ" sz="2400" dirty="0"/>
              <a:t> (2019)</a:t>
            </a:r>
          </a:p>
          <a:p>
            <a:pPr marL="342900" indent="-342900" algn="just">
              <a:buFont typeface="Arial" panose="020B0604020202020204" pitchFamily="34" charset="0"/>
              <a:buChar char="•"/>
            </a:pPr>
            <a:r>
              <a:rPr lang="cs-CZ" sz="2400" dirty="0"/>
              <a:t>NATO </a:t>
            </a:r>
            <a:r>
              <a:rPr lang="cs-CZ" sz="2400" dirty="0" err="1"/>
              <a:t>Crisis</a:t>
            </a:r>
            <a:r>
              <a:rPr lang="cs-CZ" sz="2400" dirty="0"/>
              <a:t> Response Systém </a:t>
            </a:r>
            <a:r>
              <a:rPr lang="cs-CZ" sz="2400" dirty="0" err="1"/>
              <a:t>Manual</a:t>
            </a:r>
            <a:r>
              <a:rPr lang="cs-CZ" sz="2400" dirty="0"/>
              <a:t> (NCRSM)</a:t>
            </a:r>
          </a:p>
          <a:p>
            <a:pPr marL="342900" indent="-342900" algn="just">
              <a:buFont typeface="Arial" panose="020B0604020202020204" pitchFamily="34" charset="0"/>
              <a:buChar char="•"/>
            </a:pPr>
            <a:r>
              <a:rPr lang="cs-CZ" sz="2400" dirty="0"/>
              <a:t>ACO </a:t>
            </a:r>
            <a:r>
              <a:rPr lang="cs-CZ" sz="2400" dirty="0" err="1"/>
              <a:t>Comprehensive</a:t>
            </a:r>
            <a:r>
              <a:rPr lang="cs-CZ" sz="2400" dirty="0"/>
              <a:t> </a:t>
            </a:r>
            <a:r>
              <a:rPr lang="cs-CZ" sz="2400" dirty="0" err="1"/>
              <a:t>Operations</a:t>
            </a:r>
            <a:r>
              <a:rPr lang="cs-CZ" sz="2400" dirty="0"/>
              <a:t> </a:t>
            </a:r>
            <a:r>
              <a:rPr lang="cs-CZ" sz="2400" dirty="0" err="1"/>
              <a:t>Plannind</a:t>
            </a:r>
            <a:r>
              <a:rPr lang="cs-CZ" sz="2400" dirty="0"/>
              <a:t> </a:t>
            </a:r>
            <a:r>
              <a:rPr lang="cs-CZ" sz="2400" dirty="0" err="1"/>
              <a:t>Directive</a:t>
            </a:r>
            <a:r>
              <a:rPr lang="cs-CZ" sz="2400" dirty="0"/>
              <a:t> (COPD), 2013. </a:t>
            </a:r>
          </a:p>
          <a:p>
            <a:pPr marL="342900" indent="-342900" algn="just">
              <a:buFont typeface="Arial" panose="020B0604020202020204" pitchFamily="34" charset="0"/>
              <a:buChar char="•"/>
            </a:pPr>
            <a:r>
              <a:rPr lang="cs-CZ" sz="2400" dirty="0"/>
              <a:t>KRÁSNÝ, A., PROCHÁZKA, J., Vojenská strategie. Strategický management. Brno: UO, ÚSS. MO.ČR-PIC MO 2008, s. 261-312. </a:t>
            </a:r>
          </a:p>
          <a:p>
            <a:pPr marL="342900" lvl="0" indent="-342900" algn="just">
              <a:buFont typeface="Arial" panose="020B0604020202020204" pitchFamily="34" charset="0"/>
              <a:buChar char="•"/>
            </a:pPr>
            <a:r>
              <a:rPr lang="cs-CZ" sz="2400" dirty="0"/>
              <a:t>PROCHÁZKA, Josef; MIČÁNEK, František. Koncepční rozvoj AČR – přístupy a strategická východiska. Vojenské rozhledy. 2015, sv. 24 (56) , č. 1, s. 4-19.</a:t>
            </a:r>
          </a:p>
          <a:p>
            <a:pPr marL="342900" indent="-342900" algn="just">
              <a:buFont typeface="Arial" panose="020B0604020202020204" pitchFamily="34" charset="0"/>
              <a:buChar char="•"/>
            </a:pPr>
            <a:r>
              <a:rPr lang="cs-CZ" sz="2400" dirty="0"/>
              <a:t>COUNCIL OF THE EU: </a:t>
            </a:r>
            <a:r>
              <a:rPr lang="cs-CZ" sz="2400" dirty="0" err="1"/>
              <a:t>Defining</a:t>
            </a:r>
            <a:r>
              <a:rPr lang="cs-CZ" sz="2400" dirty="0"/>
              <a:t> </a:t>
            </a:r>
            <a:r>
              <a:rPr lang="cs-CZ" sz="2400" dirty="0" err="1"/>
              <a:t>the</a:t>
            </a:r>
            <a:r>
              <a:rPr lang="cs-CZ" sz="2400" dirty="0"/>
              <a:t> EU </a:t>
            </a:r>
            <a:r>
              <a:rPr lang="cs-CZ" sz="2400" dirty="0" err="1"/>
              <a:t>Capability</a:t>
            </a:r>
            <a:r>
              <a:rPr lang="cs-CZ" sz="2400" dirty="0"/>
              <a:t> </a:t>
            </a:r>
            <a:r>
              <a:rPr lang="cs-CZ" sz="2400" dirty="0" err="1"/>
              <a:t>Development</a:t>
            </a:r>
            <a:r>
              <a:rPr lang="cs-CZ" sz="2400" dirty="0"/>
              <a:t> </a:t>
            </a:r>
            <a:r>
              <a:rPr lang="cs-CZ" sz="2400" dirty="0" err="1"/>
              <a:t>Mechanism</a:t>
            </a:r>
            <a:r>
              <a:rPr lang="cs-CZ" sz="2400" dirty="0"/>
              <a:t>.</a:t>
            </a:r>
          </a:p>
          <a:p>
            <a:pPr marL="342900" indent="-342900" algn="just">
              <a:buFont typeface="Arial" panose="020B0604020202020204" pitchFamily="34" charset="0"/>
              <a:buChar char="•"/>
            </a:pPr>
            <a:r>
              <a:rPr lang="cs-CZ" sz="2400" dirty="0"/>
              <a:t>COUNCIL OF THE EU: </a:t>
            </a:r>
            <a:r>
              <a:rPr lang="cs-CZ" sz="2400" dirty="0" err="1"/>
              <a:t>Defining</a:t>
            </a:r>
            <a:r>
              <a:rPr lang="cs-CZ" sz="2400" dirty="0"/>
              <a:t> </a:t>
            </a:r>
            <a:r>
              <a:rPr lang="cs-CZ" sz="2400" dirty="0" err="1"/>
              <a:t>the</a:t>
            </a:r>
            <a:r>
              <a:rPr lang="cs-CZ" sz="2400" dirty="0"/>
              <a:t> </a:t>
            </a:r>
            <a:r>
              <a:rPr lang="cs-CZ" sz="2400" dirty="0" err="1"/>
              <a:t>Capability</a:t>
            </a:r>
            <a:r>
              <a:rPr lang="cs-CZ" sz="2400" dirty="0"/>
              <a:t> Development </a:t>
            </a:r>
            <a:r>
              <a:rPr lang="cs-CZ" sz="2400" dirty="0" err="1"/>
              <a:t>Mechanism</a:t>
            </a:r>
            <a:r>
              <a:rPr lang="cs-CZ" sz="2400" dirty="0"/>
              <a:t> (CDM) - </a:t>
            </a:r>
            <a:r>
              <a:rPr lang="cs-CZ" sz="2400" dirty="0" err="1"/>
              <a:t>Qualitative</a:t>
            </a:r>
            <a:r>
              <a:rPr lang="cs-CZ" sz="2400" dirty="0"/>
              <a:t> </a:t>
            </a:r>
            <a:r>
              <a:rPr lang="cs-CZ" sz="2400" dirty="0" err="1"/>
              <a:t>Aspects</a:t>
            </a:r>
            <a:r>
              <a:rPr lang="en-US" sz="2400" dirty="0"/>
              <a:t>.</a:t>
            </a:r>
            <a:endParaRPr lang="cs-CZ" sz="2400" dirty="0"/>
          </a:p>
          <a:p>
            <a:pPr marL="342900" lvl="0" indent="-342900" algn="just">
              <a:buFont typeface="Arial" panose="020B0604020202020204" pitchFamily="34" charset="0"/>
              <a:buChar char="•"/>
            </a:pPr>
            <a:endParaRPr lang="cs-CZ" sz="2400" dirty="0"/>
          </a:p>
        </p:txBody>
      </p:sp>
      <p:sp>
        <p:nvSpPr>
          <p:cNvPr id="5" name="Zástupný symbol pro datum 4"/>
          <p:cNvSpPr>
            <a:spLocks noGrp="1"/>
          </p:cNvSpPr>
          <p:nvPr>
            <p:ph type="dt" sz="half" idx="10"/>
          </p:nvPr>
        </p:nvSpPr>
        <p:spPr/>
        <p:txBody>
          <a:bodyPr/>
          <a:lstStyle/>
          <a:p>
            <a:r>
              <a:rPr lang="cs-CZ" dirty="0">
                <a:solidFill>
                  <a:prstClr val="white"/>
                </a:solidFill>
                <a:latin typeface="+mn-lt"/>
              </a:rPr>
              <a:t>21.05.2016</a:t>
            </a:r>
          </a:p>
        </p:txBody>
      </p:sp>
      <p:sp>
        <p:nvSpPr>
          <p:cNvPr id="6" name="Zástupný symbol pro zápatí 5"/>
          <p:cNvSpPr>
            <a:spLocks noGrp="1"/>
          </p:cNvSpPr>
          <p:nvPr>
            <p:ph type="ftr" sz="quarter" idx="4294967295"/>
          </p:nvPr>
        </p:nvSpPr>
        <p:spPr/>
        <p:txBody>
          <a:bodyPr/>
          <a:lstStyle/>
          <a:p>
            <a:r>
              <a:rPr lang="cs-CZ" dirty="0">
                <a:solidFill>
                  <a:prstClr val="black">
                    <a:tint val="75000"/>
                  </a:prstClr>
                </a:solidFill>
                <a:latin typeface="+mn-lt"/>
              </a:rPr>
              <a:t>Ing</a:t>
            </a:r>
          </a:p>
        </p:txBody>
      </p:sp>
      <p:sp>
        <p:nvSpPr>
          <p:cNvPr id="7" name="Nadpis 1"/>
          <p:cNvSpPr txBox="1">
            <a:spLocks/>
          </p:cNvSpPr>
          <p:nvPr/>
        </p:nvSpPr>
        <p:spPr>
          <a:xfrm>
            <a:off x="565212" y="-99392"/>
            <a:ext cx="8229600" cy="8640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r>
              <a:rPr lang="cs-CZ" sz="3200" b="1" dirty="0">
                <a:solidFill>
                  <a:prstClr val="black"/>
                </a:solidFill>
                <a:latin typeface="+mn-lt"/>
              </a:rPr>
              <a:t>LITERATURA – </a:t>
            </a:r>
            <a:r>
              <a:rPr lang="cs-CZ" sz="3200" b="1" dirty="0">
                <a:latin typeface="+mn-lt"/>
              </a:rPr>
              <a:t>DOPORUČENÁ</a:t>
            </a:r>
            <a:r>
              <a:rPr lang="cs-CZ" sz="3200" b="1" dirty="0">
                <a:solidFill>
                  <a:prstClr val="black"/>
                </a:solidFill>
                <a:latin typeface="+mn-lt"/>
              </a:rPr>
              <a:t> (2)</a:t>
            </a:r>
          </a:p>
        </p:txBody>
      </p:sp>
      <p:sp>
        <p:nvSpPr>
          <p:cNvPr id="8" name="Zástupný symbol pro datum 3"/>
          <p:cNvSpPr txBox="1">
            <a:spLocks/>
          </p:cNvSpPr>
          <p:nvPr/>
        </p:nvSpPr>
        <p:spPr>
          <a:xfrm>
            <a:off x="6948264" y="6356351"/>
            <a:ext cx="2057400" cy="365125"/>
          </a:xfrm>
          <a:prstGeom prst="rect">
            <a:avLst/>
          </a:prstGeom>
        </p:spPr>
        <p:txBody>
          <a:bodyPr vert="horz" lIns="91440" tIns="45720" rIns="91440" bIns="45720" rtlCol="0" anchor="ctr"/>
          <a:lstStyle>
            <a:defPPr>
              <a:defRPr lang="cs-CZ"/>
            </a:defPPr>
            <a:lvl1pPr marL="0" algn="ct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dirty="0">
                <a:solidFill>
                  <a:prstClr val="white"/>
                </a:solidFill>
                <a:latin typeface="+mn-lt"/>
              </a:rPr>
              <a:t>6</a:t>
            </a:r>
          </a:p>
        </p:txBody>
      </p:sp>
      <p:pic>
        <p:nvPicPr>
          <p:cNvPr id="9" name="Obrázek 8"/>
          <p:cNvPicPr>
            <a:picLocks noChangeAspect="1"/>
          </p:cNvPicPr>
          <p:nvPr/>
        </p:nvPicPr>
        <p:blipFill>
          <a:blip r:embed="rId3"/>
          <a:stretch>
            <a:fillRect/>
          </a:stretch>
        </p:blipFill>
        <p:spPr>
          <a:xfrm>
            <a:off x="7596336" y="-41870"/>
            <a:ext cx="1526356" cy="1017571"/>
          </a:xfrm>
          <a:prstGeom prst="rect">
            <a:avLst/>
          </a:prstGeom>
        </p:spPr>
      </p:pic>
      <p:pic>
        <p:nvPicPr>
          <p:cNvPr id="10" name="Obrázek 9"/>
          <p:cNvPicPr>
            <a:picLocks noChangeAspect="1"/>
          </p:cNvPicPr>
          <p:nvPr/>
        </p:nvPicPr>
        <p:blipFill>
          <a:blip r:embed="rId4"/>
          <a:stretch>
            <a:fillRect/>
          </a:stretch>
        </p:blipFill>
        <p:spPr>
          <a:xfrm>
            <a:off x="1" y="-22848"/>
            <a:ext cx="1763687" cy="998549"/>
          </a:xfrm>
          <a:prstGeom prst="rect">
            <a:avLst/>
          </a:prstGeom>
        </p:spPr>
      </p:pic>
    </p:spTree>
    <p:extLst>
      <p:ext uri="{BB962C8B-B14F-4D97-AF65-F5344CB8AC3E}">
        <p14:creationId xmlns:p14="http://schemas.microsoft.com/office/powerpoint/2010/main" val="231916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84"/>
            <a:ext cx="8228013" cy="1141412"/>
          </a:xfrm>
        </p:spPr>
        <p:txBody>
          <a:bodyPr/>
          <a:lstStyle/>
          <a:p>
            <a:r>
              <a:rPr lang="cs-CZ" sz="3600" b="1" dirty="0"/>
              <a:t>ÚVOD</a:t>
            </a:r>
          </a:p>
        </p:txBody>
      </p:sp>
      <p:sp>
        <p:nvSpPr>
          <p:cNvPr id="3" name="Zástupný symbol pro obsah 2"/>
          <p:cNvSpPr>
            <a:spLocks noGrp="1"/>
          </p:cNvSpPr>
          <p:nvPr>
            <p:ph idx="1"/>
          </p:nvPr>
        </p:nvSpPr>
        <p:spPr>
          <a:xfrm>
            <a:off x="107504" y="1831654"/>
            <a:ext cx="8678622" cy="4524375"/>
          </a:xfrm>
        </p:spPr>
        <p:txBody>
          <a:bodyPr/>
          <a:lstStyle/>
          <a:p>
            <a:pPr marL="457200" indent="-457200">
              <a:buFont typeface="Arial" panose="020B0604020202020204" pitchFamily="34" charset="0"/>
              <a:buChar char="•"/>
            </a:pPr>
            <a:r>
              <a:rPr lang="cs-CZ" sz="2400" dirty="0"/>
              <a:t>Plánování: uvědomělý proces velitelů a štábů. Stanoví způsoby </a:t>
            </a:r>
            <a:r>
              <a:rPr lang="en-US" sz="2400" dirty="0"/>
              <a:t>(</a:t>
            </a:r>
            <a:r>
              <a:rPr lang="en-US" sz="2400" b="1" dirty="0"/>
              <a:t>way</a:t>
            </a:r>
            <a:r>
              <a:rPr lang="cs-CZ" sz="2400" b="1" dirty="0"/>
              <a:t>s</a:t>
            </a:r>
            <a:r>
              <a:rPr lang="en-US" sz="2400" dirty="0"/>
              <a:t>) </a:t>
            </a:r>
            <a:r>
              <a:rPr lang="cs-CZ" sz="2400" dirty="0"/>
              <a:t>využití vojenských ale i nevojenských schopností (</a:t>
            </a:r>
            <a:r>
              <a:rPr lang="en-US" sz="2400" b="1" dirty="0"/>
              <a:t>means</a:t>
            </a:r>
            <a:r>
              <a:rPr lang="en-US" sz="2400" dirty="0"/>
              <a:t>) </a:t>
            </a:r>
            <a:r>
              <a:rPr lang="cs-CZ" sz="2400" dirty="0"/>
              <a:t>v konkrétním prostoru a v čase pro dosažení požadovaného cílového stavu (</a:t>
            </a:r>
            <a:r>
              <a:rPr lang="en-US" sz="2400" b="1" dirty="0"/>
              <a:t>end</a:t>
            </a:r>
            <a:r>
              <a:rPr lang="cs-CZ" sz="2400" b="1" dirty="0"/>
              <a:t>s</a:t>
            </a:r>
            <a:r>
              <a:rPr lang="en-US" sz="2400" dirty="0"/>
              <a:t>)</a:t>
            </a:r>
            <a:r>
              <a:rPr lang="cs-CZ" sz="2400" dirty="0"/>
              <a:t> při zvážení souvisejících rizik</a:t>
            </a:r>
            <a:r>
              <a:rPr lang="cs-CZ" sz="2400" b="1" dirty="0"/>
              <a:t>.</a:t>
            </a:r>
          </a:p>
          <a:p>
            <a:pPr marL="457200" indent="-457200">
              <a:buFont typeface="Arial" panose="020B0604020202020204" pitchFamily="34" charset="0"/>
              <a:buChar char="•"/>
            </a:pPr>
            <a:r>
              <a:rPr lang="cs-CZ" sz="2400" dirty="0"/>
              <a:t>Obranné i operační plánování NATO a EU vychází z obdobných přístupů. </a:t>
            </a:r>
          </a:p>
          <a:p>
            <a:pPr marL="457200" indent="-457200">
              <a:buFont typeface="Arial" panose="020B0604020202020204" pitchFamily="34" charset="0"/>
              <a:buChar char="•"/>
            </a:pPr>
            <a:r>
              <a:rPr lang="cs-CZ" sz="2400" dirty="0"/>
              <a:t>Cílem je vytvořit a následně využít nezbytné vojenské schopnosti a kapacity pro účinné vedení operací a naplnění politicko-vojenských ambicí.  </a:t>
            </a:r>
          </a:p>
          <a:p>
            <a:pPr marL="457200" indent="-457200">
              <a:buFont typeface="Arial" panose="020B0604020202020204" pitchFamily="34" charset="0"/>
              <a:buChar char="•"/>
            </a:pPr>
            <a:r>
              <a:rPr lang="cs-CZ" sz="2400" dirty="0"/>
              <a:t>Obranné plánování NATO : principu řízení shora-dolů (top-</a:t>
            </a:r>
            <a:r>
              <a:rPr lang="cs-CZ" sz="2400" dirty="0" err="1"/>
              <a:t>down</a:t>
            </a:r>
            <a:r>
              <a:rPr lang="cs-CZ" sz="2400" dirty="0"/>
              <a:t>). V rámci EU využívá iniciativy členských zemí na principu zdola-nahoru (</a:t>
            </a:r>
            <a:r>
              <a:rPr lang="cs-CZ" sz="2400" dirty="0" err="1"/>
              <a:t>bottom</a:t>
            </a:r>
            <a:r>
              <a:rPr lang="cs-CZ" sz="2400" dirty="0"/>
              <a:t>-up).</a:t>
            </a:r>
          </a:p>
          <a:p>
            <a:pPr marL="457200" indent="-457200">
              <a:buFont typeface="Arial" panose="020B0604020202020204" pitchFamily="34" charset="0"/>
              <a:buChar char="•"/>
            </a:pPr>
            <a:endParaRPr lang="cs-CZ" sz="2400" dirty="0"/>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7</a:t>
            </a:fld>
            <a:endParaRPr lang="cs-CZ" altLang="cs-CZ" dirty="0"/>
          </a:p>
        </p:txBody>
      </p:sp>
      <p:pic>
        <p:nvPicPr>
          <p:cNvPr id="5" name="Obrázek 4"/>
          <p:cNvPicPr>
            <a:picLocks noChangeAspect="1"/>
          </p:cNvPicPr>
          <p:nvPr/>
        </p:nvPicPr>
        <p:blipFill>
          <a:blip r:embed="rId3"/>
          <a:stretch>
            <a:fillRect/>
          </a:stretch>
        </p:blipFill>
        <p:spPr>
          <a:xfrm>
            <a:off x="1" y="-22848"/>
            <a:ext cx="1763687" cy="998549"/>
          </a:xfrm>
          <a:prstGeom prst="rect">
            <a:avLst/>
          </a:prstGeom>
        </p:spPr>
      </p:pic>
      <p:pic>
        <p:nvPicPr>
          <p:cNvPr id="6" name="Obrázek 5"/>
          <p:cNvPicPr>
            <a:picLocks noChangeAspect="1"/>
          </p:cNvPicPr>
          <p:nvPr/>
        </p:nvPicPr>
        <p:blipFill>
          <a:blip r:embed="rId4"/>
          <a:stretch>
            <a:fillRect/>
          </a:stretch>
        </p:blipFill>
        <p:spPr>
          <a:xfrm>
            <a:off x="7596336" y="-41870"/>
            <a:ext cx="1526356" cy="1017571"/>
          </a:xfrm>
          <a:prstGeom prst="rect">
            <a:avLst/>
          </a:prstGeom>
        </p:spPr>
      </p:pic>
    </p:spTree>
    <p:extLst>
      <p:ext uri="{BB962C8B-B14F-4D97-AF65-F5344CB8AC3E}">
        <p14:creationId xmlns:p14="http://schemas.microsoft.com/office/powerpoint/2010/main" val="1660582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2019</a:t>
            </a:r>
          </a:p>
        </p:txBody>
      </p:sp>
      <p:sp>
        <p:nvSpPr>
          <p:cNvPr id="6" name="Zástupný symbol pro zápatí 5"/>
          <p:cNvSpPr>
            <a:spLocks noGrp="1"/>
          </p:cNvSpPr>
          <p:nvPr>
            <p:ph type="ftr"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7" name="Nadpis 1"/>
          <p:cNvSpPr txBox="1">
            <a:spLocks/>
          </p:cNvSpPr>
          <p:nvPr/>
        </p:nvSpPr>
        <p:spPr>
          <a:xfrm>
            <a:off x="455613" y="1700808"/>
            <a:ext cx="8229600" cy="29523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PLÁNOVÁNÍ </a:t>
            </a:r>
            <a:r>
              <a:rPr lang="cs-CZ" sz="3200" dirty="0">
                <a:solidFill>
                  <a:prstClr val="black"/>
                </a:solidFill>
              </a:rPr>
              <a:t>NATO</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cs-CZ" sz="3200" dirty="0">
                <a:solidFill>
                  <a:prstClr val="black"/>
                </a:solidFill>
              </a:rPr>
              <a:t>Obranné plánování</a:t>
            </a: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endParaRPr lang="cs-CZ" sz="3200" dirty="0">
              <a:solidFill>
                <a:prstClr val="black"/>
              </a:solidFill>
            </a:endParaRPr>
          </a:p>
          <a:p>
            <a:pPr marL="457200" marR="0" lvl="0" indent="-4572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cs-CZ" sz="3200" dirty="0">
                <a:solidFill>
                  <a:prstClr val="black"/>
                </a:solidFill>
              </a:rPr>
              <a:t>Operační plánování</a:t>
            </a:r>
            <a:endParaRPr kumimoji="0" lang="cs-CZ" sz="32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075891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4624"/>
            <a:ext cx="8228013" cy="1141412"/>
          </a:xfrm>
        </p:spPr>
        <p:txBody>
          <a:bodyPr/>
          <a:lstStyle/>
          <a:p>
            <a:r>
              <a:rPr lang="cs-CZ" sz="3600" dirty="0"/>
              <a:t>OBRANNÉ PLÁNOVÁNÍ NATO</a:t>
            </a:r>
            <a:br>
              <a:rPr lang="cs-CZ" dirty="0"/>
            </a:br>
            <a:r>
              <a:rPr lang="cs-CZ" sz="2800" dirty="0" err="1"/>
              <a:t>NATO</a:t>
            </a:r>
            <a:r>
              <a:rPr lang="cs-CZ" sz="2800" dirty="0"/>
              <a:t> DEFENCE PLANNING PROCESS (NDPP)</a:t>
            </a:r>
          </a:p>
        </p:txBody>
      </p:sp>
      <p:sp>
        <p:nvSpPr>
          <p:cNvPr id="3" name="Zástupný symbol pro obsah 2"/>
          <p:cNvSpPr>
            <a:spLocks noGrp="1"/>
          </p:cNvSpPr>
          <p:nvPr>
            <p:ph idx="1"/>
          </p:nvPr>
        </p:nvSpPr>
        <p:spPr>
          <a:xfrm>
            <a:off x="457200" y="1640929"/>
            <a:ext cx="8228013" cy="4524375"/>
          </a:xfrm>
        </p:spPr>
        <p:txBody>
          <a:bodyPr/>
          <a:lstStyle/>
          <a:p>
            <a:pPr marL="457200" indent="-457200" algn="just">
              <a:buFont typeface="Arial" panose="020B0604020202020204" pitchFamily="34" charset="0"/>
              <a:buChar char="•"/>
            </a:pPr>
            <a:r>
              <a:rPr lang="cs-CZ" sz="2400" dirty="0"/>
              <a:t>Zajistit vojensky relevantní, zdrojově udržitelné a interoperabilní síly (schopnosti) pro kolektivní obranu  (</a:t>
            </a:r>
            <a:r>
              <a:rPr lang="cs-CZ" sz="2400" dirty="0" err="1"/>
              <a:t>Level</a:t>
            </a:r>
            <a:r>
              <a:rPr lang="cs-CZ" sz="2400" dirty="0"/>
              <a:t> </a:t>
            </a:r>
            <a:r>
              <a:rPr lang="cs-CZ" sz="2400" dirty="0" err="1"/>
              <a:t>of</a:t>
            </a:r>
            <a:r>
              <a:rPr lang="cs-CZ" sz="2400" dirty="0"/>
              <a:t> </a:t>
            </a:r>
            <a:r>
              <a:rPr lang="cs-CZ" sz="2400" dirty="0" err="1"/>
              <a:t>Ambitions</a:t>
            </a:r>
            <a:r>
              <a:rPr lang="cs-CZ" sz="2400" dirty="0"/>
              <a:t> – </a:t>
            </a:r>
            <a:r>
              <a:rPr lang="cs-CZ" sz="2400" dirty="0" err="1"/>
              <a:t>LoA</a:t>
            </a:r>
            <a:r>
              <a:rPr lang="cs-CZ" sz="2400" dirty="0"/>
              <a:t>)</a:t>
            </a:r>
          </a:p>
          <a:p>
            <a:pPr marL="457200" indent="-457200" algn="just">
              <a:buFont typeface="Arial" panose="020B0604020202020204" pitchFamily="34" charset="0"/>
              <a:buChar char="•"/>
            </a:pPr>
            <a:r>
              <a:rPr lang="cs-CZ" sz="2400" dirty="0"/>
              <a:t>Definovat minimální požadavky na schopnosti (Minimum </a:t>
            </a:r>
            <a:r>
              <a:rPr lang="cs-CZ" sz="2400" dirty="0" err="1"/>
              <a:t>Capability</a:t>
            </a:r>
            <a:r>
              <a:rPr lang="cs-CZ" sz="2400" dirty="0"/>
              <a:t> </a:t>
            </a:r>
            <a:r>
              <a:rPr lang="cs-CZ" sz="2400" dirty="0" err="1"/>
              <a:t>Requirements</a:t>
            </a:r>
            <a:r>
              <a:rPr lang="cs-CZ" sz="2400" dirty="0"/>
              <a:t> – MCR)</a:t>
            </a:r>
          </a:p>
          <a:p>
            <a:pPr marL="457200" indent="-457200" algn="just">
              <a:buFont typeface="Arial" panose="020B0604020202020204" pitchFamily="34" charset="0"/>
              <a:buChar char="•"/>
            </a:pPr>
            <a:r>
              <a:rPr lang="cs-CZ" sz="2400" dirty="0"/>
              <a:t>Stanovit cíle výstavby schopností (</a:t>
            </a:r>
            <a:r>
              <a:rPr lang="cs-CZ" sz="2400" dirty="0" err="1"/>
              <a:t>Capability</a:t>
            </a:r>
            <a:r>
              <a:rPr lang="cs-CZ" sz="2400" dirty="0"/>
              <a:t> </a:t>
            </a:r>
            <a:r>
              <a:rPr lang="cs-CZ" sz="2400" dirty="0" err="1"/>
              <a:t>Targets</a:t>
            </a:r>
            <a:r>
              <a:rPr lang="cs-CZ" sz="2400" dirty="0"/>
              <a:t> – </a:t>
            </a:r>
            <a:r>
              <a:rPr lang="cs-CZ" sz="2400" dirty="0" err="1"/>
              <a:t>CTs</a:t>
            </a:r>
            <a:r>
              <a:rPr lang="cs-CZ" sz="2400" dirty="0"/>
              <a:t>)</a:t>
            </a:r>
          </a:p>
          <a:p>
            <a:pPr marL="457200" indent="-457200" algn="just">
              <a:buFont typeface="Arial" panose="020B0604020202020204" pitchFamily="34" charset="0"/>
              <a:buChar char="•"/>
            </a:pPr>
            <a:r>
              <a:rPr lang="cs-CZ" sz="2400" dirty="0"/>
              <a:t>Přiřadit cíle k realizaci (členským zemím, nebo v rámci mezinárodní spolupráce či společného financování NATO)</a:t>
            </a:r>
          </a:p>
          <a:p>
            <a:pPr marL="457200" indent="-457200" algn="just">
              <a:buFont typeface="Arial" panose="020B0604020202020204" pitchFamily="34" charset="0"/>
              <a:buChar char="•"/>
            </a:pPr>
            <a:r>
              <a:rPr lang="cs-CZ" sz="2400" dirty="0"/>
              <a:t>Podporovat realizaci cílů (iniciativy NATO  např. Smart </a:t>
            </a:r>
            <a:r>
              <a:rPr lang="cs-CZ" sz="2400" dirty="0" err="1"/>
              <a:t>Defence</a:t>
            </a:r>
            <a:r>
              <a:rPr lang="cs-CZ" sz="2400" dirty="0"/>
              <a:t>)</a:t>
            </a:r>
          </a:p>
          <a:p>
            <a:pPr marL="457200" indent="-457200" algn="just">
              <a:buFont typeface="Arial" panose="020B0604020202020204" pitchFamily="34" charset="0"/>
              <a:buChar char="•"/>
            </a:pPr>
            <a:r>
              <a:rPr lang="cs-CZ" sz="2400" dirty="0"/>
              <a:t>Hodnotit dosažený stav rozvoj schopností (hodnocení obranných plánů NATO)</a:t>
            </a:r>
          </a:p>
        </p:txBody>
      </p:sp>
      <p:sp>
        <p:nvSpPr>
          <p:cNvPr id="4" name="Zástupný symbol pro číslo snímku 3"/>
          <p:cNvSpPr>
            <a:spLocks noGrp="1"/>
          </p:cNvSpPr>
          <p:nvPr>
            <p:ph type="sldNum" idx="10"/>
          </p:nvPr>
        </p:nvSpPr>
        <p:spPr/>
        <p:txBody>
          <a:bodyPr/>
          <a:lstStyle/>
          <a:p>
            <a:pPr>
              <a:defRPr/>
            </a:pPr>
            <a:fld id="{F7C29C12-9686-4327-AC7F-3AC27AD1ECAE}" type="slidenum">
              <a:rPr lang="cs-CZ" altLang="cs-CZ" smtClean="0"/>
              <a:pPr>
                <a:defRPr/>
              </a:pPr>
              <a:t>9</a:t>
            </a:fld>
            <a:endParaRPr lang="cs-CZ" altLang="cs-CZ" dirty="0"/>
          </a:p>
        </p:txBody>
      </p:sp>
    </p:spTree>
    <p:extLst>
      <p:ext uri="{BB962C8B-B14F-4D97-AF65-F5344CB8AC3E}">
        <p14:creationId xmlns:p14="http://schemas.microsoft.com/office/powerpoint/2010/main" val="1471195123"/>
      </p:ext>
    </p:extLst>
  </p:cSld>
  <p:clrMapOvr>
    <a:masterClrMapping/>
  </p:clrMapOvr>
</p:sld>
</file>

<file path=ppt/theme/theme1.xml><?xml version="1.0" encoding="utf-8"?>
<a:theme xmlns:a="http://schemas.openxmlformats.org/drawingml/2006/main" name="1_Motiv systému Office">
  <a:themeElements>
    <a:clrScheme name="Vlastní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D2DB9"/>
      </a:hlink>
      <a:folHlink>
        <a:srgbClr val="2D2DB9"/>
      </a:folHlink>
    </a:clrScheme>
    <a:fontScheme name="Motiv systému Office">
      <a:majorFont>
        <a:latin typeface="Calibri"/>
        <a:ea typeface="Microsoft YaHei"/>
        <a:cs typeface=""/>
      </a:majorFont>
      <a:minorFont>
        <a:latin typeface="Calibri"/>
        <a:ea typeface="Microsoft YaHei"/>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250"/>
          </a:spcBef>
          <a:spcAft>
            <a:spcPct val="0"/>
          </a:spcAft>
          <a:buClr>
            <a:srgbClr val="000000"/>
          </a:buClr>
          <a:buSzPct val="100000"/>
          <a:buFont typeface="Times New Roman" pitchFamily="16" charset="0"/>
          <a:buNone/>
          <a:tabLst/>
          <a:defRPr kumimoji="0" lang="en-GB" altLang="cs-CZ" sz="2000" b="0" i="0" u="none" strike="noStrike" cap="none" normalizeH="0" baseline="0" smtClean="0">
            <a:ln>
              <a:noFill/>
            </a:ln>
            <a:solidFill>
              <a:schemeClr val="bg1"/>
            </a:solidFill>
            <a:effectLst/>
            <a:latin typeface="Times New Roman" pitchFamily="16"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ts val="1250"/>
          </a:spcBef>
          <a:spcAft>
            <a:spcPct val="0"/>
          </a:spcAft>
          <a:buClr>
            <a:srgbClr val="000000"/>
          </a:buClr>
          <a:buSzPct val="100000"/>
          <a:buFont typeface="Times New Roman" pitchFamily="16" charset="0"/>
          <a:buNone/>
          <a:tabLst/>
          <a:defRPr kumimoji="0" lang="en-GB" altLang="cs-CZ" sz="2000" b="0" i="0" u="none" strike="noStrike" cap="none" normalizeH="0" baseline="0" smtClean="0">
            <a:ln>
              <a:noFill/>
            </a:ln>
            <a:solidFill>
              <a:schemeClr val="bg1"/>
            </a:solidFill>
            <a:effectLst/>
            <a:latin typeface="Times New Roman" pitchFamily="16" charset="0"/>
            <a:ea typeface="Microsoft YaHei" charset="-122"/>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6943</Words>
  <Application>Microsoft Office PowerPoint</Application>
  <PresentationFormat>Předvádění na obrazovce (4:3)</PresentationFormat>
  <Paragraphs>874</Paragraphs>
  <Slides>53</Slides>
  <Notes>37</Notes>
  <HiddenSlides>0</HiddenSlides>
  <MMClips>0</MMClips>
  <ScaleCrop>false</ScaleCrop>
  <HeadingPairs>
    <vt:vector size="6" baseType="variant">
      <vt:variant>
        <vt:lpstr>Použitá písma</vt:lpstr>
      </vt:variant>
      <vt:variant>
        <vt:i4>7</vt:i4>
      </vt:variant>
      <vt:variant>
        <vt:lpstr>Motiv</vt:lpstr>
      </vt:variant>
      <vt:variant>
        <vt:i4>1</vt:i4>
      </vt:variant>
      <vt:variant>
        <vt:lpstr>Nadpisy snímků</vt:lpstr>
      </vt:variant>
      <vt:variant>
        <vt:i4>53</vt:i4>
      </vt:variant>
    </vt:vector>
  </HeadingPairs>
  <TitlesOfParts>
    <vt:vector size="61" baseType="lpstr">
      <vt:lpstr>Arial</vt:lpstr>
      <vt:lpstr>Calibri</vt:lpstr>
      <vt:lpstr>MS Reference Sans Serif</vt:lpstr>
      <vt:lpstr>Symbol</vt:lpstr>
      <vt:lpstr>Times New Roman</vt:lpstr>
      <vt:lpstr>Times New Roman CE</vt:lpstr>
      <vt:lpstr>Wingdings</vt:lpstr>
      <vt:lpstr>1_Motiv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ÚVOD</vt:lpstr>
      <vt:lpstr>Prezentace aplikace PowerPoint</vt:lpstr>
      <vt:lpstr>OBRANNÉ PLÁNOVÁNÍ NATO NATO DEFENCE PLANNING PROCESS (NDPP)</vt:lpstr>
      <vt:lpstr>CHARAKTERISTIKA NDPP</vt:lpstr>
      <vt:lpstr>Prezentace aplikace PowerPoint</vt:lpstr>
      <vt:lpstr>Prezentace aplikace PowerPoint</vt:lpstr>
      <vt:lpstr>URČENÍ POŽADAVKŮ NA SCHOPNOSTI</vt:lpstr>
      <vt:lpstr>Prezentace aplikace PowerPoint</vt:lpstr>
      <vt:lpstr>STANOVENÍ POŽADAVKU NA SCHOPNOST PŘÍKLAD</vt:lpstr>
      <vt:lpstr>Prezentace aplikace PowerPoint</vt:lpstr>
      <vt:lpstr>OPERAČNÍ PLÁNOVÁNÍ NATO COMPREHENSIVE OPERATIONS PLANNING DIRECTIVE (COPD)</vt:lpstr>
      <vt:lpstr>POŽADAVKY NA OPERAČNÍ PLÁNOVÁNÍ</vt:lpstr>
      <vt:lpstr>PROCES OPERAČNÍHO PLÁNOVÁNÍ</vt:lpstr>
      <vt:lpstr>ZAHÁJENÍ OPERAČNÍHO PLÁNOVÁNÍ </vt:lpstr>
      <vt:lpstr>UJASNĚNÍ ÚKOLU (1)</vt:lpstr>
      <vt:lpstr>UJASNĚNÍ ÚKOLU (2)</vt:lpstr>
      <vt:lpstr>UJASNĚNÍ ÚKOLU (3)</vt:lpstr>
      <vt:lpstr>ZPRACOVÁNÍ ZÁMĚRU OPERACE (1)</vt:lpstr>
      <vt:lpstr>ZPRACOVÁNÍ ZÁMĚRU OPERACE (2)</vt:lpstr>
      <vt:lpstr>ZPRACOVÁNÍ OPERAČNÍHO PLÁNU (1) </vt:lpstr>
      <vt:lpstr>ZPRACOVÁNÍ OPERAČNÍHO PLÁNU (2) </vt:lpstr>
      <vt:lpstr>HODNOCENÍ OPERACE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OBRANNÉ PLÁNOVÁNÍ   SBOP/CSDP</vt:lpstr>
      <vt:lpstr>PROCES OBRANNÉHO PLÁNOVÁNÍ EU</vt:lpstr>
      <vt:lpstr>DEFINOVÁNÍ POŽADAVKŮ (1) </vt:lpstr>
      <vt:lpstr>DEFINOVÁNÍ POŽADAVKŮ (2) </vt:lpstr>
      <vt:lpstr>DEFINOVÁNÍ POŽADAVKŮ (3) </vt:lpstr>
      <vt:lpstr>Prezentace aplikace PowerPoint</vt:lpstr>
      <vt:lpstr>PLÁNOVÁNÍ OPERACÍ  A  MISÍ   SBOP/CSDP</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MZV CR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ocst</dc:creator>
  <cp:lastModifiedBy>josef</cp:lastModifiedBy>
  <cp:revision>137</cp:revision>
  <cp:lastPrinted>2017-11-02T08:16:11Z</cp:lastPrinted>
  <dcterms:created xsi:type="dcterms:W3CDTF">2017-10-14T11:29:47Z</dcterms:created>
  <dcterms:modified xsi:type="dcterms:W3CDTF">2022-05-03T18:39:03Z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