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7" r:id="rId8"/>
    <p:sldId id="269" r:id="rId9"/>
    <p:sldId id="298" r:id="rId10"/>
    <p:sldId id="272" r:id="rId11"/>
    <p:sldId id="275" r:id="rId12"/>
    <p:sldId id="285" r:id="rId13"/>
    <p:sldId id="277" r:id="rId14"/>
    <p:sldId id="278" r:id="rId15"/>
    <p:sldId id="280" r:id="rId16"/>
    <p:sldId id="279" r:id="rId17"/>
    <p:sldId id="286" r:id="rId18"/>
    <p:sldId id="287" r:id="rId19"/>
    <p:sldId id="288" r:id="rId20"/>
    <p:sldId id="292" r:id="rId21"/>
    <p:sldId id="294" r:id="rId22"/>
    <p:sldId id="296" r:id="rId23"/>
    <p:sldId id="261" r:id="rId24"/>
    <p:sldId id="281" r:id="rId25"/>
    <p:sldId id="299" r:id="rId26"/>
    <p:sldId id="300" r:id="rId27"/>
    <p:sldId id="283" r:id="rId28"/>
    <p:sldId id="282" r:id="rId29"/>
    <p:sldId id="291" r:id="rId30"/>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034AB4C3-AC76-42BC-971E-F371A6BABFF1}" type="datetimeFigureOut">
              <a:rPr lang="cs-CZ" smtClean="0"/>
              <a:t>06.04.2023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6808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4AB4C3-AC76-42BC-971E-F371A6BABFF1}" type="datetimeFigureOut">
              <a:rPr lang="cs-CZ" smtClean="0"/>
              <a:t>06.04.2023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2256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4AB4C3-AC76-42BC-971E-F371A6BABFF1}" type="datetimeFigureOut">
              <a:rPr lang="cs-CZ" smtClean="0"/>
              <a:t>06.04.2023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7411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4AB4C3-AC76-42BC-971E-F371A6BABFF1}" type="datetimeFigureOut">
              <a:rPr lang="cs-CZ" smtClean="0"/>
              <a:t>06.04.2023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4707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34AB4C3-AC76-42BC-971E-F371A6BABFF1}" type="datetimeFigureOut">
              <a:rPr lang="cs-CZ" smtClean="0"/>
              <a:t>06.04.2023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0123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34AB4C3-AC76-42BC-971E-F371A6BABFF1}" type="datetimeFigureOut">
              <a:rPr lang="cs-CZ" smtClean="0"/>
              <a:t>06.04.2023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44789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34AB4C3-AC76-42BC-971E-F371A6BABFF1}" type="datetimeFigureOut">
              <a:rPr lang="cs-CZ" smtClean="0"/>
              <a:t>06.04.2023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212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34AB4C3-AC76-42BC-971E-F371A6BABFF1}" type="datetimeFigureOut">
              <a:rPr lang="cs-CZ" smtClean="0"/>
              <a:t>06.04.2023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5023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4AB4C3-AC76-42BC-971E-F371A6BABFF1}" type="datetimeFigureOut">
              <a:rPr lang="cs-CZ" smtClean="0"/>
              <a:t>06.04.2023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06322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06.04.2023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82346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06.04.2023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76268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AB4C3-AC76-42BC-971E-F371A6BABFF1}" type="datetimeFigureOut">
              <a:rPr lang="cs-CZ" smtClean="0"/>
              <a:t>06.04.2023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FC60B-A8A8-4D9D-8262-5E10DA565BAA}" type="slidenum">
              <a:rPr lang="cs-CZ" smtClean="0"/>
              <a:t>‹#›</a:t>
            </a:fld>
            <a:endParaRPr lang="cs-CZ"/>
          </a:p>
        </p:txBody>
      </p:sp>
    </p:spTree>
    <p:extLst>
      <p:ext uri="{BB962C8B-B14F-4D97-AF65-F5344CB8AC3E}">
        <p14:creationId xmlns:p14="http://schemas.microsoft.com/office/powerpoint/2010/main" val="186165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5-412#f29571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Ochrana utajovaných informací</a:t>
            </a:r>
          </a:p>
        </p:txBody>
      </p:sp>
      <p:sp>
        <p:nvSpPr>
          <p:cNvPr id="3" name="Podnadpis 2"/>
          <p:cNvSpPr>
            <a:spLocks noGrp="1"/>
          </p:cNvSpPr>
          <p:nvPr>
            <p:ph type="subTitle" idx="1"/>
          </p:nvPr>
        </p:nvSpPr>
        <p:spPr/>
        <p:txBody>
          <a:bodyPr/>
          <a:lstStyle/>
          <a:p>
            <a:r>
              <a:rPr lang="cs-CZ" dirty="0"/>
              <a:t>6. 4. 2023</a:t>
            </a:r>
          </a:p>
        </p:txBody>
      </p:sp>
    </p:spTree>
    <p:extLst>
      <p:ext uri="{BB962C8B-B14F-4D97-AF65-F5344CB8AC3E}">
        <p14:creationId xmlns:p14="http://schemas.microsoft.com/office/powerpoint/2010/main" val="7885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Personální bezpečnost</a:t>
            </a:r>
          </a:p>
        </p:txBody>
      </p:sp>
      <p:sp>
        <p:nvSpPr>
          <p:cNvPr id="3" name="Zástupný symbol pro obsah 2"/>
          <p:cNvSpPr>
            <a:spLocks noGrp="1"/>
          </p:cNvSpPr>
          <p:nvPr>
            <p:ph idx="1"/>
          </p:nvPr>
        </p:nvSpPr>
        <p:spPr/>
        <p:txBody>
          <a:bodyPr>
            <a:normAutofit fontScale="25000" lnSpcReduction="20000"/>
          </a:bodyPr>
          <a:lstStyle/>
          <a:p>
            <a:pPr marL="0" indent="0">
              <a:buNone/>
            </a:pPr>
            <a:r>
              <a:rPr lang="cs-CZ" sz="4800" b="1" dirty="0"/>
              <a:t>Podmínky přístupu fyzické osoby k utajované informaci stupně utajení Vyhrazené</a:t>
            </a:r>
          </a:p>
          <a:p>
            <a:pPr marL="0" indent="0">
              <a:buNone/>
            </a:pPr>
            <a:endParaRPr lang="cs-CZ" sz="4800" b="1" dirty="0"/>
          </a:p>
          <a:p>
            <a:r>
              <a:rPr lang="cs-CZ" sz="4800" dirty="0"/>
              <a:t>Fyzické osobě lze umožnit přístup k utajované informaci stupně utajení Vyhrazené, jestliže </a:t>
            </a:r>
          </a:p>
          <a:p>
            <a:pPr lvl="1"/>
            <a:r>
              <a:rPr lang="cs-CZ" sz="4800" dirty="0"/>
              <a:t>jej nezbytně potřebuje k výkonu své funkce, pracovní nebo jiné činnosti</a:t>
            </a:r>
          </a:p>
          <a:p>
            <a:pPr lvl="1"/>
            <a:r>
              <a:rPr lang="cs-CZ" sz="4800" dirty="0"/>
              <a:t>je držitelem </a:t>
            </a:r>
            <a:r>
              <a:rPr lang="cs-CZ" sz="4800" b="1" dirty="0"/>
              <a:t>oznámení o splnění podmínek </a:t>
            </a:r>
            <a:r>
              <a:rPr lang="cs-CZ" sz="4800" dirty="0"/>
              <a:t>pro přístup k utajované informaci stupně utajení Vyhrazené, osvědčení fyzické osoby.</a:t>
            </a:r>
          </a:p>
          <a:p>
            <a:r>
              <a:rPr lang="cs-CZ" sz="4800" dirty="0"/>
              <a:t>Oznámení se vydá fyzické osobě, která</a:t>
            </a:r>
          </a:p>
          <a:p>
            <a:pPr lvl="1"/>
            <a:r>
              <a:rPr lang="cs-CZ" sz="4800" dirty="0"/>
              <a:t>je plně svéprávná (prohlášení o svéprávnosti)</a:t>
            </a:r>
          </a:p>
          <a:p>
            <a:pPr lvl="1"/>
            <a:r>
              <a:rPr lang="cs-CZ" sz="4800" dirty="0"/>
              <a:t>dosáhla alespoň 18 let věku (občanský průkaz, pas),</a:t>
            </a:r>
          </a:p>
          <a:p>
            <a:pPr lvl="1"/>
            <a:r>
              <a:rPr lang="cs-CZ" sz="4800" dirty="0"/>
              <a:t>je bezúhonná (výpis z rejstříku trestů).</a:t>
            </a:r>
          </a:p>
          <a:p>
            <a:pPr marL="457200" lvl="1" indent="0">
              <a:buNone/>
            </a:pPr>
            <a:endParaRPr lang="cs-CZ" sz="4800" dirty="0"/>
          </a:p>
          <a:p>
            <a:r>
              <a:rPr lang="cs-CZ" sz="4800" dirty="0"/>
              <a:t>Splnění podmínek ověřuje a oznámení fyzické osobě vydává ten, kdo je vůči ní v rámci služebního poměru nebo pracovněprávního, členského či obdobného vztahu odpovědnou osobou, nebo jí určená osoba. </a:t>
            </a:r>
          </a:p>
          <a:p>
            <a:r>
              <a:rPr lang="cs-CZ" sz="4800" dirty="0"/>
              <a:t>Jde-li o fyzickou osobu, vůči níž není odpovědná osoba podle věty první, splnění podmínek podle odstavce 2 ověřuje a oznámení fyzické osobě vydává odpovědná osoba nebo jí určená osoba toho, kdo umožní fyzické osobě přístup k utajované informaci stupně utajení Vyhrazené. </a:t>
            </a:r>
          </a:p>
          <a:p>
            <a:r>
              <a:rPr lang="cs-CZ" sz="4800" dirty="0"/>
              <a:t>V ostatních případech splnění podmínek ověřuje a oznámení fyzické osobě vydává Národní bezpečnostní úřad (dále jen „Úřad“) na základě odůvodněné písemné žádosti.</a:t>
            </a:r>
          </a:p>
          <a:p>
            <a:r>
              <a:rPr lang="cs-CZ" sz="4800" dirty="0"/>
              <a:t>Před prvním přístupem k utajované informaci stupně utajení Vyhrazené ten, kdo je vůči fyzické osobě v rámci služebního poměru nebo pracovněprávního, členského či obdobného vztahu osobou odpovědnou, zajistí její poučení. Jde-li o fyzickou osobu, vůči níž není odpovědná osoba podle věty první, zajistí poučení odpovědná osoba toho, kdo přístup k utajované informaci umožní. Poučení podepisuje fyzická osoba a ten, kdo poučení provedl; jeden výtisk poučení jí předá a jeden výtisk uloží.</a:t>
            </a:r>
          </a:p>
          <a:p>
            <a:r>
              <a:rPr lang="cs-CZ" sz="4800" dirty="0"/>
              <a:t>Ten, kdo vydal oznámení, je povinen každých 5 let ode dne jeho vydání ověřovat splnění podmínek</a:t>
            </a:r>
            <a:endParaRPr lang="cs-CZ" dirty="0"/>
          </a:p>
          <a:p>
            <a:pPr marL="0" indent="0">
              <a:buNone/>
            </a:pPr>
            <a:endParaRPr lang="cs-CZ" b="1" dirty="0"/>
          </a:p>
          <a:p>
            <a:pPr marL="0" indent="0">
              <a:buNone/>
            </a:pPr>
            <a:endParaRPr lang="cs-CZ" dirty="0"/>
          </a:p>
          <a:p>
            <a:endParaRPr lang="cs-CZ" dirty="0"/>
          </a:p>
        </p:txBody>
      </p:sp>
    </p:spTree>
    <p:extLst>
      <p:ext uri="{BB962C8B-B14F-4D97-AF65-F5344CB8AC3E}">
        <p14:creationId xmlns:p14="http://schemas.microsoft.com/office/powerpoint/2010/main" val="319729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cs-CZ" sz="1600" dirty="0"/>
              <a:t>Personální bezpečnost</a:t>
            </a:r>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800" b="1" dirty="0"/>
              <a:t>Podmínky přístupu fyzické osoby k utajované informaci stupně utajení Přísně tajné, Tajné nebo Důvěrné</a:t>
            </a:r>
          </a:p>
          <a:p>
            <a:pPr>
              <a:spcBef>
                <a:spcPts val="0"/>
              </a:spcBef>
            </a:pPr>
            <a:r>
              <a:rPr lang="cs-CZ" sz="800" dirty="0"/>
              <a:t>Fyzické osobě lze umožnit přístup k utajované informaci  jestliže </a:t>
            </a:r>
          </a:p>
          <a:p>
            <a:pPr lvl="1">
              <a:spcBef>
                <a:spcPts val="0"/>
              </a:spcBef>
            </a:pPr>
            <a:r>
              <a:rPr lang="cs-CZ" sz="800" dirty="0"/>
              <a:t>jej nezbytně potřebuje k výkonu své funkce, pracovní nebo jiné činnosti, </a:t>
            </a:r>
          </a:p>
          <a:p>
            <a:pPr lvl="1">
              <a:spcBef>
                <a:spcPts val="0"/>
              </a:spcBef>
            </a:pPr>
            <a:r>
              <a:rPr lang="cs-CZ" sz="800" dirty="0"/>
              <a:t>je držitelem platného </a:t>
            </a:r>
            <a:r>
              <a:rPr lang="cs-CZ" sz="800" b="1" dirty="0"/>
              <a:t>osvědčení fyzické osoby </a:t>
            </a:r>
            <a:r>
              <a:rPr lang="cs-CZ" sz="800" dirty="0"/>
              <a:t>příslušného stupně utajení a je poučena, .</a:t>
            </a:r>
          </a:p>
          <a:p>
            <a:pPr>
              <a:spcBef>
                <a:spcPts val="0"/>
              </a:spcBef>
            </a:pPr>
            <a:r>
              <a:rPr lang="cs-CZ" sz="800" dirty="0"/>
              <a:t>Před prvním přístupem k utajované informaci provede ten, kdo je vůči fyzické osobě v rámci služebního poměru nebo pracovněprávního, členského či obdobného vztahu osobou odpovědnou, zajistí její poučení. </a:t>
            </a:r>
          </a:p>
          <a:p>
            <a:pPr>
              <a:spcBef>
                <a:spcPts val="0"/>
              </a:spcBef>
            </a:pPr>
            <a:r>
              <a:rPr lang="cs-CZ" sz="800" dirty="0"/>
              <a:t>Jde-li o fyzickou osobu ve vztahu, vůči níž není odpovědná osoba, zajistí poučení odpovědná osoba toho, kdo fyzické osobě přístup k utajované informaci umožní. Poučení podepisuje fyzická osoba a ten, kdo poučení provedl; jeden výtisk poučení jí předá, jeden výtisk uloží</a:t>
            </a:r>
            <a:r>
              <a:rPr lang="cs-CZ" sz="800" b="1" baseline="30000" dirty="0"/>
              <a:t> </a:t>
            </a:r>
            <a:r>
              <a:rPr lang="cs-CZ" sz="800" dirty="0"/>
              <a:t>a jeden zašle Úřadu. Povinnost zaslání jednoho výtisku poučení Úřadu se nevztahuje na zpravodajské služby České republiky</a:t>
            </a:r>
            <a:r>
              <a:rPr lang="cs-CZ" sz="800" b="1" baseline="30000" dirty="0"/>
              <a:t> </a:t>
            </a:r>
            <a:r>
              <a:rPr lang="cs-CZ" sz="800" dirty="0"/>
              <a:t>(dále jen "zpravodajské služby") v případech podle § 140 odst. 1 písm. a) a na Ministerstvo vnitra v případech podle § 141 </a:t>
            </a:r>
            <a:r>
              <a:rPr lang="cs-CZ" sz="800" dirty="0" err="1"/>
              <a:t>odst</a:t>
            </a:r>
            <a:r>
              <a:rPr lang="cs-CZ" sz="800" dirty="0"/>
              <a:t> 1.</a:t>
            </a:r>
          </a:p>
          <a:p>
            <a:pPr>
              <a:spcBef>
                <a:spcPts val="0"/>
              </a:spcBef>
            </a:pPr>
            <a:r>
              <a:rPr lang="cs-CZ" sz="800" dirty="0"/>
              <a:t>Poučení ředitele Úřadu a ředitele Bezpečnostní informační služby provede předseda vlády, poučení ředitele Úřadu pro zahraniční styky a informace provede ministr vnitra a poučení ředitele Vojenského zpravodajství provede ministr obrany; .</a:t>
            </a:r>
          </a:p>
          <a:p>
            <a:pPr marL="0" indent="0">
              <a:spcBef>
                <a:spcPts val="0"/>
              </a:spcBef>
              <a:buNone/>
            </a:pPr>
            <a:r>
              <a:rPr lang="cs-CZ" sz="800" b="1" dirty="0"/>
              <a:t>Podmínky pro vydání osvědčení fyzické osoby</a:t>
            </a:r>
          </a:p>
          <a:p>
            <a:pPr lvl="1">
              <a:spcBef>
                <a:spcPts val="0"/>
              </a:spcBef>
            </a:pPr>
            <a:r>
              <a:rPr lang="cs-CZ" sz="800" dirty="0"/>
              <a:t>Osvědčení fyzické osoby Úřad vydá fyzické osobě, která</a:t>
            </a:r>
          </a:p>
          <a:p>
            <a:pPr lvl="1">
              <a:spcBef>
                <a:spcPts val="0"/>
              </a:spcBef>
            </a:pPr>
            <a:r>
              <a:rPr lang="cs-CZ" sz="800" dirty="0"/>
              <a:t>je státním občanem České republiky nebo státním příslušníkem členského státu Evropské unie nebo Organizace Severoatlantické smlouvy,</a:t>
            </a:r>
          </a:p>
          <a:p>
            <a:pPr lvl="1">
              <a:spcBef>
                <a:spcPts val="0"/>
              </a:spcBef>
            </a:pPr>
            <a:r>
              <a:rPr lang="cs-CZ" sz="800" dirty="0"/>
              <a:t>splňuje podmínky uvedené v § 6 odst. 2,</a:t>
            </a:r>
          </a:p>
          <a:p>
            <a:pPr lvl="1">
              <a:spcBef>
                <a:spcPts val="0"/>
              </a:spcBef>
            </a:pPr>
            <a:r>
              <a:rPr lang="cs-CZ" sz="800" dirty="0"/>
              <a:t>je osobnostně způsobilá,</a:t>
            </a:r>
          </a:p>
          <a:p>
            <a:pPr lvl="1">
              <a:spcBef>
                <a:spcPts val="0"/>
              </a:spcBef>
            </a:pPr>
            <a:r>
              <a:rPr lang="cs-CZ" sz="800" dirty="0"/>
              <a:t>je bezpečnostně spolehlivá.</a:t>
            </a:r>
          </a:p>
          <a:p>
            <a:pPr marL="0" indent="0">
              <a:spcBef>
                <a:spcPts val="0"/>
              </a:spcBef>
              <a:buNone/>
            </a:pPr>
            <a:r>
              <a:rPr lang="cs-CZ" sz="800" b="1" dirty="0"/>
              <a:t>Osobnostní způsobilost</a:t>
            </a:r>
          </a:p>
          <a:p>
            <a:pPr lvl="1">
              <a:spcBef>
                <a:spcPts val="0"/>
              </a:spcBef>
            </a:pPr>
            <a:r>
              <a:rPr lang="cs-CZ" sz="800" dirty="0"/>
              <a:t>Podmínku osobnostní způsobilosti splňuje fyzická osoba, která netrpí poruchou či obtížemi, které mohou mít vliv na její spolehlivost nebo schopnost utajovat informace.</a:t>
            </a:r>
          </a:p>
          <a:p>
            <a:pPr lvl="1">
              <a:spcBef>
                <a:spcPts val="0"/>
              </a:spcBef>
            </a:pPr>
            <a:r>
              <a:rPr lang="cs-CZ" sz="800" dirty="0"/>
              <a:t>Osobnostní způsobilost podle se ověřuje na základě prohlášení k osobnostní způsobilosti a i na základě znaleckého posudku o osobnostní způsobilosti.</a:t>
            </a:r>
          </a:p>
          <a:p>
            <a:pPr marL="0" indent="0">
              <a:spcBef>
                <a:spcPts val="0"/>
              </a:spcBef>
              <a:buNone/>
            </a:pPr>
            <a:r>
              <a:rPr lang="cs-CZ" sz="800" b="1" dirty="0"/>
              <a:t>Bezpečnostní spolehlivost</a:t>
            </a:r>
          </a:p>
          <a:p>
            <a:pPr lvl="1">
              <a:spcBef>
                <a:spcPts val="0"/>
              </a:spcBef>
            </a:pPr>
            <a:r>
              <a:rPr lang="cs-CZ" sz="800" dirty="0"/>
              <a:t>Podmínku bezpečnostní spolehlivosti splňuje fyzická osoba, u níž není zjištěno bezpečnostní riziko.</a:t>
            </a:r>
          </a:p>
          <a:p>
            <a:pPr lvl="1">
              <a:spcBef>
                <a:spcPts val="0"/>
              </a:spcBef>
            </a:pPr>
            <a:r>
              <a:rPr lang="cs-CZ" sz="800" dirty="0"/>
              <a:t>Bezpečnostním rizikem je</a:t>
            </a:r>
          </a:p>
          <a:p>
            <a:pPr lvl="2">
              <a:spcBef>
                <a:spcPts val="0"/>
              </a:spcBef>
            </a:pPr>
            <a:r>
              <a:rPr lang="cs-CZ" sz="800" dirty="0"/>
              <a:t>závažná nebo opakovaná činnost proti zájmům České republiky,</a:t>
            </a:r>
          </a:p>
          <a:p>
            <a:pPr lvl="2">
              <a:spcBef>
                <a:spcPts val="0"/>
              </a:spcBef>
            </a:pPr>
            <a:r>
              <a:rPr lang="cs-CZ" sz="800" dirty="0"/>
              <a:t>činnost, spočívající v potlačování základních práv a svobod, anebo podpora takové činnosti, nebo</a:t>
            </a:r>
          </a:p>
          <a:p>
            <a:pPr lvl="2">
              <a:spcBef>
                <a:spcPts val="0"/>
              </a:spcBef>
            </a:pPr>
            <a:r>
              <a:rPr lang="cs-CZ" sz="800" dirty="0"/>
              <a:t>skutečnost, že jsou majetkové poměry zjevně nepřiměřené řádně přiznaným příjmům fyzické osoby.</a:t>
            </a:r>
          </a:p>
          <a:p>
            <a:pPr lvl="2">
              <a:spcBef>
                <a:spcPts val="0"/>
              </a:spcBef>
            </a:pPr>
            <a:r>
              <a:rPr lang="cs-CZ" sz="800" dirty="0"/>
              <a:t>zařazení do složky bývalé Státní bezpečnosti s rozvědným nebo kontrarozvědným zaměřením, zpravodajské správy Generálního štábu Československé lidové armády nebo odboru vnitřní ochrany Sboru nápravné výchovy anebo prokazatelnou spolupráci s bývalou Státní bezpečností nebo zpravodajskou správou Generálního štábu Československé lidové armády nebo odborem vnitřní ochrany Sboru nápravné výchovy,</a:t>
            </a:r>
          </a:p>
          <a:p>
            <a:pPr lvl="2">
              <a:spcBef>
                <a:spcPts val="0"/>
              </a:spcBef>
            </a:pPr>
            <a:r>
              <a:rPr lang="cs-CZ" sz="800" dirty="0"/>
              <a:t>užívání jiné identity,</a:t>
            </a:r>
          </a:p>
          <a:p>
            <a:pPr lvl="2">
              <a:spcBef>
                <a:spcPts val="0"/>
              </a:spcBef>
            </a:pPr>
            <a:r>
              <a:rPr lang="cs-CZ" sz="800" dirty="0"/>
              <a:t>úmyslné porušení právních předpisů, na jehož základě může nastat újma zájmu České republiky,</a:t>
            </a:r>
          </a:p>
          <a:p>
            <a:pPr lvl="2">
              <a:spcBef>
                <a:spcPts val="0"/>
              </a:spcBef>
            </a:pPr>
            <a:r>
              <a:rPr lang="cs-CZ" sz="800" dirty="0"/>
              <a:t>chování, které má vliv na důvěryhodnost nebo ovlivnitelnost osoby a může ovlivnit její schopnost utajovat informace,</a:t>
            </a:r>
          </a:p>
          <a:p>
            <a:pPr lvl="2">
              <a:spcBef>
                <a:spcPts val="0"/>
              </a:spcBef>
            </a:pPr>
            <a:r>
              <a:rPr lang="cs-CZ" sz="800" dirty="0"/>
              <a:t>styky s osobou, která vyvíjí nebo vyvíjela činnost proti zájmu České republiky,</a:t>
            </a:r>
          </a:p>
          <a:p>
            <a:pPr lvl="2">
              <a:spcBef>
                <a:spcPts val="0"/>
              </a:spcBef>
            </a:pPr>
            <a:r>
              <a:rPr lang="cs-CZ" sz="800" dirty="0"/>
              <a:t>pravomocné odsouzení pro trestný čin,</a:t>
            </a:r>
          </a:p>
          <a:p>
            <a:pPr lvl="2">
              <a:spcBef>
                <a:spcPts val="0"/>
              </a:spcBef>
            </a:pPr>
            <a:r>
              <a:rPr lang="cs-CZ" sz="800" dirty="0"/>
              <a:t>uvedení nepravdivé informace nebo zamlčení informace rozhodné pro objektivní zjištění skutečného stavu věci v řízení podle části čtvrté nebo nenahlášení změny údajů uvedených v příloze k této žádosti o vydání osvědčení fyzické osoby (§ 94) nebo v jiném materiálu poskytnutém Úřadu v příloze k této žádosti,</a:t>
            </a:r>
          </a:p>
          <a:p>
            <a:pPr lvl="2">
              <a:spcBef>
                <a:spcPts val="0"/>
              </a:spcBef>
            </a:pPr>
            <a:r>
              <a:rPr lang="cs-CZ" sz="800" dirty="0"/>
              <a:t>porušení povinnosti při ochraně utajovaných informací,</a:t>
            </a:r>
          </a:p>
          <a:p>
            <a:pPr lvl="2">
              <a:spcBef>
                <a:spcPts val="0"/>
              </a:spcBef>
            </a:pPr>
            <a:r>
              <a:rPr lang="cs-CZ" sz="800" dirty="0"/>
              <a:t>opakované neposkytnutí nezbytné součinnosti při bezpečnostním řízení zahájeném podle § 101 odst. 1, nebo</a:t>
            </a:r>
          </a:p>
          <a:p>
            <a:pPr lvl="2">
              <a:spcBef>
                <a:spcPts val="0"/>
              </a:spcBef>
            </a:pPr>
            <a:r>
              <a:rPr lang="cs-CZ" sz="800" dirty="0"/>
              <a:t>podmíněné zastavení trestního stíhání pro úmyslný trestný čin nebo podmíněné odložení podání návrhu na potrestání pro úmyslný trestný čin, u nichž stanovená zkušební doba dosud neuplynula, anebo schválení narovnání pro úmyslný trestný čin.</a:t>
            </a:r>
          </a:p>
        </p:txBody>
      </p:sp>
    </p:spTree>
    <p:extLst>
      <p:ext uri="{BB962C8B-B14F-4D97-AF65-F5344CB8AC3E}">
        <p14:creationId xmlns:p14="http://schemas.microsoft.com/office/powerpoint/2010/main" val="393528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Podmínky přístupu k utajované informaci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15609967"/>
              </p:ext>
            </p:extLst>
          </p:nvPr>
        </p:nvGraphicFramePr>
        <p:xfrm>
          <a:off x="457200" y="1600200"/>
          <a:ext cx="8229600" cy="31343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cs-CZ" dirty="0"/>
                        <a:t>podmínky</a:t>
                      </a:r>
                    </a:p>
                  </a:txBody>
                  <a:tcPr/>
                </a:tc>
                <a:tc>
                  <a:txBody>
                    <a:bodyPr/>
                    <a:lstStyle/>
                    <a:p>
                      <a:r>
                        <a:rPr lang="cs-CZ" dirty="0"/>
                        <a:t>VYHRAZENÉ (oznámení)</a:t>
                      </a:r>
                    </a:p>
                  </a:txBody>
                  <a:tcPr/>
                </a:tc>
                <a:tc>
                  <a:txBody>
                    <a:bodyPr/>
                    <a:lstStyle/>
                    <a:p>
                      <a:r>
                        <a:rPr lang="cs-CZ" dirty="0"/>
                        <a:t>DÚVĚRNÉ,TAJNÉ, PŘÍSNĚ TAJNÉ (osvědčení)</a:t>
                      </a:r>
                    </a:p>
                  </a:txBody>
                  <a:tcPr/>
                </a:tc>
                <a:extLst>
                  <a:ext uri="{0D108BD9-81ED-4DB2-BD59-A6C34878D82A}">
                    <a16:rowId xmlns:a16="http://schemas.microsoft.com/office/drawing/2014/main" val="10000"/>
                  </a:ext>
                </a:extLst>
              </a:tr>
              <a:tr h="370840">
                <a:tc>
                  <a:txBody>
                    <a:bodyPr/>
                    <a:lstStyle/>
                    <a:p>
                      <a:r>
                        <a:rPr lang="cs-CZ" dirty="0"/>
                        <a:t>Svéprávnost</a:t>
                      </a:r>
                    </a:p>
                  </a:txBody>
                  <a:tcPr/>
                </a:tc>
                <a:tc>
                  <a:txBody>
                    <a:bodyPr/>
                    <a:lstStyle/>
                    <a:p>
                      <a:pPr algn="ctr"/>
                      <a:r>
                        <a:rPr lang="cs-CZ" dirty="0"/>
                        <a:t>ANO</a:t>
                      </a:r>
                    </a:p>
                  </a:txBody>
                  <a:tcPr/>
                </a:tc>
                <a:tc>
                  <a:txBody>
                    <a:bodyPr/>
                    <a:lstStyle/>
                    <a:p>
                      <a:pPr algn="ctr"/>
                      <a:r>
                        <a:rPr lang="cs-CZ" dirty="0"/>
                        <a:t>ANO</a:t>
                      </a:r>
                    </a:p>
                  </a:txBody>
                  <a:tcPr/>
                </a:tc>
                <a:extLst>
                  <a:ext uri="{0D108BD9-81ED-4DB2-BD59-A6C34878D82A}">
                    <a16:rowId xmlns:a16="http://schemas.microsoft.com/office/drawing/2014/main" val="10001"/>
                  </a:ext>
                </a:extLst>
              </a:tr>
              <a:tr h="370840">
                <a:tc>
                  <a:txBody>
                    <a:bodyPr/>
                    <a:lstStyle/>
                    <a:p>
                      <a:r>
                        <a:rPr lang="cs-CZ" dirty="0"/>
                        <a:t>Věk minimálně 18 let</a:t>
                      </a:r>
                    </a:p>
                  </a:txBody>
                  <a:tcPr/>
                </a:tc>
                <a:tc>
                  <a:txBody>
                    <a:bodyPr/>
                    <a:lstStyle/>
                    <a:p>
                      <a:pPr algn="ctr"/>
                      <a:r>
                        <a:rPr lang="cs-CZ" dirty="0"/>
                        <a:t>ANO</a:t>
                      </a:r>
                    </a:p>
                  </a:txBody>
                  <a:tcPr/>
                </a:tc>
                <a:tc>
                  <a:txBody>
                    <a:bodyPr/>
                    <a:lstStyle/>
                    <a:p>
                      <a:pPr algn="ctr"/>
                      <a:r>
                        <a:rPr lang="cs-CZ" dirty="0"/>
                        <a:t>ANO</a:t>
                      </a:r>
                    </a:p>
                  </a:txBody>
                  <a:tcPr/>
                </a:tc>
                <a:extLst>
                  <a:ext uri="{0D108BD9-81ED-4DB2-BD59-A6C34878D82A}">
                    <a16:rowId xmlns:a16="http://schemas.microsoft.com/office/drawing/2014/main" val="10002"/>
                  </a:ext>
                </a:extLst>
              </a:tr>
              <a:tr h="370840">
                <a:tc>
                  <a:txBody>
                    <a:bodyPr/>
                    <a:lstStyle/>
                    <a:p>
                      <a:r>
                        <a:rPr lang="cs-CZ" dirty="0"/>
                        <a:t>Bezúhonnost</a:t>
                      </a:r>
                    </a:p>
                  </a:txBody>
                  <a:tcPr/>
                </a:tc>
                <a:tc>
                  <a:txBody>
                    <a:bodyPr/>
                    <a:lstStyle/>
                    <a:p>
                      <a:pPr algn="ctr"/>
                      <a:r>
                        <a:rPr lang="cs-CZ" dirty="0"/>
                        <a:t>ANO</a:t>
                      </a:r>
                    </a:p>
                  </a:txBody>
                  <a:tcPr/>
                </a:tc>
                <a:tc>
                  <a:txBody>
                    <a:bodyPr/>
                    <a:lstStyle/>
                    <a:p>
                      <a:pPr algn="ctr"/>
                      <a:r>
                        <a:rPr lang="cs-CZ" dirty="0"/>
                        <a:t>ANO</a:t>
                      </a:r>
                    </a:p>
                  </a:txBody>
                  <a:tcPr/>
                </a:tc>
                <a:extLst>
                  <a:ext uri="{0D108BD9-81ED-4DB2-BD59-A6C34878D82A}">
                    <a16:rowId xmlns:a16="http://schemas.microsoft.com/office/drawing/2014/main" val="10003"/>
                  </a:ext>
                </a:extLst>
              </a:tr>
              <a:tr h="370840">
                <a:tc>
                  <a:txBody>
                    <a:bodyPr/>
                    <a:lstStyle/>
                    <a:p>
                      <a:r>
                        <a:rPr lang="cs-CZ" dirty="0"/>
                        <a:t>Státní občanství ČR, země EU, NATO</a:t>
                      </a:r>
                    </a:p>
                  </a:txBody>
                  <a:tcPr/>
                </a:tc>
                <a:tc>
                  <a:txBody>
                    <a:bodyPr/>
                    <a:lstStyle/>
                    <a:p>
                      <a:pPr algn="ctr"/>
                      <a:r>
                        <a:rPr lang="cs-CZ" dirty="0"/>
                        <a:t>NE</a:t>
                      </a:r>
                    </a:p>
                  </a:txBody>
                  <a:tcPr/>
                </a:tc>
                <a:tc>
                  <a:txBody>
                    <a:bodyPr/>
                    <a:lstStyle/>
                    <a:p>
                      <a:pPr algn="ctr"/>
                      <a:r>
                        <a:rPr lang="cs-CZ" dirty="0"/>
                        <a:t>ANO</a:t>
                      </a:r>
                    </a:p>
                  </a:txBody>
                  <a:tcPr/>
                </a:tc>
                <a:extLst>
                  <a:ext uri="{0D108BD9-81ED-4DB2-BD59-A6C34878D82A}">
                    <a16:rowId xmlns:a16="http://schemas.microsoft.com/office/drawing/2014/main" val="10004"/>
                  </a:ext>
                </a:extLst>
              </a:tr>
              <a:tr h="370840">
                <a:tc>
                  <a:txBody>
                    <a:bodyPr/>
                    <a:lstStyle/>
                    <a:p>
                      <a:r>
                        <a:rPr lang="cs-CZ" dirty="0"/>
                        <a:t>Osobnostní způsobilost</a:t>
                      </a:r>
                    </a:p>
                  </a:txBody>
                  <a:tcPr/>
                </a:tc>
                <a:tc>
                  <a:txBody>
                    <a:bodyPr/>
                    <a:lstStyle/>
                    <a:p>
                      <a:pPr algn="ctr"/>
                      <a:r>
                        <a:rPr lang="cs-CZ" dirty="0"/>
                        <a:t>NE</a:t>
                      </a:r>
                    </a:p>
                  </a:txBody>
                  <a:tcPr/>
                </a:tc>
                <a:tc>
                  <a:txBody>
                    <a:bodyPr/>
                    <a:lstStyle/>
                    <a:p>
                      <a:pPr algn="ctr"/>
                      <a:r>
                        <a:rPr lang="cs-CZ" dirty="0"/>
                        <a:t>ANO</a:t>
                      </a:r>
                    </a:p>
                  </a:txBody>
                  <a:tcPr/>
                </a:tc>
                <a:extLst>
                  <a:ext uri="{0D108BD9-81ED-4DB2-BD59-A6C34878D82A}">
                    <a16:rowId xmlns:a16="http://schemas.microsoft.com/office/drawing/2014/main" val="10005"/>
                  </a:ext>
                </a:extLst>
              </a:tr>
              <a:tr h="370840">
                <a:tc>
                  <a:txBody>
                    <a:bodyPr/>
                    <a:lstStyle/>
                    <a:p>
                      <a:r>
                        <a:rPr lang="cs-CZ" dirty="0"/>
                        <a:t>Bezpečnostní spolehlivost</a:t>
                      </a:r>
                    </a:p>
                  </a:txBody>
                  <a:tcPr/>
                </a:tc>
                <a:tc>
                  <a:txBody>
                    <a:bodyPr/>
                    <a:lstStyle/>
                    <a:p>
                      <a:pPr algn="ctr"/>
                      <a:r>
                        <a:rPr lang="cs-CZ" dirty="0"/>
                        <a:t>NE</a:t>
                      </a:r>
                    </a:p>
                  </a:txBody>
                  <a:tcPr/>
                </a:tc>
                <a:tc>
                  <a:txBody>
                    <a:bodyPr/>
                    <a:lstStyle/>
                    <a:p>
                      <a:pPr algn="ctr"/>
                      <a:r>
                        <a:rPr lang="cs-CZ" dirty="0"/>
                        <a:t>ANO</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6283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Fyzická bezpečnost</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a:t>Pro zabezpečení ochrany utajovaných informací v rámci fyzické bezpečnosti se určují objekty, zabezpečené oblasti a jednací oblasti.</a:t>
            </a:r>
          </a:p>
          <a:p>
            <a:pPr lvl="1"/>
            <a:r>
              <a:rPr lang="cs-CZ" b="1" dirty="0"/>
              <a:t>Objektem</a:t>
            </a:r>
            <a:r>
              <a:rPr lang="cs-CZ" dirty="0"/>
              <a:t> je budova nebo jiný ohraničený prostor, ve kterém se zpravidla nachází zabezpečená oblast nebo jednací oblast.</a:t>
            </a:r>
          </a:p>
          <a:p>
            <a:pPr lvl="1"/>
            <a:r>
              <a:rPr lang="cs-CZ" b="1" dirty="0"/>
              <a:t>Zabezpečenou oblastí </a:t>
            </a:r>
            <a:r>
              <a:rPr lang="cs-CZ" dirty="0"/>
              <a:t>je ohraničený prostor v objektu.</a:t>
            </a:r>
          </a:p>
          <a:p>
            <a:pPr lvl="1"/>
            <a:r>
              <a:rPr lang="cs-CZ" b="1" dirty="0"/>
              <a:t>Jednací oblastí </a:t>
            </a:r>
            <a:r>
              <a:rPr lang="cs-CZ" dirty="0"/>
              <a:t>je ohraničený prostor v objektu. Utajovanou informaci stupně utajení Přísně tajné nebo Tajné lze pravidelně projednávat pouze v jednací oblasti.</a:t>
            </a:r>
          </a:p>
          <a:p>
            <a:pPr marL="0" indent="0">
              <a:buNone/>
            </a:pPr>
            <a:r>
              <a:rPr lang="cs-CZ" dirty="0"/>
              <a:t>Utajovaná informace se zpracovává</a:t>
            </a:r>
          </a:p>
          <a:p>
            <a:pPr lvl="1"/>
            <a:r>
              <a:rPr lang="cs-CZ" dirty="0"/>
              <a:t>v zabezpečené oblasti příslušné kategorie nebo vyšší,</a:t>
            </a:r>
          </a:p>
          <a:p>
            <a:pPr lvl="1"/>
            <a:r>
              <a:rPr lang="cs-CZ" dirty="0"/>
              <a:t>v objektu příslušné kategorie nebo vyšší, pokud je zajištěno, že k utajované informaci nemá přístup neoprávněná osoba,</a:t>
            </a:r>
          </a:p>
          <a:p>
            <a:pPr lvl="1"/>
            <a:r>
              <a:rPr lang="cs-CZ" dirty="0"/>
              <a:t>v odůvodněných případech s písemným souhlasem odpovědné osoby nebo bezpečnostního ředitele v objektu jiné kategorie, než je stupeň utajení zpracovávané utajované informace, pokud je zajištěno, že k utajované informaci nemá přístup neoprávněná osoba, nebo</a:t>
            </a:r>
          </a:p>
          <a:p>
            <a:pPr lvl="1"/>
            <a:r>
              <a:rPr lang="cs-CZ" dirty="0"/>
              <a:t>v odůvodněných případech s písemným souhlasem odpovědné osoby nebo bezpečnostního ředitele mimo objekt, pokud je zajištěno, že k utajované informaci nemá přístup neoprávněná osoba.</a:t>
            </a:r>
          </a:p>
          <a:p>
            <a:pPr marL="0" indent="0">
              <a:buNone/>
            </a:pPr>
            <a:r>
              <a:rPr lang="cs-CZ" dirty="0"/>
              <a:t>Utajovaná informace se ukládá v zabezpečené oblasti příslušné kategorie nebo vyšší a v ní popřípadě v trezoru, uzamykatelné skříni nebo jiné schránce za podmínek stanovených prováděcím právním předpisem.</a:t>
            </a:r>
          </a:p>
          <a:p>
            <a:endParaRPr lang="cs-CZ" dirty="0"/>
          </a:p>
        </p:txBody>
      </p:sp>
    </p:spTree>
    <p:extLst>
      <p:ext uri="{BB962C8B-B14F-4D97-AF65-F5344CB8AC3E}">
        <p14:creationId xmlns:p14="http://schemas.microsoft.com/office/powerpoint/2010/main" val="192388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Fyzická bezpečnost -zabezpečená oblast</a:t>
            </a:r>
          </a:p>
        </p:txBody>
      </p:sp>
      <p:sp>
        <p:nvSpPr>
          <p:cNvPr id="3" name="Zástupný symbol pro obsah 2"/>
          <p:cNvSpPr>
            <a:spLocks noGrp="1"/>
          </p:cNvSpPr>
          <p:nvPr>
            <p:ph idx="1"/>
          </p:nvPr>
        </p:nvSpPr>
        <p:spPr/>
        <p:txBody>
          <a:bodyPr>
            <a:normAutofit fontScale="55000" lnSpcReduction="20000"/>
          </a:bodyPr>
          <a:lstStyle/>
          <a:p>
            <a:r>
              <a:rPr lang="cs-CZ" dirty="0"/>
              <a:t>Zabezpečené oblasti se podle nejvyššího stupně utajení utajované informace, která se v nich ukládá, a objekty se podle nejvyššího stupně utajení utajované informace, která se v nich zpracovává, zařazují do kategorií</a:t>
            </a:r>
          </a:p>
          <a:p>
            <a:pPr lvl="1"/>
            <a:r>
              <a:rPr lang="cs-CZ" dirty="0"/>
              <a:t>Přísně tajné,</a:t>
            </a:r>
          </a:p>
          <a:p>
            <a:pPr lvl="1"/>
            <a:r>
              <a:rPr lang="cs-CZ" dirty="0"/>
              <a:t>Tajné,</a:t>
            </a:r>
          </a:p>
          <a:p>
            <a:pPr lvl="1"/>
            <a:r>
              <a:rPr lang="cs-CZ" dirty="0"/>
              <a:t>Důvěrné</a:t>
            </a:r>
          </a:p>
          <a:p>
            <a:pPr lvl="1"/>
            <a:r>
              <a:rPr lang="cs-CZ" dirty="0"/>
              <a:t>Vyhrazené.</a:t>
            </a:r>
          </a:p>
          <a:p>
            <a:r>
              <a:rPr lang="cs-CZ" dirty="0"/>
              <a:t>Zabezpečené oblasti se podle možnosti přístupu k utajované informaci zařazují do tříd</a:t>
            </a:r>
          </a:p>
          <a:p>
            <a:pPr lvl="1"/>
            <a:r>
              <a:rPr lang="cs-CZ" dirty="0"/>
              <a:t>třída I, kdy vstupem do této oblasti dochází k seznámení s utajovanou informací,</a:t>
            </a:r>
          </a:p>
          <a:p>
            <a:pPr lvl="1"/>
            <a:r>
              <a:rPr lang="cs-CZ" dirty="0"/>
              <a:t>třída II, kdy vstupem do této oblasti nedochází k seznámení s utajovanou informací.</a:t>
            </a:r>
          </a:p>
          <a:p>
            <a:r>
              <a:rPr lang="cs-CZ" dirty="0"/>
              <a:t>Neoprávněná osoba může vstoupit pouze do zabezpečené oblasti třídy II, a to s osobou, která má do této oblasti vstup povolen.</a:t>
            </a:r>
          </a:p>
          <a:p>
            <a:r>
              <a:rPr lang="cs-CZ" dirty="0"/>
              <a:t>V odůvodněných případech s písemným souhlasem odpovědné osoby nebo jí pověřené osoby lze na dobu nezbytně nutnou změnit třídu I na třídu II, pokud je zajištěno, že k utajované informaci nemá přístup neoprávněná osoba.</a:t>
            </a:r>
          </a:p>
          <a:p>
            <a:endParaRPr lang="cs-CZ" dirty="0"/>
          </a:p>
        </p:txBody>
      </p:sp>
    </p:spTree>
    <p:extLst>
      <p:ext uri="{BB962C8B-B14F-4D97-AF65-F5344CB8AC3E}">
        <p14:creationId xmlns:p14="http://schemas.microsoft.com/office/powerpoint/2010/main" val="39669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a:t>Fyzická bezpečnost - projednávání utajovaných informací</a:t>
            </a:r>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1000" dirty="0"/>
              <a:t>Vstup do jednací oblasti a výstup z ní musí být kontrolován těmito opatřeními</a:t>
            </a:r>
          </a:p>
          <a:p>
            <a:pPr>
              <a:spcBef>
                <a:spcPts val="0"/>
              </a:spcBef>
            </a:pPr>
            <a:r>
              <a:rPr lang="cs-CZ" sz="1000" b="1" dirty="0"/>
              <a:t>Ostraha </a:t>
            </a:r>
            <a:r>
              <a:rPr lang="cs-CZ" sz="1000" dirty="0"/>
              <a:t>se nepřetržitě zajišťuje u objektu, ve kterém se nachází zabezpečená oblast kategorie</a:t>
            </a:r>
          </a:p>
          <a:p>
            <a:pPr lvl="1">
              <a:spcBef>
                <a:spcPts val="0"/>
              </a:spcBef>
            </a:pPr>
            <a:r>
              <a:rPr lang="cs-CZ" sz="1000" dirty="0"/>
              <a:t>Přísně tajné, nejméně 2 osobami u objektu,</a:t>
            </a:r>
          </a:p>
          <a:p>
            <a:pPr lvl="1">
              <a:spcBef>
                <a:spcPts val="0"/>
              </a:spcBef>
            </a:pPr>
            <a:r>
              <a:rPr lang="cs-CZ" sz="1000" dirty="0"/>
              <a:t>Tajné, nejméně 1 osobou u objektu a 1 další osobou, které poplachové hlášení technických prostředků umožní rychlý zásah, je-li provádění ochrany utajovaných informací narušeno,</a:t>
            </a:r>
          </a:p>
          <a:p>
            <a:pPr lvl="1">
              <a:spcBef>
                <a:spcPts val="0"/>
              </a:spcBef>
            </a:pPr>
            <a:r>
              <a:rPr lang="cs-CZ" sz="1000" dirty="0"/>
              <a:t>Důvěrné, nejméně 1 osobou, které poplachové hlášení technických prostředků umožní rychlý zásah, je-li provádění ochrany utajovaných informací narušeno.</a:t>
            </a:r>
          </a:p>
          <a:p>
            <a:pPr lvl="1">
              <a:spcBef>
                <a:spcPts val="0"/>
              </a:spcBef>
            </a:pPr>
            <a:r>
              <a:rPr lang="cs-CZ" sz="1000" dirty="0"/>
              <a:t>Vyhrazené, a u objektu bez zabezpečené oblasti nebo jednací oblasti se ostraha zajišťuje v rozsahu stanoveném odpovědnou osobou.</a:t>
            </a:r>
          </a:p>
          <a:p>
            <a:pPr>
              <a:spcBef>
                <a:spcPts val="0"/>
              </a:spcBef>
            </a:pPr>
            <a:r>
              <a:rPr lang="cs-CZ" sz="1000" dirty="0"/>
              <a:t>U objektu, ve kterém se nachází jednací oblast</a:t>
            </a:r>
          </a:p>
          <a:p>
            <a:pPr lvl="1">
              <a:spcBef>
                <a:spcPts val="0"/>
              </a:spcBef>
            </a:pPr>
            <a:r>
              <a:rPr lang="cs-CZ" sz="1000" dirty="0"/>
              <a:t>Přísně tajné, nejméně 2 osobami</a:t>
            </a:r>
          </a:p>
          <a:p>
            <a:pPr lvl="1">
              <a:spcBef>
                <a:spcPts val="0"/>
              </a:spcBef>
            </a:pPr>
            <a:r>
              <a:rPr lang="cs-CZ" sz="1000" dirty="0"/>
              <a:t>Tajné, nejméně 1 osobou u objektu a 1 další osobou, které poplachové hlášení technických prostředků umožní rychlý zásah, je-li provádění ochrany utajovaných informací narušeno.</a:t>
            </a:r>
          </a:p>
          <a:p>
            <a:pPr>
              <a:spcBef>
                <a:spcPts val="0"/>
              </a:spcBef>
            </a:pPr>
            <a:r>
              <a:rPr lang="cs-CZ" sz="1000" dirty="0"/>
              <a:t>Ostraha se zabezpečuje zaměstnanci orgánu státu, právnické osoby nebo podnikající fyzické osoby, o jejichž objekt jde, příslušníky ozbrojených sil nebo ozbrojených bezpečnostních sborů nebo příslušníky ozbrojených sil cizí moci anebo zaměstnanci bezpečnostní ochranné služby.</a:t>
            </a:r>
          </a:p>
          <a:p>
            <a:pPr>
              <a:spcBef>
                <a:spcPts val="0"/>
              </a:spcBef>
            </a:pPr>
            <a:r>
              <a:rPr lang="cs-CZ" sz="1000" b="1" dirty="0"/>
              <a:t>Režimová opatření </a:t>
            </a:r>
            <a:r>
              <a:rPr lang="cs-CZ" sz="1000" dirty="0"/>
              <a:t>stanoví oprávnění osob a dopravních prostředků pro vstup a vjezd do objektu, oprávnění osob pro vstup do zabezpečené oblasti a jednací oblasti a způsob kontroly těchto oprávnění a dále způsob manipulace s klíči a identifikačními prostředky, které se používají pro systémy zabezpečení vstupů a způsob manipulace s technickými prostředky a jejich používání. Režimová opatření stanoví též oprávnění při výstupu osob a výjezdu dopravních prostředků z objektu a pro jejich kontrolu, podmínky a způsob kontroly pohybu osob v objektu, zabezpečené oblasti a jednací oblasti a způsob kontroly a vynášení utajovaných informací z objektu, zabezpečené oblasti a jednací oblasti.</a:t>
            </a:r>
          </a:p>
          <a:p>
            <a:pPr>
              <a:spcBef>
                <a:spcPts val="0"/>
              </a:spcBef>
            </a:pPr>
            <a:r>
              <a:rPr lang="cs-CZ" sz="1000" b="1" dirty="0"/>
              <a:t>Technickými prostředky </a:t>
            </a:r>
            <a:r>
              <a:rPr lang="cs-CZ" sz="1000" dirty="0"/>
              <a:t>jsou zejména</a:t>
            </a:r>
          </a:p>
          <a:p>
            <a:pPr lvl="1">
              <a:spcBef>
                <a:spcPts val="0"/>
              </a:spcBef>
            </a:pPr>
            <a:r>
              <a:rPr lang="cs-CZ" sz="1000" dirty="0"/>
              <a:t>mechanické zábranné prostředky,</a:t>
            </a:r>
          </a:p>
          <a:p>
            <a:pPr lvl="1">
              <a:spcBef>
                <a:spcPts val="0"/>
              </a:spcBef>
            </a:pPr>
            <a:r>
              <a:rPr lang="cs-CZ" sz="1000" dirty="0"/>
              <a:t>elektrická zámková zařízení a systémy pro kontrolu vstupů,</a:t>
            </a:r>
          </a:p>
          <a:p>
            <a:pPr lvl="1">
              <a:spcBef>
                <a:spcPts val="0"/>
              </a:spcBef>
            </a:pPr>
            <a:r>
              <a:rPr lang="cs-CZ" sz="1000" dirty="0"/>
              <a:t>zařízení elektrické zabezpečovací signalizace,</a:t>
            </a:r>
          </a:p>
          <a:p>
            <a:pPr lvl="1">
              <a:spcBef>
                <a:spcPts val="0"/>
              </a:spcBef>
            </a:pPr>
            <a:r>
              <a:rPr lang="cs-CZ" sz="1000" dirty="0"/>
              <a:t>speciální televizní systémy,</a:t>
            </a:r>
          </a:p>
          <a:p>
            <a:pPr lvl="1">
              <a:spcBef>
                <a:spcPts val="0"/>
              </a:spcBef>
            </a:pPr>
            <a:r>
              <a:rPr lang="cs-CZ" sz="1000" dirty="0"/>
              <a:t>tísňové systémy,</a:t>
            </a:r>
          </a:p>
          <a:p>
            <a:pPr lvl="1">
              <a:spcBef>
                <a:spcPts val="0"/>
              </a:spcBef>
            </a:pPr>
            <a:r>
              <a:rPr lang="cs-CZ" sz="1000" dirty="0"/>
              <a:t>zařízení elektrické požární signalizace,</a:t>
            </a:r>
          </a:p>
          <a:p>
            <a:pPr lvl="1">
              <a:spcBef>
                <a:spcPts val="0"/>
              </a:spcBef>
            </a:pPr>
            <a:r>
              <a:rPr lang="cs-CZ" sz="1000" dirty="0"/>
              <a:t>zařízení sloužící k vyhledávání nebezpečných látek nebo předmětů,</a:t>
            </a:r>
          </a:p>
          <a:p>
            <a:pPr lvl="1">
              <a:spcBef>
                <a:spcPts val="0"/>
              </a:spcBef>
            </a:pPr>
            <a:r>
              <a:rPr lang="cs-CZ" sz="1000" dirty="0"/>
              <a:t>zařízení fyzického ničení nosičů informací,</a:t>
            </a:r>
          </a:p>
          <a:p>
            <a:pPr lvl="1">
              <a:spcBef>
                <a:spcPts val="0"/>
              </a:spcBef>
            </a:pPr>
            <a:r>
              <a:rPr lang="cs-CZ" sz="1000" dirty="0"/>
              <a:t>zařízení proti pasivnímu a aktivnímu odposlechu utajované informace.</a:t>
            </a:r>
          </a:p>
          <a:p>
            <a:pPr>
              <a:spcBef>
                <a:spcPts val="0"/>
              </a:spcBef>
            </a:pPr>
            <a:r>
              <a:rPr lang="cs-CZ" sz="1000" dirty="0"/>
              <a:t>Míra zabezpečení jednací oblasti a zabezpečené oblasti opatřeními fyzické bezpečnosti se určuje pomocí bodových hodnot těchto opatření v závislosti na vyhodnocení rizik; bodové hodnoty a nejnižší míra zabezpečení jsou stanoveny prováděcím právním předpisem.</a:t>
            </a:r>
          </a:p>
          <a:p>
            <a:pPr>
              <a:spcBef>
                <a:spcPts val="0"/>
              </a:spcBef>
            </a:pPr>
            <a:r>
              <a:rPr lang="cs-CZ" sz="1000" dirty="0"/>
              <a:t>Opatření fyzické bezpečnosti nebo kombinace více těchto opatření musí odpovídat alespoň nejnižší míře zabezpečení jednací oblasti nebo zabezpečené oblasti a stanoví se v závislosti na vyhodnocení rizik a na stupni utajení utajovaných informací, které jsou v jednací oblasti pravidelně projednávány, nebo na kategorii zabezpečené oblasti.</a:t>
            </a:r>
          </a:p>
        </p:txBody>
      </p:sp>
    </p:spTree>
    <p:extLst>
      <p:ext uri="{BB962C8B-B14F-4D97-AF65-F5344CB8AC3E}">
        <p14:creationId xmlns:p14="http://schemas.microsoft.com/office/powerpoint/2010/main" val="331251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Fyzická bezpečnost - projekt fyzické bezpečnosti</a:t>
            </a:r>
          </a:p>
        </p:txBody>
      </p:sp>
      <p:sp>
        <p:nvSpPr>
          <p:cNvPr id="3" name="Zástupný symbol pro obsah 2"/>
          <p:cNvSpPr>
            <a:spLocks noGrp="1"/>
          </p:cNvSpPr>
          <p:nvPr>
            <p:ph idx="1"/>
          </p:nvPr>
        </p:nvSpPr>
        <p:spPr/>
        <p:txBody>
          <a:bodyPr>
            <a:normAutofit fontScale="32500" lnSpcReduction="20000"/>
          </a:bodyPr>
          <a:lstStyle/>
          <a:p>
            <a:r>
              <a:rPr lang="cs-CZ" dirty="0"/>
              <a:t>Projekt fyzické bezpečnosti v případech, kdy se v objektu nacházejí zabezpečené oblasti kategorie Přísně tajné, Tajné nebo Důvěrné, obsahuje</a:t>
            </a:r>
          </a:p>
          <a:p>
            <a:pPr lvl="1"/>
            <a:r>
              <a:rPr lang="cs-CZ" dirty="0"/>
              <a:t>určení objektu a zabezpečených oblastí, včetně jejich hranic a určení kategorií a tříd zabezpečených oblastí,</a:t>
            </a:r>
          </a:p>
          <a:p>
            <a:pPr lvl="1"/>
            <a:r>
              <a:rPr lang="cs-CZ" dirty="0"/>
              <a:t>vyhodnocení rizik,</a:t>
            </a:r>
          </a:p>
          <a:p>
            <a:pPr lvl="1"/>
            <a:r>
              <a:rPr lang="cs-CZ" dirty="0"/>
              <a:t>způsob použití opatření fyzické bezpečnosti,</a:t>
            </a:r>
          </a:p>
          <a:p>
            <a:pPr lvl="1"/>
            <a:r>
              <a:rPr lang="cs-CZ" dirty="0"/>
              <a:t>provozní řád objektu a</a:t>
            </a:r>
          </a:p>
          <a:p>
            <a:pPr lvl="1"/>
            <a:r>
              <a:rPr lang="cs-CZ" dirty="0"/>
              <a:t>plán zabezpečení objektu a zabezpečených oblastí v krizových situacích.</a:t>
            </a:r>
          </a:p>
          <a:p>
            <a:r>
              <a:rPr lang="cs-CZ" dirty="0"/>
              <a:t>Projekt fyzické bezpečnosti v případech, kdy se v objektu nachází zabezpečená oblast pouze kategorie Vyhrazené, obsahuje</a:t>
            </a:r>
          </a:p>
          <a:p>
            <a:pPr lvl="1"/>
            <a:r>
              <a:rPr lang="cs-CZ" dirty="0"/>
              <a:t>určení objektu a zabezpečených oblastí, včetně jejich hranic a určení kategorií a tříd zabezpečených oblastí a</a:t>
            </a:r>
          </a:p>
          <a:p>
            <a:pPr lvl="1"/>
            <a:r>
              <a:rPr lang="cs-CZ" dirty="0"/>
              <a:t>způsob použití opatření fyzické bezpečnosti.</a:t>
            </a:r>
          </a:p>
          <a:p>
            <a:r>
              <a:rPr lang="cs-CZ" dirty="0"/>
              <a:t>Projekt fyzické bezpečnosti v případech, kdy se v objektu nachází jednací oblast, obsahuje</a:t>
            </a:r>
          </a:p>
          <a:p>
            <a:pPr lvl="1"/>
            <a:r>
              <a:rPr lang="cs-CZ" dirty="0"/>
              <a:t>určení objektu a jednací oblasti, včetně jejich hranic,</a:t>
            </a:r>
          </a:p>
          <a:p>
            <a:pPr lvl="1"/>
            <a:r>
              <a:rPr lang="cs-CZ" dirty="0"/>
              <a:t>vyhodnocení rizik,</a:t>
            </a:r>
          </a:p>
          <a:p>
            <a:pPr lvl="1"/>
            <a:r>
              <a:rPr lang="cs-CZ" dirty="0"/>
              <a:t>způsob použití opatření fyzické bezpečnosti,</a:t>
            </a:r>
          </a:p>
          <a:p>
            <a:pPr lvl="1"/>
            <a:r>
              <a:rPr lang="cs-CZ" dirty="0"/>
              <a:t>provozní řád objektu a</a:t>
            </a:r>
          </a:p>
          <a:p>
            <a:pPr lvl="1"/>
            <a:r>
              <a:rPr lang="cs-CZ" dirty="0"/>
              <a:t>plán zabezpečení objektu a jednací oblasti v krizových situacích.</a:t>
            </a:r>
          </a:p>
          <a:p>
            <a:r>
              <a:rPr lang="cs-CZ" dirty="0"/>
              <a:t>Projekt fyzické bezpečnosti objektu kategorie Přísně tajné, Tajné a Důvěrné bez zabezpečené oblasti nebo jednací oblasti obsahuje</a:t>
            </a:r>
          </a:p>
          <a:p>
            <a:pPr lvl="1"/>
            <a:r>
              <a:rPr lang="cs-CZ" dirty="0"/>
              <a:t>určení objektu včetně jeho hranic,</a:t>
            </a:r>
          </a:p>
          <a:p>
            <a:pPr lvl="1"/>
            <a:r>
              <a:rPr lang="cs-CZ" dirty="0"/>
              <a:t>způsob použití opatření fyzické bezpečnosti,</a:t>
            </a:r>
          </a:p>
          <a:p>
            <a:pPr lvl="1"/>
            <a:r>
              <a:rPr lang="cs-CZ" dirty="0"/>
              <a:t>provozní řád objektu a</a:t>
            </a:r>
          </a:p>
          <a:p>
            <a:pPr lvl="1"/>
            <a:r>
              <a:rPr lang="cs-CZ" dirty="0"/>
              <a:t>plán zabezpečení objektu v krizových situacích.</a:t>
            </a:r>
          </a:p>
          <a:p>
            <a:r>
              <a:rPr lang="cs-CZ" dirty="0"/>
              <a:t>Projekt fyzické bezpečnosti objektu kategorie Vyhrazené bez zabezpečené oblasti obsahuje určení objektu včetně jeho hranic.</a:t>
            </a:r>
          </a:p>
          <a:p>
            <a:r>
              <a:rPr lang="cs-CZ" dirty="0"/>
              <a:t>Projekt fyzické bezpečnosti se ukládá u odpovědné osoby nebo bezpečnostního ředitele.</a:t>
            </a:r>
          </a:p>
          <a:p>
            <a:endParaRPr lang="cs-CZ" dirty="0"/>
          </a:p>
        </p:txBody>
      </p:sp>
    </p:spTree>
    <p:extLst>
      <p:ext uri="{BB962C8B-B14F-4D97-AF65-F5344CB8AC3E}">
        <p14:creationId xmlns:p14="http://schemas.microsoft.com/office/powerpoint/2010/main" val="363328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dirty="0"/>
              <a:t>Fyzická bezpečnost – zabezpečení objektu a zabezpečené oblasti</a:t>
            </a:r>
          </a:p>
        </p:txBody>
      </p:sp>
      <p:sp>
        <p:nvSpPr>
          <p:cNvPr id="3" name="Zástupný symbol pro obsah 2"/>
          <p:cNvSpPr>
            <a:spLocks noGrp="1"/>
          </p:cNvSpPr>
          <p:nvPr>
            <p:ph idx="1"/>
          </p:nvPr>
        </p:nvSpPr>
        <p:spPr>
          <a:xfrm>
            <a:off x="457200" y="1052736"/>
            <a:ext cx="8229600" cy="5073427"/>
          </a:xfrm>
        </p:spPr>
        <p:txBody>
          <a:bodyPr>
            <a:normAutofit fontScale="40000" lnSpcReduction="20000"/>
          </a:bodyPr>
          <a:lstStyle/>
          <a:p>
            <a:r>
              <a:rPr lang="cs-CZ" dirty="0"/>
              <a:t>Hranici objektu nebo zabezpečené oblasti, zařazení objektu nebo zabezpečené oblasti do příslušné kategorie</a:t>
            </a:r>
            <a:r>
              <a:rPr lang="cs-CZ" b="1" baseline="30000" dirty="0"/>
              <a:t> </a:t>
            </a:r>
            <a:r>
              <a:rPr lang="cs-CZ" dirty="0"/>
              <a:t>a zařazení zabezpečené oblasti do příslušné třídy stanoví odpovědná osoba nebo jí pověřená osoba.</a:t>
            </a:r>
          </a:p>
          <a:p>
            <a:r>
              <a:rPr lang="cs-CZ" dirty="0"/>
              <a:t>Zabezpečení objektu nebo zabezpečené oblasti je zajišťováno kombinací opatření fyzické bezpečnosti.</a:t>
            </a:r>
          </a:p>
          <a:p>
            <a:r>
              <a:rPr lang="cs-CZ" b="1" dirty="0"/>
              <a:t>Objekt</a:t>
            </a:r>
            <a:r>
              <a:rPr lang="cs-CZ" dirty="0"/>
              <a:t> je zabezpečován v závislosti na kategorii objektu, s ohledem na charakter hranice objektu a v závislosti na vyhodnocení rizik těmito technickými prostředky</a:t>
            </a:r>
          </a:p>
          <a:p>
            <a:pPr lvl="1"/>
            <a:r>
              <a:rPr lang="cs-CZ" b="1" dirty="0"/>
              <a:t>pro kategorii Vyhrazené - mechanické zábranné prostředky,</a:t>
            </a:r>
          </a:p>
          <a:p>
            <a:pPr lvl="1"/>
            <a:r>
              <a:rPr lang="cs-CZ" b="1" dirty="0"/>
              <a:t>pro kategorii Důvěrné a Tajné - mechanické zábranné prostředky a zařízení elektrické zabezpečovací signalizace,</a:t>
            </a:r>
          </a:p>
          <a:p>
            <a:pPr lvl="1"/>
            <a:r>
              <a:rPr lang="cs-CZ" b="1" dirty="0"/>
              <a:t>pro kategorii Přísně tajné - mechanické zábranné prostředky, zařízení elektrické zabezpečovací signalizace a speciální televizní systémy. Speciální televizní systémy nesmí narušit ochranu utajovaných informací.</a:t>
            </a:r>
          </a:p>
          <a:p>
            <a:r>
              <a:rPr lang="cs-CZ" b="1" dirty="0"/>
              <a:t>Zabezpečená oblast </a:t>
            </a:r>
            <a:r>
              <a:rPr lang="cs-CZ" dirty="0"/>
              <a:t>je zabezpečována v závislosti na její kategorii, třídě a vyhodnocení rizik těmito technickými prostředky</a:t>
            </a:r>
          </a:p>
          <a:p>
            <a:pPr lvl="1"/>
            <a:r>
              <a:rPr lang="cs-CZ" b="1" dirty="0"/>
              <a:t>pro kategorii Vyhrazené - mechanické zábranné prostředky,</a:t>
            </a:r>
          </a:p>
          <a:p>
            <a:pPr lvl="1"/>
            <a:r>
              <a:rPr lang="cs-CZ" b="1" dirty="0"/>
              <a:t>pro kategorii Důvěrné - mechanické zábranné prostředky a zařízení elektrické zabezpečovací signalizace,</a:t>
            </a:r>
          </a:p>
          <a:p>
            <a:pPr lvl="1"/>
            <a:r>
              <a:rPr lang="cs-CZ" b="1" dirty="0"/>
              <a:t>pro kategorii Tajné a Přísně tajné - mechanické zábranné prostředky, systémy pro kontrolu vstupů, zařízení elektrické zabezpečovací signalizace, speciální televizní systémy, zařízení elektrické požární signalizace. Speciální televizní systémy lze nahradit tísňovými systémy. Při použití speciálních televizních systémů nesmí být narušena ochrana utajovaných informací.</a:t>
            </a:r>
          </a:p>
          <a:p>
            <a:r>
              <a:rPr lang="cs-CZ" dirty="0"/>
              <a:t>Objekty a zabezpečené oblasti kategorie Důvěrné a vyšší, v nichž je zajištěna trvalá přítomnost zde pracujících osob, se zabezpečují mechanickými zábrannými prostředky.</a:t>
            </a:r>
          </a:p>
          <a:p>
            <a:r>
              <a:rPr lang="cs-CZ" dirty="0"/>
              <a:t>K zabezpečení zabezpečených oblastí se používají certifikované nebo necertifikované technické prostředky.</a:t>
            </a:r>
          </a:p>
          <a:p>
            <a:r>
              <a:rPr lang="cs-CZ" dirty="0"/>
              <a:t>Utajovaná informace se ukládá v zabezpečené oblasti příslušné kategorie nebo vyšší, popřípadě v úschovném objektu, je-li jeho bodová hodnota uplatněna v projektu fyzické bezpečnosti pro příslušnou zabezpečenou oblast.</a:t>
            </a:r>
          </a:p>
          <a:p>
            <a:r>
              <a:rPr lang="cs-CZ" dirty="0"/>
              <a:t>V objektu se umísťuje zařízení fyzického ničení nosičů informací </a:t>
            </a:r>
          </a:p>
          <a:p>
            <a:r>
              <a:rPr lang="cs-CZ" dirty="0"/>
              <a:t>V případě, že hranice objektu je totožná s hranicí zabezpečené oblasti, je rozsah použití opatření fyzické bezpečnosti určen požadavky na kategorii zabezpečené oblasti.</a:t>
            </a:r>
          </a:p>
          <a:p>
            <a:endParaRPr lang="cs-CZ" dirty="0"/>
          </a:p>
        </p:txBody>
      </p:sp>
    </p:spTree>
    <p:extLst>
      <p:ext uri="{BB962C8B-B14F-4D97-AF65-F5344CB8AC3E}">
        <p14:creationId xmlns:p14="http://schemas.microsoft.com/office/powerpoint/2010/main" val="9008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Fyzická bezpečnost – zabezpečení jednacích oblastí</a:t>
            </a:r>
          </a:p>
        </p:txBody>
      </p:sp>
      <p:sp>
        <p:nvSpPr>
          <p:cNvPr id="3" name="Zástupný symbol pro obsah 2"/>
          <p:cNvSpPr>
            <a:spLocks noGrp="1"/>
          </p:cNvSpPr>
          <p:nvPr>
            <p:ph idx="1"/>
          </p:nvPr>
        </p:nvSpPr>
        <p:spPr/>
        <p:txBody>
          <a:bodyPr>
            <a:normAutofit fontScale="55000" lnSpcReduction="20000"/>
          </a:bodyPr>
          <a:lstStyle/>
          <a:p>
            <a:r>
              <a:rPr lang="cs-CZ" dirty="0"/>
              <a:t>Hranici jednací oblasti stanoví odpovědná osoba nebo jí pověřená osoba.</a:t>
            </a:r>
          </a:p>
          <a:p>
            <a:r>
              <a:rPr lang="cs-CZ" dirty="0"/>
              <a:t>Zabezpečení jednací oblasti je zajišťováno kombinací opatření fyzické bezpečnosti.</a:t>
            </a:r>
          </a:p>
          <a:p>
            <a:r>
              <a:rPr lang="cs-CZ" dirty="0"/>
              <a:t>Rozsah použití opatření fyzické bezpečnosti k zabezpečení jednací oblasti se stanoví v závislosti na stupni utajovaných informací, které jsou v jednací oblasti pravidelně projednávány, a na vyhodnocení rizik.</a:t>
            </a:r>
          </a:p>
          <a:p>
            <a:r>
              <a:rPr lang="cs-CZ" dirty="0"/>
              <a:t>Jednací oblasti pro pravidelné projednávání utajovaných informací stupňů utajení Tajné a Přísně tajné se zabezpečují mechanickými zábrannými prostředky, systémy pro kontrolu vstupů, zařízeními elektrické zabezpečovací signalizace, speciálními televizními systémy, zařízeními elektrické požární signalizace, zařízeními proti pasivnímu a aktivnímu odposlechu utajované informace.</a:t>
            </a:r>
          </a:p>
          <a:p>
            <a:r>
              <a:rPr lang="cs-CZ" dirty="0"/>
              <a:t>K zabezpečení jednacích oblastí se používají certifikované nebo necertifikované technické prostředky. </a:t>
            </a:r>
          </a:p>
          <a:p>
            <a:r>
              <a:rPr lang="cs-CZ" dirty="0"/>
              <a:t>V případě, že hranice objektu je totožná s hranicí jednací oblasti, je rozsah použití opatření fyzické bezpečnosti určen požadavky na zabezpečení jednací oblasti.</a:t>
            </a:r>
          </a:p>
          <a:p>
            <a:endParaRPr lang="cs-CZ" dirty="0"/>
          </a:p>
        </p:txBody>
      </p:sp>
    </p:spTree>
    <p:extLst>
      <p:ext uri="{BB962C8B-B14F-4D97-AF65-F5344CB8AC3E}">
        <p14:creationId xmlns:p14="http://schemas.microsoft.com/office/powerpoint/2010/main" val="349246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1800" dirty="0"/>
              <a:t>Fyzická bezpečnost</a:t>
            </a:r>
          </a:p>
        </p:txBody>
      </p:sp>
      <p:sp>
        <p:nvSpPr>
          <p:cNvPr id="3" name="Zástupný symbol pro obsah 2"/>
          <p:cNvSpPr>
            <a:spLocks noGrp="1"/>
          </p:cNvSpPr>
          <p:nvPr>
            <p:ph idx="1"/>
          </p:nvPr>
        </p:nvSpPr>
        <p:spPr>
          <a:xfrm>
            <a:off x="457200" y="764704"/>
            <a:ext cx="8229600" cy="5361459"/>
          </a:xfrm>
        </p:spPr>
        <p:txBody>
          <a:bodyPr>
            <a:normAutofit fontScale="32500" lnSpcReduction="20000"/>
          </a:bodyPr>
          <a:lstStyle/>
          <a:p>
            <a:pPr marL="0" indent="0">
              <a:buNone/>
            </a:pPr>
            <a:r>
              <a:rPr lang="cs-CZ" dirty="0"/>
              <a:t>ZABEZPEČENÉ OBLASTI</a:t>
            </a:r>
          </a:p>
          <a:p>
            <a:pPr marL="0" indent="0">
              <a:buNone/>
            </a:pPr>
            <a:r>
              <a:rPr lang="cs-CZ" dirty="0"/>
              <a:t>Určení typu zabezpečené oblasti je dáno nejméně odolným prvkem její hranice.</a:t>
            </a:r>
          </a:p>
          <a:p>
            <a:r>
              <a:rPr lang="cs-CZ" dirty="0"/>
              <a:t>Zabezpečená oblast typ 4:</a:t>
            </a:r>
          </a:p>
          <a:p>
            <a:pPr lvl="1"/>
            <a:r>
              <a:rPr lang="cs-CZ" dirty="0"/>
              <a:t>Stěny, podlahy a stropy musí mít následující stavební konstrukci:</a:t>
            </a:r>
          </a:p>
          <a:p>
            <a:pPr lvl="2"/>
            <a:r>
              <a:rPr lang="cs-CZ" dirty="0"/>
              <a:t>zděnou (cihelné nebo vápenocementové bloky, pórobetonové tvárnice) tloušťky větší než 300 mm, nebo</a:t>
            </a:r>
          </a:p>
          <a:p>
            <a:pPr lvl="2"/>
            <a:r>
              <a:rPr lang="cs-CZ" dirty="0"/>
              <a:t>z vyztuženého betonu tloušťky větší než 150 mm.</a:t>
            </a:r>
          </a:p>
          <a:p>
            <a:pPr lvl="2"/>
            <a:r>
              <a:rPr lang="cs-CZ" dirty="0"/>
              <a:t>Okna, dveře a další uzávěry musí splňovat požadavky bezpečnostní třídy RC 4 nebo třídy RC 5 podle ČSN EN 1627 Okna, dveře, uzávěry - Odolnost proti násilnému vniknutí - Požadavky a klasifikace.</a:t>
            </a:r>
          </a:p>
          <a:p>
            <a:r>
              <a:rPr lang="cs-CZ" dirty="0"/>
              <a:t>Zabezpečená oblast typ 3:</a:t>
            </a:r>
          </a:p>
          <a:p>
            <a:pPr lvl="1"/>
            <a:r>
              <a:rPr lang="cs-CZ" dirty="0"/>
              <a:t>Stěny, podlahy a stropy musí mít následující stavební konstrukci:</a:t>
            </a:r>
          </a:p>
          <a:p>
            <a:pPr lvl="2"/>
            <a:r>
              <a:rPr lang="cs-CZ" dirty="0"/>
              <a:t>zděnou (cihelné nebo vápenocementové bloky, pórobetonové tvárnice) tloušťky větší než 150 mm, nebo</a:t>
            </a:r>
          </a:p>
          <a:p>
            <a:pPr lvl="2"/>
            <a:r>
              <a:rPr lang="cs-CZ" dirty="0"/>
              <a:t>z vyztuženého betonu tloušťky větší než 100 mm.</a:t>
            </a:r>
          </a:p>
          <a:p>
            <a:pPr lvl="2"/>
            <a:r>
              <a:rPr lang="cs-CZ" dirty="0"/>
              <a:t>Okna, dveře a uzávěry musí splňovat požadavky bezpečnostní třídy RC 3 podle ČSN EN 1627.</a:t>
            </a:r>
          </a:p>
          <a:p>
            <a:r>
              <a:rPr lang="cs-CZ" dirty="0"/>
              <a:t>Zabezpečená oblast typ 2:</a:t>
            </a:r>
          </a:p>
          <a:p>
            <a:pPr lvl="1"/>
            <a:r>
              <a:rPr lang="cs-CZ" dirty="0"/>
              <a:t>Stěny, podlahy a stropy musí mít následující stavební konstrukci:</a:t>
            </a:r>
          </a:p>
          <a:p>
            <a:pPr lvl="2"/>
            <a:r>
              <a:rPr lang="cs-CZ" dirty="0"/>
              <a:t>zděnou (cihelné nebo vápenocementové bloky, pórobetonové tvárnice) tloušťky 100 až 150 mm, nebo</a:t>
            </a:r>
          </a:p>
          <a:p>
            <a:pPr lvl="2"/>
            <a:r>
              <a:rPr lang="cs-CZ" dirty="0"/>
              <a:t>z vyztuženého betonu tloušťky do 100 mm.</a:t>
            </a:r>
          </a:p>
          <a:p>
            <a:pPr lvl="2"/>
            <a:r>
              <a:rPr lang="cs-CZ" dirty="0"/>
              <a:t>Podlahy a stropy mohou být i z jiného materiálu tloušťky větší než 150 mm (např. dřevěná sendvičová trámová konstrukce).</a:t>
            </a:r>
          </a:p>
          <a:p>
            <a:pPr lvl="2"/>
            <a:r>
              <a:rPr lang="cs-CZ" dirty="0"/>
              <a:t>Okna, dveře a uzávěry musí splňovat požadavky bezpečnostní třídy RC 2 podle ČSN EN 1627.</a:t>
            </a:r>
          </a:p>
          <a:p>
            <a:pPr lvl="2"/>
            <a:r>
              <a:rPr lang="cs-CZ" dirty="0"/>
              <a:t>Průlezné otvory nemusí být zabezpečeny certifikovanými mechanickými zábrannými prostředky, pokud spodní okraj průlezného otvoru splňuje následující požadavky:</a:t>
            </a:r>
          </a:p>
          <a:p>
            <a:pPr lvl="3"/>
            <a:r>
              <a:rPr lang="cs-CZ" dirty="0"/>
              <a:t>nachází se alespoň 5,5 m nad terénem,</a:t>
            </a:r>
          </a:p>
          <a:p>
            <a:pPr lvl="3"/>
            <a:r>
              <a:rPr lang="cs-CZ" dirty="0"/>
              <a:t>nelze k němu jednoduše proniknout ze střechy nebo za pomoci hromosvodů, okapů, parapetů, jiných stavebních prvků, terénních nerovností, stromů či jiných staveb.</a:t>
            </a:r>
          </a:p>
          <a:p>
            <a:r>
              <a:rPr lang="cs-CZ" dirty="0"/>
              <a:t>Mechanické zábranné prostředky nesmí vykazovat takové znaky poškození nebo opotřebení, které by znemožnily identifikovat pokusy o neoprávněný vstup.</a:t>
            </a:r>
          </a:p>
          <a:p>
            <a:r>
              <a:rPr lang="cs-CZ" dirty="0"/>
              <a:t>Zabezpečená oblast typ 1:</a:t>
            </a:r>
          </a:p>
          <a:p>
            <a:r>
              <a:rPr lang="cs-CZ" dirty="0"/>
              <a:t>Stěny, podlahy a stropy jsou lehké stavební konstrukce z materiálů jako například:</a:t>
            </a:r>
          </a:p>
          <a:p>
            <a:pPr lvl="1"/>
            <a:r>
              <a:rPr lang="cs-CZ" b="1" dirty="0"/>
              <a:t>-</a:t>
            </a:r>
            <a:r>
              <a:rPr lang="cs-CZ" dirty="0"/>
              <a:t> sádrokartónu,</a:t>
            </a:r>
          </a:p>
          <a:p>
            <a:pPr lvl="1"/>
            <a:r>
              <a:rPr lang="cs-CZ" dirty="0"/>
              <a:t>lehké zděné stavební konstrukce,</a:t>
            </a:r>
          </a:p>
          <a:p>
            <a:pPr lvl="1"/>
            <a:r>
              <a:rPr lang="cs-CZ" dirty="0"/>
              <a:t>dřeva, dřevotřískových desek,</a:t>
            </a:r>
          </a:p>
          <a:p>
            <a:pPr lvl="1"/>
            <a:r>
              <a:rPr lang="cs-CZ" dirty="0"/>
              <a:t>plastických tvrzených hmot,</a:t>
            </a:r>
          </a:p>
          <a:p>
            <a:pPr lvl="1"/>
            <a:r>
              <a:rPr lang="cs-CZ" dirty="0"/>
              <a:t>profilovaného nebo vlnitého plechu,</a:t>
            </a:r>
          </a:p>
          <a:p>
            <a:pPr lvl="1"/>
            <a:r>
              <a:rPr lang="cs-CZ" dirty="0"/>
              <a:t>skla.</a:t>
            </a:r>
          </a:p>
          <a:p>
            <a:pPr lvl="1"/>
            <a:r>
              <a:rPr lang="cs-CZ" dirty="0"/>
              <a:t>Průlezné otvory musí být zabezpečeny mechanickými zábrannými prostředky, které poskytují stejný stupeň odolnosti jako zbývající části hranice zabezpečené oblasti typu 1, nebo jsou chráněny certifikovanými zařízeními elektrické zabezpečovací signalizace (EZS), jejichž instalace odpovídá minimálně hodnotě SS92 = 3.</a:t>
            </a:r>
          </a:p>
          <a:p>
            <a:pPr lvl="1"/>
            <a:r>
              <a:rPr lang="cs-CZ" dirty="0"/>
              <a:t>Průlezné otvory nemusí být zabezpečeny těmito mechanickými zábrannými prostředky, pokud spodní okraj průlezného otvoru splňuje následující požadavky:</a:t>
            </a:r>
          </a:p>
          <a:p>
            <a:pPr lvl="2"/>
            <a:r>
              <a:rPr lang="cs-CZ" dirty="0"/>
              <a:t>nachází se alespoň 5,5 m nad terénem,</a:t>
            </a:r>
          </a:p>
          <a:p>
            <a:pPr lvl="2"/>
            <a:r>
              <a:rPr lang="cs-CZ" dirty="0"/>
              <a:t>nelze k němu jednoduše proniknout ze střechy nebo za pomoci hromosvodů, okapů, parapetů, jiných stavebních prvků, terénních nerovností, stromů či jiných staveb.</a:t>
            </a:r>
          </a:p>
          <a:p>
            <a:endParaRPr lang="cs-CZ" dirty="0"/>
          </a:p>
        </p:txBody>
      </p:sp>
    </p:spTree>
    <p:extLst>
      <p:ext uri="{BB962C8B-B14F-4D97-AF65-F5344CB8AC3E}">
        <p14:creationId xmlns:p14="http://schemas.microsoft.com/office/powerpoint/2010/main" val="15515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a:t>
            </a:r>
          </a:p>
        </p:txBody>
      </p:sp>
      <p:sp>
        <p:nvSpPr>
          <p:cNvPr id="3" name="Zástupný symbol pro obsah 2"/>
          <p:cNvSpPr>
            <a:spLocks noGrp="1"/>
          </p:cNvSpPr>
          <p:nvPr>
            <p:ph idx="1"/>
          </p:nvPr>
        </p:nvSpPr>
        <p:spPr/>
        <p:txBody>
          <a:bodyPr>
            <a:normAutofit fontScale="55000" lnSpcReduction="20000"/>
          </a:bodyPr>
          <a:lstStyle/>
          <a:p>
            <a:r>
              <a:rPr lang="cs-CZ" dirty="0"/>
              <a:t>zákon č. 412/2005 Sb., o ochraně utajovaných informací a o bezpečnostní způsobilosti, ve znění pozdějších předpisů</a:t>
            </a:r>
          </a:p>
          <a:p>
            <a:r>
              <a:rPr lang="cs-CZ" dirty="0"/>
              <a:t>nařízení  vlády č. 522/2005 Sb., kterým se stanoví seznam utajovaných informací, v platném znění</a:t>
            </a:r>
          </a:p>
          <a:p>
            <a:pPr lvl="0"/>
            <a:r>
              <a:rPr lang="cs-CZ" dirty="0"/>
              <a:t>vyhláška č. 363/2011 Sb., o personální bezpečnosti o bezpečnostní způsobilosti, v platném znění</a:t>
            </a:r>
          </a:p>
          <a:p>
            <a:pPr lvl="0"/>
            <a:r>
              <a:rPr lang="cs-CZ" dirty="0"/>
              <a:t>vyhláška č. 529/2005 Sb., o administrativní bezpečnosti a o registrech utajovaných informací, v platném znění</a:t>
            </a:r>
          </a:p>
          <a:p>
            <a:pPr lvl="0"/>
            <a:r>
              <a:rPr lang="cs-CZ" dirty="0"/>
              <a:t>vyhláška č. 528/2005 Sb., o fyzické bezpečnosti a certifikaci technických prostředků, v platném znění</a:t>
            </a:r>
          </a:p>
          <a:p>
            <a:pPr lvl="0"/>
            <a:r>
              <a:rPr lang="cs-CZ" dirty="0"/>
              <a:t>vyhláška č. 523/2005 Sb., o bezpečnosti informačních a komunikačních systémů a dalších elektronických zařízení nakládajících s utajovanými informacemi a o certifikaci stínicích komor, v platném znění</a:t>
            </a:r>
          </a:p>
          <a:p>
            <a:pPr lvl="0"/>
            <a:r>
              <a:rPr lang="cs-CZ" dirty="0"/>
              <a:t>vyhláška č. 432/2011 Sb., o zajištění kryptografické ochrany utajovaných informací, v platném znění</a:t>
            </a:r>
          </a:p>
          <a:p>
            <a:pPr lvl="0"/>
            <a:r>
              <a:rPr lang="cs-CZ" dirty="0"/>
              <a:t>vyhláška č. 525/2005 Sb., o provádění certifikace při zabezpečování kryptografické ochrany utajovaných informací, v platném znění</a:t>
            </a:r>
          </a:p>
          <a:p>
            <a:pPr lvl="0"/>
            <a:r>
              <a:rPr lang="cs-CZ" dirty="0"/>
              <a:t>vyhláška č. 405/2011 Sb., o průmyslové bezpečnosti, v platném znění</a:t>
            </a:r>
          </a:p>
          <a:p>
            <a:endParaRPr lang="cs-CZ" dirty="0"/>
          </a:p>
        </p:txBody>
      </p:sp>
    </p:spTree>
    <p:extLst>
      <p:ext uri="{BB962C8B-B14F-4D97-AF65-F5344CB8AC3E}">
        <p14:creationId xmlns:p14="http://schemas.microsoft.com/office/powerpoint/2010/main" val="38778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a:t>Fyzická bezpečnost</a:t>
            </a:r>
          </a:p>
        </p:txBody>
      </p:sp>
      <p:sp>
        <p:nvSpPr>
          <p:cNvPr id="3" name="Zástupný symbol pro obsah 2"/>
          <p:cNvSpPr>
            <a:spLocks noGrp="1"/>
          </p:cNvSpPr>
          <p:nvPr>
            <p:ph idx="1"/>
          </p:nvPr>
        </p:nvSpPr>
        <p:spPr>
          <a:xfrm>
            <a:off x="457200" y="764704"/>
            <a:ext cx="8229600" cy="5361459"/>
          </a:xfrm>
        </p:spPr>
        <p:txBody>
          <a:bodyPr>
            <a:normAutofit fontScale="47500" lnSpcReduction="20000"/>
          </a:bodyPr>
          <a:lstStyle/>
          <a:p>
            <a:pPr marL="0" indent="0">
              <a:buNone/>
            </a:pPr>
            <a:r>
              <a:rPr lang="cs-CZ" dirty="0"/>
              <a:t>HRANICE OBJEKTU</a:t>
            </a:r>
          </a:p>
          <a:p>
            <a:r>
              <a:rPr lang="cs-CZ" dirty="0"/>
              <a:t>Objekt typ 4:</a:t>
            </a:r>
          </a:p>
          <a:p>
            <a:pPr lvl="1"/>
            <a:r>
              <a:rPr lang="cs-CZ" dirty="0"/>
              <a:t>Stěny, podlahy a stropy musí mít zvýšenou nebo zvlášť pevnou stavební konstrukci (např. železobetonová konstrukce). Objekt typu 4 má minimální počet dveří, oken a ostatních průlezných otvorů, které musí být zabezpečeny mechanickými zábrannými prostředky a poskytují stejný stupeň odolnosti proti narušiteli jako ostatní části hranice objektu typu 4.</a:t>
            </a:r>
          </a:p>
          <a:p>
            <a:r>
              <a:rPr lang="cs-CZ" dirty="0"/>
              <a:t>Objekt typ 3:</a:t>
            </a:r>
          </a:p>
          <a:p>
            <a:pPr lvl="1"/>
            <a:r>
              <a:rPr lang="cs-CZ" dirty="0"/>
              <a:t>Stěny, podlahy a stropy musí mít pevnou stavební konstrukci z cihel nebo tvárnic, případně je použita stavební technologie využívající prefabrikovaných a montovaných panelů apod. Průlezné otvory musí být zabezpečeny mechanickými zábrannými prostředky, které poskytují stejný stupeň odolnosti proti narušiteli jako ostatní části hranice objektu typu 3.</a:t>
            </a:r>
          </a:p>
          <a:p>
            <a:pPr lvl="1"/>
            <a:r>
              <a:rPr lang="cs-CZ" dirty="0"/>
              <a:t>Průlezné otvory nemusí být zabezpečeny těmito mechanickými zábrannými prostředky, pokud spodní okraj průlezného otvoru splňuje následující požadavky:</a:t>
            </a:r>
          </a:p>
          <a:p>
            <a:pPr lvl="2"/>
            <a:r>
              <a:rPr lang="cs-CZ" dirty="0"/>
              <a:t>nachází se alespoň 5,5 m nad terénem,</a:t>
            </a:r>
          </a:p>
          <a:p>
            <a:pPr lvl="2"/>
            <a:r>
              <a:rPr lang="cs-CZ" dirty="0"/>
              <a:t>nelze k němu jednoduše proniknout ze střechy nebo za pomoci hromosvodů, okapů, parapetů, jiných stavebních prvků, terénních nerovností, stromů či jiných staveb.</a:t>
            </a:r>
          </a:p>
          <a:p>
            <a:r>
              <a:rPr lang="cs-CZ" dirty="0"/>
              <a:t>Objekt typ 2:</a:t>
            </a:r>
          </a:p>
          <a:p>
            <a:pPr lvl="1"/>
            <a:r>
              <a:rPr lang="cs-CZ" dirty="0"/>
              <a:t>Objekt je lehké stavební konstrukce. Průlezné otvory musí být zabezpečeny mechanickými zábrannými prostředky nebo technickými prostředky EZS minimálně s instalací SS92 = 1. Tato podmínka neplatí, pokud spodní okraj průlezného otvoru splňuje následující požadavky:</a:t>
            </a:r>
          </a:p>
          <a:p>
            <a:pPr lvl="2"/>
            <a:r>
              <a:rPr lang="cs-CZ" dirty="0"/>
              <a:t>nachází se alespoň 5,5 m nad terénem,</a:t>
            </a:r>
          </a:p>
          <a:p>
            <a:pPr lvl="2"/>
            <a:r>
              <a:rPr lang="cs-CZ" dirty="0"/>
              <a:t>nelze k němu jednoduše proniknout ze střechy nebo za pomoci hromosvodů, okapů, parapetů, jiných stavebních prvků, terénních nerovností, stromů či jiných staveb.</a:t>
            </a:r>
          </a:p>
          <a:p>
            <a:r>
              <a:rPr lang="cs-CZ" dirty="0"/>
              <a:t>Objekt typ 1:</a:t>
            </a:r>
          </a:p>
          <a:p>
            <a:pPr lvl="1"/>
            <a:r>
              <a:rPr lang="cs-CZ" dirty="0"/>
              <a:t>Objekt je vylehčená prefabrikovaná konstrukce, která chrání osoby, materiál a zařízení před povětrnostními vlivy.</a:t>
            </a:r>
          </a:p>
          <a:p>
            <a:endParaRPr lang="cs-CZ" dirty="0"/>
          </a:p>
          <a:p>
            <a:endParaRPr lang="cs-CZ" dirty="0"/>
          </a:p>
          <a:p>
            <a:endParaRPr lang="cs-CZ" dirty="0"/>
          </a:p>
        </p:txBody>
      </p:sp>
    </p:spTree>
    <p:extLst>
      <p:ext uri="{BB962C8B-B14F-4D97-AF65-F5344CB8AC3E}">
        <p14:creationId xmlns:p14="http://schemas.microsoft.com/office/powerpoint/2010/main" val="1483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a:t>Fyzická bezpečnost</a:t>
            </a:r>
          </a:p>
        </p:txBody>
      </p:sp>
      <p:sp>
        <p:nvSpPr>
          <p:cNvPr id="3" name="Zástupný symbol pro obsah 2"/>
          <p:cNvSpPr>
            <a:spLocks noGrp="1"/>
          </p:cNvSpPr>
          <p:nvPr>
            <p:ph idx="1"/>
          </p:nvPr>
        </p:nvSpPr>
        <p:spPr>
          <a:xfrm>
            <a:off x="457200" y="836712"/>
            <a:ext cx="8229600" cy="5289451"/>
          </a:xfrm>
        </p:spPr>
        <p:txBody>
          <a:bodyPr>
            <a:normAutofit fontScale="40000" lnSpcReduction="20000"/>
          </a:bodyPr>
          <a:lstStyle/>
          <a:p>
            <a:pPr marL="0" indent="0">
              <a:buNone/>
            </a:pPr>
            <a:r>
              <a:rPr lang="cs-CZ" dirty="0"/>
              <a:t>OSTRAHA</a:t>
            </a:r>
          </a:p>
          <a:p>
            <a:r>
              <a:rPr lang="cs-CZ" dirty="0"/>
              <a:t>Ostraha typ 5:</a:t>
            </a:r>
          </a:p>
          <a:p>
            <a:pPr lvl="1"/>
            <a:r>
              <a:rPr lang="cs-CZ" dirty="0"/>
              <a:t>Ostrahu typu 5 zabezpečují pouze příslušníci ozbrojených sil nebo ozbrojených sborů a je vykonávaná způsobem nepravidelných obchůzek.</a:t>
            </a:r>
          </a:p>
          <a:p>
            <a:pPr lvl="1"/>
            <a:r>
              <a:rPr lang="cs-CZ" dirty="0"/>
              <a:t>Ostraha provádí obchůzky po náhodně vybraných trasách v náhodných intervalech ne větších než 2 hodiny.</a:t>
            </a:r>
          </a:p>
          <a:p>
            <a:pPr lvl="1"/>
            <a:r>
              <a:rPr lang="cs-CZ" dirty="0"/>
              <a:t>V průběhu výkonu ostrahy, včetně doby obchůzky, musí být na stanovišti stálé ostrahy neustále přítomna nejméně jedna osoba určená pro výkon ostrahy.</a:t>
            </a:r>
          </a:p>
          <a:p>
            <a:r>
              <a:rPr lang="cs-CZ" dirty="0"/>
              <a:t>Ostraha typ 4:</a:t>
            </a:r>
          </a:p>
          <a:p>
            <a:pPr lvl="1"/>
            <a:r>
              <a:rPr lang="cs-CZ" dirty="0"/>
              <a:t>Ostrahu typu 4 zabezpečují pouze příslušníci ozbrojených sil nebo ozbrojených sborů a je vykonávaná způsobem nepravidelných obchůzek.</a:t>
            </a:r>
          </a:p>
          <a:p>
            <a:pPr lvl="1"/>
            <a:r>
              <a:rPr lang="cs-CZ" dirty="0"/>
              <a:t>Ostraha provádí obchůzky v intervalu ne větším než 6 hodin.</a:t>
            </a:r>
          </a:p>
          <a:p>
            <a:pPr lvl="1"/>
            <a:r>
              <a:rPr lang="cs-CZ" dirty="0"/>
              <a:t>V noci a v mimopracovní době se četnost obchůzek zvyšuje.</a:t>
            </a:r>
          </a:p>
          <a:p>
            <a:pPr lvl="1"/>
            <a:r>
              <a:rPr lang="cs-CZ" dirty="0"/>
              <a:t>V průběhu výkonu ostrahy, včetně doby obchůzky, musí být na stanovišti stálé ostrahy neustále přítomna nejméně jedna osoba určená pro výkon ostrahy.</a:t>
            </a:r>
          </a:p>
          <a:p>
            <a:r>
              <a:rPr lang="cs-CZ" dirty="0"/>
              <a:t>Ostraha typ 3:</a:t>
            </a:r>
          </a:p>
          <a:p>
            <a:pPr lvl="1"/>
            <a:r>
              <a:rPr lang="cs-CZ" dirty="0"/>
              <a:t>Ostrahu typu 3 zabezpečují zaměstnanci orgánu státu, právnické osoby nebo podnikající fyzické osoby, o jejichž objekt jde, příslušníci ozbrojených sil nebo ozbrojených sborů anebo zaměstnanci bezpečnostní ochranné služby.</a:t>
            </a:r>
          </a:p>
          <a:p>
            <a:pPr lvl="1"/>
            <a:r>
              <a:rPr lang="cs-CZ" dirty="0"/>
              <a:t>Intervaly obchůzek jsou závislé na vnitřním provozu a míře předpokládaného rizika.</a:t>
            </a:r>
          </a:p>
          <a:p>
            <a:pPr lvl="1"/>
            <a:r>
              <a:rPr lang="cs-CZ" dirty="0"/>
              <a:t>V průběhu výkonu ostrahy, včetně doby obchůzky, musí být na stanovišti stálé ostrahy neustále přítomna nejméně jedna osoba určená pro výkon ostrahy.</a:t>
            </a:r>
          </a:p>
          <a:p>
            <a:r>
              <a:rPr lang="cs-CZ" dirty="0"/>
              <a:t>Ostraha typ 2:</a:t>
            </a:r>
          </a:p>
          <a:p>
            <a:pPr lvl="1"/>
            <a:r>
              <a:rPr lang="cs-CZ" dirty="0"/>
              <a:t>Ostrahu typu 2 zabezpečují zaměstnanci orgánu státu, právnické osoby nebo podnikající fyzické osoby, o jejichž objekt jde, příslušníci ozbrojených sil nebo ozbrojených sborů anebo zaměstnanci bezpečnostní ochranné služby.</a:t>
            </a:r>
          </a:p>
          <a:p>
            <a:pPr lvl="1"/>
            <a:r>
              <a:rPr lang="cs-CZ" dirty="0"/>
              <a:t>U ostrahy typu 2 nejsou vyžadovány obchůzky.</a:t>
            </a:r>
          </a:p>
          <a:p>
            <a:r>
              <a:rPr lang="cs-CZ" dirty="0"/>
              <a:t>Ostraha typ 1:</a:t>
            </a:r>
          </a:p>
          <a:p>
            <a:pPr lvl="1"/>
            <a:r>
              <a:rPr lang="cs-CZ" dirty="0"/>
              <a:t>Ostraha typu 1 odpovídá střežení objektu napojením na dohledové a poplachové přijímací centrum umožňující rychlý zásah.</a:t>
            </a:r>
          </a:p>
          <a:p>
            <a:endParaRPr lang="cs-CZ" dirty="0"/>
          </a:p>
        </p:txBody>
      </p:sp>
    </p:spTree>
    <p:extLst>
      <p:ext uri="{BB962C8B-B14F-4D97-AF65-F5344CB8AC3E}">
        <p14:creationId xmlns:p14="http://schemas.microsoft.com/office/powerpoint/2010/main" val="141561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600" dirty="0"/>
              <a:t>Fyzická bezpečnost</a:t>
            </a:r>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 </a:t>
            </a: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4 -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3 - střední až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2 - nízké až střední riziko..</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Zařízení elektrické zabezpečovací signalizace typu 1 nejsou certifikovaná Úřadem.</a:t>
            </a:r>
            <a:endParaRPr lang="cs-CZ" altLang="cs-CZ" sz="2300" dirty="0">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dirty="0">
                <a:solidFill>
                  <a:srgbClr val="000000"/>
                </a:solidFill>
                <a:latin typeface="Arial" pitchFamily="34" charset="0"/>
                <a:cs typeface="Arial" pitchFamily="34" charset="0"/>
              </a:rPr>
              <a:t>.</a:t>
            </a:r>
            <a:endParaRPr lang="cs-CZ" altLang="cs-CZ" sz="2300" b="1" dirty="0">
              <a:solidFill>
                <a:srgbClr val="08A8F8"/>
              </a:solidFill>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Instalace zařízení elektrické zabezpečovací signalizace </a:t>
            </a:r>
            <a:r>
              <a:rPr lang="cs-CZ" altLang="cs-CZ" sz="2300" dirty="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prostorová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plášťová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tísňový systém,</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otřesové detektory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prostorová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plášťová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tísňový systém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prostorová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plášťová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Průlezné otvory v hranici zabezpečené oblasti v případě instalace zařízení elektrické zabezpečovací signalizace typu 2 nemusí být chráněny prvky plášťové ochrany, pokud jejich spodní okraj splňuje následující podmínky:</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nachází se alespoň 5,5 m nad terénem,</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nelze k němu jednoduše proniknout ze střechy nebo za pomoci hromosvodů, okapů, parapetů, jiných stavebních prvků, terénních nerovností, stromů či jiných staveb.</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Instalace typu 1 je realizovaná v rozsahu prostorové ochrany zabezpečené oblasti.</a:t>
            </a:r>
            <a:endParaRPr lang="cs-CZ" altLang="cs-CZ" sz="2300"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122350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Administrativní pomůcky</a:t>
            </a:r>
            <a:endParaRPr lang="cs-CZ" dirty="0"/>
          </a:p>
          <a:p>
            <a:pPr lvl="1"/>
            <a:r>
              <a:rPr lang="cs-CZ" b="1" dirty="0"/>
              <a:t>jednací protokol </a:t>
            </a:r>
            <a:r>
              <a:rPr lang="cs-CZ" dirty="0"/>
              <a:t>– slouží k evidenci utajované informace; ostatní administrativní pomůcky slouží pouze k záznamu o pohybu utajované informace, včetně potvrzení o jejím předání či převzetí,</a:t>
            </a:r>
          </a:p>
          <a:p>
            <a:pPr lvl="1"/>
            <a:r>
              <a:rPr lang="cs-CZ" b="1" dirty="0"/>
              <a:t>pomocný jednací protokol </a:t>
            </a:r>
            <a:r>
              <a:rPr lang="cs-CZ" dirty="0"/>
              <a:t>– slouží k zaznamenávání pohybu utajovaného dokumentu v rámci (uvnitř) subjektu,</a:t>
            </a:r>
          </a:p>
          <a:p>
            <a:pPr lvl="1"/>
            <a:r>
              <a:rPr lang="cs-CZ" b="1" dirty="0"/>
              <a:t>manipulační kniha </a:t>
            </a:r>
            <a:r>
              <a:rPr lang="cs-CZ" dirty="0"/>
              <a:t>– je určena pro zaznamenávání utajovaného dokumentu při jeho vytváření, převzetí a předávání. Manipulační kniha se přiděluje fyzické osobě nejpozději při přidělení prvního utajovaného dokumentu k vyřízení,</a:t>
            </a:r>
          </a:p>
          <a:p>
            <a:pPr lvl="1"/>
            <a:r>
              <a:rPr lang="cs-CZ" b="1" dirty="0"/>
              <a:t>doručovací kniha </a:t>
            </a:r>
            <a:r>
              <a:rPr lang="cs-CZ" dirty="0"/>
              <a:t>– slouží k záznamu předání utajovaného dokumentu mimo organizaci,</a:t>
            </a:r>
          </a:p>
          <a:p>
            <a:pPr lvl="1"/>
            <a:r>
              <a:rPr lang="cs-CZ" b="1" dirty="0"/>
              <a:t>zápůjční kniha </a:t>
            </a:r>
            <a:r>
              <a:rPr lang="cs-CZ" dirty="0"/>
              <a:t>– je určena k zaznamenávání zápůjček výhradně již uloženého utajovaného dokumentu,</a:t>
            </a:r>
          </a:p>
          <a:p>
            <a:pPr lvl="1"/>
            <a:r>
              <a:rPr lang="cs-CZ" b="1" dirty="0"/>
              <a:t>kontrolní list </a:t>
            </a:r>
            <a:r>
              <a:rPr lang="cs-CZ" dirty="0"/>
              <a:t>(povinný pro stupeň utajení Důvěrné a vyšší) – slouží k vedení přehledu osob, které se s obsahem utajovaného dokumentu seznámily, a</a:t>
            </a:r>
          </a:p>
          <a:p>
            <a:pPr lvl="1"/>
            <a:r>
              <a:rPr lang="cs-CZ" b="1" dirty="0"/>
              <a:t>sběrný arch </a:t>
            </a:r>
            <a:r>
              <a:rPr lang="cs-CZ" dirty="0"/>
              <a:t>– je určen pro rozšíření evidenčního záznamu v jednacím protokolu v případě evidování většího počtu utajovaných dokumentů k jedné věci; založení sběrného archu se vyznačí v jednacím protokolu.</a:t>
            </a:r>
          </a:p>
          <a:p>
            <a:endParaRPr lang="cs-CZ" dirty="0"/>
          </a:p>
        </p:txBody>
      </p:sp>
    </p:spTree>
    <p:extLst>
      <p:ext uri="{BB962C8B-B14F-4D97-AF65-F5344CB8AC3E}">
        <p14:creationId xmlns:p14="http://schemas.microsoft.com/office/powerpoint/2010/main" val="366547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Stanovení, změna a zrušení stupně utajení, personální změny</a:t>
            </a:r>
            <a:endParaRPr lang="cs-CZ" dirty="0"/>
          </a:p>
          <a:p>
            <a:r>
              <a:rPr lang="cs-CZ" dirty="0"/>
              <a:t>stupeň utajení na utajované informaci vyznačí původce při jejím vzniku a toto vyznačení musí být zachováno po celou dobu trvání důvodů utajení,</a:t>
            </a:r>
          </a:p>
          <a:p>
            <a:pPr lvl="1"/>
            <a:r>
              <a:rPr lang="cs-CZ" dirty="0"/>
              <a:t>vyžaduje-li to charakter utajované informace, musí původce vyznačit na utajované informaci dobu, po kterou bude informace utajována - stupeň utajení zaniká uplynutím vyznačené doby,</a:t>
            </a:r>
          </a:p>
          <a:p>
            <a:pPr lvl="1"/>
            <a:r>
              <a:rPr lang="cs-CZ" dirty="0"/>
              <a:t>původce je povinen prověřit, zda důvod pro utajení informace trvá, a to nejméně jednou za 5 let ode dne jejího vzniku,</a:t>
            </a:r>
          </a:p>
          <a:p>
            <a:pPr lvl="0"/>
            <a:r>
              <a:rPr lang="cs-CZ" dirty="0"/>
              <a:t>bez souhlasu původce nesmí být stupeň utajení změněn nebo zrušen,</a:t>
            </a:r>
          </a:p>
          <a:p>
            <a:pPr lvl="0"/>
            <a:r>
              <a:rPr lang="cs-CZ" dirty="0"/>
              <a:t>při změně osoby pověřené vedením jednacího protokolu musí být provedeno komisionální předání všech utajovaných dokumentů a administrativních pomůcek vč. zpracování předávacího protokolu vždy za přítomnosti bezpečnostního ředitele.</a:t>
            </a:r>
          </a:p>
          <a:p>
            <a:endParaRPr lang="cs-CZ" dirty="0"/>
          </a:p>
        </p:txBody>
      </p:sp>
    </p:spTree>
    <p:extLst>
      <p:ext uri="{BB962C8B-B14F-4D97-AF65-F5344CB8AC3E}">
        <p14:creationId xmlns:p14="http://schemas.microsoft.com/office/powerpoint/2010/main" val="1028752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Evidenci administrativních pomůcek</a:t>
            </a:r>
            <a:endParaRPr lang="cs-CZ" dirty="0"/>
          </a:p>
          <a:p>
            <a:pPr lvl="1"/>
            <a:r>
              <a:rPr lang="cs-CZ" dirty="0"/>
              <a:t>vede bezpečnostní ředitel, který přiděluje evidenční čísla.</a:t>
            </a:r>
          </a:p>
          <a:p>
            <a:pPr marL="0" indent="0">
              <a:buNone/>
            </a:pPr>
            <a:r>
              <a:rPr lang="cs-CZ" b="1" dirty="0"/>
              <a:t>Převzetí a vrácení administrativních pomůcek</a:t>
            </a:r>
            <a:endParaRPr lang="cs-CZ" dirty="0"/>
          </a:p>
          <a:p>
            <a:pPr lvl="1"/>
            <a:r>
              <a:rPr lang="cs-CZ" dirty="0"/>
              <a:t>vede osoba pověřená vedením jednacího protokolu nebo určená bezpečnostním ředitelem.</a:t>
            </a:r>
          </a:p>
          <a:p>
            <a:pPr marL="0" indent="0">
              <a:buNone/>
            </a:pPr>
            <a:r>
              <a:rPr lang="cs-CZ" b="1" dirty="0"/>
              <a:t>Doložku v administrativních pomůckách</a:t>
            </a:r>
            <a:endParaRPr lang="cs-CZ" dirty="0"/>
          </a:p>
          <a:p>
            <a:pPr lvl="1"/>
            <a:r>
              <a:rPr lang="cs-CZ" dirty="0"/>
              <a:t>podepisuje bezpečnostní ředitel nebo osoba pověřená vedením jednacího protokolu - mimo jednacího protokolu, který vede.</a:t>
            </a:r>
          </a:p>
          <a:p>
            <a:pPr marL="0" indent="0">
              <a:buNone/>
            </a:pPr>
            <a:r>
              <a:rPr lang="cs-CZ" b="1" dirty="0"/>
              <a:t>Jednací protokol</a:t>
            </a:r>
            <a:endParaRPr lang="cs-CZ" dirty="0"/>
          </a:p>
          <a:p>
            <a:pPr lvl="1"/>
            <a:r>
              <a:rPr lang="cs-CZ" dirty="0"/>
              <a:t>vede bezpečnostní ředitel.</a:t>
            </a:r>
          </a:p>
          <a:p>
            <a:pPr marL="0" indent="0">
              <a:buNone/>
            </a:pPr>
            <a:r>
              <a:rPr lang="cs-CZ" b="1" dirty="0"/>
              <a:t>Utajované informace</a:t>
            </a:r>
            <a:endParaRPr lang="cs-CZ" dirty="0"/>
          </a:p>
          <a:p>
            <a:pPr lvl="1"/>
            <a:r>
              <a:rPr lang="cs-CZ" dirty="0"/>
              <a:t>předávají se na podpis.</a:t>
            </a:r>
          </a:p>
          <a:p>
            <a:pPr marL="0" indent="0">
              <a:buNone/>
            </a:pPr>
            <a:r>
              <a:rPr lang="cs-CZ" b="1" dirty="0"/>
              <a:t>Číslo jednací utajovaného dokumentu tvoří</a:t>
            </a:r>
            <a:endParaRPr lang="cs-CZ" dirty="0"/>
          </a:p>
          <a:p>
            <a:pPr lvl="1"/>
            <a:r>
              <a:rPr lang="cs-CZ" dirty="0"/>
              <a:t>zkratka stupně utajení,</a:t>
            </a:r>
          </a:p>
          <a:p>
            <a:pPr lvl="1"/>
            <a:r>
              <a:rPr lang="cs-CZ" dirty="0"/>
              <a:t>pořadové číslo z příslušného jednacího protokolu,</a:t>
            </a:r>
          </a:p>
          <a:p>
            <a:pPr lvl="1"/>
            <a:r>
              <a:rPr lang="cs-CZ" dirty="0"/>
              <a:t>lomítko,</a:t>
            </a:r>
          </a:p>
          <a:p>
            <a:pPr lvl="1"/>
            <a:r>
              <a:rPr lang="cs-CZ" dirty="0"/>
              <a:t>rok, ve kterém bylo pořadové číslo podle písmene b) přiděleno.</a:t>
            </a:r>
          </a:p>
          <a:p>
            <a:pPr marL="0" indent="0">
              <a:buNone/>
            </a:pPr>
            <a:r>
              <a:rPr lang="cs-CZ" dirty="0"/>
              <a:t> </a:t>
            </a:r>
            <a:r>
              <a:rPr lang="cs-CZ" b="1" dirty="0"/>
              <a:t>Skartační řízení</a:t>
            </a:r>
            <a:endParaRPr lang="cs-CZ" dirty="0"/>
          </a:p>
          <a:p>
            <a:pPr lvl="1"/>
            <a:r>
              <a:rPr lang="cs-CZ" dirty="0"/>
              <a:t>provádí skartační komise určená odpovědnou osobou. Členem skartační komise je vždy bezpečnostní ředitel. Fyzické ničení utajovaných dokumentů probíhá v objektu, který určí bezpečnostní ředitel.</a:t>
            </a:r>
          </a:p>
          <a:p>
            <a:pPr marL="0" indent="0">
              <a:buNone/>
            </a:pPr>
            <a:r>
              <a:rPr lang="cs-CZ" b="1" dirty="0"/>
              <a:t>Příjem utajovaného dokumentu</a:t>
            </a:r>
            <a:endParaRPr lang="cs-CZ" dirty="0"/>
          </a:p>
          <a:p>
            <a:pPr lvl="1"/>
            <a:r>
              <a:rPr lang="cs-CZ" dirty="0"/>
              <a:t>dokument se označí podacím razítkem organizace.</a:t>
            </a:r>
          </a:p>
          <a:p>
            <a:endParaRPr lang="cs-CZ" dirty="0"/>
          </a:p>
        </p:txBody>
      </p:sp>
    </p:spTree>
    <p:extLst>
      <p:ext uri="{BB962C8B-B14F-4D97-AF65-F5344CB8AC3E}">
        <p14:creationId xmlns:p14="http://schemas.microsoft.com/office/powerpoint/2010/main" val="27933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Vyhotovení utajovaného dokumentu</a:t>
            </a:r>
            <a:endParaRPr lang="cs-CZ" dirty="0"/>
          </a:p>
          <a:p>
            <a:pPr lvl="0"/>
            <a:r>
              <a:rPr lang="cs-CZ" dirty="0"/>
              <a:t>na utajovaném dokumentu v listinné podobě musí být uveden název původce, číslo jednací, stupeň utajení, datum vyhotovení, číslo výtisku, počet listů, počet utajovaných a neutajovaných příloh v listinné podobě a počet jejich listů (příp. obdobně u příloh v nelistinné podobě),</a:t>
            </a:r>
          </a:p>
          <a:p>
            <a:pPr lvl="0"/>
            <a:r>
              <a:rPr lang="cs-CZ" dirty="0"/>
              <a:t>vznik utajovaného dokumentu se zaznamená v manipulační knize zpracovatele,</a:t>
            </a:r>
          </a:p>
          <a:p>
            <a:pPr lvl="0"/>
            <a:r>
              <a:rPr lang="cs-CZ" dirty="0"/>
              <a:t>počet výtisků čistopisu utajovaného dokumentu se uvádí v rozdělovníku (rozdělovník na výtisku určeném k založení),</a:t>
            </a:r>
          </a:p>
          <a:p>
            <a:pPr lvl="0"/>
            <a:r>
              <a:rPr lang="cs-CZ" dirty="0"/>
              <a:t>po schválení čistopisu neprodleně zničí vadné výtisky, návrhy, podkladový materiál (není-li evidován).</a:t>
            </a:r>
          </a:p>
          <a:p>
            <a:pPr marL="0" indent="0">
              <a:buNone/>
            </a:pPr>
            <a:r>
              <a:rPr lang="cs-CZ" b="1" dirty="0"/>
              <a:t>Ukládání a zapůjčování vyřízeného utajovaného dokumentu</a:t>
            </a:r>
            <a:endParaRPr lang="cs-CZ" dirty="0"/>
          </a:p>
          <a:p>
            <a:pPr lvl="0"/>
            <a:r>
              <a:rPr lang="cs-CZ" dirty="0"/>
              <a:t>zpracovatel po vyřízení utajovaného dokumentu na dokument uvede skartační znak a rok skartačního řízení a vrátí utajovaný dokument osobě, která vede jednací protokol k uložení,</a:t>
            </a:r>
          </a:p>
          <a:p>
            <a:pPr lvl="0"/>
            <a:r>
              <a:rPr lang="cs-CZ" dirty="0"/>
              <a:t>zapůjčení založeného utajovaného dokumentu na dobu nezbytně nutnou lze v rámci subjektu cestou zápůjční knihy,</a:t>
            </a:r>
          </a:p>
          <a:p>
            <a:pPr lvl="0"/>
            <a:r>
              <a:rPr lang="cs-CZ" dirty="0"/>
              <a:t>nadpočetné výtisky lze zničit mimo skartační řízení se souhlasem bezpečnostního ředitele, o zničení se pořídí písemný zápis.</a:t>
            </a:r>
          </a:p>
          <a:p>
            <a:endParaRPr lang="cs-CZ" dirty="0"/>
          </a:p>
        </p:txBody>
      </p:sp>
    </p:spTree>
    <p:extLst>
      <p:ext uri="{BB962C8B-B14F-4D97-AF65-F5344CB8AC3E}">
        <p14:creationId xmlns:p14="http://schemas.microsoft.com/office/powerpoint/2010/main" val="138464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Příprava zásilky k přepravě</a:t>
            </a:r>
          </a:p>
          <a:p>
            <a:r>
              <a:rPr lang="cs-CZ" dirty="0"/>
              <a:t>Utajovaný dokument se vkládá do dvou obálek tak, že</a:t>
            </a:r>
          </a:p>
          <a:p>
            <a:pPr lvl="1"/>
            <a:r>
              <a:rPr lang="cs-CZ" dirty="0"/>
              <a:t>na vnitřní obálce se v levé horní části uvede odesílatel, celé číslo jednací utajovaného dokumentu,</a:t>
            </a:r>
          </a:p>
          <a:p>
            <a:pPr lvl="1"/>
            <a:r>
              <a:rPr lang="cs-CZ" dirty="0"/>
              <a:t>v pravé horní části stupeň utajení a v dolní název a úplná adresa adresáta, a je-li zásilka adresována fyzické osobě, uvede se rovněž její jméno, příjmení a funkce. </a:t>
            </a:r>
          </a:p>
          <a:p>
            <a:pPr lvl="1"/>
            <a:r>
              <a:rPr lang="cs-CZ" dirty="0"/>
              <a:t>Obálka se zajistí tak, že se všechny spoje obálky po celé délce přelepí lepicí páskou a opatří otisky razítka orgánu státu, právnické osoby nebo podnikající fyzické osoby a podpisy osoby pověřené vedením jednacího protokolu, nebo osoby, která provedla zajištění obálky. Otisky razítka a podpisy musí přesahovat mimo lepicí pásku. Při použití průhledné lepicí pásky se otisky razítka a podpisy touto páskou přelepí. Obálka s utajovaným dokumentem zasílaná kurýrní službou se označí nápisem "KURÝREM". Má-li být zásilka otevřena pouze adresátem, označí se obálka nápisem "OTEVŘE ADRESÁT",</a:t>
            </a:r>
          </a:p>
          <a:p>
            <a:r>
              <a:rPr lang="cs-CZ" dirty="0"/>
              <a:t>na vnější obálce se v případě přepravy utajovaného dokumentu držitelem poštovní licence uvede odesílatel, číslo jednací utajovaného dokumentu bez uvedení zkratky stupně utajení a název a úplná adresa adresáta. Vnější obálka musí být takové kvality, aby údaje na vnitřní obálce nebyly čitelné,</a:t>
            </a:r>
          </a:p>
          <a:p>
            <a:r>
              <a:rPr lang="cs-CZ" dirty="0"/>
              <a:t>v případě přepravy utajovaného dokumentu kurýrní službou je vnější obálkou vždy přenosná schránka.</a:t>
            </a:r>
          </a:p>
          <a:p>
            <a:r>
              <a:rPr lang="cs-CZ" dirty="0"/>
              <a:t>Do vnitřní obálky s utajovaným dokumentem stupně utajení Přísně tajné, Tajné nebo Důvěrné se vloží stvrzenka o převzetí utajovaného dokumentu, kterou adresát potvrdí podpisem a otiskem razítka, opatří datem a neprodleně vrátí odesílateli.</a:t>
            </a:r>
          </a:p>
        </p:txBody>
      </p:sp>
    </p:spTree>
    <p:extLst>
      <p:ext uri="{BB962C8B-B14F-4D97-AF65-F5344CB8AC3E}">
        <p14:creationId xmlns:p14="http://schemas.microsoft.com/office/powerpoint/2010/main" val="46093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Přeprava zásilky</a:t>
            </a:r>
          </a:p>
          <a:p>
            <a:r>
              <a:rPr lang="cs-CZ" dirty="0"/>
              <a:t>Držitelem poštovní licence</a:t>
            </a:r>
            <a:r>
              <a:rPr lang="cs-CZ" b="1" baseline="30000" dirty="0"/>
              <a:t> </a:t>
            </a:r>
            <a:r>
              <a:rPr lang="cs-CZ" dirty="0"/>
              <a:t>lze přepravovat zásilku stupně utajení Důvěrné, a to formou poštovní služby, při které</a:t>
            </a:r>
          </a:p>
          <a:p>
            <a:pPr lvl="1"/>
            <a:r>
              <a:rPr lang="cs-CZ" dirty="0"/>
              <a:t>je místo dodání zásilky v České republice,</a:t>
            </a:r>
          </a:p>
          <a:p>
            <a:pPr lvl="1"/>
            <a:r>
              <a:rPr lang="cs-CZ" dirty="0"/>
              <a:t>držitel poštovní licence písemně potvrzuje odesílateli převzetí zásilky,</a:t>
            </a:r>
          </a:p>
          <a:p>
            <a:pPr lvl="1"/>
            <a:r>
              <a:rPr lang="cs-CZ" dirty="0"/>
              <a:t>adresát písemně potvrzuje držiteli poštovní licence převzetí zásilky,</a:t>
            </a:r>
          </a:p>
          <a:p>
            <a:pPr lvl="1"/>
            <a:r>
              <a:rPr lang="cs-CZ" dirty="0"/>
              <a:t>držitel poštovní licence doručí odesílateli písemné potvrzení prokazující doručení zásilky,</a:t>
            </a:r>
          </a:p>
          <a:p>
            <a:pPr lvl="1"/>
            <a:r>
              <a:rPr lang="cs-CZ" dirty="0"/>
              <a:t>držitel poštovní licence odpovídá za ztrátu, poškození a úbytek obsahu zásilky.</a:t>
            </a:r>
          </a:p>
          <a:p>
            <a:r>
              <a:rPr lang="cs-CZ" dirty="0"/>
              <a:t>V případě přepravy zásilky kurýrní službou se kurýr, který bude přepravovat zásilku s utajovaným dokumentem stupně utajení Důvěrné, Tajné nebo Přísně tajné, prokáže platným osvědčením fyzické osoby pro příslušný stupeň utajení.</a:t>
            </a:r>
          </a:p>
          <a:p>
            <a:r>
              <a:rPr lang="cs-CZ" dirty="0"/>
              <a:t>Zásilku stupně utajení Přísně tajné nebo Tajné přepravuje vždy 1 kurýr v doprovodu nejméně 1 osoby. Tato zásilka je vyloučena z přepravy veřejnými dopravními prostředky, s výjimkou přepravy letecké, námořní a vnitrozemské vodní.</a:t>
            </a:r>
          </a:p>
          <a:p>
            <a:r>
              <a:rPr lang="cs-CZ" dirty="0"/>
              <a:t>Pokud při přepravě zásilky kurýrní službou nastane mimořádná situace, například v důsledku nehody nebo havárie, kurýr nebo případně jeho doprovod učiní taková opatření, aby se zabránilo přístupu neoprávněné osoby k utajované informaci.</a:t>
            </a:r>
          </a:p>
          <a:p>
            <a:endParaRPr lang="cs-CZ" dirty="0"/>
          </a:p>
        </p:txBody>
      </p:sp>
    </p:spTree>
    <p:extLst>
      <p:ext uri="{BB962C8B-B14F-4D97-AF65-F5344CB8AC3E}">
        <p14:creationId xmlns:p14="http://schemas.microsoft.com/office/powerpoint/2010/main" val="533635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490066"/>
          </a:xfrm>
        </p:spPr>
        <p:txBody>
          <a:bodyPr>
            <a:noAutofit/>
          </a:bodyPr>
          <a:lstStyle/>
          <a:p>
            <a:r>
              <a:rPr lang="cs-CZ" sz="2000" dirty="0"/>
              <a:t>Osvědčení fyzické osoby a osvědčení podnikatele</a:t>
            </a:r>
            <a:br>
              <a:rPr lang="cs-CZ" sz="2000" dirty="0"/>
            </a:br>
            <a:endParaRPr lang="cs-CZ" sz="2000" dirty="0"/>
          </a:p>
        </p:txBody>
      </p:sp>
      <p:sp>
        <p:nvSpPr>
          <p:cNvPr id="3" name="Zástupný symbol pro obsah 2"/>
          <p:cNvSpPr>
            <a:spLocks noGrp="1"/>
          </p:cNvSpPr>
          <p:nvPr>
            <p:ph idx="1"/>
          </p:nvPr>
        </p:nvSpPr>
        <p:spPr>
          <a:xfrm>
            <a:off x="457200" y="980728"/>
            <a:ext cx="8229600" cy="5145435"/>
          </a:xfrm>
        </p:spPr>
        <p:txBody>
          <a:bodyPr>
            <a:normAutofit fontScale="47500" lnSpcReduction="20000"/>
          </a:bodyPr>
          <a:lstStyle/>
          <a:p>
            <a:pPr marL="0" indent="0">
              <a:buNone/>
            </a:pPr>
            <a:endParaRPr lang="cs-CZ" b="1" dirty="0"/>
          </a:p>
          <a:p>
            <a:r>
              <a:rPr lang="cs-CZ" dirty="0"/>
              <a:t>Osvědčení fyzické osoby a osvědčení podnikatele jsou veřejnými listinami.</a:t>
            </a:r>
          </a:p>
          <a:p>
            <a:r>
              <a:rPr lang="cs-CZ" dirty="0"/>
              <a:t>Osvědčení fyzické osoby obsahuje</a:t>
            </a:r>
          </a:p>
          <a:p>
            <a:pPr lvl="1"/>
            <a:r>
              <a:rPr lang="cs-CZ" dirty="0"/>
              <a:t>jméno, příjmení, rodné příjmení,</a:t>
            </a:r>
          </a:p>
          <a:p>
            <a:pPr lvl="1"/>
            <a:r>
              <a:rPr lang="cs-CZ" dirty="0"/>
              <a:t>den, měsíc, rok a místo narození,</a:t>
            </a:r>
          </a:p>
          <a:p>
            <a:pPr lvl="1"/>
            <a:r>
              <a:rPr lang="cs-CZ" dirty="0"/>
              <a:t>rodné číslo,</a:t>
            </a:r>
          </a:p>
          <a:p>
            <a:pPr lvl="1"/>
            <a:r>
              <a:rPr lang="cs-CZ" dirty="0"/>
              <a:t>státní občanství,</a:t>
            </a:r>
          </a:p>
          <a:p>
            <a:pPr lvl="1"/>
            <a:r>
              <a:rPr lang="cs-CZ" dirty="0"/>
              <a:t>uvedení nejvyššího stupně utajení utajované informace, pro přístup k níž osvědčení fyzické osoby opravňuje,</a:t>
            </a:r>
          </a:p>
          <a:p>
            <a:pPr lvl="1"/>
            <a:r>
              <a:rPr lang="cs-CZ" dirty="0"/>
              <a:t>datum vydání a dobu platnosti a</a:t>
            </a:r>
          </a:p>
          <a:p>
            <a:pPr lvl="1"/>
            <a:r>
              <a:rPr lang="cs-CZ" dirty="0"/>
              <a:t>otisk úředního razítka a podpis oprávněného zástupce Úřadu; otisk úředního razítka se nevyžaduje, bylo-li osvědčení vydáno v elektronické podobě.</a:t>
            </a:r>
          </a:p>
          <a:p>
            <a:r>
              <a:rPr lang="cs-CZ" dirty="0"/>
              <a:t>Osvědčení podnikatele obsahuje</a:t>
            </a:r>
          </a:p>
          <a:p>
            <a:pPr lvl="1"/>
            <a:r>
              <a:rPr lang="cs-CZ" dirty="0"/>
              <a:t>identifikaci podnikatele firmou nebo názvem, identifikačním číslem a sídlem, jde-li o právnickou osobu, a jde-li o osobu fyzickou, údaje podle odstavce 2 písm. a) až d),</a:t>
            </a:r>
          </a:p>
          <a:p>
            <a:pPr lvl="1"/>
            <a:r>
              <a:rPr lang="cs-CZ" dirty="0"/>
              <a:t>uvedení nejvyššího stupně utajení utajované informace, pro přístup k níž osvědčení podnikatele opravňuje,</a:t>
            </a:r>
          </a:p>
          <a:p>
            <a:pPr lvl="1"/>
            <a:r>
              <a:rPr lang="cs-CZ" dirty="0"/>
              <a:t>formu přístupu podle § 20,</a:t>
            </a:r>
          </a:p>
          <a:p>
            <a:pPr lvl="1"/>
            <a:r>
              <a:rPr lang="cs-CZ" dirty="0"/>
              <a:t>datum vydání a dobu platnosti a</a:t>
            </a:r>
          </a:p>
          <a:p>
            <a:pPr lvl="1"/>
            <a:r>
              <a:rPr lang="cs-CZ" dirty="0"/>
              <a:t>otisk úředního razítka a podpis oprávněného zástupce Úřadu; otisk úředního razítka se nevyžaduje, bylo-li osvědčení vydáno v elektronické podobě.</a:t>
            </a:r>
            <a:endParaRPr lang="cs-CZ" b="1" dirty="0"/>
          </a:p>
          <a:p>
            <a:r>
              <a:rPr lang="cs-CZ" dirty="0"/>
              <a:t>Platnost osvědčení fyzické osoby a osvědčení podnikatele je pro stupeň utajení</a:t>
            </a:r>
          </a:p>
          <a:p>
            <a:pPr lvl="1"/>
            <a:r>
              <a:rPr lang="cs-CZ" dirty="0"/>
              <a:t>Přísně tajné 5 let,</a:t>
            </a:r>
          </a:p>
          <a:p>
            <a:pPr lvl="1"/>
            <a:r>
              <a:rPr lang="cs-CZ" dirty="0"/>
              <a:t>Tajné 7 let a</a:t>
            </a:r>
          </a:p>
          <a:p>
            <a:pPr lvl="1"/>
            <a:r>
              <a:rPr lang="cs-CZ" dirty="0"/>
              <a:t>Důvěrné 9 let.</a:t>
            </a:r>
          </a:p>
          <a:p>
            <a:endParaRPr lang="cs-CZ" dirty="0"/>
          </a:p>
        </p:txBody>
      </p:sp>
    </p:spTree>
    <p:extLst>
      <p:ext uri="{BB962C8B-B14F-4D97-AF65-F5344CB8AC3E}">
        <p14:creationId xmlns:p14="http://schemas.microsoft.com/office/powerpoint/2010/main" val="287654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Utajovaná informace</a:t>
            </a:r>
          </a:p>
        </p:txBody>
      </p:sp>
      <p:sp>
        <p:nvSpPr>
          <p:cNvPr id="3" name="Zástupný symbol pro obsah 2"/>
          <p:cNvSpPr>
            <a:spLocks noGrp="1"/>
          </p:cNvSpPr>
          <p:nvPr>
            <p:ph idx="1"/>
          </p:nvPr>
        </p:nvSpPr>
        <p:spPr/>
        <p:txBody>
          <a:bodyPr>
            <a:normAutofit fontScale="92500"/>
          </a:bodyPr>
          <a:lstStyle/>
          <a:p>
            <a:r>
              <a:rPr lang="cs-CZ" b="1" dirty="0"/>
              <a:t>Utajovanou informací je jakákoli informace</a:t>
            </a:r>
            <a:endParaRPr lang="cs-CZ" dirty="0"/>
          </a:p>
          <a:p>
            <a:pPr lvl="1"/>
            <a:r>
              <a:rPr lang="cs-CZ" dirty="0"/>
              <a:t>zaznamenaná v jakékoliv podobě na jakémkoliv nosiči,</a:t>
            </a:r>
          </a:p>
          <a:p>
            <a:pPr lvl="1"/>
            <a:r>
              <a:rPr lang="cs-CZ" dirty="0"/>
              <a:t>označená v souladu se zákonem,</a:t>
            </a:r>
          </a:p>
          <a:p>
            <a:pPr lvl="1"/>
            <a:r>
              <a:rPr lang="cs-CZ" dirty="0"/>
              <a:t>jejíž vyzrazení nebo zneužití může způsobit újmu </a:t>
            </a:r>
            <a:r>
              <a:rPr lang="cs-CZ" b="1" dirty="0"/>
              <a:t>zájmu ČR </a:t>
            </a:r>
            <a:r>
              <a:rPr lang="cs-CZ" dirty="0"/>
              <a:t>nebo může být pro tento zájem nevýhodné.</a:t>
            </a:r>
          </a:p>
          <a:p>
            <a:pPr lvl="2"/>
            <a:r>
              <a:rPr lang="cs-CZ" dirty="0"/>
              <a:t>Zájem ČR: zachování její ústavnosti, svrchovanosti a územní celistvosti, zajištění vnitřního pořádku a bezpečnosti, mezinárodních závazků a obrany, ochrana ekonomiky a ochrana života nebo zdraví fyzických osob</a:t>
            </a:r>
          </a:p>
          <a:p>
            <a:pPr lvl="1"/>
            <a:r>
              <a:rPr lang="cs-CZ" dirty="0"/>
              <a:t>je uvedena v seznamu utajovaných informací.</a:t>
            </a:r>
          </a:p>
          <a:p>
            <a:endParaRPr lang="cs-CZ" dirty="0"/>
          </a:p>
        </p:txBody>
      </p:sp>
    </p:spTree>
    <p:extLst>
      <p:ext uri="{BB962C8B-B14F-4D97-AF65-F5344CB8AC3E}">
        <p14:creationId xmlns:p14="http://schemas.microsoft.com/office/powerpoint/2010/main" val="86843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400" dirty="0"/>
              <a:t>Újma zájmu ČR</a:t>
            </a:r>
          </a:p>
        </p:txBody>
      </p:sp>
      <p:sp>
        <p:nvSpPr>
          <p:cNvPr id="3" name="Zástupný symbol pro obsah 2"/>
          <p:cNvSpPr>
            <a:spLocks noGrp="1"/>
          </p:cNvSpPr>
          <p:nvPr>
            <p:ph idx="1"/>
          </p:nvPr>
        </p:nvSpPr>
        <p:spPr>
          <a:xfrm>
            <a:off x="457200" y="764704"/>
            <a:ext cx="8229600" cy="5904656"/>
          </a:xfrm>
        </p:spPr>
        <p:txBody>
          <a:bodyPr>
            <a:noAutofit/>
          </a:bodyPr>
          <a:lstStyle/>
          <a:p>
            <a:pPr marL="0" indent="0">
              <a:buNone/>
            </a:pPr>
            <a:r>
              <a:rPr lang="cs-CZ" sz="900" b="1" dirty="0"/>
              <a:t>Mimořádně vážná újma </a:t>
            </a:r>
          </a:p>
          <a:p>
            <a:pPr marL="400050" lvl="1" indent="0">
              <a:buNone/>
            </a:pPr>
            <a:r>
              <a:rPr lang="cs-CZ" sz="900" b="1" dirty="0"/>
              <a:t>a)</a:t>
            </a:r>
            <a:r>
              <a:rPr lang="cs-CZ" sz="900" dirty="0"/>
              <a:t> bezprostřední ohrožení svrchovanosti, územní celistvosti nebo demokratických základů České republiky,</a:t>
            </a:r>
          </a:p>
          <a:p>
            <a:pPr marL="400050" lvl="1" indent="0">
              <a:buNone/>
            </a:pPr>
            <a:r>
              <a:rPr lang="cs-CZ" sz="900" b="1" dirty="0"/>
              <a:t>b)</a:t>
            </a:r>
            <a:r>
              <a:rPr lang="cs-CZ" sz="900" dirty="0"/>
              <a:t> rozsáhlé ztráty na lidských životech nebo rozsáhlé ohrožení zdraví obyvatel,</a:t>
            </a:r>
          </a:p>
          <a:p>
            <a:pPr marL="400050" lvl="1" indent="0">
              <a:buNone/>
            </a:pPr>
            <a:r>
              <a:rPr lang="cs-CZ" sz="900" b="1" dirty="0"/>
              <a:t>c)</a:t>
            </a:r>
            <a:r>
              <a:rPr lang="cs-CZ" sz="900" dirty="0"/>
              <a:t> mimořádně vážné nebo dlouhodobé poškození ekonomiky České republiky,</a:t>
            </a:r>
          </a:p>
          <a:p>
            <a:pPr marL="400050" lvl="1" indent="0">
              <a:buNone/>
            </a:pPr>
            <a:r>
              <a:rPr lang="cs-CZ" sz="900" b="1" dirty="0"/>
              <a:t>d)</a:t>
            </a:r>
            <a:r>
              <a:rPr lang="cs-CZ" sz="900" dirty="0"/>
              <a:t> značné narušení vnitřního pořádku a bezpečnosti České republiky,</a:t>
            </a:r>
          </a:p>
          <a:p>
            <a:pPr marL="400050" lvl="1" indent="0">
              <a:buNone/>
            </a:pPr>
            <a:r>
              <a:rPr lang="cs-CZ" sz="900" b="1" dirty="0"/>
              <a:t>e)</a:t>
            </a:r>
            <a:r>
              <a:rPr lang="cs-CZ" sz="900" dirty="0"/>
              <a:t> mimořádně vážné ohrožení významných bezpečnostních operací nebo činnosti zpravodajských služeb,</a:t>
            </a:r>
          </a:p>
          <a:p>
            <a:pPr marL="400050" lvl="1" indent="0">
              <a:buNone/>
            </a:pPr>
            <a:r>
              <a:rPr lang="cs-CZ" sz="900" b="1" dirty="0"/>
              <a:t>f)</a:t>
            </a:r>
            <a:r>
              <a:rPr lang="cs-CZ" sz="900" dirty="0"/>
              <a:t> mimořádně vážné ohrožení činnosti Organizace Severoatlantické smlouvy, Evropské unie nebo členského státu,</a:t>
            </a:r>
          </a:p>
          <a:p>
            <a:pPr marL="400050" lvl="1" indent="0">
              <a:buNone/>
            </a:pPr>
            <a:r>
              <a:rPr lang="cs-CZ" sz="900" b="1" dirty="0"/>
              <a:t>g)</a:t>
            </a:r>
            <a:r>
              <a:rPr lang="cs-CZ" sz="900" dirty="0"/>
              <a:t> mimořádně vážné ohrožení bojeschopnosti ozbrojených sil České republiky, Organizace Severoatlantické smlouvy nebo jejího členského státu nebo členského státu Evropské unie, nebo</a:t>
            </a:r>
          </a:p>
          <a:p>
            <a:pPr marL="0" indent="0">
              <a:buNone/>
            </a:pPr>
            <a:r>
              <a:rPr lang="cs-CZ" sz="900" b="1" dirty="0"/>
              <a:t>                h)</a:t>
            </a:r>
            <a:r>
              <a:rPr lang="cs-CZ" sz="900" dirty="0"/>
              <a:t> mimořádně vážné poškození diplomatických nebo jiných vztahů České republiky k Organizaci Severoatlantické smlouvy, Evropské unii nebo členskému 	státu.</a:t>
            </a:r>
          </a:p>
          <a:p>
            <a:pPr marL="0" indent="0">
              <a:buNone/>
            </a:pPr>
            <a:r>
              <a:rPr lang="cs-CZ" sz="900" b="1" dirty="0"/>
              <a:t>Vážná újma</a:t>
            </a:r>
          </a:p>
          <a:p>
            <a:pPr marL="400050" lvl="1" indent="0">
              <a:buNone/>
            </a:pPr>
            <a:r>
              <a:rPr lang="cs-CZ" sz="900" b="1" dirty="0"/>
              <a:t>a)</a:t>
            </a:r>
            <a:r>
              <a:rPr lang="cs-CZ" sz="900" dirty="0"/>
              <a:t> ohrožení svrchovanosti, územní celistvosti a demokratických základů České republiky,</a:t>
            </a:r>
          </a:p>
          <a:p>
            <a:pPr marL="400050" lvl="1" indent="0">
              <a:buNone/>
            </a:pPr>
            <a:r>
              <a:rPr lang="cs-CZ" sz="900" b="1" dirty="0"/>
              <a:t>b)</a:t>
            </a:r>
            <a:r>
              <a:rPr lang="cs-CZ" sz="900" dirty="0"/>
              <a:t> značnou škodu České republiky ve finanční, měnové nebo hospodářské oblasti,</a:t>
            </a:r>
          </a:p>
          <a:p>
            <a:pPr marL="400050" lvl="1" indent="0">
              <a:buNone/>
            </a:pPr>
            <a:r>
              <a:rPr lang="cs-CZ" sz="900" b="1" dirty="0"/>
              <a:t>c)</a:t>
            </a:r>
            <a:r>
              <a:rPr lang="cs-CZ" sz="900" dirty="0"/>
              <a:t> ztráty na lidských životech nebo ohrožení zdraví obyvatel,</a:t>
            </a:r>
          </a:p>
          <a:p>
            <a:pPr marL="400050" lvl="1" indent="0">
              <a:buNone/>
            </a:pPr>
            <a:r>
              <a:rPr lang="cs-CZ" sz="900" b="1" dirty="0"/>
              <a:t>d)</a:t>
            </a:r>
            <a:r>
              <a:rPr lang="cs-CZ" sz="900" dirty="0"/>
              <a:t> narušení vnitřního pořádku a bezpečnosti České republiky,</a:t>
            </a:r>
          </a:p>
          <a:p>
            <a:pPr marL="400050" lvl="1" indent="0">
              <a:buNone/>
            </a:pPr>
            <a:r>
              <a:rPr lang="cs-CZ" sz="900" b="1" dirty="0"/>
              <a:t>e)</a:t>
            </a:r>
            <a:r>
              <a:rPr lang="cs-CZ" sz="900" dirty="0"/>
              <a:t> vážné ohrožení bojeschopnosti ozbrojených sil České republiky, Organizace Severoatlantické smlouvy nebo jejího členského státu nebo členského státu Evropské unie,</a:t>
            </a:r>
          </a:p>
          <a:p>
            <a:pPr marL="400050" lvl="1" indent="0">
              <a:buNone/>
            </a:pPr>
            <a:r>
              <a:rPr lang="cs-CZ" sz="900" b="1" dirty="0"/>
              <a:t>f)</a:t>
            </a:r>
            <a:r>
              <a:rPr lang="cs-CZ" sz="900" dirty="0"/>
              <a:t> vážné ohrožení významných bezpečnostních operací nebo činnosti zpravodajských služeb,</a:t>
            </a:r>
          </a:p>
          <a:p>
            <a:pPr marL="400050" lvl="1" indent="0">
              <a:buNone/>
            </a:pPr>
            <a:r>
              <a:rPr lang="cs-CZ" sz="900" b="1" dirty="0"/>
              <a:t>g)</a:t>
            </a:r>
            <a:r>
              <a:rPr lang="cs-CZ" sz="900" dirty="0"/>
              <a:t> vážné ohrožení činnosti Organizace Severoatlantické smlouvy, Evropské unie nebo členského státu,</a:t>
            </a:r>
          </a:p>
          <a:p>
            <a:pPr marL="400050" lvl="1" indent="0">
              <a:buNone/>
            </a:pPr>
            <a:r>
              <a:rPr lang="cs-CZ" sz="900" b="1" dirty="0"/>
              <a:t>h)</a:t>
            </a:r>
            <a:r>
              <a:rPr lang="cs-CZ" sz="900" dirty="0"/>
              <a:t> vážné narušení diplomatických vztahů České republiky k Organizaci Severoatlantické smlouvy, Evropské unii nebo členskému státu nebo jinému státu, nebo</a:t>
            </a:r>
          </a:p>
          <a:p>
            <a:pPr marL="400050" lvl="1" indent="0">
              <a:buNone/>
            </a:pPr>
            <a:r>
              <a:rPr lang="cs-CZ" sz="900" b="1" dirty="0"/>
              <a:t>i)</a:t>
            </a:r>
            <a:r>
              <a:rPr lang="cs-CZ" sz="900" dirty="0"/>
              <a:t> vážné zvýšení mezinárodního napětí.</a:t>
            </a:r>
          </a:p>
          <a:p>
            <a:pPr marL="0" indent="0">
              <a:buNone/>
            </a:pPr>
            <a:r>
              <a:rPr lang="cs-CZ" sz="900" b="1" dirty="0"/>
              <a:t>Prostá újma</a:t>
            </a:r>
          </a:p>
          <a:p>
            <a:pPr marL="400050" lvl="1" indent="0">
              <a:buNone/>
            </a:pPr>
            <a:r>
              <a:rPr lang="cs-CZ" sz="900" b="1" dirty="0"/>
              <a:t>a)</a:t>
            </a:r>
            <a:r>
              <a:rPr lang="cs-CZ" sz="900" dirty="0"/>
              <a:t> zhoršení vztahů České republiky s cizí mocí,</a:t>
            </a:r>
          </a:p>
          <a:p>
            <a:pPr marL="400050" lvl="1" indent="0">
              <a:buNone/>
            </a:pPr>
            <a:r>
              <a:rPr lang="cs-CZ" sz="900" b="1" dirty="0"/>
              <a:t>b)</a:t>
            </a:r>
            <a:r>
              <a:rPr lang="cs-CZ" sz="900" dirty="0"/>
              <a:t> ohrožení bezpečnosti jednotlivce,</a:t>
            </a:r>
          </a:p>
          <a:p>
            <a:pPr marL="400050" lvl="1" indent="0">
              <a:buNone/>
            </a:pPr>
            <a:r>
              <a:rPr lang="cs-CZ" sz="900" b="1" dirty="0"/>
              <a:t>c)</a:t>
            </a:r>
            <a:r>
              <a:rPr lang="cs-CZ" sz="900" dirty="0"/>
              <a:t> ohrožení bojeschopnosti ozbrojených sil České republiky, Organizace Severoatlantické smlouvy nebo jejího členského státu nebo členského státu Evropské unie,</a:t>
            </a:r>
          </a:p>
          <a:p>
            <a:pPr marL="400050" lvl="1" indent="0">
              <a:buNone/>
            </a:pPr>
            <a:r>
              <a:rPr lang="cs-CZ" sz="900" b="1" dirty="0"/>
              <a:t>d)</a:t>
            </a:r>
            <a:r>
              <a:rPr lang="cs-CZ" sz="900" dirty="0"/>
              <a:t> ohrožení bezpečnostních operací nebo činnosti zpravodajských služeb,</a:t>
            </a:r>
          </a:p>
          <a:p>
            <a:pPr marL="400050" lvl="1" indent="0">
              <a:buNone/>
            </a:pPr>
            <a:r>
              <a:rPr lang="cs-CZ" sz="900" b="1" dirty="0"/>
              <a:t>e)</a:t>
            </a:r>
            <a:r>
              <a:rPr lang="cs-CZ" sz="900" dirty="0"/>
              <a:t> ohrožení činnosti Organizace Severoatlantické smlouvy, Evropské unie nebo jejich členského státu,</a:t>
            </a:r>
          </a:p>
          <a:p>
            <a:pPr marL="400050" lvl="1" indent="0">
              <a:buNone/>
            </a:pPr>
            <a:r>
              <a:rPr lang="cs-CZ" sz="900" b="1" dirty="0"/>
              <a:t>f)</a:t>
            </a:r>
            <a:r>
              <a:rPr lang="cs-CZ" sz="900" dirty="0"/>
              <a:t> zmaření, ztížení anebo ohrožení prověřování nebo vyšetřování zvlášť závažných zločinů</a:t>
            </a:r>
            <a:r>
              <a:rPr lang="cs-CZ" sz="900" b="1" baseline="30000" dirty="0">
                <a:hlinkClick r:id="rId2"/>
              </a:rPr>
              <a:t>10</a:t>
            </a:r>
            <a:r>
              <a:rPr lang="cs-CZ" sz="900" b="1" dirty="0">
                <a:hlinkClick r:id="rId2"/>
              </a:rPr>
              <a:t>)</a:t>
            </a:r>
            <a:r>
              <a:rPr lang="cs-CZ" sz="900" dirty="0"/>
              <a:t> nebo usnadnění jejich páchání,</a:t>
            </a:r>
          </a:p>
          <a:p>
            <a:pPr marL="400050" lvl="1" indent="0">
              <a:buNone/>
            </a:pPr>
            <a:r>
              <a:rPr lang="cs-CZ" sz="900" b="1" dirty="0"/>
              <a:t>g)</a:t>
            </a:r>
            <a:r>
              <a:rPr lang="cs-CZ" sz="900" dirty="0"/>
              <a:t> vznik nezanedbatelné škody České republice, nebo</a:t>
            </a:r>
          </a:p>
          <a:p>
            <a:pPr marL="400050" lvl="1" indent="0">
              <a:buNone/>
            </a:pPr>
            <a:r>
              <a:rPr lang="cs-CZ" sz="900" b="1" dirty="0"/>
              <a:t>h)</a:t>
            </a:r>
            <a:r>
              <a:rPr lang="cs-CZ" sz="900" dirty="0"/>
              <a:t> závažné narušení ekonomických zájmů České republiky.</a:t>
            </a:r>
          </a:p>
          <a:p>
            <a:pPr marL="0" indent="0">
              <a:buNone/>
            </a:pPr>
            <a:r>
              <a:rPr lang="cs-CZ" sz="900" b="1" dirty="0"/>
              <a:t>Nevýhodné pro zájmy České republiky </a:t>
            </a:r>
          </a:p>
          <a:p>
            <a:pPr marL="0" indent="0">
              <a:buNone/>
            </a:pPr>
            <a:r>
              <a:rPr lang="cs-CZ" sz="900" b="1" dirty="0"/>
              <a:t>                a)</a:t>
            </a:r>
            <a:r>
              <a:rPr lang="cs-CZ" sz="900" dirty="0"/>
              <a:t> narušení činnosti ozbrojených sil České republiky, Organizace Severoatlantické smlouvy nebo jejího členského státu nebo členského státu Evropské unie,</a:t>
            </a:r>
          </a:p>
          <a:p>
            <a:pPr marL="400050" lvl="1" indent="0">
              <a:buNone/>
            </a:pPr>
            <a:r>
              <a:rPr lang="cs-CZ" sz="900" b="1" dirty="0"/>
              <a:t>b)</a:t>
            </a:r>
            <a:r>
              <a:rPr lang="cs-CZ" sz="900" dirty="0"/>
              <a:t> zmaření, ztížení anebo ohrožení prověřování nebo vyšetřování ostatních trestných činů než uvedených v odstavci 4 písm. f) nebo usnadnění jejich páchání,</a:t>
            </a:r>
          </a:p>
          <a:p>
            <a:pPr marL="400050" lvl="1" indent="0">
              <a:buNone/>
            </a:pPr>
            <a:r>
              <a:rPr lang="cs-CZ" sz="900" b="1" dirty="0"/>
              <a:t>c)</a:t>
            </a:r>
            <a:r>
              <a:rPr lang="cs-CZ" sz="900" dirty="0"/>
              <a:t> poškození významných ekonomických zájmů České republiky nebo Evropské unie nebo jejího členského státu,</a:t>
            </a:r>
          </a:p>
          <a:p>
            <a:pPr marL="400050" lvl="1" indent="0">
              <a:buNone/>
            </a:pPr>
            <a:r>
              <a:rPr lang="cs-CZ" sz="900" b="1" dirty="0"/>
              <a:t>d)</a:t>
            </a:r>
            <a:r>
              <a:rPr lang="cs-CZ" sz="900" dirty="0"/>
              <a:t> narušení důležitých obchodních nebo politických jednání České republiky s cizí mocí, nebo</a:t>
            </a:r>
          </a:p>
          <a:p>
            <a:pPr marL="400050" lvl="1" indent="0">
              <a:buNone/>
            </a:pPr>
            <a:r>
              <a:rPr lang="cs-CZ" sz="900" b="1" dirty="0"/>
              <a:t>e)</a:t>
            </a:r>
            <a:r>
              <a:rPr lang="cs-CZ" sz="900" dirty="0"/>
              <a:t> narušení bezpečnostních operací nebo činnosti zpravodajských služeb.</a:t>
            </a:r>
          </a:p>
        </p:txBody>
      </p:sp>
    </p:spTree>
    <p:extLst>
      <p:ext uri="{BB962C8B-B14F-4D97-AF65-F5344CB8AC3E}">
        <p14:creationId xmlns:p14="http://schemas.microsoft.com/office/powerpoint/2010/main" val="294103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Stupně utajení</a:t>
            </a:r>
          </a:p>
        </p:txBody>
      </p:sp>
      <p:sp>
        <p:nvSpPr>
          <p:cNvPr id="3" name="Zástupný symbol pro obsah 2"/>
          <p:cNvSpPr>
            <a:spLocks noGrp="1"/>
          </p:cNvSpPr>
          <p:nvPr>
            <p:ph idx="1"/>
          </p:nvPr>
        </p:nvSpPr>
        <p:spPr/>
        <p:txBody>
          <a:bodyPr>
            <a:normAutofit fontScale="85000" lnSpcReduction="20000"/>
          </a:bodyPr>
          <a:lstStyle/>
          <a:p>
            <a:r>
              <a:rPr lang="cs-CZ" b="1" dirty="0"/>
              <a:t>Přísně tajné</a:t>
            </a:r>
            <a:r>
              <a:rPr lang="cs-CZ" dirty="0"/>
              <a:t>, jestliže její vyzrazení neoprávněné osobě nebo zneužití může způsobit mimořádně vážnou újmu zájmům České republiky,</a:t>
            </a:r>
          </a:p>
          <a:p>
            <a:r>
              <a:rPr lang="cs-CZ" b="1" dirty="0"/>
              <a:t>Tajné</a:t>
            </a:r>
            <a:r>
              <a:rPr lang="cs-CZ" dirty="0"/>
              <a:t>, jestliže její vyzrazení neoprávněné osobě nebo zneužití může způsobit vážnou újmu zájmům České republiky,</a:t>
            </a:r>
          </a:p>
          <a:p>
            <a:r>
              <a:rPr lang="cs-CZ" b="1" dirty="0"/>
              <a:t>Důvěrné</a:t>
            </a:r>
            <a:r>
              <a:rPr lang="cs-CZ" dirty="0"/>
              <a:t>, jestliže její vyzrazení neoprávněné osobě nebo zneužití může způsobit prostou újmu zájmům České republiky</a:t>
            </a:r>
            <a:r>
              <a:rPr lang="cs-CZ" b="1" dirty="0"/>
              <a:t>,</a:t>
            </a:r>
          </a:p>
          <a:p>
            <a:r>
              <a:rPr lang="cs-CZ" b="1" dirty="0"/>
              <a:t>Vyhrazené</a:t>
            </a:r>
            <a:r>
              <a:rPr lang="cs-CZ" dirty="0"/>
              <a:t>, jestliže její vyzrazení neoprávněné osobě nebo zneužití může být nevýhodné pro zájmy České republiky.</a:t>
            </a:r>
          </a:p>
          <a:p>
            <a:endParaRPr lang="cs-CZ" dirty="0"/>
          </a:p>
        </p:txBody>
      </p:sp>
    </p:spTree>
    <p:extLst>
      <p:ext uri="{BB962C8B-B14F-4D97-AF65-F5344CB8AC3E}">
        <p14:creationId xmlns:p14="http://schemas.microsoft.com/office/powerpoint/2010/main" val="35854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Druhy zajištění ochrany utajovaných informací</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a:t>Ochrana utajovaných informací je zajišťována</a:t>
            </a:r>
          </a:p>
          <a:p>
            <a:r>
              <a:rPr lang="cs-CZ" b="1" dirty="0"/>
              <a:t>personální bezpečností</a:t>
            </a:r>
            <a:r>
              <a:rPr lang="cs-CZ" dirty="0"/>
              <a:t>, kterou tvoří výběr fyzických osob, které mají mít přístup k utajovaným informacím, ověřování podmínek pro jejich přístup k utajovaným informacím, jejich výchova a ochrana,</a:t>
            </a:r>
          </a:p>
          <a:p>
            <a:r>
              <a:rPr lang="cs-CZ" b="1" dirty="0"/>
              <a:t>průmyslovou bezpečností</a:t>
            </a:r>
            <a:r>
              <a:rPr lang="cs-CZ" dirty="0"/>
              <a:t>, kterou tvoří systém opatření k zjišťování a ověřování podmínek pro přístup podnikatele k utajovaným informacím a k zajištění nakládání s utajovanou informací u podnikatele v souladu s tímto zákonem,</a:t>
            </a:r>
          </a:p>
          <a:p>
            <a:r>
              <a:rPr lang="cs-CZ" b="1" dirty="0"/>
              <a:t>administrativní bezpečností</a:t>
            </a:r>
            <a:r>
              <a:rPr lang="cs-CZ" dirty="0"/>
              <a:t>, kterou tvoří systém opatření při tvorbě, příjmu, evidenci, zpracování, odesílání, přepravě, přenášení, ukládání, skartačním řízení, archivaci, případně jiném nakládání s utajovanými informacemi,</a:t>
            </a:r>
          </a:p>
          <a:p>
            <a:r>
              <a:rPr lang="cs-CZ" b="1" dirty="0"/>
              <a:t>fyzickou bezpečností</a:t>
            </a:r>
            <a:r>
              <a:rPr lang="cs-CZ" dirty="0"/>
              <a:t>, kterou tvoří systém opatření, která mají neoprávněné osobě zabránit nebo ztížit přístup k utajovaným informacím, popřípadě přístup nebo pokus o něj zaznamenat,</a:t>
            </a:r>
          </a:p>
          <a:p>
            <a:r>
              <a:rPr lang="cs-CZ" b="1" dirty="0"/>
              <a:t>bezpečností informačních nebo komunikačních systémů</a:t>
            </a:r>
            <a:r>
              <a:rPr lang="cs-CZ" dirty="0"/>
              <a:t>, kterou tvoří systém opatření, jejichž cílem je zajistit důvěrnost, integritu a dostupnost utajovaných informací, s nimiž tyto systémy nakládají, a odpovědnost správy a uživatele za jejich činnost v informačním nebo komunikačním systému a</a:t>
            </a:r>
          </a:p>
          <a:p>
            <a:r>
              <a:rPr lang="cs-CZ" b="1" dirty="0"/>
              <a:t>kryptografickou ochranou</a:t>
            </a:r>
            <a:r>
              <a:rPr lang="cs-CZ" dirty="0"/>
              <a:t>, kterou tvoří systém opatření na ochranu utajovaných informací použitím kryptografických metod a kryptografických materiálů při zpracování, přenosu nebo ukládání utajovaných informací.</a:t>
            </a:r>
          </a:p>
          <a:p>
            <a:endParaRPr lang="cs-CZ" dirty="0"/>
          </a:p>
        </p:txBody>
      </p:sp>
    </p:spTree>
    <p:extLst>
      <p:ext uri="{BB962C8B-B14F-4D97-AF65-F5344CB8AC3E}">
        <p14:creationId xmlns:p14="http://schemas.microsoft.com/office/powerpoint/2010/main" val="140646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8673640"/>
              </p:ext>
            </p:extLst>
          </p:nvPr>
        </p:nvGraphicFramePr>
        <p:xfrm>
          <a:off x="299893" y="1412776"/>
          <a:ext cx="7992889" cy="2884737"/>
        </p:xfrm>
        <a:graphic>
          <a:graphicData uri="http://schemas.openxmlformats.org/drawingml/2006/table">
            <a:tbl>
              <a:tblPr/>
              <a:tblGrid>
                <a:gridCol w="637123">
                  <a:extLst>
                    <a:ext uri="{9D8B030D-6E8A-4147-A177-3AD203B41FA5}">
                      <a16:colId xmlns:a16="http://schemas.microsoft.com/office/drawing/2014/main" val="20000"/>
                    </a:ext>
                  </a:extLst>
                </a:gridCol>
                <a:gridCol w="6403127">
                  <a:extLst>
                    <a:ext uri="{9D8B030D-6E8A-4147-A177-3AD203B41FA5}">
                      <a16:colId xmlns:a16="http://schemas.microsoft.com/office/drawing/2014/main" val="20001"/>
                    </a:ext>
                  </a:extLst>
                </a:gridCol>
                <a:gridCol w="952639">
                  <a:extLst>
                    <a:ext uri="{9D8B030D-6E8A-4147-A177-3AD203B41FA5}">
                      <a16:colId xmlns:a16="http://schemas.microsoft.com/office/drawing/2014/main" val="20002"/>
                    </a:ext>
                  </a:extLst>
                </a:gridCol>
              </a:tblGrid>
              <a:tr h="444486">
                <a:tc>
                  <a:txBody>
                    <a:bodyPr/>
                    <a:lstStyle/>
                    <a:p>
                      <a:pPr algn="l" fontAlgn="ctr"/>
                      <a:r>
                        <a:rPr lang="cs-CZ" sz="1100" dirty="0">
                          <a:effectLst/>
                        </a:rPr>
                        <a:t>Pořadové číslo</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dirty="0">
                          <a:effectLst/>
                        </a:rPr>
                        <a:t>Informace</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a:effectLst/>
                        </a:rPr>
                        <a:t>Stupeň utajení</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a16="http://schemas.microsoft.com/office/drawing/2014/main" val="10000"/>
                  </a:ext>
                </a:extLst>
              </a:tr>
              <a:tr h="1558007">
                <a:tc>
                  <a:txBody>
                    <a:bodyPr/>
                    <a:lstStyle/>
                    <a:p>
                      <a:pPr algn="l" fontAlgn="ctr"/>
                      <a:r>
                        <a:rPr lang="cs-CZ" sz="1100">
                          <a:effectLst/>
                        </a:rPr>
                        <a:t>1.</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Projektová dokumentace skutečného provedení elektrické zabezpečovací signalizace, uzavřeného televizního systému, tísňového systému nebo systému pro kontrolu vstupů sloužící ochraně objektů, v nichž jsou uchovávány kulturní statky,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882244">
                <a:tc>
                  <a:txBody>
                    <a:bodyPr/>
                    <a:lstStyle/>
                    <a:p>
                      <a:pPr algn="l" fontAlgn="ctr"/>
                      <a:r>
                        <a:rPr lang="cs-CZ" sz="1100">
                          <a:effectLst/>
                        </a:rPr>
                        <a:t>2.</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Bezpečnostní posouzení objektu, v němž jsou uchovávány kulturní statky, o zabezpečení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dirty="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1"/>
          <p:cNvSpPr>
            <a:spLocks noChangeArrowheads="1"/>
          </p:cNvSpPr>
          <p:nvPr/>
        </p:nvSpPr>
        <p:spPr bwMode="auto">
          <a:xfrm>
            <a:off x="323528" y="484891"/>
            <a:ext cx="7062925"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dirty="0">
                <a:ln>
                  <a:noFill/>
                </a:ln>
                <a:solidFill>
                  <a:srgbClr val="000000"/>
                </a:solidFill>
                <a:effectLst/>
                <a:latin typeface="Arial" pitchFamily="34" charset="0"/>
                <a:cs typeface="Arial" pitchFamily="34" charset="0"/>
              </a:rPr>
              <a:t>Příloha č. 4 k nařízení vlády č. 522/2005 Sb.</a:t>
            </a:r>
            <a:endParaRPr kumimoji="0" lang="cs-CZ" sz="1100" b="1" i="0" u="none" strike="noStrike" cap="none" normalizeH="0" baseline="0" dirty="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dirty="0">
                <a:ln>
                  <a:noFill/>
                </a:ln>
                <a:solidFill>
                  <a:srgbClr val="08A8F8"/>
                </a:solidFill>
                <a:effectLst/>
                <a:latin typeface="Arial" pitchFamily="34" charset="0"/>
                <a:cs typeface="Arial" pitchFamily="34" charset="0"/>
              </a:rPr>
              <a:t>Seznam utajovaných informací v oblasti působnosti Ministerstva kultury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543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61275167"/>
              </p:ext>
            </p:extLst>
          </p:nvPr>
        </p:nvGraphicFramePr>
        <p:xfrm>
          <a:off x="611560" y="1196751"/>
          <a:ext cx="7632847" cy="5252656"/>
        </p:xfrm>
        <a:graphic>
          <a:graphicData uri="http://schemas.openxmlformats.org/drawingml/2006/table">
            <a:tbl>
              <a:tblPr/>
              <a:tblGrid>
                <a:gridCol w="513749">
                  <a:extLst>
                    <a:ext uri="{9D8B030D-6E8A-4147-A177-3AD203B41FA5}">
                      <a16:colId xmlns:a16="http://schemas.microsoft.com/office/drawing/2014/main" val="20000"/>
                    </a:ext>
                  </a:extLst>
                </a:gridCol>
                <a:gridCol w="6471027">
                  <a:extLst>
                    <a:ext uri="{9D8B030D-6E8A-4147-A177-3AD203B41FA5}">
                      <a16:colId xmlns:a16="http://schemas.microsoft.com/office/drawing/2014/main" val="20001"/>
                    </a:ext>
                  </a:extLst>
                </a:gridCol>
                <a:gridCol w="648071">
                  <a:extLst>
                    <a:ext uri="{9D8B030D-6E8A-4147-A177-3AD203B41FA5}">
                      <a16:colId xmlns:a16="http://schemas.microsoft.com/office/drawing/2014/main" val="20002"/>
                    </a:ext>
                  </a:extLst>
                </a:gridCol>
              </a:tblGrid>
              <a:tr h="248592">
                <a:tc>
                  <a:txBody>
                    <a:bodyPr/>
                    <a:lstStyle/>
                    <a:p>
                      <a:pPr algn="l" fontAlgn="ctr"/>
                      <a:r>
                        <a:rPr lang="cs-CZ" sz="1200" dirty="0">
                          <a:effectLst/>
                        </a:rPr>
                        <a:t>Pořadové číslo</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Informace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Stupeň utajení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a16="http://schemas.microsoft.com/office/drawing/2014/main" val="10000"/>
                  </a:ext>
                </a:extLst>
              </a:tr>
              <a:tr h="250524">
                <a:tc>
                  <a:txBody>
                    <a:bodyPr/>
                    <a:lstStyle/>
                    <a:p>
                      <a:pPr algn="l" fontAlgn="ctr"/>
                      <a:r>
                        <a:rPr lang="cs-CZ" sz="1200" dirty="0">
                          <a:effectLst/>
                        </a:rPr>
                        <a:t>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pt-BR" sz="1200">
                          <a:effectLst/>
                        </a:rPr>
                        <a:t>Informace o obsahu diplomatické a kurýrní zásilky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729597">
                <a:tc>
                  <a:txBody>
                    <a:bodyPr/>
                    <a:lstStyle/>
                    <a:p>
                      <a:pPr algn="l" fontAlgn="ctr"/>
                      <a:r>
                        <a:rPr lang="cs-CZ" sz="1200">
                          <a:effectLst/>
                        </a:rPr>
                        <a:t>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opatřeních k zajištění bezpečnosti objektů a personálu zastupitelských úřadů České republiky v zahraničí a k zabezpečení ochrany objektů cizích zastupitelských úřadů v České republice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330370">
                <a:tc>
                  <a:txBody>
                    <a:bodyPr/>
                    <a:lstStyle/>
                    <a:p>
                      <a:pPr algn="l" fontAlgn="ctr"/>
                      <a:r>
                        <a:rPr lang="cs-CZ" sz="1200">
                          <a:effectLst/>
                        </a:rPr>
                        <a:t>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jmenování velvyslanců a vojenských a leteckých přidělenců do udělených </a:t>
                      </a:r>
                      <a:r>
                        <a:rPr lang="cs-CZ" sz="1200" dirty="0" err="1">
                          <a:effectLst/>
                        </a:rPr>
                        <a:t>agrément</a:t>
                      </a:r>
                      <a:endParaRPr lang="cs-CZ" sz="1200" dirty="0">
                        <a:effectLst/>
                      </a:endParaRP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410214">
                <a:tc>
                  <a:txBody>
                    <a:bodyPr/>
                    <a:lstStyle/>
                    <a:p>
                      <a:pPr algn="l" fontAlgn="ctr"/>
                      <a:r>
                        <a:rPr lang="cs-CZ" sz="1200">
                          <a:effectLst/>
                        </a:rPr>
                        <a:t>4.</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Spolupráce útvarů Ministerstva zahraničních věcí se zpravodajskými službami České republiky, včetně její evidence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r h="132297">
                <a:tc>
                  <a:txBody>
                    <a:bodyPr/>
                    <a:lstStyle/>
                    <a:p>
                      <a:pPr algn="l" fontAlgn="ctr"/>
                      <a:r>
                        <a:rPr lang="cs-CZ" sz="1200">
                          <a:effectLst/>
                        </a:rPr>
                        <a:t>5.</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udělování víz</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5"/>
                  </a:ext>
                </a:extLst>
              </a:tr>
              <a:tr h="330370">
                <a:tc>
                  <a:txBody>
                    <a:bodyPr/>
                    <a:lstStyle/>
                    <a:p>
                      <a:pPr algn="l" fontAlgn="ctr"/>
                      <a:r>
                        <a:rPr lang="cs-CZ" sz="1200">
                          <a:effectLst/>
                        </a:rPr>
                        <a:t>6.</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Krizová dokumentace a evakuační plány zastupitelských úřadů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6"/>
                  </a:ext>
                </a:extLst>
              </a:tr>
              <a:tr h="569907">
                <a:tc>
                  <a:txBody>
                    <a:bodyPr/>
                    <a:lstStyle/>
                    <a:p>
                      <a:pPr algn="l" fontAlgn="ctr"/>
                      <a:r>
                        <a:rPr lang="cs-CZ" sz="1200">
                          <a:effectLst/>
                        </a:rPr>
                        <a:t>7.</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obsahující hodnocení stykových akcí ústavních činitelů České republiky s představiteli jiného státu nebo mezinárodní vládní organizace v zahraničí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7"/>
                  </a:ext>
                </a:extLst>
              </a:tr>
              <a:tr h="490060">
                <a:tc>
                  <a:txBody>
                    <a:bodyPr/>
                    <a:lstStyle/>
                    <a:p>
                      <a:pPr algn="l" fontAlgn="ctr"/>
                      <a:r>
                        <a:rPr lang="cs-CZ" sz="1200">
                          <a:effectLst/>
                        </a:rPr>
                        <a:t>8.</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připravovaných obchodních jednáních a kontraktech, jejichž vyzrazení by zvýhodnilo zahraničního konkurenta na úkor českého dodavatele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8"/>
                  </a:ext>
                </a:extLst>
              </a:tr>
              <a:tr h="250524">
                <a:tc>
                  <a:txBody>
                    <a:bodyPr/>
                    <a:lstStyle/>
                    <a:p>
                      <a:pPr algn="l" fontAlgn="ctr"/>
                      <a:r>
                        <a:rPr lang="cs-CZ" sz="1200">
                          <a:effectLst/>
                        </a:rPr>
                        <a:t>9.</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a dokumenty v oblasti bezpečnostní politiky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9"/>
                  </a:ext>
                </a:extLst>
              </a:tr>
              <a:tr h="250524">
                <a:tc>
                  <a:txBody>
                    <a:bodyPr/>
                    <a:lstStyle/>
                    <a:p>
                      <a:pPr algn="l" fontAlgn="ctr"/>
                      <a:r>
                        <a:rPr lang="cs-CZ" sz="1200">
                          <a:effectLst/>
                        </a:rPr>
                        <a:t>10.</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udělení řádů a vyznamenání cizím státním příslušníkům</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0"/>
                  </a:ext>
                </a:extLst>
              </a:tr>
              <a:tr h="330370">
                <a:tc>
                  <a:txBody>
                    <a:bodyPr/>
                    <a:lstStyle/>
                    <a:p>
                      <a:pPr algn="l" fontAlgn="ctr"/>
                      <a:r>
                        <a:rPr lang="cs-CZ" sz="1200">
                          <a:effectLst/>
                        </a:rPr>
                        <a:t>11.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Příprava a stanoviska České republiky projednání před mezinárodními a rozhodčími institucemi</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1"/>
                  </a:ext>
                </a:extLst>
              </a:tr>
              <a:tr h="490060">
                <a:tc>
                  <a:txBody>
                    <a:bodyPr/>
                    <a:lstStyle/>
                    <a:p>
                      <a:pPr algn="l" fontAlgn="ctr"/>
                      <a:r>
                        <a:rPr lang="cs-CZ" sz="1200">
                          <a:effectLst/>
                        </a:rPr>
                        <a:t>12.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Dokumentace související s licenčním řízením, včetně zdůvodnění zamítavých závazných stanovisek Ministerstva zahraničních věcí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2"/>
                  </a:ext>
                </a:extLst>
              </a:tr>
              <a:tr h="250524">
                <a:tc>
                  <a:txBody>
                    <a:bodyPr/>
                    <a:lstStyle/>
                    <a:p>
                      <a:pPr algn="l" fontAlgn="ctr"/>
                      <a:r>
                        <a:rPr lang="cs-CZ" sz="1200">
                          <a:effectLst/>
                        </a:rPr>
                        <a:t>13.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zamítnutých žádostech o exportní licenci v rámci Evropské unie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5" name="Rectangle 1"/>
          <p:cNvSpPr>
            <a:spLocks noChangeArrowheads="1"/>
          </p:cNvSpPr>
          <p:nvPr/>
        </p:nvSpPr>
        <p:spPr bwMode="auto">
          <a:xfrm>
            <a:off x="179512" y="261159"/>
            <a:ext cx="4572000" cy="7540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a:ln>
                  <a:noFill/>
                </a:ln>
                <a:solidFill>
                  <a:srgbClr val="000000"/>
                </a:solidFill>
                <a:effectLst/>
                <a:latin typeface="Arial" pitchFamily="34" charset="0"/>
                <a:cs typeface="Arial" pitchFamily="34" charset="0"/>
              </a:rPr>
              <a:t>Příloha č. 9 k nařízení vlády č. 522/2005 Sb.</a:t>
            </a:r>
            <a:endParaRPr kumimoji="0" lang="cs-CZ" sz="1100" b="1" i="0" u="none" strike="noStrike" cap="none" normalizeH="0" baseline="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a:ln>
                  <a:noFill/>
                </a:ln>
                <a:solidFill>
                  <a:srgbClr val="08A8F8"/>
                </a:solidFill>
                <a:effectLst/>
                <a:latin typeface="Arial" pitchFamily="34" charset="0"/>
                <a:cs typeface="Arial" pitchFamily="34" charset="0"/>
              </a:rPr>
              <a:t>Seznam utajovaných informací v oblasti působnosti Ministerstva zahraničních věcí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770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Bezpečnostní ředitel</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(1)</a:t>
            </a:r>
            <a:r>
              <a:rPr lang="cs-CZ" dirty="0"/>
              <a:t> Orgán státu, u kterého utajovaná informace vzniká nebo kterému je poskytnuta, a dále právnická osoba a podnikající fyzická osoba, které mají přístup k utajované informaci, jsou povinni zřídit a obsadit funkci bezpečnostního ředitele. Funkci bezpečnostního ředitele může vykonávat i odpovědná osoba sama; jinak je bezpečnostní ředitel přímo podřízen odpovědné osobě.</a:t>
            </a:r>
          </a:p>
          <a:p>
            <a:pPr marL="0" indent="0">
              <a:buNone/>
            </a:pPr>
            <a:r>
              <a:rPr lang="cs-CZ" b="1" dirty="0"/>
              <a:t>(2)</a:t>
            </a:r>
            <a:r>
              <a:rPr lang="cs-CZ" dirty="0"/>
              <a:t> Orgán státu, právnická osoba a podnikající fyzická osoba jsou povinni do 15 dnů ode dne obsazení funkce bezpečnostního ředitele oznámit písemně Úřadu jméno, příjmení a rodné číslo osoby vykonávající tuto funkci.</a:t>
            </a:r>
          </a:p>
          <a:p>
            <a:pPr marL="0" indent="0">
              <a:buNone/>
            </a:pPr>
            <a:r>
              <a:rPr lang="cs-CZ" b="1" dirty="0"/>
              <a:t>(3)</a:t>
            </a:r>
            <a:r>
              <a:rPr lang="cs-CZ" dirty="0"/>
              <a:t> Bezpečnostní ředitel schvaluje přehled míst nebo funkcí, u nichž je vyžadován přístup k utajované informaci</a:t>
            </a:r>
          </a:p>
          <a:p>
            <a:pPr marL="0" indent="0">
              <a:buNone/>
            </a:pPr>
            <a:r>
              <a:rPr lang="cs-CZ" b="1" dirty="0"/>
              <a:t>(4)</a:t>
            </a:r>
            <a:r>
              <a:rPr lang="cs-CZ" dirty="0"/>
              <a:t> Funkci bezpečnostního ředitele může vykonávat pouze fyzická osoba, která splňuje podmínky přístupu k utajovaným informacím takového stupně utajení, ke kterým bude mít při výkonu této funkce přístup. U podnikatele musí fyzická osoba ve funkci bezpečnostního ředitele být držitelem osvědčení fyzické osoby pro přístup k utajované informaci nejméně takového stupně utajení, pro který má podnikatel vydané osvědčení.</a:t>
            </a:r>
          </a:p>
          <a:p>
            <a:pPr marL="0" indent="0">
              <a:buNone/>
            </a:pPr>
            <a:r>
              <a:rPr lang="cs-CZ" b="1" dirty="0"/>
              <a:t>(5)</a:t>
            </a:r>
            <a:r>
              <a:rPr lang="cs-CZ" dirty="0"/>
              <a:t> Funkci bezpečnostního ředitele nelze vykonávat u více orgánů státu nebo podnikatelů souběžně.</a:t>
            </a:r>
          </a:p>
          <a:p>
            <a:endParaRPr lang="cs-CZ" dirty="0"/>
          </a:p>
        </p:txBody>
      </p:sp>
    </p:spTree>
    <p:extLst>
      <p:ext uri="{BB962C8B-B14F-4D97-AF65-F5344CB8AC3E}">
        <p14:creationId xmlns:p14="http://schemas.microsoft.com/office/powerpoint/2010/main" val="227620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1884</TotalTime>
  <Words>6467</Words>
  <Application>Microsoft Office PowerPoint</Application>
  <PresentationFormat>Předvádění na obrazovce (4:3)</PresentationFormat>
  <Paragraphs>481</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Calibri</vt:lpstr>
      <vt:lpstr>Motiv systému Office</vt:lpstr>
      <vt:lpstr>Ochrana utajovaných informací</vt:lpstr>
      <vt:lpstr>Právní předpisy </vt:lpstr>
      <vt:lpstr>Utajovaná informace</vt:lpstr>
      <vt:lpstr>Újma zájmu ČR</vt:lpstr>
      <vt:lpstr>Stupně utajení</vt:lpstr>
      <vt:lpstr>Druhy zajištění ochrany utajovaných informací</vt:lpstr>
      <vt:lpstr>Prezentace aplikace PowerPoint</vt:lpstr>
      <vt:lpstr>Prezentace aplikace PowerPoint</vt:lpstr>
      <vt:lpstr>Bezpečnostní ředitel</vt:lpstr>
      <vt:lpstr>Personální bezpečnost</vt:lpstr>
      <vt:lpstr>Personální bezpečnost</vt:lpstr>
      <vt:lpstr>Podmínky přístupu k utajované informaci</vt:lpstr>
      <vt:lpstr>Fyzická bezpečnost</vt:lpstr>
      <vt:lpstr>Fyzická bezpečnost -zabezpečená oblast</vt:lpstr>
      <vt:lpstr>Fyzická bezpečnost - projednávání utajovaných informací</vt:lpstr>
      <vt:lpstr>Fyzická bezpečnost - projekt fyzické bezpečnosti</vt:lpstr>
      <vt:lpstr>Fyzická bezpečnost – zabezpečení objektu a zabezpečené oblasti</vt:lpstr>
      <vt:lpstr>Fyzická bezpečnost – zabezpečení jednacích oblastí</vt:lpstr>
      <vt:lpstr>Fyzická bezpečnost</vt:lpstr>
      <vt:lpstr>Fyzická bezpečnost</vt:lpstr>
      <vt:lpstr>Fyzická bezpečnost</vt:lpstr>
      <vt:lpstr>Fyzická bezpečnost</vt:lpstr>
      <vt:lpstr>Administrativní bezpečnost</vt:lpstr>
      <vt:lpstr>Administrativní bezpečnost</vt:lpstr>
      <vt:lpstr>Administrativní bezpečnost</vt:lpstr>
      <vt:lpstr>Administrativní bezpečnost</vt:lpstr>
      <vt:lpstr>Administrativní bezpečnost</vt:lpstr>
      <vt:lpstr>Administrativní bezpečnost</vt:lpstr>
      <vt:lpstr>Osvědčení fyzické osoby a osvědčení podnikatele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utajovaných informací</dc:title>
  <dc:creator>Kučera Michal</dc:creator>
  <cp:lastModifiedBy>Kučera Michal</cp:lastModifiedBy>
  <cp:revision>49</cp:revision>
  <cp:lastPrinted>2021-04-22T11:34:38Z</cp:lastPrinted>
  <dcterms:created xsi:type="dcterms:W3CDTF">2019-03-27T06:36:02Z</dcterms:created>
  <dcterms:modified xsi:type="dcterms:W3CDTF">2023-04-06T13:16:02Z</dcterms:modified>
</cp:coreProperties>
</file>