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76" r:id="rId5"/>
    <p:sldId id="259" r:id="rId6"/>
    <p:sldId id="278" r:id="rId7"/>
    <p:sldId id="280" r:id="rId8"/>
    <p:sldId id="279" r:id="rId9"/>
    <p:sldId id="260" r:id="rId10"/>
    <p:sldId id="261" r:id="rId11"/>
    <p:sldId id="281" r:id="rId12"/>
    <p:sldId id="282" r:id="rId13"/>
    <p:sldId id="262" r:id="rId14"/>
    <p:sldId id="295" r:id="rId15"/>
    <p:sldId id="263" r:id="rId16"/>
    <p:sldId id="296" r:id="rId17"/>
    <p:sldId id="264" r:id="rId18"/>
    <p:sldId id="266" r:id="rId19"/>
    <p:sldId id="265" r:id="rId20"/>
    <p:sldId id="294" r:id="rId21"/>
    <p:sldId id="283" r:id="rId22"/>
    <p:sldId id="285" r:id="rId23"/>
    <p:sldId id="287" r:id="rId24"/>
    <p:sldId id="288" r:id="rId25"/>
    <p:sldId id="284" r:id="rId26"/>
    <p:sldId id="268" r:id="rId27"/>
    <p:sldId id="297" r:id="rId28"/>
    <p:sldId id="298" r:id="rId29"/>
    <p:sldId id="299" r:id="rId30"/>
    <p:sldId id="267" r:id="rId31"/>
    <p:sldId id="289" r:id="rId32"/>
    <p:sldId id="290" r:id="rId33"/>
    <p:sldId id="291" r:id="rId34"/>
    <p:sldId id="293" r:id="rId35"/>
    <p:sldId id="271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969696"/>
    <a:srgbClr val="0000DC"/>
    <a:srgbClr val="9100DC"/>
    <a:srgbClr val="00287D"/>
    <a:srgbClr val="007A53"/>
    <a:srgbClr val="5A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82621" autoAdjust="0"/>
  </p:normalViewPr>
  <p:slideViewPr>
    <p:cSldViewPr snapToGrid="0">
      <p:cViewPr varScale="1">
        <p:scale>
          <a:sx n="94" d="100"/>
          <a:sy n="94" d="100"/>
        </p:scale>
        <p:origin x="94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564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03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543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38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830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87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366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877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065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367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91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64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4008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13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3509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sz="1800" b="0" i="0" u="sng" strike="noStrike" baseline="0" dirty="0"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235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415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0089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528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1828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572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97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121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765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783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65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0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01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14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95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fpa/article-abstract/12/2/109/236766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7 Komparace obranné a zahraniční politiky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06713"/>
            <a:ext cx="11361600" cy="698497"/>
          </a:xfrm>
        </p:spPr>
        <p:txBody>
          <a:bodyPr/>
          <a:lstStyle/>
          <a:p>
            <a:r>
              <a:rPr lang="cs-CZ" sz="2000" dirty="0"/>
              <a:t>Komparativní analýza bezpečnostní politiky, 4. 4. 2023</a:t>
            </a: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1" y="1711149"/>
            <a:ext cx="10998969" cy="212154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studie „</a:t>
            </a:r>
            <a:r>
              <a:rPr lang="en-US" sz="2000" dirty="0"/>
              <a:t>Counterfactual Reasoning in Foreign Policy</a:t>
            </a:r>
            <a:r>
              <a:rPr lang="cs-CZ" sz="2000" dirty="0"/>
              <a:t> </a:t>
            </a:r>
            <a:r>
              <a:rPr lang="en-US" sz="2000" dirty="0"/>
              <a:t>Analysis: The Case of German Nonparticipation</a:t>
            </a:r>
            <a:r>
              <a:rPr lang="cs-CZ" sz="2000" dirty="0"/>
              <a:t> </a:t>
            </a:r>
            <a:r>
              <a:rPr lang="en-US" sz="2000" dirty="0"/>
              <a:t>in the Libya Intervention of 2011</a:t>
            </a:r>
            <a:r>
              <a:rPr lang="cs-CZ" sz="2000" dirty="0"/>
              <a:t>“ (</a:t>
            </a:r>
            <a:r>
              <a:rPr lang="cs-CZ" sz="2000" dirty="0" err="1">
                <a:hlinkClick r:id="rId3"/>
              </a:rPr>
              <a:t>Hansel</a:t>
            </a:r>
            <a:r>
              <a:rPr lang="cs-CZ" sz="2000" dirty="0">
                <a:hlinkClick r:id="rId3"/>
              </a:rPr>
              <a:t> a </a:t>
            </a:r>
            <a:r>
              <a:rPr lang="cs-CZ" sz="2000" dirty="0" err="1">
                <a:hlinkClick r:id="rId3"/>
              </a:rPr>
              <a:t>Oppermann</a:t>
            </a:r>
            <a:r>
              <a:rPr lang="cs-CZ" sz="2000" dirty="0"/>
              <a:t>, 2016)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metoda</a:t>
            </a:r>
            <a:r>
              <a:rPr lang="cs-CZ" sz="2000" dirty="0"/>
              <a:t>: </a:t>
            </a:r>
            <a:r>
              <a:rPr lang="cs-CZ" sz="2000" b="1" i="1" dirty="0"/>
              <a:t>komparativní </a:t>
            </a:r>
            <a:r>
              <a:rPr lang="cs-CZ" sz="2000" b="1" i="1" dirty="0" err="1"/>
              <a:t>kontrafaktuální</a:t>
            </a:r>
            <a:r>
              <a:rPr lang="cs-CZ" sz="2000" b="1" i="1" dirty="0"/>
              <a:t> analýza </a:t>
            </a:r>
            <a:r>
              <a:rPr lang="cs-CZ" sz="2000" dirty="0"/>
              <a:t>(CCA) jako způsob ověření věrohodnosti deklarovaného </a:t>
            </a:r>
            <a:r>
              <a:rPr lang="cs-CZ" sz="2000" u="sng" dirty="0"/>
              <a:t>kauzálního vztahu</a:t>
            </a:r>
            <a:r>
              <a:rPr lang="cs-CZ" sz="2000" dirty="0"/>
              <a:t>: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volební zájmy FDP (NZ)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rozhodnutí nezúčastnit se intervence v Libyi (ZP)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E6F0F0-5B97-78F2-0D99-8CD228D3ACEB}"/>
              </a:ext>
            </a:extLst>
          </p:cNvPr>
          <p:cNvSpPr txBox="1"/>
          <p:nvPr/>
        </p:nvSpPr>
        <p:spPr>
          <a:xfrm>
            <a:off x="1724823" y="4043412"/>
            <a:ext cx="7920000" cy="197387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 b="1" dirty="0">
                <a:latin typeface="+mn-lt"/>
              </a:rPr>
              <a:t>Counterfactual A</a:t>
            </a:r>
            <a:r>
              <a:rPr lang="en-US" sz="1800" dirty="0">
                <a:latin typeface="+mn-lt"/>
              </a:rPr>
              <a:t>: If there had not been upcoming state-level elections, the Merkel government</a:t>
            </a:r>
            <a:r>
              <a:rPr lang="cs-CZ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would have voted for Resolution 1973 and would have participated in mission</a:t>
            </a:r>
            <a:r>
              <a:rPr lang="cs-CZ" sz="1800" dirty="0"/>
              <a:t> </a:t>
            </a:r>
            <a:r>
              <a:rPr lang="en-US" sz="1800" dirty="0">
                <a:latin typeface="+mn-lt"/>
              </a:rPr>
              <a:t>“Unified Protector” in Libya.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1800" b="1" dirty="0">
                <a:latin typeface="+mn-lt"/>
              </a:rPr>
              <a:t>Counterfactual B</a:t>
            </a:r>
            <a:r>
              <a:rPr lang="en-US" sz="1800" dirty="0">
                <a:latin typeface="+mn-lt"/>
              </a:rPr>
              <a:t>: If there had not been upcoming state-level elections, the Merkel government</a:t>
            </a:r>
            <a:r>
              <a:rPr lang="cs-CZ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would still have abstained on Resolution 1973 and would still not have participated</a:t>
            </a:r>
            <a:r>
              <a:rPr lang="cs-CZ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in mission “Unified Protector” in Libya.</a:t>
            </a:r>
            <a:endParaRPr lang="cs-CZ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64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85" y="1474551"/>
            <a:ext cx="10682682" cy="223828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kritéria kvality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kontrafaktuálních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tvrzení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příčina a následek musí být jasně popsány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pravidlo minimálního přepsání historie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identifikace vlivů na rozhodování (nesmí být spojeny s volbami jako zkoumanou NP!)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pPr>
              <a:lnSpc>
                <a:spcPct val="120000"/>
              </a:lnSpc>
            </a:pPr>
            <a:r>
              <a:rPr lang="cs-CZ" sz="2000" u="sng" dirty="0"/>
              <a:t>výzkumný problém</a:t>
            </a:r>
            <a:r>
              <a:rPr lang="cs-CZ" sz="2000" dirty="0"/>
              <a:t>: </a:t>
            </a:r>
            <a:r>
              <a:rPr lang="cs-CZ" sz="2000" i="1" dirty="0"/>
              <a:t>Jak by tyto faktory ovlivnily německou politiku ohledně Libye za současné absence faktoru blížících se regionálních voleb? </a:t>
            </a:r>
            <a:r>
              <a:rPr lang="cs-CZ" sz="2000" dirty="0"/>
              <a:t>(kterou </a:t>
            </a:r>
            <a:r>
              <a:rPr lang="cs-CZ" sz="2000" dirty="0" err="1"/>
              <a:t>kontrafaktuální</a:t>
            </a:r>
            <a:r>
              <a:rPr lang="cs-CZ" sz="2000" dirty="0"/>
              <a:t> hypotézu podporují?)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1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ECBB8B7-F443-7165-7BE3-8E5C9BCD801D}"/>
              </a:ext>
            </a:extLst>
          </p:cNvPr>
          <p:cNvSpPr/>
          <p:nvPr/>
        </p:nvSpPr>
        <p:spPr bwMode="auto">
          <a:xfrm rot="2340644">
            <a:off x="10000360" y="3124199"/>
            <a:ext cx="249382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7D7537-3F88-0D23-A303-767686738129}"/>
              </a:ext>
            </a:extLst>
          </p:cNvPr>
          <p:cNvSpPr txBox="1"/>
          <p:nvPr/>
        </p:nvSpPr>
        <p:spPr>
          <a:xfrm>
            <a:off x="1887035" y="3082178"/>
            <a:ext cx="7920000" cy="169636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lnSpc>
                <a:spcPct val="110000"/>
              </a:lnSpc>
              <a:buAutoNum type="arabicPeriod"/>
            </a:pPr>
            <a:r>
              <a:rPr lang="cs-CZ" sz="1600" dirty="0">
                <a:latin typeface="+mn-lt"/>
              </a:rPr>
              <a:t>Přesvědčení a světonázory osob s rozhodovací pravomocí v oblasti ZP (zejména ministr zahraničí)</a:t>
            </a:r>
          </a:p>
          <a:p>
            <a:pPr marL="342900" indent="-342900" algn="l">
              <a:lnSpc>
                <a:spcPct val="110000"/>
              </a:lnSpc>
              <a:buAutoNum type="arabicPeriod"/>
            </a:pPr>
            <a:r>
              <a:rPr lang="cs-CZ" sz="1600" dirty="0"/>
              <a:t>Vnitrostranická a koaliční politika (zahraničněpolitické preference a koaliční dynamika v oblasti rozhodování o ZP)</a:t>
            </a:r>
            <a:r>
              <a:rPr lang="cs-CZ" sz="1600" dirty="0">
                <a:latin typeface="+mn-lt"/>
              </a:rPr>
              <a:t> </a:t>
            </a:r>
          </a:p>
          <a:p>
            <a:pPr marL="342900" indent="-342900" algn="l">
              <a:lnSpc>
                <a:spcPct val="110000"/>
              </a:lnSpc>
              <a:buAutoNum type="arabicPeriod"/>
            </a:pPr>
            <a:r>
              <a:rPr lang="cs-CZ" sz="1600" dirty="0"/>
              <a:t>Mezinárodní odezva na ZP rozhodnutí a jejich vyhodnocení osobami s rozhodovací pravomocí (role, normativní očekávání)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37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711149"/>
            <a:ext cx="10682682" cy="428108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prozkoumaní jednotlivých možných vlivů (nezávislých proměnných)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tehdejších vyjádření, historických vyjádření a rozhodnutí v podobné záležitosti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německá zahraniční politika by nebyla odlišná ani za absence blížících se regionálních voleb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rozhodovaly zejména přesvědčení a vliv ministra zahraničních věcí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Westerwelle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pozice jeho strany ve vládě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přínos pro teorii: význam CCA při posouzení relativní váhy jednotlivých posuzovaných proměnných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multifaktorovém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vysvětlení zahraničněpolitických rozhodnutí</a:t>
            </a:r>
            <a:endParaRPr 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1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33D621FD-C326-40F5-B659-FE52A7AFCF48}"/>
              </a:ext>
            </a:extLst>
          </p:cNvPr>
          <p:cNvSpPr/>
          <p:nvPr/>
        </p:nvSpPr>
        <p:spPr bwMode="auto">
          <a:xfrm>
            <a:off x="1612900" y="2590800"/>
            <a:ext cx="2667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05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431040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 err="1"/>
              <a:t>Balzacq</a:t>
            </a:r>
            <a:r>
              <a:rPr lang="cs-CZ" sz="2000" dirty="0"/>
              <a:t>, </a:t>
            </a:r>
            <a:r>
              <a:rPr lang="cs-CZ" sz="2000" dirty="0" err="1"/>
              <a:t>Dombrowski</a:t>
            </a:r>
            <a:r>
              <a:rPr lang="cs-CZ" sz="2000" dirty="0"/>
              <a:t>, Reich (2019) </a:t>
            </a:r>
            <a:r>
              <a:rPr lang="en-US" sz="2000" i="1" dirty="0"/>
              <a:t>Comparative Grand</a:t>
            </a:r>
            <a:r>
              <a:rPr lang="cs-CZ" sz="2000" i="1" dirty="0"/>
              <a:t> </a:t>
            </a:r>
            <a:r>
              <a:rPr lang="en-US" sz="2000" i="1" dirty="0"/>
              <a:t>Strategy</a:t>
            </a:r>
            <a:r>
              <a:rPr lang="cs-CZ" sz="2000" i="1" dirty="0"/>
              <a:t>: </a:t>
            </a:r>
            <a:r>
              <a:rPr lang="en-US" sz="2000" i="1" dirty="0"/>
              <a:t>A Framework and Cases</a:t>
            </a:r>
            <a:endParaRPr lang="cs-CZ" sz="2000" i="1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téměř absence komparací v oblasti velkých strategií států + velké strategie nejsou pouze doménou mocností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aspirace vytvořit disciplínu </a:t>
            </a:r>
            <a:r>
              <a:rPr lang="cs-CZ" sz="2000" b="1" i="1" dirty="0"/>
              <a:t>komparativní velké strategie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cíle výzkumu</a:t>
            </a:r>
            <a:r>
              <a:rPr lang="cs-CZ" sz="2000" dirty="0"/>
              <a:t>: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(1) poukázat na klíčové empirické aspekty národních strategií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(2) identifikovat podobnosti a odlišnosti mezi případy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(3) odhalit kauzální vztahy mezi domácími faktory (</a:t>
            </a:r>
            <a:r>
              <a:rPr lang="cs-CZ" dirty="0" err="1"/>
              <a:t>drivers</a:t>
            </a:r>
            <a:r>
              <a:rPr lang="cs-CZ" dirty="0"/>
              <a:t>) a implementací velkých strategií</a:t>
            </a:r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7" name="Obrázek 6" descr="Obsah obrázku text, vizitka, snímek obrazovky&#10;&#10;Popis byl vytvořen automaticky">
            <a:extLst>
              <a:ext uri="{FF2B5EF4-FFF2-40B4-BE49-F238E27FC236}">
                <a16:creationId xmlns:a16="http://schemas.microsoft.com/office/drawing/2014/main" id="{2901E333-D43F-69AF-B0F1-4F80DDE60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140783"/>
            <a:ext cx="2176800" cy="32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31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8"/>
            <a:ext cx="8867160" cy="463721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výběr případů</a:t>
            </a:r>
            <a:r>
              <a:rPr lang="cs-CZ" sz="2000" dirty="0"/>
              <a:t>: 2 skupiny států: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sz="2000" dirty="0"/>
              <a:t>tradiční mocnosti (Čína, Francie, RF, UK, USA)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sz="2000" dirty="0"/>
              <a:t>tzv. </a:t>
            </a:r>
            <a:r>
              <a:rPr lang="cs-CZ" sz="2000" dirty="0" err="1"/>
              <a:t>pivotní</a:t>
            </a:r>
            <a:r>
              <a:rPr lang="cs-CZ" sz="2000" dirty="0"/>
              <a:t> státy: Brazílie, Indie, Írán, Izrael, Saúdská Arábie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cs-CZ" sz="1600" dirty="0"/>
              <a:t>A. Brazílie, Indie - odlišný kontext, ale srovnatelné strategie (MDSD)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cs-CZ" sz="1600" dirty="0"/>
              <a:t>B. Írán, Izrael, Saúdská Arábie - podobný kontext, ale zásadně odlišené strategie (MSSD)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cs-CZ" sz="2000" u="sng" dirty="0"/>
              <a:t>analytický rámec</a:t>
            </a:r>
            <a:r>
              <a:rPr lang="cs-CZ" sz="2000" dirty="0"/>
              <a:t> (vliv neoklasického realismu)</a:t>
            </a:r>
            <a:endParaRPr lang="cs-CZ" sz="2000" u="sng" dirty="0"/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cs-CZ" sz="1600" dirty="0"/>
              <a:t>analýza vnějšího prostředí (aktéři, převažující hrozby a příležitosti, typ konfliktů)</a:t>
            </a:r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cs-CZ" sz="1600" dirty="0"/>
              <a:t>5 oblastí velké strategie - zdroje a podoby národních hodnot; jak tyto ovlivňují vnímání vnějšího prostředí, politické debaty o hrozbách a příležitostech, proces formulace strategie a zdroje použitelné jako nástroje implementace velké strategie)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výsledkem spíše popis - hledání shodných x odlišných rysů (x kauzální vztahy)</a:t>
            </a:r>
          </a:p>
          <a:p>
            <a:endParaRPr lang="cs-CZ" sz="2200" dirty="0"/>
          </a:p>
        </p:txBody>
      </p:sp>
      <p:pic>
        <p:nvPicPr>
          <p:cNvPr id="6" name="Obrázek 5" descr="Obsah obrázku text, vizitka, snímek obrazovky&#10;&#10;Popis byl vytvořen automaticky">
            <a:extLst>
              <a:ext uri="{FF2B5EF4-FFF2-40B4-BE49-F238E27FC236}">
                <a16:creationId xmlns:a16="http://schemas.microsoft.com/office/drawing/2014/main" id="{84D3DE89-F6A0-4096-59DB-E90FF53C7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47" y="378000"/>
            <a:ext cx="2444871" cy="369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24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FD9901D-7522-52FF-9A60-B4167F2B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56" y="4219550"/>
            <a:ext cx="5254844" cy="25704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771564" cy="470521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 err="1"/>
              <a:t>Almezaini</a:t>
            </a:r>
            <a:r>
              <a:rPr lang="cs-CZ" sz="2000" dirty="0"/>
              <a:t> a </a:t>
            </a:r>
            <a:r>
              <a:rPr lang="cs-CZ" sz="2000" dirty="0" err="1"/>
              <a:t>Rickli</a:t>
            </a:r>
            <a:r>
              <a:rPr lang="cs-CZ" sz="2000" dirty="0"/>
              <a:t> (2017) The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Gulf</a:t>
            </a:r>
            <a:r>
              <a:rPr lang="cs-CZ" sz="2000" dirty="0"/>
              <a:t> </a:t>
            </a:r>
            <a:r>
              <a:rPr lang="cs-CZ" sz="2000" dirty="0" err="1"/>
              <a:t>States</a:t>
            </a:r>
            <a:r>
              <a:rPr lang="cs-CZ" sz="2000" dirty="0"/>
              <a:t> : </a:t>
            </a:r>
            <a:r>
              <a:rPr lang="cs-CZ" sz="2000" dirty="0" err="1"/>
              <a:t>foreign</a:t>
            </a:r>
            <a:r>
              <a:rPr lang="cs-CZ" sz="2000" dirty="0"/>
              <a:t> and </a:t>
            </a:r>
            <a:r>
              <a:rPr lang="cs-CZ" sz="2000" dirty="0" err="1"/>
              <a:t>security</a:t>
            </a:r>
            <a:r>
              <a:rPr lang="cs-CZ" sz="2000" dirty="0"/>
              <a:t> </a:t>
            </a:r>
            <a:r>
              <a:rPr lang="cs-CZ" sz="2000" dirty="0" err="1"/>
              <a:t>policies</a:t>
            </a:r>
            <a:r>
              <a:rPr lang="cs-CZ" sz="2000" dirty="0"/>
              <a:t> </a:t>
            </a:r>
            <a:r>
              <a:rPr lang="cs-CZ" sz="2000" dirty="0" err="1"/>
              <a:t>before</a:t>
            </a:r>
            <a:r>
              <a:rPr lang="cs-CZ" sz="2000" dirty="0"/>
              <a:t> and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Arab </a:t>
            </a:r>
            <a:r>
              <a:rPr lang="cs-CZ" sz="2000" dirty="0" err="1"/>
              <a:t>Spring</a:t>
            </a:r>
            <a:r>
              <a:rPr lang="cs-CZ" sz="2000" dirty="0"/>
              <a:t>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metoda</a:t>
            </a:r>
            <a:r>
              <a:rPr lang="cs-CZ" sz="2000" dirty="0"/>
              <a:t>: </a:t>
            </a:r>
            <a:r>
              <a:rPr lang="cs-CZ" sz="2000" b="1" i="1" dirty="0"/>
              <a:t>komparativní případová studie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výzkumné otázky</a:t>
            </a:r>
            <a:r>
              <a:rPr lang="cs-CZ" sz="2000" dirty="0"/>
              <a:t>: </a:t>
            </a:r>
            <a:r>
              <a:rPr lang="cs-CZ" sz="2000" i="1" dirty="0"/>
              <a:t>Jak vysvětlit zahraniční a bezpečnostní politiku malých států v Perském zálivu? Proč se politiky malých států v GCC odlišují od jiných států na Blízkém východě?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+ dále zkoumání vlivu cen ropy na ZP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u="sng" dirty="0"/>
              <a:t>teoretický rámec</a:t>
            </a:r>
            <a:r>
              <a:rPr lang="cs-CZ" sz="2000" dirty="0"/>
              <a:t>: dilema malých států - vliv versus autonomie</a:t>
            </a:r>
          </a:p>
          <a:p>
            <a:endParaRPr lang="cs-CZ" sz="2200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A0453E1C-0679-24E8-B9A8-88CB50ABA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6" y="378000"/>
            <a:ext cx="2273222" cy="340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62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politiky: příklad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771564" cy="470521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b="1" i="1" dirty="0"/>
              <a:t>neoklasický realismus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/>
              <a:t>chování malých států = struktura + interní faktory na úrovni státu (rozhodovací procesy, přesvědčení a vnímání, kontext)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= dvouúrovňová hra</a:t>
            </a:r>
          </a:p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cs-CZ" sz="2000" u="sng" dirty="0"/>
              <a:t>postup</a:t>
            </a:r>
            <a:r>
              <a:rPr lang="cs-CZ" sz="2000" dirty="0"/>
              <a:t>: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1. identifikovat změny v rovnováze moci na systémové úrovni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2. vnímání těchto změn na národní úrovni (vnímání elit + interní limity)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A0453E1C-0679-24E8-B9A8-88CB50ABA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6" y="378000"/>
            <a:ext cx="2273222" cy="340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3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i="1" dirty="0"/>
              <a:t>Obranná politika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soubor politických a vojenských rozhodnutí a činností s cílem zajistit bezpečnost státu vůči vnějším hrozbám, zejména ozbrojené agresi</a:t>
            </a:r>
          </a:p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cs-CZ" sz="2000" b="1" i="1" dirty="0"/>
              <a:t>Vojenská strategie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použití síly nebo hrozby použití síly k dosažení politických cílů (cíle - způsoby - prostředky)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523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8929505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komparativní výzkum národních obranných politik do značné míry zanedbán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viz např. </a:t>
            </a:r>
            <a:r>
              <a:rPr lang="cs-CZ" sz="2000" dirty="0" err="1"/>
              <a:t>Meijer</a:t>
            </a:r>
            <a:r>
              <a:rPr lang="cs-CZ" sz="2000" dirty="0"/>
              <a:t> a </a:t>
            </a:r>
            <a:r>
              <a:rPr lang="cs-CZ" sz="2000" dirty="0" err="1"/>
              <a:t>Wyss</a:t>
            </a:r>
            <a:r>
              <a:rPr lang="cs-CZ" sz="2000" dirty="0"/>
              <a:t> (2018) </a:t>
            </a:r>
            <a:r>
              <a:rPr lang="en-US" sz="2000" i="1" dirty="0"/>
              <a:t>Upside down: Reframing European Defence Studies</a:t>
            </a:r>
            <a:endParaRPr lang="cs-CZ" sz="2000" i="1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SBOP dominuje výzkumu obranné politiky v Evropě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volání po upřednostnění národní roviny jako jednotky analýzy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komparativní analýza národních obranných politik a ozbrojených sil</a:t>
            </a:r>
            <a:r>
              <a:rPr lang="cs-CZ" b="1" i="1" dirty="0"/>
              <a:t>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důvody - neúspěšnost SBOP a „</a:t>
            </a:r>
            <a:r>
              <a:rPr lang="cs-CZ" dirty="0" err="1"/>
              <a:t>renacionalizace</a:t>
            </a:r>
            <a:r>
              <a:rPr lang="cs-CZ" dirty="0"/>
              <a:t>“ ozbrojených sil v Evropě v důsledku změn v bezpečnostním prostředí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snaha o nápravu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Meijer H and Wyss M (eds) (2018)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Handbook of European Defence Policies and Armed Forces</a:t>
            </a:r>
            <a:endParaRPr lang="cs-CZ" i="1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000" dirty="0"/>
          </a:p>
          <a:p>
            <a:pPr>
              <a:spcAft>
                <a:spcPts val="300"/>
              </a:spcAft>
            </a:pPr>
            <a:endParaRPr lang="cs-CZ" sz="2000" dirty="0"/>
          </a:p>
          <a:p>
            <a:pPr marL="72000" indent="0">
              <a:buNone/>
            </a:pPr>
            <a:endParaRPr lang="cs-CZ" sz="2000" dirty="0"/>
          </a:p>
          <a:p>
            <a:endParaRPr lang="cs-CZ" sz="2200" dirty="0"/>
          </a:p>
        </p:txBody>
      </p:sp>
      <p:pic>
        <p:nvPicPr>
          <p:cNvPr id="7" name="Obrázek 6" descr="Obsah obrázku Webové stránky&#10;&#10;Popis byl vytvořen automaticky">
            <a:extLst>
              <a:ext uri="{FF2B5EF4-FFF2-40B4-BE49-F238E27FC236}">
                <a16:creationId xmlns:a16="http://schemas.microsoft.com/office/drawing/2014/main" id="{6DF33BA8-16C1-A054-1F12-F20F066D0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86" y="1665108"/>
            <a:ext cx="2536535" cy="348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03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458789"/>
            <a:ext cx="10620709" cy="4769211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Metodologické přístupy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u="sng" dirty="0"/>
              <a:t>výběr případů</a:t>
            </a:r>
            <a:r>
              <a:rPr lang="cs-CZ" sz="2000" dirty="0"/>
              <a:t>: typicky dle dostupnosti / zájmu výzkumníka / regionů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u="sng" dirty="0"/>
              <a:t>design</a:t>
            </a:r>
            <a:r>
              <a:rPr lang="cs-CZ" sz="2000" dirty="0"/>
              <a:t>: dominují </a:t>
            </a:r>
            <a:r>
              <a:rPr lang="cs-CZ" sz="2000" b="1" i="1" dirty="0"/>
              <a:t>komparativní případové studie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prostá komparace za využití jednotného analytické rámce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hledání podobností a odlišností dle jednotlivých kritérií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později rámce lépe vedené teorií (zejména neoklasický realismus)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v některých případech umožňují aplikaci </a:t>
            </a:r>
            <a:r>
              <a:rPr lang="cs-CZ" dirty="0" err="1"/>
              <a:t>Millových</a:t>
            </a:r>
            <a:r>
              <a:rPr lang="cs-CZ" dirty="0"/>
              <a:t> metod (komparativní metoda)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„</a:t>
            </a:r>
            <a:r>
              <a:rPr lang="cs-CZ" sz="2000" b="1" i="1" dirty="0"/>
              <a:t>velké N“ výzkumy </a:t>
            </a:r>
            <a:r>
              <a:rPr lang="cs-CZ" sz="2000" dirty="0"/>
              <a:t>- téměř absentují - buď úzké zaměření nebo jen každoroční „momentky“ (</a:t>
            </a:r>
            <a:r>
              <a:rPr lang="en-US" sz="2000" dirty="0"/>
              <a:t>SIPRI Yearbook. Armaments, Disarmament and International Security</a:t>
            </a:r>
            <a:r>
              <a:rPr lang="cs-CZ" sz="2000" dirty="0"/>
              <a:t>; IISS /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Military</a:t>
            </a:r>
            <a:r>
              <a:rPr lang="cs-CZ" sz="2000" dirty="0"/>
              <a:t> Balance)</a:t>
            </a:r>
          </a:p>
          <a:p>
            <a:pPr marL="324000" lvl="1" indent="0">
              <a:lnSpc>
                <a:spcPct val="120000"/>
              </a:lnSpc>
              <a:spcAft>
                <a:spcPts val="300"/>
              </a:spcAft>
              <a:buNone/>
            </a:pPr>
            <a:endParaRPr lang="cs-CZ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sv-SE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sz="18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7964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Analýza zahraniční politiky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Komparativní analýza zahraniční politiky (CAFP)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Charakteristika a metodologické přístupy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Příklady výzkumů v rámci CAFP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dirty="0"/>
              <a:t>Komparace obranné politiky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Charakteristika a metodologické přístupy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Příklady výzkumů v rámci komparativní obranné politiky (a strategie)</a:t>
            </a:r>
          </a:p>
          <a:p>
            <a:endParaRPr lang="cs-CZ" sz="22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52" y="1225927"/>
            <a:ext cx="7920000" cy="476921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příklady komparativních případových studií v oblasti obranné politiky / obranné strategie</a:t>
            </a:r>
            <a:endParaRPr lang="cs-CZ" sz="2000" b="1" i="1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b="1" i="1" dirty="0"/>
              <a:t>Murray a </a:t>
            </a:r>
            <a:r>
              <a:rPr lang="cs-CZ" b="1" i="1" dirty="0" err="1"/>
              <a:t>Viotti</a:t>
            </a:r>
            <a:r>
              <a:rPr lang="cs-CZ" b="1" i="1" dirty="0"/>
              <a:t> </a:t>
            </a:r>
            <a:r>
              <a:rPr lang="cs-CZ" dirty="0"/>
              <a:t>(1994) The Defense </a:t>
            </a:r>
            <a:r>
              <a:rPr lang="cs-CZ" dirty="0" err="1"/>
              <a:t>Policies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. A </a:t>
            </a:r>
            <a:r>
              <a:rPr lang="cs-CZ" dirty="0" err="1"/>
              <a:t>Comparative</a:t>
            </a:r>
            <a:r>
              <a:rPr lang="cs-CZ" dirty="0"/>
              <a:t> Study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b="1" i="1" dirty="0" err="1"/>
              <a:t>Håkenstad</a:t>
            </a:r>
            <a:r>
              <a:rPr lang="cs-CZ" b="1" i="1" dirty="0"/>
              <a:t> a </a:t>
            </a:r>
            <a:r>
              <a:rPr lang="cs-CZ" b="1" i="1" dirty="0" err="1"/>
              <a:t>Larsen</a:t>
            </a:r>
            <a:r>
              <a:rPr lang="cs-CZ" b="1" i="1" dirty="0"/>
              <a:t> </a:t>
            </a:r>
            <a:r>
              <a:rPr lang="cs-CZ" dirty="0"/>
              <a:t>(2012) Long-term defence </a:t>
            </a:r>
            <a:r>
              <a:rPr lang="cs-CZ" dirty="0" err="1"/>
              <a:t>planning</a:t>
            </a:r>
            <a:r>
              <a:rPr lang="cs-CZ" dirty="0"/>
              <a:t>. </a:t>
            </a:r>
            <a:r>
              <a:rPr lang="en-US" dirty="0"/>
              <a:t>A comparative study of seven countries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i="1" dirty="0"/>
              <a:t>Meijer </a:t>
            </a:r>
            <a:r>
              <a:rPr lang="cs-CZ" b="1" i="1" dirty="0"/>
              <a:t>a</a:t>
            </a:r>
            <a:r>
              <a:rPr lang="en-US" b="1" i="1" dirty="0"/>
              <a:t> Wyss </a:t>
            </a:r>
            <a:r>
              <a:rPr lang="en-US" dirty="0"/>
              <a:t>(eds) (2018) The Handbook of European Defence Policies and Armed Forces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b="1" i="1" dirty="0" err="1"/>
              <a:t>Edström</a:t>
            </a:r>
            <a:r>
              <a:rPr lang="cs-CZ" b="1" i="1" dirty="0"/>
              <a:t> a </a:t>
            </a:r>
            <a:r>
              <a:rPr lang="cs-CZ" b="1" i="1" dirty="0" err="1"/>
              <a:t>Westberg</a:t>
            </a:r>
            <a:r>
              <a:rPr lang="cs-CZ" dirty="0"/>
              <a:t> (2022), </a:t>
            </a:r>
            <a:r>
              <a:rPr lang="cs-CZ" dirty="0" err="1"/>
              <a:t>Edström</a:t>
            </a:r>
            <a:r>
              <a:rPr lang="cs-CZ" dirty="0"/>
              <a:t> a </a:t>
            </a:r>
            <a:r>
              <a:rPr lang="cs-CZ" dirty="0" err="1"/>
              <a:t>Westberg</a:t>
            </a:r>
            <a:r>
              <a:rPr lang="cs-CZ" dirty="0"/>
              <a:t> (2020), </a:t>
            </a:r>
            <a:r>
              <a:rPr lang="sv-SE" dirty="0"/>
              <a:t>Edström, </a:t>
            </a:r>
            <a:r>
              <a:rPr lang="sv-SE" b="1" i="1" dirty="0"/>
              <a:t>Gyllensporre</a:t>
            </a:r>
            <a:r>
              <a:rPr lang="sv-SE" dirty="0"/>
              <a:t> a Westberg (2019)</a:t>
            </a:r>
            <a:r>
              <a:rPr lang="cs-CZ" dirty="0"/>
              <a:t> -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/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Powers</a:t>
            </a:r>
            <a:r>
              <a:rPr lang="cs-CZ" dirty="0"/>
              <a:t> / Great </a:t>
            </a:r>
            <a:r>
              <a:rPr lang="cs-CZ" dirty="0" err="1"/>
              <a:t>Powers</a:t>
            </a:r>
            <a:endParaRPr lang="cs-CZ" dirty="0"/>
          </a:p>
          <a:p>
            <a:pPr marL="324000" lvl="1" indent="0">
              <a:lnSpc>
                <a:spcPct val="120000"/>
              </a:lnSpc>
              <a:spcAft>
                <a:spcPts val="300"/>
              </a:spcAft>
              <a:buNone/>
            </a:pPr>
            <a:endParaRPr lang="cs-CZ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sv-SE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sz="18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2D501B-4418-FE34-6458-0E9E5DEC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709" y="150245"/>
            <a:ext cx="2115840" cy="323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84853FB-39B6-BFDB-57D8-4C1055CFE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762" y="3556205"/>
            <a:ext cx="1968787" cy="308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C245E-0F55-7BDF-DBC2-D2ED4B96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031" y="2038738"/>
            <a:ext cx="2048700" cy="308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8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9258406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/>
              <a:t>Murray a </a:t>
            </a:r>
            <a:r>
              <a:rPr lang="en-US" sz="2000" dirty="0" err="1"/>
              <a:t>Viotti</a:t>
            </a:r>
            <a:r>
              <a:rPr lang="en-US" sz="2000" dirty="0"/>
              <a:t> (1994) The Defense Policies of Nations. A Comparative Study</a:t>
            </a:r>
            <a:endParaRPr lang="cs-CZ" sz="20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cílem vytvoření </a:t>
            </a:r>
            <a:r>
              <a:rPr lang="cs-CZ" sz="2000" b="1" i="1" dirty="0"/>
              <a:t>konceptuálního a metodologického rámce pro výzkum komparativní obranné politiky </a:t>
            </a:r>
            <a:r>
              <a:rPr lang="cs-CZ" sz="2000" dirty="0"/>
              <a:t>(</a:t>
            </a:r>
            <a:r>
              <a:rPr lang="cs-CZ" sz="2000" u="sng" dirty="0" err="1"/>
              <a:t>pdf</a:t>
            </a:r>
            <a:r>
              <a:rPr lang="cs-CZ" sz="2000" u="sng" dirty="0"/>
              <a:t> soubor s rámcem vložen v IS</a:t>
            </a:r>
            <a:r>
              <a:rPr lang="cs-CZ" sz="2000" dirty="0"/>
              <a:t>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mezinárodní prostředí (vnímání)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specifické národní cíle, strategie, doktrína použití vojenských sil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rozhodovací proces v oblasti obrany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častá politická témata v oblasti obrany: rozmístění sil, použití síly, vyzbrojování, kontrola zbrojení a civilně-vojenské vztahy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dále rámec pro zkoumání regionální bezpečnosti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I. regionální kontext, II: státní/nestátní aktéři + vztah k systémové úrovni, III. současné bezpečnostní otázky</a:t>
            </a:r>
            <a:endParaRPr lang="en-US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b="1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7" name="Obrázek 6" descr="Obsah obrázku text, basketbal, vektorová grafika&#10;&#10;Popis byl vytvořen automaticky">
            <a:extLst>
              <a:ext uri="{FF2B5EF4-FFF2-40B4-BE49-F238E27FC236}">
                <a16:creationId xmlns:a16="http://schemas.microsoft.com/office/drawing/2014/main" id="{D4CCC05F-D22B-A321-0F4B-875260A99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70" y="266047"/>
            <a:ext cx="2291448" cy="333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3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90500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Dyčka, </a:t>
            </a:r>
            <a:r>
              <a:rPr lang="cs-CZ" sz="2000" dirty="0" err="1"/>
              <a:t>Rõkk</a:t>
            </a:r>
            <a:r>
              <a:rPr lang="cs-CZ" sz="2000" dirty="0"/>
              <a:t>, </a:t>
            </a:r>
            <a:r>
              <a:rPr lang="cs-CZ" sz="2000" dirty="0" err="1"/>
              <a:t>Śliwa</a:t>
            </a:r>
            <a:r>
              <a:rPr lang="cs-CZ" sz="2000" dirty="0"/>
              <a:t> (2020) </a:t>
            </a:r>
            <a:r>
              <a:rPr lang="en-US" sz="2000" i="1" dirty="0"/>
              <a:t>Defence strategies of the smaller NATO</a:t>
            </a:r>
            <a:r>
              <a:rPr lang="cs-CZ" sz="2000" i="1" dirty="0"/>
              <a:t> </a:t>
            </a:r>
            <a:r>
              <a:rPr lang="en-US" sz="2000" i="1" dirty="0"/>
              <a:t>states – a</a:t>
            </a:r>
            <a:r>
              <a:rPr lang="cs-CZ" sz="2000" i="1" dirty="0"/>
              <a:t> </a:t>
            </a:r>
            <a:r>
              <a:rPr lang="en-US" sz="2000" i="1" dirty="0"/>
              <a:t>comparative study</a:t>
            </a:r>
            <a:endParaRPr lang="cs-CZ" sz="2000" i="1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komparativní studie národních obranných strategií (po anexi Krymu)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hodnocení bezpečnostního prostředí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budoucí vojenské schopnosti nutné k čelení těmto hrozbám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proces vytváření obranných strategií (role expertů, úroveň schvalování dokumentu… 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b="1" i="1" dirty="0"/>
              <a:t>analytický rámec pro hodnocení obranných strategií </a:t>
            </a:r>
            <a:r>
              <a:rPr lang="cs-CZ" sz="2000" dirty="0"/>
              <a:t>- 8 kategorií - hodnocení přístupu zemí na škále 1-5 (tradiční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progresivní / inovativní přístup)</a:t>
            </a:r>
            <a:endParaRPr lang="cs-CZ" sz="20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0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1794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42A6BE-C37B-53CB-F3E4-CBC412421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EF6C8D-7677-2BDB-5953-5CC8CB129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3F357AA-1D42-1278-F4EF-33E05D08D7D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2057164" y="324900"/>
            <a:ext cx="8077671" cy="6155100"/>
          </a:xfrm>
        </p:spPr>
      </p:pic>
    </p:spTree>
    <p:extLst>
      <p:ext uri="{BB962C8B-B14F-4D97-AF65-F5344CB8AC3E}">
        <p14:creationId xmlns:p14="http://schemas.microsoft.com/office/powerpoint/2010/main" val="170703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B70973-B343-87CD-1FD4-7C83B57532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27932-7ECA-960C-F009-0B290103C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A48052-8B66-8649-472F-77DB9F0C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22" y="152996"/>
            <a:ext cx="7812009" cy="6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71476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Edström</a:t>
            </a:r>
            <a:r>
              <a:rPr lang="en-US" sz="2000" dirty="0"/>
              <a:t>, </a:t>
            </a:r>
            <a:r>
              <a:rPr lang="en-US" sz="2000" dirty="0" err="1"/>
              <a:t>Gyllensporre</a:t>
            </a:r>
            <a:r>
              <a:rPr lang="en-US" sz="2000" dirty="0"/>
              <a:t> a Westberg (2019) </a:t>
            </a:r>
            <a:r>
              <a:rPr lang="en-US" sz="2000" i="1" dirty="0"/>
              <a:t>Military Strategy of Small States. Responding to External Shocks of the 21st Century</a:t>
            </a:r>
            <a:endParaRPr lang="cs-CZ" sz="2000" i="1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cíle výzkumu: </a:t>
            </a:r>
          </a:p>
          <a:p>
            <a:pPr marL="781200" lvl="1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Jak čtyři strategické šoky ovlivnily obranné strategie malých států? (Dánsko, Finsko, Norsko, Švédsko)</a:t>
            </a:r>
          </a:p>
          <a:p>
            <a:pPr marL="781200" lvl="1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Jak a do jaké míry tyto čtyři státy v reakci na tyto změny bezpečnostního prostředí přizpůsobily svoje strategie?</a:t>
            </a:r>
          </a:p>
          <a:p>
            <a:pPr marL="781200" lvl="1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Jaké faktory vysvětlují odlišnosti a podobnosti v jejich reakcích a jak můžeme vysvětlit prvky změny a kontinuity?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výběr proměnných (</a:t>
            </a:r>
            <a:r>
              <a:rPr lang="cs-CZ" sz="2000" u="sng" dirty="0"/>
              <a:t>viz další snímek</a:t>
            </a:r>
            <a:r>
              <a:rPr lang="cs-CZ" sz="2000" dirty="0"/>
              <a:t>)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cs-CZ" sz="2200" dirty="0"/>
          </a:p>
          <a:p>
            <a:pPr marL="720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426F4A-1E98-B7D8-F479-E32E05F1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602" y="1830993"/>
            <a:ext cx="2167398" cy="339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22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2F52D1-8B8A-D23B-1807-B39D6C98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92" y="1531917"/>
            <a:ext cx="5905167" cy="3701857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B9DE66-A2DD-BD41-8853-3D5B6321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01287"/>
            <a:ext cx="5784919" cy="518951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shodné rysy zkoumaných zemí = </a:t>
            </a:r>
            <a:r>
              <a:rPr lang="cs-CZ" sz="2000" b="1" i="1" dirty="0"/>
              <a:t>kontrolní</a:t>
            </a:r>
            <a:r>
              <a:rPr lang="cs-CZ" sz="2000" dirty="0"/>
              <a:t> </a:t>
            </a:r>
            <a:r>
              <a:rPr lang="cs-CZ" sz="2000" b="1" i="1" dirty="0"/>
              <a:t>proměnné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odlišné rysy - </a:t>
            </a:r>
            <a:r>
              <a:rPr lang="cs-CZ" sz="2000" b="1" i="1" dirty="0"/>
              <a:t>zprostředkující proměnné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zkoumání, jaký měly efekt na obranné strategie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2 kroky:</a:t>
            </a:r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cs-CZ" sz="2000" dirty="0"/>
              <a:t>zkoumání podobností v OP (přímý vliv strategických šoků a vnějšího prostředí)</a:t>
            </a:r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cs-CZ" sz="2000" dirty="0"/>
              <a:t>zkoumání odlišností (</a:t>
            </a:r>
            <a:r>
              <a:rPr lang="cs-CZ" sz="2000" i="1" dirty="0"/>
              <a:t>modifikovaný</a:t>
            </a:r>
            <a:r>
              <a:rPr lang="cs-CZ" sz="2000" dirty="0"/>
              <a:t> MSSD / metoda rozdílnosti) - podobnosti = kontrolní proměnné x variace zprostředkujících proměnných (ne NP!)</a:t>
            </a:r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endParaRPr lang="cs-CZ" sz="2000" dirty="0"/>
          </a:p>
          <a:p>
            <a:pPr marL="529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endParaRPr lang="cs-CZ" sz="2000" dirty="0"/>
          </a:p>
          <a:p>
            <a:pPr marL="720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9061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AD44C2-F4A5-547E-89FB-B4A026019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DF8DEB-F847-228B-9F23-1E849978D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F54A89-9EAD-A806-F00B-AEA9CC4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39" y="648802"/>
            <a:ext cx="8752115" cy="51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EF94EE-741D-1C59-4CA9-B9D546BDC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156529-5237-A484-24C2-5F300DCEEB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27A5E7-B071-BD4A-B2ED-92082937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51" y="637430"/>
            <a:ext cx="6604498" cy="57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4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256414-89A0-56D6-531F-1A05BE622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AB0DB-EADD-696A-819A-EA6654C5C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A94E42-BF9B-A237-1AC1-58284114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52" y="1459694"/>
            <a:ext cx="9792240" cy="35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Analýza zahraniční politiky (FPA)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definice zahraniční politiky - </a:t>
            </a:r>
            <a:r>
              <a:rPr lang="cs-CZ" sz="2000" i="1" dirty="0"/>
              <a:t>souhrn politik země vůči prostředí mimo vlastní hranice a interakce s tímto prostředím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definice FPA – </a:t>
            </a:r>
            <a:r>
              <a:rPr lang="cs-CZ" sz="2000" i="1" dirty="0"/>
              <a:t>studium chování a praxe vztahů mezi různými aktéry, především státy, v mezinárodním systému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cíl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/>
              <a:t>pochopit činy a chování zemí vůči jiným zemím a vůči mez. prostředí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důraz na komplexní vysvětlení zahrnující různorodé faktory</a:t>
            </a:r>
          </a:p>
          <a:p>
            <a:pPr>
              <a:lnSpc>
                <a:spcPct val="120000"/>
              </a:lnSpc>
              <a:spcBef>
                <a:spcPts val="3000"/>
              </a:spcBef>
              <a:spcAft>
                <a:spcPts val="300"/>
              </a:spcAft>
            </a:pPr>
            <a:r>
              <a:rPr lang="cs-CZ" sz="2000" u="sng" dirty="0"/>
              <a:t>2 zásadní otázky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000" b="1" i="1" dirty="0"/>
              <a:t>Co chceme vysvětlit?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000" b="1" i="1" dirty="0"/>
              <a:t>Na jaké úrovni hledat vysvětlení?</a:t>
            </a:r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0"/>
            <a:ext cx="10894080" cy="472175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 err="1"/>
              <a:t>Edström</a:t>
            </a:r>
            <a:r>
              <a:rPr lang="cs-CZ" sz="2000" dirty="0"/>
              <a:t> a </a:t>
            </a:r>
            <a:r>
              <a:rPr lang="en-US" sz="2000" dirty="0"/>
              <a:t>Westberg</a:t>
            </a:r>
            <a:r>
              <a:rPr lang="cs-CZ" sz="2000" dirty="0"/>
              <a:t> (2023) </a:t>
            </a:r>
            <a:r>
              <a:rPr lang="en-US" sz="2000" i="1" dirty="0"/>
              <a:t>Comparative strategy – A new framework for</a:t>
            </a:r>
            <a:r>
              <a:rPr lang="cs-CZ" sz="2000" i="1" dirty="0"/>
              <a:t> </a:t>
            </a:r>
            <a:r>
              <a:rPr lang="en-US" sz="2000" i="1" dirty="0"/>
              <a:t>analysis</a:t>
            </a:r>
            <a:r>
              <a:rPr lang="cs-CZ" sz="2000" i="1" dirty="0"/>
              <a:t> = </a:t>
            </a:r>
            <a:r>
              <a:rPr lang="cs-CZ" sz="2000" b="1" i="1" dirty="0"/>
              <a:t>analytický rámec pro systematická srovnání vojenských strategií států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operacionalizace vojenské strategie 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cs-CZ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E2C08A-B4C1-49C0-B8C7-D43926DB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34" y="2798064"/>
            <a:ext cx="8576879" cy="28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0"/>
            <a:ext cx="10146424" cy="4571537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klasifikace zemí</a:t>
            </a:r>
            <a:r>
              <a:rPr lang="cs-CZ" sz="2000" dirty="0"/>
              <a:t> dle dvou kritérií - (1) ekonomické a vojenské zdroje moci a (2) relativní moc a vzájemné uznání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státy determinující systém (</a:t>
            </a:r>
            <a:r>
              <a:rPr lang="cs-CZ" dirty="0" err="1"/>
              <a:t>system-determining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střední mocnosti (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powers</a:t>
            </a:r>
            <a:r>
              <a:rPr lang="cs-CZ" dirty="0"/>
              <a:t>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malé střední mocnosti (minor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powers</a:t>
            </a:r>
            <a:r>
              <a:rPr lang="cs-CZ" dirty="0"/>
              <a:t>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malé státy (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koncept strategického vystavení (</a:t>
            </a:r>
            <a:r>
              <a:rPr lang="cs-CZ" sz="2000" b="1" i="1" dirty="0" err="1"/>
              <a:t>strategic</a:t>
            </a:r>
            <a:r>
              <a:rPr lang="cs-CZ" sz="2000" b="1" i="1" dirty="0"/>
              <a:t> </a:t>
            </a:r>
            <a:r>
              <a:rPr lang="cs-CZ" sz="2000" b="1" i="1" dirty="0" err="1"/>
              <a:t>exposure</a:t>
            </a:r>
            <a:r>
              <a:rPr lang="cs-CZ" sz="2000" dirty="0"/>
              <a:t>) jako zprostředkující proměnná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= různé vnímání hrozeb pro teritoriální integritu státu nebo spojenců ze strany politického vedení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rozdíly dány na dvou úrovních: (1) regionální systém a (2) vlastnosti na úrovni jednotky (historické zkušenosti a blízkost nepřátelského státu)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</p:spTree>
    <p:extLst>
      <p:ext uri="{BB962C8B-B14F-4D97-AF65-F5344CB8AC3E}">
        <p14:creationId xmlns:p14="http://schemas.microsoft.com/office/powerpoint/2010/main" val="31495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A7A3D-4414-3693-10F2-F4C38B9F6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96F65E-F0BE-2013-F885-18667E44B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0A8820-9A00-3C8C-271B-CF36B796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8" y="888275"/>
            <a:ext cx="10394184" cy="47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8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A8E65F-E7AF-5AB9-1FDE-E6A25B2AF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2CF97-EE4C-FD63-1990-287F6AE97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84C8EF-43C5-23FB-1667-DDF61807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1" y="102828"/>
            <a:ext cx="8023329" cy="22104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1A41B0-9B32-4842-BF05-9807E7487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338" y="2258376"/>
            <a:ext cx="7920000" cy="26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8171F9-3804-E6F0-E4CB-CE38205BB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51" y="5052000"/>
            <a:ext cx="7920000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obranné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5691241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cca 1/3 států - unikátní kombinace tří elementů vojenské strategie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odlišnosti mezi případy v rámci stejné kategorie i podobnosti mezi případy napříč kategoriemi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dále snaha vysvětlit odlišnosti / podobnosti (regionální dynamika, historické zkušenosti, geografická pozice… 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412F25-D2F1-AFEB-DFF1-E8361AD2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45" y="290508"/>
            <a:ext cx="5691241" cy="64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1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18" y="378000"/>
            <a:ext cx="10753200" cy="451576"/>
          </a:xfrm>
        </p:spPr>
        <p:txBody>
          <a:bodyPr/>
          <a:lstStyle/>
          <a:p>
            <a:r>
              <a:rPr lang="cs-CZ" sz="3200" dirty="0"/>
              <a:t>Co si zapamatovat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b="1" dirty="0"/>
              <a:t>Komparativní analýzy zahraniční politiky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objekt zájmu a úrovně analýzy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základní rámec pro analýzu (metodologie, teorie)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využití </a:t>
            </a:r>
            <a:r>
              <a:rPr lang="cs-CZ" dirty="0" err="1"/>
              <a:t>kontrafaktuální</a:t>
            </a:r>
            <a:r>
              <a:rPr lang="cs-CZ" dirty="0"/>
              <a:t> analýza v rámci FPA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typický </a:t>
            </a:r>
            <a:r>
              <a:rPr lang="cs-CZ" dirty="0" err="1"/>
              <a:t>desing</a:t>
            </a:r>
            <a:r>
              <a:rPr lang="cs-CZ" dirty="0"/>
              <a:t> („prosté“ komparativní studie x komparativní metoda)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b="1" dirty="0"/>
              <a:t>Komparativní analýza obranné politiky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obranná politika x strategie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elementy analytického rámce zkoumání obranné politiky a strategie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14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145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7"/>
            <a:ext cx="10146424" cy="4417037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200" b="1" i="1" dirty="0"/>
              <a:t>Co chceme vysvětlit?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 marL="72000" indent="0"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28AA85-E2E7-EE6C-105A-F2AEC159AF47}"/>
              </a:ext>
            </a:extLst>
          </p:cNvPr>
          <p:cNvSpPr txBox="1"/>
          <p:nvPr/>
        </p:nvSpPr>
        <p:spPr>
          <a:xfrm>
            <a:off x="481504" y="2308191"/>
            <a:ext cx="2286327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Možnosti</a:t>
            </a:r>
          </a:p>
          <a:p>
            <a:pPr algn="l"/>
            <a:r>
              <a:rPr lang="cs-CZ" sz="1800" dirty="0">
                <a:latin typeface="+mn-lt"/>
              </a:rPr>
              <a:t>škála možných alternativ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2A9326-3260-F02B-1E48-4BE0AF171584}"/>
              </a:ext>
            </a:extLst>
          </p:cNvPr>
          <p:cNvSpPr txBox="1"/>
          <p:nvPr/>
        </p:nvSpPr>
        <p:spPr>
          <a:xfrm>
            <a:off x="4344048" y="2244436"/>
            <a:ext cx="2286327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Rozhodnutí</a:t>
            </a:r>
          </a:p>
          <a:p>
            <a:pPr algn="l"/>
            <a:r>
              <a:rPr lang="cs-CZ" sz="1800" dirty="0"/>
              <a:t>výběr jedné z alternativ</a:t>
            </a:r>
            <a:endParaRPr lang="cs-CZ" sz="1800" dirty="0">
              <a:latin typeface="+mn-lt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1109AB93-9882-6ACA-A581-22091A5C711E}"/>
              </a:ext>
            </a:extLst>
          </p:cNvPr>
          <p:cNvSpPr/>
          <p:nvPr/>
        </p:nvSpPr>
        <p:spPr bwMode="auto">
          <a:xfrm>
            <a:off x="3129124" y="2571540"/>
            <a:ext cx="853630" cy="3699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ECB20F-9950-1505-3CBC-A71375917CBC}"/>
              </a:ext>
            </a:extLst>
          </p:cNvPr>
          <p:cNvSpPr txBox="1"/>
          <p:nvPr/>
        </p:nvSpPr>
        <p:spPr>
          <a:xfrm>
            <a:off x="8202743" y="2248970"/>
            <a:ext cx="2538328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Chování</a:t>
            </a:r>
          </a:p>
          <a:p>
            <a:pPr algn="l"/>
            <a:r>
              <a:rPr lang="cs-CZ" sz="1800" dirty="0"/>
              <a:t>jednání na základě rozhodnutí</a:t>
            </a:r>
            <a:endParaRPr lang="cs-CZ" sz="1800" dirty="0">
              <a:latin typeface="+mn-lt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62B55AFD-868E-EB58-A619-726EC789AA1F}"/>
              </a:ext>
            </a:extLst>
          </p:cNvPr>
          <p:cNvSpPr/>
          <p:nvPr/>
        </p:nvSpPr>
        <p:spPr bwMode="auto">
          <a:xfrm>
            <a:off x="6991668" y="2596944"/>
            <a:ext cx="853630" cy="3699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EB1396-A234-3B70-0677-A35C2EB65ACB}"/>
              </a:ext>
            </a:extLst>
          </p:cNvPr>
          <p:cNvSpPr txBox="1"/>
          <p:nvPr/>
        </p:nvSpPr>
        <p:spPr>
          <a:xfrm>
            <a:off x="8202743" y="4474500"/>
            <a:ext cx="2538328" cy="1200329"/>
          </a:xfrm>
          <a:prstGeom prst="rect">
            <a:avLst/>
          </a:prstGeom>
          <a:ln w="38100">
            <a:solidFill>
              <a:srgbClr val="F0192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Výsledek</a:t>
            </a:r>
          </a:p>
          <a:p>
            <a:pPr algn="l"/>
            <a:r>
              <a:rPr lang="cs-CZ" sz="1800" dirty="0">
                <a:latin typeface="+mn-lt"/>
              </a:rPr>
              <a:t>závisí na rozhodnutí státu + reakce dalších aktérů v mez. systému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94ADE4CF-2DCA-E475-A4F2-273B9D784999}"/>
              </a:ext>
            </a:extLst>
          </p:cNvPr>
          <p:cNvSpPr/>
          <p:nvPr/>
        </p:nvSpPr>
        <p:spPr bwMode="auto">
          <a:xfrm rot="5400000">
            <a:off x="9045092" y="3624449"/>
            <a:ext cx="853630" cy="3699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63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267855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2000" b="1" i="1" dirty="0"/>
              <a:t>Na jaké úrovni hledat vysvětlení? </a:t>
            </a:r>
            <a:r>
              <a:rPr lang="cs-CZ" sz="2000" dirty="0"/>
              <a:t>(úrovně analýzy)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dirty="0"/>
              <a:t>1. </a:t>
            </a:r>
            <a:r>
              <a:rPr lang="cs-CZ" sz="2000" b="1" dirty="0"/>
              <a:t>Jednotlivci</a:t>
            </a:r>
            <a:r>
              <a:rPr lang="cs-CZ" sz="2000" dirty="0"/>
              <a:t> - lídři a osoby s rozhodovacími pravomocemi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osobnosti (charakterové rysy, přesvědčení, hodnoty)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vnímání (kognitivní procesy)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interakce s dalšími osobami (a jejich osobnostmi a vnímáním)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dirty="0"/>
              <a:t>2. </a:t>
            </a:r>
            <a:r>
              <a:rPr lang="cs-CZ" sz="2000" b="1" dirty="0"/>
              <a:t>Stát</a:t>
            </a:r>
            <a:r>
              <a:rPr lang="cs-CZ" sz="2000" dirty="0"/>
              <a:t> - interní faktory s dopadem na ZP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institucionální rámec, domácí aktéři (zájmové skupiny, veřejné mínění), ekonomické podmínky, historie, kultura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dirty="0"/>
              <a:t>3. </a:t>
            </a:r>
            <a:r>
              <a:rPr lang="cs-CZ" sz="2000" b="1" dirty="0"/>
              <a:t>Systém</a:t>
            </a:r>
            <a:r>
              <a:rPr lang="cs-CZ" sz="2000" dirty="0"/>
              <a:t> - relativní moc států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příležitosti a omezení</a:t>
            </a:r>
            <a:endParaRPr lang="cs-CZ" sz="20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C7D690-A443-F1EB-1454-28517C06E09F}"/>
              </a:ext>
            </a:extLst>
          </p:cNvPr>
          <p:cNvSpPr txBox="1"/>
          <p:nvPr/>
        </p:nvSpPr>
        <p:spPr>
          <a:xfrm>
            <a:off x="9304049" y="2651625"/>
            <a:ext cx="141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Arial Narrow" panose="020B0606020202030204" pitchFamily="34" charset="0"/>
              </a:rPr>
              <a:t>tzv. dvou-úrovňová hra 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DF78B63A-C63E-22CF-DC18-2FBBE51C6E91}"/>
              </a:ext>
            </a:extLst>
          </p:cNvPr>
          <p:cNvSpPr/>
          <p:nvPr/>
        </p:nvSpPr>
        <p:spPr bwMode="auto">
          <a:xfrm>
            <a:off x="10466355" y="2451387"/>
            <a:ext cx="511917" cy="285023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i="1" dirty="0"/>
              <a:t>Co je cílem analýzy zahraniční politiky?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Jak je vytvářena zahraničněpolitická rozhodnutí? Jak k nim lídři dospěli? Proč se státy v zahraniční politice chovají určitým způsobem? Jaké příležitosti a omezení vyplývají z mezinárodního systému?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0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význam </a:t>
            </a:r>
            <a:r>
              <a:rPr lang="cs-CZ" sz="2000" b="1" dirty="0"/>
              <a:t>komparativních studií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cílem získat zobecňující poznatky o zahraniční politice → lepší rozhodování politických lídrů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riziko použití prostých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jednopřípadových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analogií!</a:t>
            </a:r>
            <a:endParaRPr lang="cs-CZ" sz="20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A549EB-21BF-665F-57E9-5B494822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042" y="378000"/>
            <a:ext cx="5401476" cy="1648742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27CE217B-6F99-F4DF-E263-1205F3237AD1}"/>
              </a:ext>
            </a:extLst>
          </p:cNvPr>
          <p:cNvSpPr/>
          <p:nvPr/>
        </p:nvSpPr>
        <p:spPr bwMode="auto">
          <a:xfrm>
            <a:off x="3836512" y="3048000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53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6A3A2F0-6CBF-48D0-DD68-F7146079EBDE}"/>
              </a:ext>
            </a:extLst>
          </p:cNvPr>
          <p:cNvSpPr/>
          <p:nvPr/>
        </p:nvSpPr>
        <p:spPr bwMode="auto">
          <a:xfrm>
            <a:off x="3207163" y="4211782"/>
            <a:ext cx="5432837" cy="537055"/>
          </a:xfrm>
          <a:prstGeom prst="rightArrow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26563"/>
            <a:ext cx="10267855" cy="2006347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vznik CFPA - částečně z frustrace nad dominancí idejí realismu (determinismus vyplývající ze struktury systému + stát jako „černá skříňka“)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větší důraz na vliv faktorů na úrovni jednotky/státu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b="1" i="1" dirty="0"/>
              <a:t>neoklasický realismus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typický rámec analýzy: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>
              <a:highlight>
                <a:srgbClr val="969696"/>
              </a:highlight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C52A25-D470-625A-CA28-F9D3633ACA2C}"/>
              </a:ext>
            </a:extLst>
          </p:cNvPr>
          <p:cNvSpPr txBox="1"/>
          <p:nvPr/>
        </p:nvSpPr>
        <p:spPr>
          <a:xfrm>
            <a:off x="540000" y="3796145"/>
            <a:ext cx="2452582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Arial Nova" panose="020B0504020202020204" pitchFamily="34" charset="0"/>
              </a:rPr>
              <a:t>Nezávislá proměnná</a:t>
            </a:r>
          </a:p>
          <a:p>
            <a:pPr algn="l"/>
            <a:endParaRPr lang="cs-CZ" sz="1800" dirty="0">
              <a:latin typeface="Arial Nova" panose="020B0504020202020204" pitchFamily="34" charset="0"/>
            </a:endParaRPr>
          </a:p>
          <a:p>
            <a:pPr algn="l"/>
            <a:r>
              <a:rPr lang="cs-CZ" sz="1800" dirty="0">
                <a:latin typeface="Arial Nova" panose="020B0504020202020204" pitchFamily="34" charset="0"/>
              </a:rPr>
              <a:t>Struktura mezinárodní systému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D9479D-38D6-4991-7BC4-A51047811ACF}"/>
              </a:ext>
            </a:extLst>
          </p:cNvPr>
          <p:cNvSpPr txBox="1"/>
          <p:nvPr/>
        </p:nvSpPr>
        <p:spPr>
          <a:xfrm>
            <a:off x="4301672" y="3811744"/>
            <a:ext cx="3588655" cy="1200329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Arial Nova" panose="020B0504020202020204" pitchFamily="34" charset="0"/>
              </a:rPr>
              <a:t>Zprostředkující proměnné</a:t>
            </a:r>
          </a:p>
          <a:p>
            <a:pPr algn="l"/>
            <a:endParaRPr lang="cs-CZ" sz="1800" dirty="0">
              <a:latin typeface="Arial Nova" panose="020B0504020202020204" pitchFamily="34" charset="0"/>
            </a:endParaRPr>
          </a:p>
          <a:p>
            <a:pPr algn="l"/>
            <a:r>
              <a:rPr lang="cs-CZ" sz="1800" dirty="0">
                <a:latin typeface="Arial Nova" panose="020B0504020202020204" pitchFamily="34" charset="0"/>
              </a:rPr>
              <a:t>Domácí úroveň (strat. kultura, rozhodovací proces, vnímání…)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8973AC-5FCF-3C8E-BC64-069FBFC1CC5C}"/>
              </a:ext>
            </a:extLst>
          </p:cNvPr>
          <p:cNvSpPr txBox="1"/>
          <p:nvPr/>
        </p:nvSpPr>
        <p:spPr>
          <a:xfrm>
            <a:off x="8879627" y="3781676"/>
            <a:ext cx="2452582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Arial Nova" panose="020B0504020202020204" pitchFamily="34" charset="0"/>
              </a:rPr>
              <a:t>Závislá proměnná</a:t>
            </a:r>
          </a:p>
          <a:p>
            <a:pPr algn="l"/>
            <a:endParaRPr lang="cs-CZ" sz="1800" dirty="0">
              <a:latin typeface="Arial Nova" panose="020B0504020202020204" pitchFamily="34" charset="0"/>
            </a:endParaRPr>
          </a:p>
          <a:p>
            <a:pPr algn="l"/>
            <a:r>
              <a:rPr lang="cs-CZ" sz="1800" dirty="0">
                <a:latin typeface="Arial Nova" panose="020B0504020202020204" pitchFamily="34" charset="0"/>
              </a:rPr>
              <a:t>Podoba zahraniční politiky</a:t>
            </a:r>
          </a:p>
        </p:txBody>
      </p:sp>
      <p:sp>
        <p:nvSpPr>
          <p:cNvPr id="12" name="Šipka: zahnutá doleva 11">
            <a:extLst>
              <a:ext uri="{FF2B5EF4-FFF2-40B4-BE49-F238E27FC236}">
                <a16:creationId xmlns:a16="http://schemas.microsoft.com/office/drawing/2014/main" id="{59A87BAB-9AB3-E8E7-979D-88C3B59097E5}"/>
              </a:ext>
            </a:extLst>
          </p:cNvPr>
          <p:cNvSpPr/>
          <p:nvPr/>
        </p:nvSpPr>
        <p:spPr bwMode="auto">
          <a:xfrm rot="5400000">
            <a:off x="3099242" y="4437213"/>
            <a:ext cx="787199" cy="2374317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EC11D9-EDA4-7288-7135-F19C6E50565A}"/>
              </a:ext>
            </a:extLst>
          </p:cNvPr>
          <p:cNvSpPr txBox="1"/>
          <p:nvPr/>
        </p:nvSpPr>
        <p:spPr>
          <a:xfrm>
            <a:off x="3207163" y="5430488"/>
            <a:ext cx="109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Arial Nova" panose="020B0504020202020204" pitchFamily="34" charset="0"/>
              </a:rPr>
              <a:t>filtruje efekt struktury</a:t>
            </a:r>
          </a:p>
        </p:txBody>
      </p:sp>
    </p:spTree>
    <p:extLst>
      <p:ext uri="{BB962C8B-B14F-4D97-AF65-F5344CB8AC3E}">
        <p14:creationId xmlns:p14="http://schemas.microsoft.com/office/powerpoint/2010/main" val="289827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i="1" dirty="0"/>
              <a:t>Komparativní analýza zahraniční politiky </a:t>
            </a:r>
            <a:r>
              <a:rPr lang="cs-CZ" sz="2000" dirty="0"/>
              <a:t>(CFP)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propojuje studium mezinárodních vztahů a domácí politiky (vliv komparativní politiky)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charakteristiky výzkumu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zaměření na aktéry 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zahrnuje mezinárodní systém i domácí politický kontext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objektivní materiální podmínky ale i subjektivní faktory (vnímání)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diverzita metodologických přístupů (</a:t>
            </a:r>
            <a:r>
              <a:rPr lang="cs-CZ" dirty="0" err="1"/>
              <a:t>kvali</a:t>
            </a:r>
            <a:r>
              <a:rPr lang="cs-CZ" dirty="0"/>
              <a:t> i </a:t>
            </a:r>
            <a:r>
              <a:rPr lang="cs-CZ" dirty="0" err="1"/>
              <a:t>kvanti</a:t>
            </a:r>
            <a:r>
              <a:rPr lang="cs-CZ" dirty="0"/>
              <a:t>)</a:t>
            </a:r>
          </a:p>
          <a:p>
            <a:pPr marL="781200" lvl="1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cs-CZ" dirty="0"/>
              <a:t>různé úrovně analýzy (jednotlivec - stát - systém)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5266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Komparace obranné a zahraniční politiky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Komparace zahraniční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i="1" dirty="0"/>
              <a:t>Metodologické přístupy </a:t>
            </a:r>
            <a:r>
              <a:rPr lang="cs-CZ" sz="2000" dirty="0"/>
              <a:t>(jak porovnávat zahraniční politiku?)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možné využití všech typů komparativních studií (malé i velké N)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dirty="0"/>
              <a:t>specifická role tzv. </a:t>
            </a:r>
            <a:r>
              <a:rPr lang="cs-CZ" sz="2000" b="1" dirty="0" err="1"/>
              <a:t>kontrafaktuálních</a:t>
            </a:r>
            <a:r>
              <a:rPr lang="cs-CZ" sz="2000" b="1" dirty="0"/>
              <a:t> analýz </a:t>
            </a:r>
            <a:r>
              <a:rPr lang="cs-CZ" sz="2000" dirty="0"/>
              <a:t>(</a:t>
            </a:r>
            <a:r>
              <a:rPr lang="cs-CZ" sz="2000" i="1" dirty="0" err="1"/>
              <a:t>counterfactuals</a:t>
            </a:r>
            <a:r>
              <a:rPr lang="cs-CZ" sz="2000" dirty="0"/>
              <a:t>)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rozhodnutí, chování nebo výsledky odlišující se od skutečných faktů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pomáhají vyhodnotit správnost identifikovaných nezávislých proměnných</a:t>
            </a:r>
          </a:p>
          <a:p>
            <a:pPr marL="72000" indent="0" algn="ctr">
              <a:buNone/>
            </a:pPr>
            <a:endParaRPr lang="cs-CZ" sz="2200" dirty="0"/>
          </a:p>
          <a:p>
            <a:endParaRPr lang="cs-CZ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F5209B-435A-BC7D-F116-1E8C2CC52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34986"/>
            <a:ext cx="7262994" cy="18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25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4445</TotalTime>
  <Words>2322</Words>
  <Application>Microsoft Office PowerPoint</Application>
  <PresentationFormat>Širokoúhlá obrazovka</PresentationFormat>
  <Paragraphs>374</Paragraphs>
  <Slides>35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Arial Nova</vt:lpstr>
      <vt:lpstr>Tahoma</vt:lpstr>
      <vt:lpstr>TimesNewRomanPSMT</vt:lpstr>
      <vt:lpstr>Wingdings</vt:lpstr>
      <vt:lpstr>Prezentace_MU_CZ</vt:lpstr>
      <vt:lpstr>7 Komparace obranné a zahraniční politiky</vt:lpstr>
      <vt:lpstr>Struktura</vt:lpstr>
      <vt:lpstr>Komparace zahraniční politiky</vt:lpstr>
      <vt:lpstr>Komparace zahraniční politiky</vt:lpstr>
      <vt:lpstr>Komparace zahraniční politiky</vt:lpstr>
      <vt:lpstr>Komparace zahraniční politiky</vt:lpstr>
      <vt:lpstr>Komparace zahraniční politiky</vt:lpstr>
      <vt:lpstr>Komparace zahraniční politiky</vt:lpstr>
      <vt:lpstr>Komparace zahraniční politiky</vt:lpstr>
      <vt:lpstr>Komparace zahraniční politiky: příklad 1</vt:lpstr>
      <vt:lpstr>Komparace zahraniční politiky: příklad 1</vt:lpstr>
      <vt:lpstr>Komparace zahraniční politiky: příklad 1</vt:lpstr>
      <vt:lpstr>Komparace zahraniční politiky: příklad 2</vt:lpstr>
      <vt:lpstr>Komparace zahraniční politiky: příklad 2</vt:lpstr>
      <vt:lpstr>Komparace zahraniční politiky: příklad 3</vt:lpstr>
      <vt:lpstr>Komparace zahraniční politiky: příklad 3</vt:lpstr>
      <vt:lpstr>Komparace obranné politiky</vt:lpstr>
      <vt:lpstr>Komparace obranné politiky</vt:lpstr>
      <vt:lpstr>Komparace obranné politiky</vt:lpstr>
      <vt:lpstr>Komparace obranné politiky</vt:lpstr>
      <vt:lpstr>Komparace obranné politiky</vt:lpstr>
      <vt:lpstr>Komparace obranné politiky</vt:lpstr>
      <vt:lpstr>Prezentace aplikace PowerPoint</vt:lpstr>
      <vt:lpstr>Prezentace aplikace PowerPoint</vt:lpstr>
      <vt:lpstr>Komparace obranné politiky</vt:lpstr>
      <vt:lpstr>Komparace obranné politiky</vt:lpstr>
      <vt:lpstr>Prezentace aplikace PowerPoint</vt:lpstr>
      <vt:lpstr>Prezentace aplikace PowerPoint</vt:lpstr>
      <vt:lpstr>Prezentace aplikace PowerPoint</vt:lpstr>
      <vt:lpstr>Komparace obranné politiky</vt:lpstr>
      <vt:lpstr>Komparace obranné politiky</vt:lpstr>
      <vt:lpstr>Prezentace aplikace PowerPoint</vt:lpstr>
      <vt:lpstr>Prezentace aplikace PowerPoint</vt:lpstr>
      <vt:lpstr>Komparace obranné politiky</vt:lpstr>
      <vt:lpstr>Co si zapamatovat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 </dc:title>
  <dc:creator>Divišová Vendula</dc:creator>
  <cp:lastModifiedBy>Divišová Vendula</cp:lastModifiedBy>
  <cp:revision>144</cp:revision>
  <cp:lastPrinted>1601-01-01T00:00:00Z</cp:lastPrinted>
  <dcterms:created xsi:type="dcterms:W3CDTF">2023-01-27T07:04:45Z</dcterms:created>
  <dcterms:modified xsi:type="dcterms:W3CDTF">2023-04-04T07:51:03Z</dcterms:modified>
</cp:coreProperties>
</file>