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70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A0A32-16D7-4CB2-A54F-8241D90B0349}" v="8" dt="2023-02-24T16:29:21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FA220C10-CFCB-4448-B8B1-4DDCC484BC90}"/>
    <pc:docChg chg="custSel addSld delSld modSld">
      <pc:chgData name="Peter Spáč" userId="2e8d26cd-55d7-4d78-8227-1866407259d9" providerId="ADAL" clId="{FA220C10-CFCB-4448-B8B1-4DDCC484BC90}" dt="2023-02-22T12:52:34.064" v="100" actId="313"/>
      <pc:docMkLst>
        <pc:docMk/>
      </pc:docMkLst>
      <pc:sldChg chg="del">
        <pc:chgData name="Peter Spáč" userId="2e8d26cd-55d7-4d78-8227-1866407259d9" providerId="ADAL" clId="{FA220C10-CFCB-4448-B8B1-4DDCC484BC90}" dt="2023-02-22T12:26:04.950" v="0" actId="2696"/>
        <pc:sldMkLst>
          <pc:docMk/>
          <pc:sldMk cId="15527065" sldId="261"/>
        </pc:sldMkLst>
      </pc:sldChg>
      <pc:sldChg chg="modSp add">
        <pc:chgData name="Peter Spáč" userId="2e8d26cd-55d7-4d78-8227-1866407259d9" providerId="ADAL" clId="{FA220C10-CFCB-4448-B8B1-4DDCC484BC90}" dt="2023-02-22T12:37:33.733" v="82" actId="6549"/>
        <pc:sldMkLst>
          <pc:docMk/>
          <pc:sldMk cId="4014333073" sldId="261"/>
        </pc:sldMkLst>
        <pc:spChg chg="mod">
          <ac:chgData name="Peter Spáč" userId="2e8d26cd-55d7-4d78-8227-1866407259d9" providerId="ADAL" clId="{FA220C10-CFCB-4448-B8B1-4DDCC484BC90}" dt="2023-02-22T12:37:33.733" v="82" actId="6549"/>
          <ac:spMkLst>
            <pc:docMk/>
            <pc:sldMk cId="4014333073" sldId="261"/>
            <ac:spMk id="3" creationId="{80A5C913-0C8D-433C-BDA6-1A0E72253285}"/>
          </ac:spMkLst>
        </pc:spChg>
      </pc:sldChg>
      <pc:sldChg chg="del">
        <pc:chgData name="Peter Spáč" userId="2e8d26cd-55d7-4d78-8227-1866407259d9" providerId="ADAL" clId="{FA220C10-CFCB-4448-B8B1-4DDCC484BC90}" dt="2023-02-22T12:26:04.956" v="1" actId="2696"/>
        <pc:sldMkLst>
          <pc:docMk/>
          <pc:sldMk cId="1643322747" sldId="262"/>
        </pc:sldMkLst>
      </pc:sldChg>
      <pc:sldChg chg="modSp add del">
        <pc:chgData name="Peter Spáč" userId="2e8d26cd-55d7-4d78-8227-1866407259d9" providerId="ADAL" clId="{FA220C10-CFCB-4448-B8B1-4DDCC484BC90}" dt="2023-02-22T12:26:36.222" v="32" actId="2696"/>
        <pc:sldMkLst>
          <pc:docMk/>
          <pc:sldMk cId="3741560648" sldId="262"/>
        </pc:sldMkLst>
        <pc:spChg chg="mod">
          <ac:chgData name="Peter Spáč" userId="2e8d26cd-55d7-4d78-8227-1866407259d9" providerId="ADAL" clId="{FA220C10-CFCB-4448-B8B1-4DDCC484BC90}" dt="2023-02-22T12:26:19.541" v="5"/>
          <ac:spMkLst>
            <pc:docMk/>
            <pc:sldMk cId="3741560648" sldId="262"/>
            <ac:spMk id="3" creationId="{2440BE4B-0AB4-4C0E-ACCB-340714B5AADC}"/>
          </ac:spMkLst>
        </pc:spChg>
      </pc:sldChg>
      <pc:sldChg chg="modSp">
        <pc:chgData name="Peter Spáč" userId="2e8d26cd-55d7-4d78-8227-1866407259d9" providerId="ADAL" clId="{FA220C10-CFCB-4448-B8B1-4DDCC484BC90}" dt="2023-02-22T12:36:28.404" v="65"/>
        <pc:sldMkLst>
          <pc:docMk/>
          <pc:sldMk cId="3397162719" sldId="263"/>
        </pc:sldMkLst>
        <pc:spChg chg="mod">
          <ac:chgData name="Peter Spáč" userId="2e8d26cd-55d7-4d78-8227-1866407259d9" providerId="ADAL" clId="{FA220C10-CFCB-4448-B8B1-4DDCC484BC90}" dt="2023-02-22T12:36:28.404" v="65"/>
          <ac:spMkLst>
            <pc:docMk/>
            <pc:sldMk cId="3397162719" sldId="263"/>
            <ac:spMk id="3" creationId="{A2212BD3-0DD3-4095-BE36-47F3B05638B7}"/>
          </ac:spMkLst>
        </pc:spChg>
      </pc:sldChg>
      <pc:sldChg chg="del">
        <pc:chgData name="Peter Spáč" userId="2e8d26cd-55d7-4d78-8227-1866407259d9" providerId="ADAL" clId="{FA220C10-CFCB-4448-B8B1-4DDCC484BC90}" dt="2023-02-22T12:45:12.148" v="89" actId="2696"/>
        <pc:sldMkLst>
          <pc:docMk/>
          <pc:sldMk cId="3386345538" sldId="289"/>
        </pc:sldMkLst>
      </pc:sldChg>
      <pc:sldChg chg="modSp">
        <pc:chgData name="Peter Spáč" userId="2e8d26cd-55d7-4d78-8227-1866407259d9" providerId="ADAL" clId="{FA220C10-CFCB-4448-B8B1-4DDCC484BC90}" dt="2023-02-22T12:45:06.147" v="88"/>
        <pc:sldMkLst>
          <pc:docMk/>
          <pc:sldMk cId="389040595" sldId="290"/>
        </pc:sldMkLst>
        <pc:spChg chg="mod">
          <ac:chgData name="Peter Spáč" userId="2e8d26cd-55d7-4d78-8227-1866407259d9" providerId="ADAL" clId="{FA220C10-CFCB-4448-B8B1-4DDCC484BC90}" dt="2023-02-22T12:45:06.147" v="88"/>
          <ac:spMkLst>
            <pc:docMk/>
            <pc:sldMk cId="389040595" sldId="290"/>
            <ac:spMk id="2" creationId="{3E65D5B2-73AF-41D8-995B-51C071400DAC}"/>
          </ac:spMkLst>
        </pc:spChg>
        <pc:spChg chg="mod">
          <ac:chgData name="Peter Spáč" userId="2e8d26cd-55d7-4d78-8227-1866407259d9" providerId="ADAL" clId="{FA220C10-CFCB-4448-B8B1-4DDCC484BC90}" dt="2023-02-22T12:44:57.637" v="86" actId="27636"/>
          <ac:spMkLst>
            <pc:docMk/>
            <pc:sldMk cId="389040595" sldId="290"/>
            <ac:spMk id="3" creationId="{2E044B90-9C48-4222-8569-461150423F24}"/>
          </ac:spMkLst>
        </pc:spChg>
      </pc:sldChg>
      <pc:sldChg chg="modSp">
        <pc:chgData name="Peter Spáč" userId="2e8d26cd-55d7-4d78-8227-1866407259d9" providerId="ADAL" clId="{FA220C10-CFCB-4448-B8B1-4DDCC484BC90}" dt="2023-02-22T12:52:34.064" v="100" actId="313"/>
        <pc:sldMkLst>
          <pc:docMk/>
          <pc:sldMk cId="569301667" sldId="297"/>
        </pc:sldMkLst>
        <pc:spChg chg="mod">
          <ac:chgData name="Peter Spáč" userId="2e8d26cd-55d7-4d78-8227-1866407259d9" providerId="ADAL" clId="{FA220C10-CFCB-4448-B8B1-4DDCC484BC90}" dt="2023-02-22T12:52:34.064" v="100" actId="313"/>
          <ac:spMkLst>
            <pc:docMk/>
            <pc:sldMk cId="569301667" sldId="297"/>
            <ac:spMk id="3" creationId="{E6ADEAB2-FEAD-4F3C-8816-1DB4DCD7A9C4}"/>
          </ac:spMkLst>
        </pc:spChg>
      </pc:sldChg>
      <pc:sldChg chg="addSp delSp modSp add">
        <pc:chgData name="Peter Spáč" userId="2e8d26cd-55d7-4d78-8227-1866407259d9" providerId="ADAL" clId="{FA220C10-CFCB-4448-B8B1-4DDCC484BC90}" dt="2023-02-22T12:35:31.193" v="61" actId="1076"/>
        <pc:sldMkLst>
          <pc:docMk/>
          <pc:sldMk cId="739628225" sldId="300"/>
        </pc:sldMkLst>
        <pc:spChg chg="del">
          <ac:chgData name="Peter Spáč" userId="2e8d26cd-55d7-4d78-8227-1866407259d9" providerId="ADAL" clId="{FA220C10-CFCB-4448-B8B1-4DDCC484BC90}" dt="2023-02-22T12:27:25.029" v="35" actId="478"/>
          <ac:spMkLst>
            <pc:docMk/>
            <pc:sldMk cId="739628225" sldId="300"/>
            <ac:spMk id="2" creationId="{96A7D48E-82B0-454E-AC83-6B586075C9F3}"/>
          </ac:spMkLst>
        </pc:spChg>
        <pc:spChg chg="del">
          <ac:chgData name="Peter Spáč" userId="2e8d26cd-55d7-4d78-8227-1866407259d9" providerId="ADAL" clId="{FA220C10-CFCB-4448-B8B1-4DDCC484BC90}" dt="2023-02-22T12:27:23.806" v="34" actId="478"/>
          <ac:spMkLst>
            <pc:docMk/>
            <pc:sldMk cId="739628225" sldId="300"/>
            <ac:spMk id="3" creationId="{D856D62F-B970-4996-94FF-4C034DDB58CC}"/>
          </ac:spMkLst>
        </pc:spChg>
        <pc:picChg chg="add mod">
          <ac:chgData name="Peter Spáč" userId="2e8d26cd-55d7-4d78-8227-1866407259d9" providerId="ADAL" clId="{FA220C10-CFCB-4448-B8B1-4DDCC484BC90}" dt="2023-02-22T12:35:31.193" v="61" actId="1076"/>
          <ac:picMkLst>
            <pc:docMk/>
            <pc:sldMk cId="739628225" sldId="300"/>
            <ac:picMk id="1026" creationId="{3D415096-D0C5-4CC9-9F8D-BD60244EE951}"/>
          </ac:picMkLst>
        </pc:picChg>
        <pc:picChg chg="add mod">
          <ac:chgData name="Peter Spáč" userId="2e8d26cd-55d7-4d78-8227-1866407259d9" providerId="ADAL" clId="{FA220C10-CFCB-4448-B8B1-4DDCC484BC90}" dt="2023-02-22T12:35:26.602" v="59" actId="14100"/>
          <ac:picMkLst>
            <pc:docMk/>
            <pc:sldMk cId="739628225" sldId="300"/>
            <ac:picMk id="1028" creationId="{C0B38B6F-8E92-464F-A463-237DCD88E311}"/>
          </ac:picMkLst>
        </pc:picChg>
        <pc:picChg chg="add mod">
          <ac:chgData name="Peter Spáč" userId="2e8d26cd-55d7-4d78-8227-1866407259d9" providerId="ADAL" clId="{FA220C10-CFCB-4448-B8B1-4DDCC484BC90}" dt="2023-02-22T12:35:29.554" v="60" actId="1076"/>
          <ac:picMkLst>
            <pc:docMk/>
            <pc:sldMk cId="739628225" sldId="300"/>
            <ac:picMk id="1030" creationId="{30B3CAC0-6629-4614-942B-8D48C8028D51}"/>
          </ac:picMkLst>
        </pc:picChg>
        <pc:picChg chg="add del mod">
          <ac:chgData name="Peter Spáč" userId="2e8d26cd-55d7-4d78-8227-1866407259d9" providerId="ADAL" clId="{FA220C10-CFCB-4448-B8B1-4DDCC484BC90}" dt="2023-02-22T12:35:17.123" v="55" actId="478"/>
          <ac:picMkLst>
            <pc:docMk/>
            <pc:sldMk cId="739628225" sldId="300"/>
            <ac:picMk id="1032" creationId="{F9E96664-CEB2-4838-919F-16D851CDE8E4}"/>
          </ac:picMkLst>
        </pc:picChg>
      </pc:sldChg>
    </pc:docChg>
  </pc:docChgLst>
  <pc:docChgLst>
    <pc:chgData name="Peter" userId="2e8d26cd-55d7-4d78-8227-1866407259d9" providerId="ADAL" clId="{58BA0A32-16D7-4CB2-A54F-8241D90B0349}"/>
    <pc:docChg chg="delSld modSld">
      <pc:chgData name="Peter" userId="2e8d26cd-55d7-4d78-8227-1866407259d9" providerId="ADAL" clId="{58BA0A32-16D7-4CB2-A54F-8241D90B0349}" dt="2023-02-24T16:29:21.852" v="20"/>
      <pc:docMkLst>
        <pc:docMk/>
      </pc:docMkLst>
      <pc:sldChg chg="del">
        <pc:chgData name="Peter" userId="2e8d26cd-55d7-4d78-8227-1866407259d9" providerId="ADAL" clId="{58BA0A32-16D7-4CB2-A54F-8241D90B0349}" dt="2023-02-24T16:28:40.180" v="4" actId="47"/>
        <pc:sldMkLst>
          <pc:docMk/>
          <pc:sldMk cId="855179641" sldId="268"/>
        </pc:sldMkLst>
      </pc:sldChg>
      <pc:sldChg chg="del">
        <pc:chgData name="Peter" userId="2e8d26cd-55d7-4d78-8227-1866407259d9" providerId="ADAL" clId="{58BA0A32-16D7-4CB2-A54F-8241D90B0349}" dt="2023-02-24T16:28:42.957" v="6" actId="47"/>
        <pc:sldMkLst>
          <pc:docMk/>
          <pc:sldMk cId="1283302640" sldId="269"/>
        </pc:sldMkLst>
      </pc:sldChg>
      <pc:sldChg chg="modTransition">
        <pc:chgData name="Peter" userId="2e8d26cd-55d7-4d78-8227-1866407259d9" providerId="ADAL" clId="{58BA0A32-16D7-4CB2-A54F-8241D90B0349}" dt="2023-02-24T16:28:50.204" v="8"/>
        <pc:sldMkLst>
          <pc:docMk/>
          <pc:sldMk cId="2941340992" sldId="270"/>
        </pc:sldMkLst>
      </pc:sldChg>
      <pc:sldChg chg="del">
        <pc:chgData name="Peter" userId="2e8d26cd-55d7-4d78-8227-1866407259d9" providerId="ADAL" clId="{58BA0A32-16D7-4CB2-A54F-8241D90B0349}" dt="2023-02-24T16:28:37.361" v="0" actId="47"/>
        <pc:sldMkLst>
          <pc:docMk/>
          <pc:sldMk cId="3864444536" sldId="271"/>
        </pc:sldMkLst>
      </pc:sldChg>
      <pc:sldChg chg="del">
        <pc:chgData name="Peter" userId="2e8d26cd-55d7-4d78-8227-1866407259d9" providerId="ADAL" clId="{58BA0A32-16D7-4CB2-A54F-8241D90B0349}" dt="2023-02-24T16:28:38.046" v="1" actId="47"/>
        <pc:sldMkLst>
          <pc:docMk/>
          <pc:sldMk cId="1834513042" sldId="272"/>
        </pc:sldMkLst>
      </pc:sldChg>
      <pc:sldChg chg="del">
        <pc:chgData name="Peter" userId="2e8d26cd-55d7-4d78-8227-1866407259d9" providerId="ADAL" clId="{58BA0A32-16D7-4CB2-A54F-8241D90B0349}" dt="2023-02-24T16:28:38.751" v="2" actId="47"/>
        <pc:sldMkLst>
          <pc:docMk/>
          <pc:sldMk cId="1389687564" sldId="273"/>
        </pc:sldMkLst>
      </pc:sldChg>
      <pc:sldChg chg="del">
        <pc:chgData name="Peter" userId="2e8d26cd-55d7-4d78-8227-1866407259d9" providerId="ADAL" clId="{58BA0A32-16D7-4CB2-A54F-8241D90B0349}" dt="2023-02-24T16:28:39.556" v="3" actId="47"/>
        <pc:sldMkLst>
          <pc:docMk/>
          <pc:sldMk cId="3292148943" sldId="274"/>
        </pc:sldMkLst>
      </pc:sldChg>
      <pc:sldChg chg="del">
        <pc:chgData name="Peter" userId="2e8d26cd-55d7-4d78-8227-1866407259d9" providerId="ADAL" clId="{58BA0A32-16D7-4CB2-A54F-8241D90B0349}" dt="2023-02-24T16:28:41.701" v="5" actId="47"/>
        <pc:sldMkLst>
          <pc:docMk/>
          <pc:sldMk cId="331097641" sldId="275"/>
        </pc:sldMkLst>
      </pc:sldChg>
      <pc:sldChg chg="del">
        <pc:chgData name="Peter" userId="2e8d26cd-55d7-4d78-8227-1866407259d9" providerId="ADAL" clId="{58BA0A32-16D7-4CB2-A54F-8241D90B0349}" dt="2023-02-24T16:28:43.517" v="7" actId="47"/>
        <pc:sldMkLst>
          <pc:docMk/>
          <pc:sldMk cId="1620483522" sldId="276"/>
        </pc:sldMkLst>
      </pc:sldChg>
      <pc:sldChg chg="modAnim">
        <pc:chgData name="Peter" userId="2e8d26cd-55d7-4d78-8227-1866407259d9" providerId="ADAL" clId="{58BA0A32-16D7-4CB2-A54F-8241D90B0349}" dt="2023-02-24T16:29:01.484" v="9"/>
        <pc:sldMkLst>
          <pc:docMk/>
          <pc:sldMk cId="282672388" sldId="279"/>
        </pc:sldMkLst>
      </pc:sldChg>
      <pc:sldChg chg="modAnim">
        <pc:chgData name="Peter" userId="2e8d26cd-55d7-4d78-8227-1866407259d9" providerId="ADAL" clId="{58BA0A32-16D7-4CB2-A54F-8241D90B0349}" dt="2023-02-24T16:29:03.124" v="11"/>
        <pc:sldMkLst>
          <pc:docMk/>
          <pc:sldMk cId="3483943368" sldId="280"/>
        </pc:sldMkLst>
      </pc:sldChg>
      <pc:sldChg chg="modTransition">
        <pc:chgData name="Peter" userId="2e8d26cd-55d7-4d78-8227-1866407259d9" providerId="ADAL" clId="{58BA0A32-16D7-4CB2-A54F-8241D90B0349}" dt="2023-02-24T16:29:12.500" v="17"/>
        <pc:sldMkLst>
          <pc:docMk/>
          <pc:sldMk cId="318944508" sldId="283"/>
        </pc:sldMkLst>
      </pc:sldChg>
      <pc:sldChg chg="del">
        <pc:chgData name="Peter" userId="2e8d26cd-55d7-4d78-8227-1866407259d9" providerId="ADAL" clId="{58BA0A32-16D7-4CB2-A54F-8241D90B0349}" dt="2023-02-24T16:29:07.580" v="12" actId="47"/>
        <pc:sldMkLst>
          <pc:docMk/>
          <pc:sldMk cId="2188644504" sldId="284"/>
        </pc:sldMkLst>
      </pc:sldChg>
      <pc:sldChg chg="del">
        <pc:chgData name="Peter" userId="2e8d26cd-55d7-4d78-8227-1866407259d9" providerId="ADAL" clId="{58BA0A32-16D7-4CB2-A54F-8241D90B0349}" dt="2023-02-24T16:29:08.173" v="13" actId="47"/>
        <pc:sldMkLst>
          <pc:docMk/>
          <pc:sldMk cId="2823816458" sldId="285"/>
        </pc:sldMkLst>
      </pc:sldChg>
      <pc:sldChg chg="del">
        <pc:chgData name="Peter" userId="2e8d26cd-55d7-4d78-8227-1866407259d9" providerId="ADAL" clId="{58BA0A32-16D7-4CB2-A54F-8241D90B0349}" dt="2023-02-24T16:29:08.572" v="14" actId="47"/>
        <pc:sldMkLst>
          <pc:docMk/>
          <pc:sldMk cId="1633782646" sldId="286"/>
        </pc:sldMkLst>
      </pc:sldChg>
      <pc:sldChg chg="del">
        <pc:chgData name="Peter" userId="2e8d26cd-55d7-4d78-8227-1866407259d9" providerId="ADAL" clId="{58BA0A32-16D7-4CB2-A54F-8241D90B0349}" dt="2023-02-24T16:29:09.037" v="15" actId="47"/>
        <pc:sldMkLst>
          <pc:docMk/>
          <pc:sldMk cId="4292257072" sldId="287"/>
        </pc:sldMkLst>
      </pc:sldChg>
      <pc:sldChg chg="del">
        <pc:chgData name="Peter" userId="2e8d26cd-55d7-4d78-8227-1866407259d9" providerId="ADAL" clId="{58BA0A32-16D7-4CB2-A54F-8241D90B0349}" dt="2023-02-24T16:29:09.518" v="16" actId="47"/>
        <pc:sldMkLst>
          <pc:docMk/>
          <pc:sldMk cId="1232688646" sldId="288"/>
        </pc:sldMkLst>
      </pc:sldChg>
      <pc:sldChg chg="modAnim">
        <pc:chgData name="Peter" userId="2e8d26cd-55d7-4d78-8227-1866407259d9" providerId="ADAL" clId="{58BA0A32-16D7-4CB2-A54F-8241D90B0349}" dt="2023-02-24T16:29:21.852" v="20"/>
        <pc:sldMkLst>
          <pc:docMk/>
          <pc:sldMk cId="3551196563" sldId="29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90906-EA0D-450C-8706-91CCE6F9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C33655-265B-4C20-818F-4508D71D1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D21957E-DE05-4E07-835E-CA6AE450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1E21B93-518A-47FE-9E6C-4636710E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8360D5E-0626-42DE-A457-66E3C733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70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9D705-8163-4ECF-9B69-CA941589D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877A950-80B8-4902-96F8-DE60B6A72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E2A3090-1037-4867-B289-6EE1BBB4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D6437FF-FA62-42FD-A785-C02FA5E1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4434E48-E9A9-4B8D-9F22-2B00F0D9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86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F076A8C-8722-45E1-9974-8035B02FF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E1678F0-FDE5-43D7-A6D4-6310D67F1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E761B2-1EC3-441A-B49A-24F99CCC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3D66560-308F-448B-8F34-4EB19470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9E054BC-8F00-4BEC-AEE3-94C15B0F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63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E5F40-C082-421F-A975-EB8DF645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E306E1-4B77-4463-9702-BF676C1EC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0EB4F72-E52C-456D-8DF7-B47E3FF8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423F25A-EB00-4F6E-8F89-79FA309E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1242707-6A10-4055-B156-E89B032C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51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E71E6-C0AC-4B30-AB01-61E0602D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E44F14-BFC0-40A3-84C0-4439D7A1C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0E236A-0200-48F4-BB91-3C118E17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9D6E82A-6360-4AF5-8BF6-FA9019A2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A717385-48A8-4528-B337-5423614A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80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9FAE4-3BB5-46D0-88F2-FD55B81A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C3FC42-9AC1-4362-BB54-BBBFF7D3D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E25F6FF-525A-4DB6-B3E0-9FB17EB81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FA68F75-5D9A-4E36-B24C-7B3A1942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8FF1EE0-7F10-41A5-BC2B-55D3F297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F4EE764-857E-4EFA-B0FB-4A61C73A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46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22354-19A7-4942-8B37-E31346DF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EE3C9D-CB00-46DD-AB01-2AA067947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91F4930-9D9E-4368-9BB4-DF6F0A6CD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0D12A1-B214-4E1E-8DC0-DC2E2B2E4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525C424-9273-4D96-8F46-219945E83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3260CA0-BAFA-408E-80BE-11B05301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A7911A1-5D74-469C-8F19-FDCED07A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32E4A225-20F9-4756-934A-A658D1F5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56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76988-382D-42E4-A053-D3B0EAF0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7F541C7-956E-4BF7-9361-A4B2F25C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CF2D771-8E16-4920-B875-DA0C4C8C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CEAA9CF-FE9D-4557-9F09-C5BEB136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8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08D642E-4818-4862-96DD-CBEE74B7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2E88E37-A675-43B1-A5A9-BA554186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AF90DDA-72E6-45F2-B381-5230046A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23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F3A90-5A4C-48DC-9464-F9210AED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F89F92-D29D-49D3-AD9E-E0454C9AA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3AB458-9964-48E7-A794-8D45BFD5E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F4010A0-F69C-4B71-8DE1-DE88233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FD951AF-DFA0-4E47-A384-C6608FBEF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9DF5D60-BABF-4360-AE70-51218CAA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76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A1896-76B2-4A54-A0E0-6A80309F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15C3C8F-0BCB-4B85-A9A7-3A4D7E98C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66CF68-5CDD-4A39-B160-E24A2347C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384F673-C54F-4238-846E-65C5F2CE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B88D927-A786-4516-8CFE-52119683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5D756BA-A618-4182-BFA8-E1888170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9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98F8FEDA-33CB-4EF6-977D-8CF26F814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6DD4D7-0B0B-4962-96F2-4D6D90205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B8F8EFB-4483-49D4-8B16-F5D0FEF1C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CA8F-22A0-4708-8522-2CD983462106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C6A18E9-4A94-4600-A7D9-B3B4510D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61E4329-78CC-4BEA-82D0-F3A433629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53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E63C8-21B3-4823-9113-BC842877A1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Plánování a strategie 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688629-1B5E-4D28-AB86-D7EC64470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494"/>
            <a:ext cx="9144000" cy="1655762"/>
          </a:xfrm>
        </p:spPr>
        <p:txBody>
          <a:bodyPr/>
          <a:lstStyle/>
          <a:p>
            <a:r>
              <a:rPr lang="pl-PL" dirty="0"/>
              <a:t>BSSn4405 Koncepce a metody v BSS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66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B7981-A262-4989-955D-130323A41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výzkumu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3C0E79-1F65-4EEC-8C30-9B6766DD4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Musí dát jasné odpovědi na tři otázky: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Co?</a:t>
            </a:r>
          </a:p>
          <a:p>
            <a:pPr lvl="1"/>
            <a:r>
              <a:rPr lang="cs-CZ" dirty="0"/>
              <a:t>Jak?</a:t>
            </a:r>
          </a:p>
          <a:p>
            <a:pPr lvl="1"/>
            <a:r>
              <a:rPr lang="cs-CZ" dirty="0"/>
              <a:t>Proč?</a:t>
            </a:r>
          </a:p>
          <a:p>
            <a:endParaRPr lang="cs-CZ" dirty="0"/>
          </a:p>
          <a:p>
            <a:r>
              <a:rPr lang="cs-CZ" dirty="0"/>
              <a:t>Otázka „co?“ se týká zaměření výzkumu a jeho předmětu</a:t>
            </a:r>
          </a:p>
          <a:p>
            <a:endParaRPr lang="cs-CZ" dirty="0"/>
          </a:p>
          <a:p>
            <a:r>
              <a:rPr lang="cs-CZ" dirty="0"/>
              <a:t>Přímo odkazuje na výzkumné otázky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29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7E19F-D3AB-4485-A554-0F290853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Hierarchie konceptů (</a:t>
            </a:r>
            <a:r>
              <a:rPr lang="cs-CZ" dirty="0" err="1"/>
              <a:t>Punch</a:t>
            </a:r>
            <a:r>
              <a:rPr lang="cs-CZ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9F6E34-CC75-405E-B003-4AC7AA006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 Výzkumná oblast</a:t>
            </a:r>
          </a:p>
          <a:p>
            <a:pPr marL="0" indent="0">
              <a:buNone/>
            </a:pPr>
            <a:r>
              <a:rPr lang="cs-CZ" dirty="0"/>
              <a:t>2. Výzkumné téma</a:t>
            </a:r>
          </a:p>
          <a:p>
            <a:pPr marL="0" indent="0">
              <a:buNone/>
            </a:pPr>
            <a:r>
              <a:rPr lang="cs-CZ" dirty="0"/>
              <a:t>3. Všeobecné výzkumné otázky</a:t>
            </a:r>
          </a:p>
          <a:p>
            <a:pPr marL="0" indent="0">
              <a:buNone/>
            </a:pPr>
            <a:r>
              <a:rPr lang="cs-CZ" dirty="0"/>
              <a:t>4. Specifické výzkumné otázky</a:t>
            </a:r>
          </a:p>
          <a:p>
            <a:pPr marL="0" indent="0">
              <a:buNone/>
            </a:pPr>
            <a:r>
              <a:rPr lang="cs-CZ" dirty="0"/>
              <a:t>5. Otázky při sběru dat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Postup od nejvšeobecnějšího k nejkonkrétnějšímu</a:t>
            </a:r>
          </a:p>
          <a:p>
            <a:r>
              <a:rPr lang="cs-CZ" dirty="0"/>
              <a:t>Pevná interní logika – nižší položka vyplývá z vyšší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06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EBDC9-8E4C-4E0E-B249-FEAE2BC5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oblast a téma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474B781-132E-4DC4-A8A4-C3FCB12A5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1. Výzkumná oblast:</a:t>
            </a:r>
          </a:p>
          <a:p>
            <a:pPr lvl="1"/>
            <a:r>
              <a:rPr lang="cs-CZ" dirty="0"/>
              <a:t>Nejširší záběr</a:t>
            </a:r>
          </a:p>
          <a:p>
            <a:pPr lvl="1"/>
            <a:r>
              <a:rPr lang="cs-CZ" dirty="0"/>
              <a:t>Zahrnuje více výzkumných témat</a:t>
            </a:r>
          </a:p>
          <a:p>
            <a:pPr lvl="1"/>
            <a:r>
              <a:rPr lang="cs-CZ" dirty="0"/>
              <a:t>Vyjádřená jedním anebo více slovy</a:t>
            </a:r>
          </a:p>
          <a:p>
            <a:endParaRPr lang="cs-CZ" dirty="0"/>
          </a:p>
          <a:p>
            <a:r>
              <a:rPr lang="cs-CZ" b="1" dirty="0"/>
              <a:t>2. Výzkumné téma:</a:t>
            </a:r>
          </a:p>
          <a:p>
            <a:pPr lvl="1"/>
            <a:r>
              <a:rPr lang="cs-CZ" dirty="0"/>
              <a:t>Pokrývá pouze část výzkumné oblasti</a:t>
            </a:r>
          </a:p>
          <a:p>
            <a:pPr lvl="1"/>
            <a:r>
              <a:rPr lang="cs-CZ" dirty="0"/>
              <a:t>Víc konkretizuje zaměření výzkumníka</a:t>
            </a:r>
          </a:p>
          <a:p>
            <a:pPr lvl="1"/>
            <a:r>
              <a:rPr lang="cs-CZ" dirty="0"/>
              <a:t>Propojuje výzkum s literaturou, limituje její objem</a:t>
            </a:r>
          </a:p>
          <a:p>
            <a:pPr lvl="1"/>
            <a:r>
              <a:rPr lang="cs-CZ" dirty="0"/>
              <a:t>Vyjádřená též krátce, ale obsáhleji než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oblast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27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D438A-DEBF-4F50-8063-1933780A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oblast a téma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901B0BD-2F35-44EB-BF50-DC6074C00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659731"/>
              </p:ext>
            </p:extLst>
          </p:nvPr>
        </p:nvGraphicFramePr>
        <p:xfrm>
          <a:off x="838199" y="1825625"/>
          <a:ext cx="105155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5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Oblast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Téma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Malinová zmrzlina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Složení malinové zmrzliny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Chuť malinové zmrzliny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Prodejnost malinové zmrzliny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Trestné činy s rasovým podtextem (TČR)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Profil pachatelů TČR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Početnost / výskyt TČR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baseline="0" noProof="0" dirty="0">
                          <a:solidFill>
                            <a:schemeClr val="tx1"/>
                          </a:solidFill>
                        </a:rPr>
                        <a:t> Zastoupení druhů TČR</a:t>
                      </a:r>
                      <a:endParaRPr lang="cs-CZ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Objasněnost TČR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Zbrojní průkazy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Držitelé ZP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Proces vydávání ZP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Podmínky získání ZP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Vývoj počtu vydaných ZP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Obrázok 4">
            <a:extLst>
              <a:ext uri="{FF2B5EF4-FFF2-40B4-BE49-F238E27FC236}">
                <a16:creationId xmlns:a16="http://schemas.microsoft.com/office/drawing/2014/main" id="{049E7DBB-40E4-4AAC-B325-07575466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986" y="230188"/>
            <a:ext cx="2094011" cy="11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4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0CB1F-A3D5-4278-86ED-E9EDDF8F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Všeobecné výzkumné otázky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76AF49-AFDC-41DE-B7B8-A295E554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Obsáhlejší, abstraktnější</a:t>
            </a:r>
          </a:p>
          <a:p>
            <a:endParaRPr lang="cs-CZ" dirty="0"/>
          </a:p>
          <a:p>
            <a:r>
              <a:rPr lang="cs-CZ" b="1" dirty="0"/>
              <a:t>Neplatí</a:t>
            </a:r>
            <a:r>
              <a:rPr lang="cs-CZ" dirty="0"/>
              <a:t>, že 1 výzkum = 1 všeobecná výzkumná otázka</a:t>
            </a:r>
          </a:p>
          <a:p>
            <a:endParaRPr lang="cs-CZ" dirty="0"/>
          </a:p>
          <a:p>
            <a:r>
              <a:rPr lang="cs-CZ" dirty="0"/>
              <a:t>Zpravidla se na ně nedá přímo odpovědět</a:t>
            </a:r>
          </a:p>
          <a:p>
            <a:endParaRPr lang="cs-CZ" dirty="0"/>
          </a:p>
          <a:p>
            <a:r>
              <a:rPr lang="cs-CZ" dirty="0"/>
              <a:t>Potřeba jejich logického rozdělení do specifických otázek a z akumulace jejich odpovědí vyvodit odpověď na všeobecnou</a:t>
            </a:r>
          </a:p>
          <a:p>
            <a:endParaRPr lang="cs-CZ" dirty="0"/>
          </a:p>
          <a:p>
            <a:r>
              <a:rPr lang="cs-CZ" i="1" dirty="0"/>
              <a:t>„Jaký je vztah mezi geografickou polohou státu a jeho bezpečnostní politikou?“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69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ECAB0-05C7-4834-9BEC-91B77BEB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Specifické výzkumné otázky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DB5AF9-0F86-4F18-96CF-EF912DEAE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Konkrétnější, detailnější</a:t>
            </a:r>
          </a:p>
          <a:p>
            <a:endParaRPr lang="cs-CZ" dirty="0"/>
          </a:p>
          <a:p>
            <a:r>
              <a:rPr lang="cs-CZ" dirty="0"/>
              <a:t>Zaměření na užší aspekt výzkumu než všeobecné otázky</a:t>
            </a:r>
          </a:p>
          <a:p>
            <a:endParaRPr lang="cs-CZ" dirty="0"/>
          </a:p>
          <a:p>
            <a:r>
              <a:rPr lang="cs-CZ" dirty="0"/>
              <a:t>Přímá odpověď na ně je možná, protože ukazují na data, se kterými se pracuje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23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6F0AD-F7C5-4F73-9028-6D7727AA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D8DED4D-58D6-438B-9EBD-20592EB11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Všeobecná: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„Jaký je vztah mezi podnebím a </a:t>
            </a:r>
            <a:r>
              <a:rPr lang="cs-CZ" i="1" dirty="0" err="1"/>
              <a:t>agroprodukcí</a:t>
            </a:r>
            <a:r>
              <a:rPr lang="cs-CZ" i="1" dirty="0"/>
              <a:t> státu“?</a:t>
            </a:r>
          </a:p>
          <a:p>
            <a:endParaRPr lang="cs-CZ" dirty="0"/>
          </a:p>
          <a:p>
            <a:r>
              <a:rPr lang="cs-CZ" b="1" dirty="0"/>
              <a:t>Specifická: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„Jaký je vztah mezi průměrnou denní teplotou a objemem úrody pšenice na jeden hektar?“</a:t>
            </a:r>
          </a:p>
          <a:p>
            <a:endParaRPr lang="cs-CZ" dirty="0"/>
          </a:p>
        </p:txBody>
      </p:sp>
      <p:pic>
        <p:nvPicPr>
          <p:cNvPr id="4" name="Picture 4" descr="http://www.thesleuthjournal.com/wp-content/uploads/2013/07/Bulgur-Wheat-cereal.jpg">
            <a:extLst>
              <a:ext uri="{FF2B5EF4-FFF2-40B4-BE49-F238E27FC236}">
                <a16:creationId xmlns:a16="http://schemas.microsoft.com/office/drawing/2014/main" id="{918F36D0-863D-4DA2-852C-E518FECE3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913" y="246698"/>
            <a:ext cx="226854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5354C-5194-4EF0-A4EF-88DBFA18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18A0D1-30B7-4FBC-ADD7-6E09C9ABE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Všeobecná: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„Jaký je vztah mezi geografickou polohou státu a jeho bezpečnostní politikou?“</a:t>
            </a:r>
          </a:p>
          <a:p>
            <a:endParaRPr lang="cs-CZ" dirty="0"/>
          </a:p>
          <a:p>
            <a:r>
              <a:rPr lang="cs-CZ" b="1" dirty="0"/>
              <a:t>Specifické: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„Vynakládají přímořské státy větší část svých armádních výdajů na loďstvo?“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„Vede absence výrazných přirozených hranic jako jsou pohoří a řeky k větší koncentraci armády v blízkosti hranic?“</a:t>
            </a:r>
          </a:p>
          <a:p>
            <a:endParaRPr lang="cs-CZ" dirty="0"/>
          </a:p>
        </p:txBody>
      </p:sp>
      <p:pic>
        <p:nvPicPr>
          <p:cNvPr id="4" name="Picture 2" descr="http://www.washingtonpost.com/rf/image_606w/2010-2019/WashingtonPost/2013/02/05/Foreign/Images/2013-02-05T123640Z_01_TOK008_RTRIDSP_3_CHINA-JAPAN.jpg">
            <a:extLst>
              <a:ext uri="{FF2B5EF4-FFF2-40B4-BE49-F238E27FC236}">
                <a16:creationId xmlns:a16="http://schemas.microsoft.com/office/drawing/2014/main" id="{55BC4647-6791-406A-89F6-6EEC1088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66" y="365125"/>
            <a:ext cx="2886075" cy="19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43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1ED21-F176-4DFE-851B-CEBBBDE3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Otázky při sběru dat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EF7F01-2A25-49A8-8B0B-69C304A7F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nejvíce konkrétní a detailní</a:t>
            </a:r>
          </a:p>
          <a:p>
            <a:endParaRPr lang="cs-CZ" dirty="0"/>
          </a:p>
          <a:p>
            <a:r>
              <a:rPr lang="cs-CZ" dirty="0"/>
              <a:t>Otázky „do terénu“</a:t>
            </a:r>
          </a:p>
          <a:p>
            <a:endParaRPr lang="cs-CZ" dirty="0"/>
          </a:p>
          <a:p>
            <a:r>
              <a:rPr lang="cs-CZ" dirty="0"/>
              <a:t>Otázky používané pro získání dat za účelem zodpovězení specifických výzkumných otázek</a:t>
            </a:r>
          </a:p>
          <a:p>
            <a:endParaRPr lang="cs-CZ" dirty="0"/>
          </a:p>
          <a:p>
            <a:r>
              <a:rPr lang="cs-CZ" dirty="0"/>
              <a:t>Časté směšování se specifickými výzkumnými otázkami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751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9AA55-085C-4B58-B23F-9891AA70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Otázky při sběru dat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A0F7FC-471A-46A1-9225-FCBAAA4C5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Dotazníkový výzkum na vzorku 1000 osob s cílem najít odpověď na otázku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u="sng" dirty="0"/>
              <a:t>„Vede nezaměstnanost v rodinách k podpoře extremistů?“</a:t>
            </a:r>
          </a:p>
          <a:p>
            <a:endParaRPr lang="cs-CZ" dirty="0"/>
          </a:p>
          <a:p>
            <a:r>
              <a:rPr lang="cs-CZ" dirty="0"/>
              <a:t>Dá se uvedená otázka použít přímo do dotazníku?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15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 tiger - Gratis Bilder - bilde 12844">
            <a:extLst>
              <a:ext uri="{FF2B5EF4-FFF2-40B4-BE49-F238E27FC236}">
                <a16:creationId xmlns:a16="http://schemas.microsoft.com/office/drawing/2014/main" id="{3D415096-D0C5-4CC9-9F8D-BD60244EE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87" y="3531611"/>
            <a:ext cx="4414782" cy="312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t's Always the Summer of the Shark - The New York Times">
            <a:extLst>
              <a:ext uri="{FF2B5EF4-FFF2-40B4-BE49-F238E27FC236}">
                <a16:creationId xmlns:a16="http://schemas.microsoft.com/office/drawing/2014/main" id="{C0B38B6F-8E92-464F-A463-237DCD88E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11" y="3595112"/>
            <a:ext cx="4501610" cy="300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ld's Largest T. Rex Skeleton On Display In Gainesville | WJCT News">
            <a:extLst>
              <a:ext uri="{FF2B5EF4-FFF2-40B4-BE49-F238E27FC236}">
                <a16:creationId xmlns:a16="http://schemas.microsoft.com/office/drawing/2014/main" id="{30B3CAC0-6629-4614-942B-8D48C802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463" y="170196"/>
            <a:ext cx="4354879" cy="32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28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919BE-B34F-4C48-AE30-52E0DF29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Hierarchie konceptů (</a:t>
            </a:r>
            <a:r>
              <a:rPr lang="cs-CZ" dirty="0" err="1"/>
              <a:t>Punch</a:t>
            </a:r>
            <a:r>
              <a:rPr lang="cs-CZ" dirty="0"/>
              <a:t>)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3733F1F-7B67-4BE9-8458-82AD4C46E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311017"/>
              </p:ext>
            </p:extLst>
          </p:nvPr>
        </p:nvGraphicFramePr>
        <p:xfrm>
          <a:off x="838199" y="1825625"/>
          <a:ext cx="10515600" cy="444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233"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>
                          <a:solidFill>
                            <a:schemeClr val="tx1"/>
                          </a:solidFill>
                        </a:rPr>
                        <a:t>Výzkumná oblast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>
                          <a:solidFill>
                            <a:schemeClr val="tx1"/>
                          </a:solidFill>
                        </a:rPr>
                        <a:t>Krajně pravicové</a:t>
                      </a:r>
                      <a:r>
                        <a:rPr lang="cs-CZ" sz="2000" b="0" baseline="0" noProof="0" dirty="0">
                          <a:solidFill>
                            <a:schemeClr val="tx1"/>
                          </a:solidFill>
                        </a:rPr>
                        <a:t> politické strany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33"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>
                          <a:solidFill>
                            <a:schemeClr val="tx1"/>
                          </a:solidFill>
                        </a:rPr>
                        <a:t>Výzkumné téma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>
                          <a:solidFill>
                            <a:schemeClr val="tx1"/>
                          </a:solidFill>
                        </a:rPr>
                        <a:t>Podpora krajně pravicových</a:t>
                      </a:r>
                      <a:r>
                        <a:rPr lang="cs-CZ" sz="2000" b="0" baseline="0" noProof="0" dirty="0">
                          <a:solidFill>
                            <a:schemeClr val="tx1"/>
                          </a:solidFill>
                        </a:rPr>
                        <a:t> stran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233"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>
                          <a:solidFill>
                            <a:schemeClr val="tx1"/>
                          </a:solidFill>
                        </a:rPr>
                        <a:t>Všeobecná výzkumná otázka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>
                          <a:solidFill>
                            <a:schemeClr val="tx1"/>
                          </a:solidFill>
                        </a:rPr>
                        <a:t>Má ekonomická situace</a:t>
                      </a:r>
                      <a:r>
                        <a:rPr lang="cs-CZ" sz="2000" b="0" baseline="0" noProof="0" dirty="0">
                          <a:solidFill>
                            <a:schemeClr val="tx1"/>
                          </a:solidFill>
                        </a:rPr>
                        <a:t> vliv na podporu krajně </a:t>
                      </a:r>
                      <a:r>
                        <a:rPr lang="cs-CZ" sz="2000" b="0" noProof="0" dirty="0">
                          <a:solidFill>
                            <a:schemeClr val="tx1"/>
                          </a:solidFill>
                        </a:rPr>
                        <a:t>pravicových</a:t>
                      </a:r>
                      <a:r>
                        <a:rPr lang="cs-CZ" sz="2000" b="0" baseline="0" noProof="0" dirty="0">
                          <a:solidFill>
                            <a:schemeClr val="tx1"/>
                          </a:solidFill>
                        </a:rPr>
                        <a:t> stran?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233"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>
                          <a:solidFill>
                            <a:schemeClr val="tx1"/>
                          </a:solidFill>
                        </a:rPr>
                        <a:t>Specifická</a:t>
                      </a:r>
                      <a:r>
                        <a:rPr lang="cs-CZ" sz="2000" b="0" baseline="0" noProof="0">
                          <a:solidFill>
                            <a:schemeClr val="tx1"/>
                          </a:solidFill>
                        </a:rPr>
                        <a:t> výzkumná otázka</a:t>
                      </a:r>
                      <a:endParaRPr lang="cs-CZ" sz="2000" b="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>
                          <a:solidFill>
                            <a:schemeClr val="tx1"/>
                          </a:solidFill>
                        </a:rPr>
                        <a:t>Vede nárůst nezaměstnanosti ke</a:t>
                      </a:r>
                      <a:r>
                        <a:rPr lang="cs-CZ" sz="2000" b="0" baseline="0" noProof="0" dirty="0">
                          <a:solidFill>
                            <a:schemeClr val="tx1"/>
                          </a:solidFill>
                        </a:rPr>
                        <a:t> změně podpory krajně </a:t>
                      </a:r>
                      <a:r>
                        <a:rPr lang="cs-CZ" sz="2000" b="0" noProof="0" dirty="0">
                          <a:solidFill>
                            <a:schemeClr val="tx1"/>
                          </a:solidFill>
                        </a:rPr>
                        <a:t>pravicových</a:t>
                      </a:r>
                      <a:r>
                        <a:rPr lang="cs-CZ" sz="2000" b="0" baseline="0" noProof="0" dirty="0">
                          <a:solidFill>
                            <a:schemeClr val="tx1"/>
                          </a:solidFill>
                        </a:rPr>
                        <a:t> stran?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233"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>
                          <a:solidFill>
                            <a:schemeClr val="tx1"/>
                          </a:solidFill>
                        </a:rPr>
                        <a:t>Otázka při sběru dat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>
                          <a:solidFill>
                            <a:schemeClr val="tx1"/>
                          </a:solidFill>
                        </a:rPr>
                        <a:t>Koho</a:t>
                      </a:r>
                      <a:r>
                        <a:rPr lang="cs-CZ" sz="2000" b="0" baseline="0" noProof="0" dirty="0">
                          <a:solidFill>
                            <a:schemeClr val="tx1"/>
                          </a:solidFill>
                        </a:rPr>
                        <a:t> jste volili v posledních volbách?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44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5D5B2-73AF-41D8-995B-51C07140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Hierarchie konceptů (</a:t>
            </a:r>
            <a:r>
              <a:rPr lang="cs-CZ" dirty="0" err="1"/>
              <a:t>Punch</a:t>
            </a:r>
            <a:r>
              <a:rPr lang="cs-CZ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044B90-9C48-4222-8569-461150423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Není potřebné ji vnímat jako „otrocký“ mechanismus, jenž musí být vždy v plné míře naplněn</a:t>
            </a:r>
          </a:p>
          <a:p>
            <a:endParaRPr lang="cs-CZ" dirty="0"/>
          </a:p>
          <a:p>
            <a:r>
              <a:rPr lang="cs-CZ" dirty="0"/>
              <a:t>V praxi nejednou dochází k úpravám a rozvoji výzkumu během jejich průběhu</a:t>
            </a:r>
          </a:p>
          <a:p>
            <a:endParaRPr lang="cs-CZ" dirty="0"/>
          </a:p>
          <a:p>
            <a:r>
              <a:rPr lang="cs-CZ" dirty="0"/>
              <a:t>Podstatný je pouze </a:t>
            </a:r>
            <a:r>
              <a:rPr lang="cs-CZ" b="1" dirty="0"/>
              <a:t>konečný výstup</a:t>
            </a:r>
            <a:r>
              <a:rPr lang="cs-CZ" dirty="0"/>
              <a:t> – návrh výzkumu – jasný, srozumitelný, vnitřně koherentní a logicky vystavěný</a:t>
            </a:r>
          </a:p>
          <a:p>
            <a:endParaRPr lang="cs-CZ" dirty="0"/>
          </a:p>
          <a:p>
            <a:r>
              <a:rPr lang="cs-CZ" dirty="0"/>
              <a:t>Role hierarchie konceptů:</a:t>
            </a:r>
          </a:p>
          <a:p>
            <a:pPr lvl="1"/>
            <a:r>
              <a:rPr lang="cs-CZ" dirty="0"/>
              <a:t>Uspořádání vlastních představ o výzkumu</a:t>
            </a:r>
          </a:p>
          <a:p>
            <a:pPr lvl="1"/>
            <a:r>
              <a:rPr lang="cs-CZ" dirty="0"/>
              <a:t>Jednodušší znázornění základních vstupů výzkumu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40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72CB3-2FD0-4989-8C5F-8D1295DC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výzkumných otázek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709E11-3E5F-4B66-BD60-1D50CBC9E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Organizace a koherence projektu</a:t>
            </a:r>
          </a:p>
          <a:p>
            <a:endParaRPr lang="cs-CZ" dirty="0"/>
          </a:p>
          <a:p>
            <a:r>
              <a:rPr lang="cs-CZ" dirty="0"/>
              <a:t>Vymezení projektu a jeho hranic</a:t>
            </a:r>
          </a:p>
          <a:p>
            <a:endParaRPr lang="cs-CZ" dirty="0"/>
          </a:p>
          <a:p>
            <a:r>
              <a:rPr lang="cs-CZ" dirty="0"/>
              <a:t>Zaměření výzkumníka na cíle projektu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Poukázání na data, se kterými se pracuje – otázky řídí </a:t>
            </a:r>
            <a:r>
              <a:rPr lang="cs-CZ" b="1" dirty="0"/>
              <a:t>sběr i analýzu</a:t>
            </a:r>
            <a:r>
              <a:rPr lang="cs-CZ" dirty="0"/>
              <a:t>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245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5E1D8-4F4F-44A8-A360-4ECD2FB8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výzkumných otázek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0A1B8D4-E823-4D29-B038-1CEDF3DD1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Dobře naformulované otázky posouvají výzkum dopředu </a:t>
            </a:r>
            <a:r>
              <a:rPr lang="cs-CZ" b="1" dirty="0"/>
              <a:t>a naopak</a:t>
            </a:r>
            <a:endParaRPr lang="cs-CZ" dirty="0"/>
          </a:p>
          <a:p>
            <a:endParaRPr lang="cs-CZ" dirty="0"/>
          </a:p>
          <a:p>
            <a:r>
              <a:rPr lang="cs-CZ" dirty="0"/>
              <a:t>Empirické kritérium pro každou otázku:</a:t>
            </a:r>
          </a:p>
          <a:p>
            <a:pPr lvl="1"/>
            <a:r>
              <a:rPr lang="cs-CZ" dirty="0"/>
              <a:t>Jaká data jsou potřebná k jejímu zodpovězení?</a:t>
            </a:r>
          </a:p>
          <a:p>
            <a:endParaRPr lang="cs-CZ" dirty="0"/>
          </a:p>
          <a:p>
            <a:r>
              <a:rPr lang="cs-CZ" dirty="0"/>
              <a:t>Pokud otázka nesměřuje k datům, nebude ji možné zodpovědět z prostého důvodu – nebudeme vědět jak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475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35CEE-8D27-41B5-8755-F62E04BD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výzkumných otázek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093187-ADCE-4309-8DE6-621C848CC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Pozor na </a:t>
            </a:r>
            <a:r>
              <a:rPr lang="cs-CZ" b="1" dirty="0"/>
              <a:t>normativně</a:t>
            </a:r>
            <a:r>
              <a:rPr lang="cs-CZ" dirty="0"/>
              <a:t> laděné otázky</a:t>
            </a:r>
          </a:p>
          <a:p>
            <a:endParaRPr lang="cs-CZ" dirty="0"/>
          </a:p>
          <a:p>
            <a:r>
              <a:rPr lang="cs-CZ" i="1" dirty="0"/>
              <a:t>„Je správné, že příslušníkům armády jsou upřena některá základní občanská práva a svobody?“</a:t>
            </a:r>
          </a:p>
          <a:p>
            <a:endParaRPr lang="cs-CZ" i="1" dirty="0"/>
          </a:p>
          <a:p>
            <a:r>
              <a:rPr lang="cs-CZ" dirty="0"/>
              <a:t>Vyloučené odpovídání na základě empirických dat</a:t>
            </a:r>
          </a:p>
          <a:p>
            <a:endParaRPr lang="cs-CZ" i="1" dirty="0"/>
          </a:p>
          <a:p>
            <a:r>
              <a:rPr lang="cs-CZ" dirty="0"/>
              <a:t>Nutná reformulace – tou se však mění nejen pořadí slov, ale i obsah otázky</a:t>
            </a:r>
          </a:p>
          <a:p>
            <a:endParaRPr lang="cs-CZ" dirty="0"/>
          </a:p>
          <a:p>
            <a:r>
              <a:rPr lang="cs-CZ" i="1" dirty="0"/>
              <a:t>„Je podle příslušníků armády / ministerstva obrany / veřejnosti správné, že...?“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196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A421E-E16C-45B7-A03E-7970FBFC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1743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Hypotézy – povinná součást každého výzkumu?</a:t>
            </a:r>
          </a:p>
        </p:txBody>
      </p:sp>
    </p:spTree>
    <p:extLst>
      <p:ext uri="{BB962C8B-B14F-4D97-AF65-F5344CB8AC3E}">
        <p14:creationId xmlns:p14="http://schemas.microsoft.com/office/powerpoint/2010/main" val="1434671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9E28D-7D1B-4972-A3CF-A7C6AB14C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Hypotézy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7BC191-F636-4362-AB04-0F4D187B4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Deduktivně </a:t>
            </a:r>
            <a:r>
              <a:rPr lang="cs-CZ" b="1" dirty="0"/>
              <a:t>testovatelné</a:t>
            </a:r>
            <a:r>
              <a:rPr lang="cs-CZ" dirty="0"/>
              <a:t> předpoklady o vztahu mezi </a:t>
            </a:r>
            <a:r>
              <a:rPr lang="cs-CZ" b="1" dirty="0"/>
              <a:t>proměnnými</a:t>
            </a:r>
            <a:r>
              <a:rPr lang="cs-CZ" dirty="0"/>
              <a:t>, jež mají základ </a:t>
            </a:r>
            <a:r>
              <a:rPr lang="cs-CZ" b="1" dirty="0"/>
              <a:t>v teorii</a:t>
            </a:r>
          </a:p>
          <a:p>
            <a:endParaRPr lang="cs-CZ" b="1" dirty="0"/>
          </a:p>
          <a:p>
            <a:r>
              <a:rPr lang="cs-CZ" dirty="0"/>
              <a:t>Cíl – najít propojení mezi proměnnými, vysvětlení jejich vztahů</a:t>
            </a:r>
          </a:p>
          <a:p>
            <a:endParaRPr lang="cs-CZ" dirty="0"/>
          </a:p>
          <a:p>
            <a:r>
              <a:rPr lang="cs-CZ" b="1" dirty="0"/>
              <a:t>Nepoužívají</a:t>
            </a:r>
            <a:r>
              <a:rPr lang="cs-CZ" dirty="0"/>
              <a:t> se automaticky v každém výzkumu, ale </a:t>
            </a:r>
            <a:r>
              <a:rPr lang="cs-CZ" b="1" dirty="0"/>
              <a:t>pouze</a:t>
            </a:r>
            <a:r>
              <a:rPr lang="cs-CZ" dirty="0"/>
              <a:t> když testujeme teorii</a:t>
            </a:r>
          </a:p>
          <a:p>
            <a:endParaRPr lang="cs-CZ" dirty="0"/>
          </a:p>
          <a:p>
            <a:r>
              <a:rPr lang="cs-CZ" dirty="0"/>
              <a:t>Ve výsledku se hypotézy potvrzují nebo vyvracejí</a:t>
            </a:r>
          </a:p>
          <a:p>
            <a:endParaRPr lang="cs-CZ" dirty="0"/>
          </a:p>
          <a:p>
            <a:r>
              <a:rPr lang="cs-CZ" i="1" dirty="0"/>
              <a:t>„Nárůst nezaměstnanosti podporuje výskyt organizované kriminality“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948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EB550-BA77-4458-B8D3-0DD3C5B8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Proměnné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A70ECD-A99C-43E1-B17C-4706DC84A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Proměnná = ukazatel hodnot</a:t>
            </a:r>
          </a:p>
          <a:p>
            <a:endParaRPr lang="cs-CZ" dirty="0"/>
          </a:p>
          <a:p>
            <a:r>
              <a:rPr lang="cs-CZ" dirty="0"/>
              <a:t>Rozdělení:</a:t>
            </a:r>
          </a:p>
          <a:p>
            <a:pPr lvl="1"/>
            <a:r>
              <a:rPr lang="cs-CZ" dirty="0"/>
              <a:t>Nezávislá – předpokládaná příčina</a:t>
            </a:r>
          </a:p>
          <a:p>
            <a:pPr lvl="1"/>
            <a:r>
              <a:rPr lang="cs-CZ" dirty="0"/>
              <a:t>Závislá – předpokládaný následek</a:t>
            </a:r>
          </a:p>
          <a:p>
            <a:endParaRPr lang="cs-CZ" dirty="0"/>
          </a:p>
          <a:p>
            <a:r>
              <a:rPr lang="cs-CZ" dirty="0"/>
              <a:t>Postavení NP a ZP se týká pouze daného výzkumu</a:t>
            </a:r>
          </a:p>
          <a:p>
            <a:endParaRPr lang="cs-CZ" dirty="0"/>
          </a:p>
          <a:p>
            <a:r>
              <a:rPr lang="cs-CZ" dirty="0"/>
              <a:t>Mohou si být dvě proměnné navzájem NP i ZP?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833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5EF06-82C1-433A-BA5D-456C431D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Proměnné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ADEAB2-FEAD-4F3C-8816-1DB4DCD7A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 NP a ZP mohou působit další zprostředkující proměnné (v praxi velmi časté)</a:t>
            </a:r>
          </a:p>
          <a:p>
            <a:endParaRPr lang="cs-CZ" dirty="0"/>
          </a:p>
          <a:p>
            <a:r>
              <a:rPr lang="cs-CZ" dirty="0"/>
              <a:t>Vztah NP a ZP může též ovlivnit společná zprostředkující proměnná mající vliv na obě</a:t>
            </a:r>
          </a:p>
          <a:p>
            <a:endParaRPr lang="cs-CZ" dirty="0"/>
          </a:p>
          <a:p>
            <a:r>
              <a:rPr lang="cs-CZ" i="1" dirty="0"/>
              <a:t>„Časté stravování v luxusních restauracích přispívá k volbě pravicových stran“</a:t>
            </a:r>
          </a:p>
          <a:p>
            <a:r>
              <a:rPr lang="cs-CZ" i="1" dirty="0"/>
              <a:t>„Nákup motivační literatury přispívá k podpoře radikálních stran“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301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8128B-5658-4CD8-9C06-D97FB656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Hypotézy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645C90-6850-461E-8F6A-3A8D06FF2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Testují vztahy mezi proměnnými</a:t>
            </a:r>
          </a:p>
          <a:p>
            <a:endParaRPr lang="cs-CZ" dirty="0"/>
          </a:p>
          <a:p>
            <a:r>
              <a:rPr lang="cs-CZ" dirty="0"/>
              <a:t>Kontrola alternativních vysvětlení:</a:t>
            </a:r>
          </a:p>
          <a:p>
            <a:pPr lvl="1"/>
            <a:r>
              <a:rPr lang="cs-CZ" dirty="0"/>
              <a:t>Testujeme i další potenciální nezávislé proměnné</a:t>
            </a:r>
          </a:p>
          <a:p>
            <a:pPr lvl="1"/>
            <a:r>
              <a:rPr lang="cs-CZ" dirty="0"/>
              <a:t>Potřebné vyloučit jejich vliv pro určení vlivu námi očekávané nezávislé proměnné</a:t>
            </a:r>
          </a:p>
          <a:p>
            <a:endParaRPr lang="cs-CZ" dirty="0"/>
          </a:p>
          <a:p>
            <a:r>
              <a:rPr lang="cs-CZ" dirty="0"/>
              <a:t>Testování hypotéz </a:t>
            </a:r>
            <a:r>
              <a:rPr lang="cs-CZ" sz="3200" b="1" dirty="0"/>
              <a:t>=</a:t>
            </a:r>
            <a:r>
              <a:rPr lang="cs-CZ" dirty="0"/>
              <a:t> testování teorie, jež za nimi stojí a na jejímž základě byly formulovány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36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E2611-1460-4A5E-BEC3-78C86B5E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Čím začít výzkum?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1FDEE5-910A-49F9-A697-993E53F4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Identifikací tématu?</a:t>
            </a:r>
          </a:p>
          <a:p>
            <a:endParaRPr lang="cs-CZ" dirty="0"/>
          </a:p>
          <a:p>
            <a:r>
              <a:rPr lang="cs-CZ" dirty="0"/>
              <a:t>Položením otázky?</a:t>
            </a:r>
          </a:p>
          <a:p>
            <a:endParaRPr lang="cs-CZ" dirty="0"/>
          </a:p>
          <a:p>
            <a:r>
              <a:rPr lang="cs-CZ" dirty="0"/>
              <a:t>Sestavením hypotézy?</a:t>
            </a:r>
          </a:p>
          <a:p>
            <a:endParaRPr lang="cs-CZ" dirty="0"/>
          </a:p>
          <a:p>
            <a:r>
              <a:rPr lang="cs-CZ" dirty="0"/>
              <a:t>Rozvahou o dopadech výstupů?</a:t>
            </a:r>
          </a:p>
          <a:p>
            <a:endParaRPr lang="cs-CZ" dirty="0"/>
          </a:p>
          <a:p>
            <a:r>
              <a:rPr lang="cs-CZ" dirty="0"/>
              <a:t>Zvažováním nákladů?</a:t>
            </a:r>
          </a:p>
          <a:p>
            <a:endParaRPr lang="cs-CZ" dirty="0"/>
          </a:p>
          <a:p>
            <a:r>
              <a:rPr lang="cs-CZ" dirty="0"/>
              <a:t>Úvahou nad dostupností zdrojů?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311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47AFC-3012-4949-95AB-DE6D8197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body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8EC8459-5766-42A8-8E32-8671712A8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Nepodceňovat přípravnou fázi výzkumu</a:t>
            </a:r>
          </a:p>
          <a:p>
            <a:endParaRPr lang="cs-CZ" dirty="0"/>
          </a:p>
          <a:p>
            <a:r>
              <a:rPr lang="cs-CZ" dirty="0"/>
              <a:t>Je nanejvýše praktické stanovit si jasné cíle a ambice</a:t>
            </a:r>
          </a:p>
          <a:p>
            <a:endParaRPr lang="cs-CZ" dirty="0"/>
          </a:p>
          <a:p>
            <a:r>
              <a:rPr lang="cs-CZ" dirty="0"/>
              <a:t>Otázky (a hypotézy) mimo své role koncentrují pozornost výzkumníka na jádro jeho zájmu</a:t>
            </a:r>
          </a:p>
          <a:p>
            <a:endParaRPr lang="cs-CZ" dirty="0"/>
          </a:p>
          <a:p>
            <a:r>
              <a:rPr lang="cs-CZ" dirty="0"/>
              <a:t>Výzkumné otázky se formulují s ohledem na empirické kritérium</a:t>
            </a:r>
          </a:p>
          <a:p>
            <a:endParaRPr lang="cs-CZ" dirty="0"/>
          </a:p>
          <a:p>
            <a:r>
              <a:rPr lang="cs-CZ" dirty="0"/>
              <a:t>Hypotézy nejsou povinnou součástí každého výzkumu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39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E82AE-2489-425D-9FC6-860011B6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cs-CZ" dirty="0"/>
              <a:t>Co když nemám žádnou představu o tématu?</a:t>
            </a:r>
          </a:p>
        </p:txBody>
      </p:sp>
    </p:spTree>
    <p:extLst>
      <p:ext uri="{BB962C8B-B14F-4D97-AF65-F5344CB8AC3E}">
        <p14:creationId xmlns:p14="http://schemas.microsoft.com/office/powerpoint/2010/main" val="151989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914D6-4515-4757-BC77-07E8E566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tématu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81D029-FE4D-47B2-B107-214726F8C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Jaký kurz vás bavil během studia?</a:t>
            </a:r>
          </a:p>
          <a:p>
            <a:pPr lvl="1"/>
            <a:r>
              <a:rPr lang="cs-CZ" dirty="0"/>
              <a:t>Klíčový kurz</a:t>
            </a:r>
          </a:p>
          <a:p>
            <a:pPr lvl="1"/>
            <a:r>
              <a:rPr lang="cs-CZ" dirty="0"/>
              <a:t>Nadprůměrné výsledky</a:t>
            </a:r>
          </a:p>
          <a:p>
            <a:endParaRPr lang="cs-CZ" dirty="0"/>
          </a:p>
          <a:p>
            <a:r>
              <a:rPr lang="cs-CZ" b="1" dirty="0"/>
              <a:t>Inspirace v mimoškolní aktivitě</a:t>
            </a:r>
          </a:p>
          <a:p>
            <a:pPr lvl="1"/>
            <a:r>
              <a:rPr lang="cs-CZ" dirty="0"/>
              <a:t>Čím se zabýváte mimo prostředí školy?</a:t>
            </a:r>
          </a:p>
          <a:p>
            <a:endParaRPr lang="cs-CZ" dirty="0"/>
          </a:p>
          <a:p>
            <a:r>
              <a:rPr lang="cs-CZ" b="1" dirty="0"/>
              <a:t>Máte představu o své budoucí kariéře?</a:t>
            </a:r>
          </a:p>
          <a:p>
            <a:pPr lvl="1"/>
            <a:r>
              <a:rPr lang="cs-CZ" dirty="0"/>
              <a:t>Nejen pokud směřujete k akademické kariéře</a:t>
            </a:r>
          </a:p>
          <a:p>
            <a:pPr lvl="1"/>
            <a:r>
              <a:rPr lang="cs-CZ" dirty="0"/>
              <a:t>Přizpůsobení tématu vaší potenciální dráze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59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25F1C-58D2-4583-BEC1-F8F07366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Volba „žánru“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203064-A655-4128-9C5E-0DB2FCC5E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Téma je pouze širší sféra, v jejímž rámci se výzkumník pohybuje</a:t>
            </a:r>
          </a:p>
          <a:p>
            <a:endParaRPr lang="cs-CZ" dirty="0"/>
          </a:p>
          <a:p>
            <a:r>
              <a:rPr lang="cs-CZ" dirty="0"/>
              <a:t>Potřeba představy o cílech a ambicích</a:t>
            </a:r>
          </a:p>
          <a:p>
            <a:endParaRPr lang="cs-CZ" dirty="0"/>
          </a:p>
          <a:p>
            <a:r>
              <a:rPr lang="cs-CZ" dirty="0"/>
              <a:t>Konkrétní úvaha nad </a:t>
            </a:r>
            <a:r>
              <a:rPr lang="cs-CZ" u="sng" dirty="0"/>
              <a:t>přidanou hodnotou práce</a:t>
            </a:r>
          </a:p>
          <a:p>
            <a:endParaRPr lang="cs-CZ" dirty="0"/>
          </a:p>
          <a:p>
            <a:r>
              <a:rPr lang="cs-CZ" dirty="0"/>
              <a:t>Silný dopad na podobu práce a postup jejího plánování a samotné tvorby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89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068F5-A65E-4441-882C-E998C1A42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žánry (Van </a:t>
            </a:r>
            <a:r>
              <a:rPr lang="cs-CZ" dirty="0" err="1"/>
              <a:t>Evera</a:t>
            </a:r>
            <a:r>
              <a:rPr lang="cs-CZ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212BD3-0DD3-4095-BE36-47F3B0563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Deskripce</a:t>
            </a:r>
          </a:p>
          <a:p>
            <a:pPr lvl="1"/>
            <a:r>
              <a:rPr lang="cs-CZ" dirty="0"/>
              <a:t>Nejednou vnímána jako „podřadný“ žánr</a:t>
            </a:r>
          </a:p>
          <a:p>
            <a:pPr lvl="1"/>
            <a:r>
              <a:rPr lang="cs-CZ" dirty="0"/>
              <a:t>Spojená s rizikem silné kritiky vůči práci</a:t>
            </a:r>
          </a:p>
          <a:p>
            <a:pPr lvl="1"/>
            <a:r>
              <a:rPr lang="cs-CZ" dirty="0"/>
              <a:t>Vhodné kombinovat s vysvětlením, testováním, vyhodnocením </a:t>
            </a:r>
            <a:r>
              <a:rPr lang="cs-CZ" dirty="0">
                <a:sym typeface="Wingdings" pitchFamily="2" charset="2"/>
              </a:rPr>
              <a:t> deskripce jako vstupní brána pro další fáze práce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Predikce</a:t>
            </a:r>
          </a:p>
          <a:p>
            <a:pPr lvl="1"/>
            <a:r>
              <a:rPr lang="cs-CZ" dirty="0"/>
              <a:t>Na základě teorie a poznatků pokus o predikci budoucího dění</a:t>
            </a:r>
          </a:p>
          <a:p>
            <a:pPr lvl="1"/>
            <a:r>
              <a:rPr lang="cs-CZ" dirty="0"/>
              <a:t>Možná vysoká přidaná hodnota vs. riziko nepřesnosti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16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8CD5C-3A91-4881-9455-9DF3B39B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žánry (Van </a:t>
            </a:r>
            <a:r>
              <a:rPr lang="cs-CZ" dirty="0" err="1"/>
              <a:t>Evera</a:t>
            </a:r>
            <a:r>
              <a:rPr lang="cs-CZ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A5C913-0C8D-433C-BDA6-1A0E72253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Analýza </a:t>
            </a:r>
            <a:r>
              <a:rPr lang="cs-CZ" b="1" dirty="0" err="1"/>
              <a:t>policy</a:t>
            </a:r>
            <a:endParaRPr lang="cs-CZ" b="1" dirty="0"/>
          </a:p>
          <a:p>
            <a:pPr lvl="1"/>
            <a:r>
              <a:rPr lang="cs-CZ" dirty="0"/>
              <a:t>Zhodnocení politiky, jejích konceptů a návrhů</a:t>
            </a:r>
          </a:p>
          <a:p>
            <a:pPr lvl="1"/>
            <a:r>
              <a:rPr lang="cs-CZ" dirty="0"/>
              <a:t>Posouzení postojů navrhovatelů a odpůrců</a:t>
            </a:r>
          </a:p>
          <a:p>
            <a:pPr lvl="1"/>
            <a:r>
              <a:rPr lang="cs-CZ" dirty="0"/>
              <a:t>Produkuje </a:t>
            </a:r>
            <a:r>
              <a:rPr lang="cs-CZ" dirty="0" err="1"/>
              <a:t>policy</a:t>
            </a:r>
            <a:r>
              <a:rPr lang="cs-CZ" dirty="0"/>
              <a:t> zamýšlené účinky?</a:t>
            </a:r>
          </a:p>
          <a:p>
            <a:endParaRPr lang="cs-CZ" dirty="0"/>
          </a:p>
          <a:p>
            <a:r>
              <a:rPr lang="cs-CZ" dirty="0"/>
              <a:t>Modelový návrh na interní monitoring extremistických skupin pomocí inkognito pozorování</a:t>
            </a:r>
          </a:p>
          <a:p>
            <a:pPr lvl="1"/>
            <a:r>
              <a:rPr lang="cs-CZ" dirty="0"/>
              <a:t>Jaké jsou důvody daného návrhu?</a:t>
            </a:r>
          </a:p>
          <a:p>
            <a:pPr lvl="1"/>
            <a:r>
              <a:rPr lang="cs-CZ" dirty="0"/>
              <a:t>S čím přišli političtí oponenti, média, veřejnost?</a:t>
            </a:r>
          </a:p>
          <a:p>
            <a:pPr lvl="1"/>
            <a:r>
              <a:rPr lang="cs-CZ" dirty="0"/>
              <a:t>Jaký je konkrétní postup dané </a:t>
            </a:r>
            <a:r>
              <a:rPr lang="cs-CZ" dirty="0" err="1"/>
              <a:t>policy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Jaké jsou její cíle?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33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B6238-3033-4E5E-A032-C90E18A5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žánry (Van </a:t>
            </a:r>
            <a:r>
              <a:rPr lang="cs-CZ" dirty="0" err="1"/>
              <a:t>Evera</a:t>
            </a:r>
            <a:r>
              <a:rPr lang="cs-CZ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A6473B8-68B2-4D91-8F75-B2CA067C2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Formulace teorie</a:t>
            </a:r>
          </a:p>
          <a:p>
            <a:pPr lvl="1"/>
            <a:r>
              <a:rPr lang="cs-CZ" dirty="0"/>
              <a:t>Využití v oblastech bez teorií anebo tam, kde existují pochybnosti o existujících teoriích</a:t>
            </a:r>
          </a:p>
          <a:p>
            <a:pPr lvl="1"/>
            <a:r>
              <a:rPr lang="cs-CZ" dirty="0"/>
              <a:t>Cíl - typicky na základě pozorování formulovat hypotézy</a:t>
            </a:r>
          </a:p>
          <a:p>
            <a:endParaRPr lang="cs-CZ" dirty="0"/>
          </a:p>
          <a:p>
            <a:r>
              <a:rPr lang="cs-CZ" b="1" dirty="0"/>
              <a:t>Testování teorie</a:t>
            </a:r>
          </a:p>
          <a:p>
            <a:pPr lvl="1"/>
            <a:r>
              <a:rPr lang="cs-CZ" dirty="0"/>
              <a:t>Existující teorie jsou podrobené „zkouškám“, testujícím jejich výpovědní hodnotu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8720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1216</Words>
  <Application>Microsoft Office PowerPoint</Application>
  <PresentationFormat>Širokouhlá</PresentationFormat>
  <Paragraphs>262</Paragraphs>
  <Slides>30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Motív Office</vt:lpstr>
      <vt:lpstr>Plánování a strategie I</vt:lpstr>
      <vt:lpstr>Prezentácia programu PowerPoint</vt:lpstr>
      <vt:lpstr>Čím začít výzkum?</vt:lpstr>
      <vt:lpstr>Co když nemám žádnou představu o tématu?</vt:lpstr>
      <vt:lpstr>Výběr tématu</vt:lpstr>
      <vt:lpstr>Volba „žánru“</vt:lpstr>
      <vt:lpstr>Možné žánry (Van Evera)</vt:lpstr>
      <vt:lpstr>Možné žánry (Van Evera)</vt:lpstr>
      <vt:lpstr>Možné žánry (Van Evera)</vt:lpstr>
      <vt:lpstr>Návrh výzkumu</vt:lpstr>
      <vt:lpstr>Hierarchie konceptů (Punch)</vt:lpstr>
      <vt:lpstr>Výzkumná oblast a téma</vt:lpstr>
      <vt:lpstr>Výzkumná oblast a téma</vt:lpstr>
      <vt:lpstr>3. Všeobecné výzkumné otázky</vt:lpstr>
      <vt:lpstr>4. Specifické výzkumné otázky</vt:lpstr>
      <vt:lpstr>Výzkumné otázky</vt:lpstr>
      <vt:lpstr>Výzkumné otázky</vt:lpstr>
      <vt:lpstr>5. Otázky při sběru dat</vt:lpstr>
      <vt:lpstr>5. Otázky při sběru dat</vt:lpstr>
      <vt:lpstr>Hierarchie konceptů (Punch)</vt:lpstr>
      <vt:lpstr>Hierarchie konceptů (Punch)</vt:lpstr>
      <vt:lpstr>Význam výzkumných otázek</vt:lpstr>
      <vt:lpstr>Formulace výzkumných otázek</vt:lpstr>
      <vt:lpstr>Formulace výzkumných otázek</vt:lpstr>
      <vt:lpstr>Hypotézy – povinná součást každého výzkumu?</vt:lpstr>
      <vt:lpstr>Hypotézy</vt:lpstr>
      <vt:lpstr>Proměnné</vt:lpstr>
      <vt:lpstr>Proměnné</vt:lpstr>
      <vt:lpstr>Hypotézy</vt:lpstr>
      <vt:lpstr>Klíčové body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Plánování a strategie I</dc:title>
  <dc:creator>Peter</dc:creator>
  <cp:lastModifiedBy>Peter</cp:lastModifiedBy>
  <cp:revision>1</cp:revision>
  <dcterms:created xsi:type="dcterms:W3CDTF">2022-02-22T22:57:10Z</dcterms:created>
  <dcterms:modified xsi:type="dcterms:W3CDTF">2023-02-24T16:29:24Z</dcterms:modified>
</cp:coreProperties>
</file>