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57" r:id="rId4"/>
    <p:sldId id="258" r:id="rId5"/>
    <p:sldId id="271" r:id="rId6"/>
    <p:sldId id="259" r:id="rId7"/>
    <p:sldId id="272" r:id="rId8"/>
    <p:sldId id="273" r:id="rId9"/>
    <p:sldId id="274" r:id="rId10"/>
    <p:sldId id="298" r:id="rId11"/>
    <p:sldId id="276" r:id="rId12"/>
    <p:sldId id="280" r:id="rId13"/>
    <p:sldId id="277" r:id="rId14"/>
    <p:sldId id="279" r:id="rId15"/>
    <p:sldId id="281" r:id="rId16"/>
    <p:sldId id="299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83" r:id="rId31"/>
    <p:sldId id="278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69B7D-9A7E-4183-A62C-2B71ECE698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4D980C8-9D0F-4DA6-BCC3-53B6FA35B98F}">
      <dgm:prSet/>
      <dgm:spPr/>
      <dgm:t>
        <a:bodyPr/>
        <a:lstStyle/>
        <a:p>
          <a:pPr>
            <a:defRPr cap="all"/>
          </a:pPr>
          <a:r>
            <a:rPr lang="cs-CZ" dirty="0"/>
            <a:t>Otázky na </a:t>
          </a:r>
          <a:r>
            <a:rPr lang="cs-CZ" dirty="0" err="1"/>
            <a:t>kvali</a:t>
          </a:r>
          <a:r>
            <a:rPr lang="cs-CZ" dirty="0"/>
            <a:t> sběr dat z minulé přednášky? </a:t>
          </a:r>
        </a:p>
        <a:p>
          <a:pPr>
            <a:defRPr cap="all"/>
          </a:pPr>
          <a:endParaRPr lang="cs-CZ" dirty="0"/>
        </a:p>
        <a:p>
          <a:pPr>
            <a:defRPr cap="all"/>
          </a:pPr>
          <a:r>
            <a:rPr lang="cs-CZ" dirty="0"/>
            <a:t>Návštěva NGŠ 29. 3. 10:00</a:t>
          </a:r>
          <a:endParaRPr lang="en-US" dirty="0"/>
        </a:p>
      </dgm:t>
    </dgm:pt>
    <dgm:pt modelId="{8B141986-B32C-49E6-A4AA-ADF6D8984A65}" type="parTrans" cxnId="{020E909C-E6DC-4A5A-AE03-A2DE42ACB27C}">
      <dgm:prSet/>
      <dgm:spPr/>
      <dgm:t>
        <a:bodyPr/>
        <a:lstStyle/>
        <a:p>
          <a:endParaRPr lang="en-US"/>
        </a:p>
      </dgm:t>
    </dgm:pt>
    <dgm:pt modelId="{66E1DDB7-F37F-4895-9752-EA30257269CE}" type="sibTrans" cxnId="{020E909C-E6DC-4A5A-AE03-A2DE42ACB27C}">
      <dgm:prSet/>
      <dgm:spPr/>
      <dgm:t>
        <a:bodyPr/>
        <a:lstStyle/>
        <a:p>
          <a:endParaRPr lang="en-US"/>
        </a:p>
      </dgm:t>
    </dgm:pt>
    <dgm:pt modelId="{BDD4212B-37F4-4275-B292-CE98A9C6F09B}">
      <dgm:prSet/>
      <dgm:spPr/>
      <dgm:t>
        <a:bodyPr/>
        <a:lstStyle/>
        <a:p>
          <a:pPr>
            <a:defRPr cap="all"/>
          </a:pPr>
          <a:r>
            <a:rPr lang="cs-CZ" dirty="0"/>
            <a:t>Otázky na návrhy výzkumů/pilotní studie?</a:t>
          </a:r>
          <a:endParaRPr lang="en-US" dirty="0"/>
        </a:p>
      </dgm:t>
    </dgm:pt>
    <dgm:pt modelId="{D49DF6DB-685E-454B-B6AD-5457922EF215}" type="parTrans" cxnId="{B6F490A7-06E7-4948-A82C-FC1E3E4A7C6D}">
      <dgm:prSet/>
      <dgm:spPr/>
      <dgm:t>
        <a:bodyPr/>
        <a:lstStyle/>
        <a:p>
          <a:endParaRPr lang="en-US"/>
        </a:p>
      </dgm:t>
    </dgm:pt>
    <dgm:pt modelId="{5F1302A9-EC3F-408E-9D89-C7F65DDC99CB}" type="sibTrans" cxnId="{B6F490A7-06E7-4948-A82C-FC1E3E4A7C6D}">
      <dgm:prSet/>
      <dgm:spPr/>
      <dgm:t>
        <a:bodyPr/>
        <a:lstStyle/>
        <a:p>
          <a:endParaRPr lang="en-US"/>
        </a:p>
      </dgm:t>
    </dgm:pt>
    <dgm:pt modelId="{5544DE6E-F11A-439E-B34C-F2D3ECE6EF37}">
      <dgm:prSet/>
      <dgm:spPr/>
      <dgm:t>
        <a:bodyPr/>
        <a:lstStyle/>
        <a:p>
          <a:pPr>
            <a:defRPr cap="all"/>
          </a:pPr>
          <a:r>
            <a:rPr lang="cs-CZ" dirty="0"/>
            <a:t>Seminář 3.5. – pozorování.</a:t>
          </a:r>
          <a:endParaRPr lang="en-US" dirty="0"/>
        </a:p>
      </dgm:t>
    </dgm:pt>
    <dgm:pt modelId="{4AD76B68-FAE5-44BF-83FC-4BF7E84A7E23}" type="parTrans" cxnId="{31EDF593-66DA-48C1-B695-BD0B4738857A}">
      <dgm:prSet/>
      <dgm:spPr/>
      <dgm:t>
        <a:bodyPr/>
        <a:lstStyle/>
        <a:p>
          <a:endParaRPr lang="en-US"/>
        </a:p>
      </dgm:t>
    </dgm:pt>
    <dgm:pt modelId="{C40ECA3F-EB6E-4973-AC23-F4A2E5913056}" type="sibTrans" cxnId="{31EDF593-66DA-48C1-B695-BD0B4738857A}">
      <dgm:prSet/>
      <dgm:spPr/>
      <dgm:t>
        <a:bodyPr/>
        <a:lstStyle/>
        <a:p>
          <a:endParaRPr lang="en-US"/>
        </a:p>
      </dgm:t>
    </dgm:pt>
    <dgm:pt modelId="{149C7F0B-1524-4BE1-BAD1-DB78A457522C}" type="pres">
      <dgm:prSet presAssocID="{8B169B7D-9A7E-4183-A62C-2B71ECE69832}" presName="root" presStyleCnt="0">
        <dgm:presLayoutVars>
          <dgm:dir/>
          <dgm:resizeHandles val="exact"/>
        </dgm:presLayoutVars>
      </dgm:prSet>
      <dgm:spPr/>
    </dgm:pt>
    <dgm:pt modelId="{0E380571-9A31-4A92-92C3-3471EE577F3C}" type="pres">
      <dgm:prSet presAssocID="{A4D980C8-9D0F-4DA6-BCC3-53B6FA35B98F}" presName="compNode" presStyleCnt="0"/>
      <dgm:spPr/>
    </dgm:pt>
    <dgm:pt modelId="{3EA85182-0D11-4F92-83C7-F0C2C6208896}" type="pres">
      <dgm:prSet presAssocID="{A4D980C8-9D0F-4DA6-BCC3-53B6FA35B98F}" presName="iconBgRect" presStyleLbl="bgShp" presStyleIdx="0" presStyleCnt="3"/>
      <dgm:spPr/>
    </dgm:pt>
    <dgm:pt modelId="{F615D80D-7768-46E3-9F2F-B8CBBE51FF3F}" type="pres">
      <dgm:prSet presAssocID="{A4D980C8-9D0F-4DA6-BCC3-53B6FA35B9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002E1C13-7CA8-4E3C-B975-180BCC02126E}" type="pres">
      <dgm:prSet presAssocID="{A4D980C8-9D0F-4DA6-BCC3-53B6FA35B98F}" presName="spaceRect" presStyleCnt="0"/>
      <dgm:spPr/>
    </dgm:pt>
    <dgm:pt modelId="{29566D35-03BC-4F40-A15D-AAE5E030FEE8}" type="pres">
      <dgm:prSet presAssocID="{A4D980C8-9D0F-4DA6-BCC3-53B6FA35B98F}" presName="textRect" presStyleLbl="revTx" presStyleIdx="0" presStyleCnt="3" custScaleY="207373">
        <dgm:presLayoutVars>
          <dgm:chMax val="1"/>
          <dgm:chPref val="1"/>
        </dgm:presLayoutVars>
      </dgm:prSet>
      <dgm:spPr/>
    </dgm:pt>
    <dgm:pt modelId="{DE2E3B1D-6EF9-4234-A770-16EBA8D7C17B}" type="pres">
      <dgm:prSet presAssocID="{66E1DDB7-F37F-4895-9752-EA30257269CE}" presName="sibTrans" presStyleCnt="0"/>
      <dgm:spPr/>
    </dgm:pt>
    <dgm:pt modelId="{9B2E489E-1C74-4038-AAA8-2A8760B0962B}" type="pres">
      <dgm:prSet presAssocID="{BDD4212B-37F4-4275-B292-CE98A9C6F09B}" presName="compNode" presStyleCnt="0"/>
      <dgm:spPr/>
    </dgm:pt>
    <dgm:pt modelId="{2BF0AA43-2D15-4857-A9A6-56873DD53B52}" type="pres">
      <dgm:prSet presAssocID="{BDD4212B-37F4-4275-B292-CE98A9C6F09B}" presName="iconBgRect" presStyleLbl="bgShp" presStyleIdx="1" presStyleCnt="3"/>
      <dgm:spPr/>
    </dgm:pt>
    <dgm:pt modelId="{4108808E-90C9-4A18-9AAE-2C9409EDBEE6}" type="pres">
      <dgm:prSet presAssocID="{BDD4212B-37F4-4275-B292-CE98A9C6F0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481FDF6E-FE68-4AF4-8304-94F049568149}" type="pres">
      <dgm:prSet presAssocID="{BDD4212B-37F4-4275-B292-CE98A9C6F09B}" presName="spaceRect" presStyleCnt="0"/>
      <dgm:spPr/>
    </dgm:pt>
    <dgm:pt modelId="{3F52C118-E016-48E7-8874-DF62A57F00B8}" type="pres">
      <dgm:prSet presAssocID="{BDD4212B-37F4-4275-B292-CE98A9C6F09B}" presName="textRect" presStyleLbl="revTx" presStyleIdx="1" presStyleCnt="3" custScaleY="222492">
        <dgm:presLayoutVars>
          <dgm:chMax val="1"/>
          <dgm:chPref val="1"/>
        </dgm:presLayoutVars>
      </dgm:prSet>
      <dgm:spPr/>
    </dgm:pt>
    <dgm:pt modelId="{4FC43407-0EF7-4327-A395-4C1B1F07DB95}" type="pres">
      <dgm:prSet presAssocID="{5F1302A9-EC3F-408E-9D89-C7F65DDC99CB}" presName="sibTrans" presStyleCnt="0"/>
      <dgm:spPr/>
    </dgm:pt>
    <dgm:pt modelId="{86B7ADAF-D477-4A22-9A76-16852EB405E6}" type="pres">
      <dgm:prSet presAssocID="{5544DE6E-F11A-439E-B34C-F2D3ECE6EF37}" presName="compNode" presStyleCnt="0"/>
      <dgm:spPr/>
    </dgm:pt>
    <dgm:pt modelId="{39A38345-16FB-481B-8F30-86542C9925D3}" type="pres">
      <dgm:prSet presAssocID="{5544DE6E-F11A-439E-B34C-F2D3ECE6EF37}" presName="iconBgRect" presStyleLbl="bgShp" presStyleIdx="2" presStyleCnt="3"/>
      <dgm:spPr/>
    </dgm:pt>
    <dgm:pt modelId="{710C9EED-2D15-402C-B4DE-64DE32166559}" type="pres">
      <dgm:prSet presAssocID="{5544DE6E-F11A-439E-B34C-F2D3ECE6EF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ýle"/>
        </a:ext>
      </dgm:extLst>
    </dgm:pt>
    <dgm:pt modelId="{0CF4C732-EB8E-4248-859D-D6BEBB95B03A}" type="pres">
      <dgm:prSet presAssocID="{5544DE6E-F11A-439E-B34C-F2D3ECE6EF37}" presName="spaceRect" presStyleCnt="0"/>
      <dgm:spPr/>
    </dgm:pt>
    <dgm:pt modelId="{8AF59A2B-40AB-4DCE-B95F-3C14AB43FD8B}" type="pres">
      <dgm:prSet presAssocID="{5544DE6E-F11A-439E-B34C-F2D3ECE6EF37}" presName="textRect" presStyleLbl="revTx" presStyleIdx="2" presStyleCnt="3" custScaleY="207373">
        <dgm:presLayoutVars>
          <dgm:chMax val="1"/>
          <dgm:chPref val="1"/>
        </dgm:presLayoutVars>
      </dgm:prSet>
      <dgm:spPr/>
    </dgm:pt>
  </dgm:ptLst>
  <dgm:cxnLst>
    <dgm:cxn modelId="{F5CE301A-6A1B-4B00-A3E5-BFADB9840CE1}" type="presOf" srcId="{8B169B7D-9A7E-4183-A62C-2B71ECE69832}" destId="{149C7F0B-1524-4BE1-BAD1-DB78A457522C}" srcOrd="0" destOrd="0" presId="urn:microsoft.com/office/officeart/2018/5/layout/IconCircleLabelList"/>
    <dgm:cxn modelId="{FD23FD4B-6C9B-4CA4-911D-A653EC4A599F}" type="presOf" srcId="{A4D980C8-9D0F-4DA6-BCC3-53B6FA35B98F}" destId="{29566D35-03BC-4F40-A15D-AAE5E030FEE8}" srcOrd="0" destOrd="0" presId="urn:microsoft.com/office/officeart/2018/5/layout/IconCircleLabelList"/>
    <dgm:cxn modelId="{D71AAB8C-FB7B-40C6-B648-91DB25AFCAE8}" type="presOf" srcId="{BDD4212B-37F4-4275-B292-CE98A9C6F09B}" destId="{3F52C118-E016-48E7-8874-DF62A57F00B8}" srcOrd="0" destOrd="0" presId="urn:microsoft.com/office/officeart/2018/5/layout/IconCircleLabelList"/>
    <dgm:cxn modelId="{31EDF593-66DA-48C1-B695-BD0B4738857A}" srcId="{8B169B7D-9A7E-4183-A62C-2B71ECE69832}" destId="{5544DE6E-F11A-439E-B34C-F2D3ECE6EF37}" srcOrd="2" destOrd="0" parTransId="{4AD76B68-FAE5-44BF-83FC-4BF7E84A7E23}" sibTransId="{C40ECA3F-EB6E-4973-AC23-F4A2E5913056}"/>
    <dgm:cxn modelId="{020E909C-E6DC-4A5A-AE03-A2DE42ACB27C}" srcId="{8B169B7D-9A7E-4183-A62C-2B71ECE69832}" destId="{A4D980C8-9D0F-4DA6-BCC3-53B6FA35B98F}" srcOrd="0" destOrd="0" parTransId="{8B141986-B32C-49E6-A4AA-ADF6D8984A65}" sibTransId="{66E1DDB7-F37F-4895-9752-EA30257269CE}"/>
    <dgm:cxn modelId="{B6F490A7-06E7-4948-A82C-FC1E3E4A7C6D}" srcId="{8B169B7D-9A7E-4183-A62C-2B71ECE69832}" destId="{BDD4212B-37F4-4275-B292-CE98A9C6F09B}" srcOrd="1" destOrd="0" parTransId="{D49DF6DB-685E-454B-B6AD-5457922EF215}" sibTransId="{5F1302A9-EC3F-408E-9D89-C7F65DDC99CB}"/>
    <dgm:cxn modelId="{375ECBF2-ED76-4AC9-800A-AD693D0DF953}" type="presOf" srcId="{5544DE6E-F11A-439E-B34C-F2D3ECE6EF37}" destId="{8AF59A2B-40AB-4DCE-B95F-3C14AB43FD8B}" srcOrd="0" destOrd="0" presId="urn:microsoft.com/office/officeart/2018/5/layout/IconCircleLabelList"/>
    <dgm:cxn modelId="{785ABC08-FB71-4505-9FF9-4519C4A68D8D}" type="presParOf" srcId="{149C7F0B-1524-4BE1-BAD1-DB78A457522C}" destId="{0E380571-9A31-4A92-92C3-3471EE577F3C}" srcOrd="0" destOrd="0" presId="urn:microsoft.com/office/officeart/2018/5/layout/IconCircleLabelList"/>
    <dgm:cxn modelId="{5B00BAB3-90FE-4849-A55C-A2781CB9316F}" type="presParOf" srcId="{0E380571-9A31-4A92-92C3-3471EE577F3C}" destId="{3EA85182-0D11-4F92-83C7-F0C2C6208896}" srcOrd="0" destOrd="0" presId="urn:microsoft.com/office/officeart/2018/5/layout/IconCircleLabelList"/>
    <dgm:cxn modelId="{97DBA35F-D485-4BEA-BC4E-B09DD345AE3C}" type="presParOf" srcId="{0E380571-9A31-4A92-92C3-3471EE577F3C}" destId="{F615D80D-7768-46E3-9F2F-B8CBBE51FF3F}" srcOrd="1" destOrd="0" presId="urn:microsoft.com/office/officeart/2018/5/layout/IconCircleLabelList"/>
    <dgm:cxn modelId="{99D4E863-5C76-4470-9528-F4542CA03CA1}" type="presParOf" srcId="{0E380571-9A31-4A92-92C3-3471EE577F3C}" destId="{002E1C13-7CA8-4E3C-B975-180BCC02126E}" srcOrd="2" destOrd="0" presId="urn:microsoft.com/office/officeart/2018/5/layout/IconCircleLabelList"/>
    <dgm:cxn modelId="{FF64F7C1-20F9-4021-ABCA-6FC2DD15A323}" type="presParOf" srcId="{0E380571-9A31-4A92-92C3-3471EE577F3C}" destId="{29566D35-03BC-4F40-A15D-AAE5E030FEE8}" srcOrd="3" destOrd="0" presId="urn:microsoft.com/office/officeart/2018/5/layout/IconCircleLabelList"/>
    <dgm:cxn modelId="{AD5A8B95-3B8D-464C-9445-C23B1A8BE7F2}" type="presParOf" srcId="{149C7F0B-1524-4BE1-BAD1-DB78A457522C}" destId="{DE2E3B1D-6EF9-4234-A770-16EBA8D7C17B}" srcOrd="1" destOrd="0" presId="urn:microsoft.com/office/officeart/2018/5/layout/IconCircleLabelList"/>
    <dgm:cxn modelId="{EE2BE492-EDCE-4CEC-ADAD-0803BA4EBE2E}" type="presParOf" srcId="{149C7F0B-1524-4BE1-BAD1-DB78A457522C}" destId="{9B2E489E-1C74-4038-AAA8-2A8760B0962B}" srcOrd="2" destOrd="0" presId="urn:microsoft.com/office/officeart/2018/5/layout/IconCircleLabelList"/>
    <dgm:cxn modelId="{054C191E-BFDC-4E9B-8A32-43C4FD3A0A0E}" type="presParOf" srcId="{9B2E489E-1C74-4038-AAA8-2A8760B0962B}" destId="{2BF0AA43-2D15-4857-A9A6-56873DD53B52}" srcOrd="0" destOrd="0" presId="urn:microsoft.com/office/officeart/2018/5/layout/IconCircleLabelList"/>
    <dgm:cxn modelId="{8756DA4E-2987-409F-B75F-E74F07D3D02F}" type="presParOf" srcId="{9B2E489E-1C74-4038-AAA8-2A8760B0962B}" destId="{4108808E-90C9-4A18-9AAE-2C9409EDBEE6}" srcOrd="1" destOrd="0" presId="urn:microsoft.com/office/officeart/2018/5/layout/IconCircleLabelList"/>
    <dgm:cxn modelId="{22649F56-A8C1-4D54-BB64-B7A49B3E5E6C}" type="presParOf" srcId="{9B2E489E-1C74-4038-AAA8-2A8760B0962B}" destId="{481FDF6E-FE68-4AF4-8304-94F049568149}" srcOrd="2" destOrd="0" presId="urn:microsoft.com/office/officeart/2018/5/layout/IconCircleLabelList"/>
    <dgm:cxn modelId="{E5E1B9D5-4BAA-4F3C-A4ED-957DFD2F7B7A}" type="presParOf" srcId="{9B2E489E-1C74-4038-AAA8-2A8760B0962B}" destId="{3F52C118-E016-48E7-8874-DF62A57F00B8}" srcOrd="3" destOrd="0" presId="urn:microsoft.com/office/officeart/2018/5/layout/IconCircleLabelList"/>
    <dgm:cxn modelId="{5F0A800C-104B-4B1D-9BE9-BEB90482313A}" type="presParOf" srcId="{149C7F0B-1524-4BE1-BAD1-DB78A457522C}" destId="{4FC43407-0EF7-4327-A395-4C1B1F07DB95}" srcOrd="3" destOrd="0" presId="urn:microsoft.com/office/officeart/2018/5/layout/IconCircleLabelList"/>
    <dgm:cxn modelId="{92DADD33-897D-4809-A53A-C3995C4C727F}" type="presParOf" srcId="{149C7F0B-1524-4BE1-BAD1-DB78A457522C}" destId="{86B7ADAF-D477-4A22-9A76-16852EB405E6}" srcOrd="4" destOrd="0" presId="urn:microsoft.com/office/officeart/2018/5/layout/IconCircleLabelList"/>
    <dgm:cxn modelId="{4DB83D9F-0EC5-4D2E-8198-74BFD5ABCE6C}" type="presParOf" srcId="{86B7ADAF-D477-4A22-9A76-16852EB405E6}" destId="{39A38345-16FB-481B-8F30-86542C9925D3}" srcOrd="0" destOrd="0" presId="urn:microsoft.com/office/officeart/2018/5/layout/IconCircleLabelList"/>
    <dgm:cxn modelId="{A090EEA3-18D9-4052-81D7-B8B806F211AB}" type="presParOf" srcId="{86B7ADAF-D477-4A22-9A76-16852EB405E6}" destId="{710C9EED-2D15-402C-B4DE-64DE32166559}" srcOrd="1" destOrd="0" presId="urn:microsoft.com/office/officeart/2018/5/layout/IconCircleLabelList"/>
    <dgm:cxn modelId="{821636A5-F1A4-48ED-B500-8E487ED74178}" type="presParOf" srcId="{86B7ADAF-D477-4A22-9A76-16852EB405E6}" destId="{0CF4C732-EB8E-4248-859D-D6BEBB95B03A}" srcOrd="2" destOrd="0" presId="urn:microsoft.com/office/officeart/2018/5/layout/IconCircleLabelList"/>
    <dgm:cxn modelId="{0A8E8D9B-51DE-427B-92D0-1A88DD86E303}" type="presParOf" srcId="{86B7ADAF-D477-4A22-9A76-16852EB405E6}" destId="{8AF59A2B-40AB-4DCE-B95F-3C14AB43FD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909A5-45D4-4EF3-97AD-2697E6BAED3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FAE2FF-1B6A-45D2-A85E-807E4C1B4B24}">
      <dgm:prSet/>
      <dgm:spPr/>
      <dgm:t>
        <a:bodyPr/>
        <a:lstStyle/>
        <a:p>
          <a:r>
            <a:rPr lang="cs-CZ"/>
            <a:t>Víme, kde se pohybujeme v rámci ontologie, epistemologie a metodologie.</a:t>
          </a:r>
          <a:endParaRPr lang="en-US"/>
        </a:p>
      </dgm:t>
    </dgm:pt>
    <dgm:pt modelId="{AF61F1A5-68C7-451C-84AC-BB0CDA606F6A}" type="parTrans" cxnId="{B5313CFB-7E14-42AC-BAE2-C2A854CEEE77}">
      <dgm:prSet/>
      <dgm:spPr/>
      <dgm:t>
        <a:bodyPr/>
        <a:lstStyle/>
        <a:p>
          <a:endParaRPr lang="en-US"/>
        </a:p>
      </dgm:t>
    </dgm:pt>
    <dgm:pt modelId="{DA528B41-13F9-4F15-B8D2-218D266A24E2}" type="sibTrans" cxnId="{B5313CFB-7E14-42AC-BAE2-C2A854CEEE77}">
      <dgm:prSet/>
      <dgm:spPr/>
      <dgm:t>
        <a:bodyPr/>
        <a:lstStyle/>
        <a:p>
          <a:endParaRPr lang="en-US"/>
        </a:p>
      </dgm:t>
    </dgm:pt>
    <dgm:pt modelId="{5705A4FE-A43B-4984-86F4-00BC55F977B2}">
      <dgm:prSet/>
      <dgm:spPr/>
      <dgm:t>
        <a:bodyPr/>
        <a:lstStyle/>
        <a:p>
          <a:r>
            <a:rPr lang="cs-CZ"/>
            <a:t>Máme nastudovanou teorii a příbuzné relevantní studie. </a:t>
          </a:r>
          <a:endParaRPr lang="en-US"/>
        </a:p>
      </dgm:t>
    </dgm:pt>
    <dgm:pt modelId="{1366D210-1914-4517-AD85-E79F4A2554E8}" type="parTrans" cxnId="{AFF9C30C-BA12-4ADA-8DAE-3F1848083BD0}">
      <dgm:prSet/>
      <dgm:spPr/>
      <dgm:t>
        <a:bodyPr/>
        <a:lstStyle/>
        <a:p>
          <a:endParaRPr lang="en-US"/>
        </a:p>
      </dgm:t>
    </dgm:pt>
    <dgm:pt modelId="{356CC823-9D93-411F-9F81-D71A3BB00629}" type="sibTrans" cxnId="{AFF9C30C-BA12-4ADA-8DAE-3F1848083BD0}">
      <dgm:prSet/>
      <dgm:spPr/>
      <dgm:t>
        <a:bodyPr/>
        <a:lstStyle/>
        <a:p>
          <a:endParaRPr lang="en-US"/>
        </a:p>
      </dgm:t>
    </dgm:pt>
    <dgm:pt modelId="{C6ACB508-F038-40A1-9130-A82C15BCB9EE}">
      <dgm:prSet/>
      <dgm:spPr/>
      <dgm:t>
        <a:bodyPr/>
        <a:lstStyle/>
        <a:p>
          <a:r>
            <a:rPr lang="cs-CZ" dirty="0"/>
            <a:t>Máme vytvořený design studie vč. jejího účelu a…</a:t>
          </a:r>
          <a:endParaRPr lang="en-US" dirty="0"/>
        </a:p>
      </dgm:t>
    </dgm:pt>
    <dgm:pt modelId="{B9A28381-A445-4046-96F9-FD05A2750D7F}" type="parTrans" cxnId="{FCFAA635-6BA8-4BFF-92CE-35D5E2E4E0A6}">
      <dgm:prSet/>
      <dgm:spPr/>
      <dgm:t>
        <a:bodyPr/>
        <a:lstStyle/>
        <a:p>
          <a:endParaRPr lang="en-US"/>
        </a:p>
      </dgm:t>
    </dgm:pt>
    <dgm:pt modelId="{778E1393-4928-45D8-982B-E2C11B16A938}" type="sibTrans" cxnId="{FCFAA635-6BA8-4BFF-92CE-35D5E2E4E0A6}">
      <dgm:prSet/>
      <dgm:spPr/>
      <dgm:t>
        <a:bodyPr/>
        <a:lstStyle/>
        <a:p>
          <a:endParaRPr lang="en-US"/>
        </a:p>
      </dgm:t>
    </dgm:pt>
    <dgm:pt modelId="{7A456648-6D07-4DD6-8EFD-81C214201A01}">
      <dgm:prSet/>
      <dgm:spPr/>
      <dgm:t>
        <a:bodyPr/>
        <a:lstStyle/>
        <a:p>
          <a:r>
            <a:rPr lang="cs-CZ" dirty="0"/>
            <a:t>…podle něj nasbíraná data (pozorování, rozhovory, etnografie apod.) s ohledem na </a:t>
          </a:r>
          <a:r>
            <a:rPr lang="cs-CZ" dirty="0" err="1"/>
            <a:t>vzrokování</a:t>
          </a:r>
          <a:r>
            <a:rPr lang="cs-CZ" dirty="0"/>
            <a:t> a saturaci.</a:t>
          </a:r>
          <a:endParaRPr lang="en-US" dirty="0"/>
        </a:p>
      </dgm:t>
    </dgm:pt>
    <dgm:pt modelId="{E1029768-8253-4CCD-B285-43B24751B11B}" type="parTrans" cxnId="{744E756C-D31C-44EA-B400-18AB9897C4B8}">
      <dgm:prSet/>
      <dgm:spPr/>
      <dgm:t>
        <a:bodyPr/>
        <a:lstStyle/>
        <a:p>
          <a:endParaRPr lang="en-US"/>
        </a:p>
      </dgm:t>
    </dgm:pt>
    <dgm:pt modelId="{AA250202-DE2E-41C0-BD4C-13A15F640D57}" type="sibTrans" cxnId="{744E756C-D31C-44EA-B400-18AB9897C4B8}">
      <dgm:prSet/>
      <dgm:spPr/>
      <dgm:t>
        <a:bodyPr/>
        <a:lstStyle/>
        <a:p>
          <a:endParaRPr lang="en-US"/>
        </a:p>
      </dgm:t>
    </dgm:pt>
    <dgm:pt modelId="{44A08471-20E8-4152-A285-988AB0E95F2E}">
      <dgm:prSet/>
      <dgm:spPr/>
      <dgm:t>
        <a:bodyPr/>
        <a:lstStyle/>
        <a:p>
          <a:r>
            <a:rPr lang="cs-CZ" dirty="0"/>
            <a:t>Nyní potřebujeme data analyzovat (</a:t>
          </a:r>
          <a:r>
            <a:rPr lang="cs-CZ" dirty="0" err="1"/>
            <a:t>kvali</a:t>
          </a:r>
          <a:r>
            <a:rPr lang="cs-CZ" dirty="0"/>
            <a:t> i </a:t>
          </a:r>
          <a:r>
            <a:rPr lang="cs-CZ" dirty="0" err="1"/>
            <a:t>kvanti</a:t>
          </a:r>
          <a:r>
            <a:rPr lang="cs-CZ" dirty="0"/>
            <a:t>) – pokud jsme již nezačali u sběru!</a:t>
          </a:r>
          <a:endParaRPr lang="en-US" dirty="0"/>
        </a:p>
      </dgm:t>
    </dgm:pt>
    <dgm:pt modelId="{E6A4E62B-712C-4CAF-BA7E-B12EC8B39996}" type="parTrans" cxnId="{C784A624-C2BA-403F-B05D-35A0813BB54D}">
      <dgm:prSet/>
      <dgm:spPr/>
      <dgm:t>
        <a:bodyPr/>
        <a:lstStyle/>
        <a:p>
          <a:endParaRPr lang="en-US"/>
        </a:p>
      </dgm:t>
    </dgm:pt>
    <dgm:pt modelId="{F69E8046-8F71-40F2-AC0B-916B9BCF6DA6}" type="sibTrans" cxnId="{C784A624-C2BA-403F-B05D-35A0813BB54D}">
      <dgm:prSet/>
      <dgm:spPr/>
      <dgm:t>
        <a:bodyPr/>
        <a:lstStyle/>
        <a:p>
          <a:endParaRPr lang="en-US"/>
        </a:p>
      </dgm:t>
    </dgm:pt>
    <dgm:pt modelId="{F86C55DC-E11B-4127-ADC6-20CC4CBF857C}" type="pres">
      <dgm:prSet presAssocID="{F3A909A5-45D4-4EF3-97AD-2697E6BAED3C}" presName="outerComposite" presStyleCnt="0">
        <dgm:presLayoutVars>
          <dgm:chMax val="5"/>
          <dgm:dir/>
          <dgm:resizeHandles val="exact"/>
        </dgm:presLayoutVars>
      </dgm:prSet>
      <dgm:spPr/>
    </dgm:pt>
    <dgm:pt modelId="{202D1706-BC44-44E8-A56B-503FCA40B514}" type="pres">
      <dgm:prSet presAssocID="{F3A909A5-45D4-4EF3-97AD-2697E6BAED3C}" presName="dummyMaxCanvas" presStyleCnt="0">
        <dgm:presLayoutVars/>
      </dgm:prSet>
      <dgm:spPr/>
    </dgm:pt>
    <dgm:pt modelId="{3C246792-AF1B-4832-9868-B633C374CCA7}" type="pres">
      <dgm:prSet presAssocID="{F3A909A5-45D4-4EF3-97AD-2697E6BAED3C}" presName="FiveNodes_1" presStyleLbl="node1" presStyleIdx="0" presStyleCnt="5">
        <dgm:presLayoutVars>
          <dgm:bulletEnabled val="1"/>
        </dgm:presLayoutVars>
      </dgm:prSet>
      <dgm:spPr/>
    </dgm:pt>
    <dgm:pt modelId="{E40EFF14-BB8E-46DF-9A86-E67054A6C6B0}" type="pres">
      <dgm:prSet presAssocID="{F3A909A5-45D4-4EF3-97AD-2697E6BAED3C}" presName="FiveNodes_2" presStyleLbl="node1" presStyleIdx="1" presStyleCnt="5">
        <dgm:presLayoutVars>
          <dgm:bulletEnabled val="1"/>
        </dgm:presLayoutVars>
      </dgm:prSet>
      <dgm:spPr/>
    </dgm:pt>
    <dgm:pt modelId="{DF9BF592-7F87-4807-9F4D-BDFCC989BA4F}" type="pres">
      <dgm:prSet presAssocID="{F3A909A5-45D4-4EF3-97AD-2697E6BAED3C}" presName="FiveNodes_3" presStyleLbl="node1" presStyleIdx="2" presStyleCnt="5">
        <dgm:presLayoutVars>
          <dgm:bulletEnabled val="1"/>
        </dgm:presLayoutVars>
      </dgm:prSet>
      <dgm:spPr/>
    </dgm:pt>
    <dgm:pt modelId="{3EFDD383-31D7-42CE-9570-A1A27A150E29}" type="pres">
      <dgm:prSet presAssocID="{F3A909A5-45D4-4EF3-97AD-2697E6BAED3C}" presName="FiveNodes_4" presStyleLbl="node1" presStyleIdx="3" presStyleCnt="5">
        <dgm:presLayoutVars>
          <dgm:bulletEnabled val="1"/>
        </dgm:presLayoutVars>
      </dgm:prSet>
      <dgm:spPr/>
    </dgm:pt>
    <dgm:pt modelId="{77241086-9DF9-47CD-BC05-B873F6CEB2F4}" type="pres">
      <dgm:prSet presAssocID="{F3A909A5-45D4-4EF3-97AD-2697E6BAED3C}" presName="FiveNodes_5" presStyleLbl="node1" presStyleIdx="4" presStyleCnt="5">
        <dgm:presLayoutVars>
          <dgm:bulletEnabled val="1"/>
        </dgm:presLayoutVars>
      </dgm:prSet>
      <dgm:spPr/>
    </dgm:pt>
    <dgm:pt modelId="{416C509D-E208-4C60-B66D-D8BA2D8DB5BE}" type="pres">
      <dgm:prSet presAssocID="{F3A909A5-45D4-4EF3-97AD-2697E6BAED3C}" presName="FiveConn_1-2" presStyleLbl="fgAccFollowNode1" presStyleIdx="0" presStyleCnt="4">
        <dgm:presLayoutVars>
          <dgm:bulletEnabled val="1"/>
        </dgm:presLayoutVars>
      </dgm:prSet>
      <dgm:spPr/>
    </dgm:pt>
    <dgm:pt modelId="{8BBB0057-D55E-423E-964D-01CD4E119295}" type="pres">
      <dgm:prSet presAssocID="{F3A909A5-45D4-4EF3-97AD-2697E6BAED3C}" presName="FiveConn_2-3" presStyleLbl="fgAccFollowNode1" presStyleIdx="1" presStyleCnt="4">
        <dgm:presLayoutVars>
          <dgm:bulletEnabled val="1"/>
        </dgm:presLayoutVars>
      </dgm:prSet>
      <dgm:spPr/>
    </dgm:pt>
    <dgm:pt modelId="{8BC88C45-A220-448E-9C9E-91F7654C08AD}" type="pres">
      <dgm:prSet presAssocID="{F3A909A5-45D4-4EF3-97AD-2697E6BAED3C}" presName="FiveConn_3-4" presStyleLbl="fgAccFollowNode1" presStyleIdx="2" presStyleCnt="4">
        <dgm:presLayoutVars>
          <dgm:bulletEnabled val="1"/>
        </dgm:presLayoutVars>
      </dgm:prSet>
      <dgm:spPr/>
    </dgm:pt>
    <dgm:pt modelId="{580C56C0-18E5-4055-B424-E818C8EC106F}" type="pres">
      <dgm:prSet presAssocID="{F3A909A5-45D4-4EF3-97AD-2697E6BAED3C}" presName="FiveConn_4-5" presStyleLbl="fgAccFollowNode1" presStyleIdx="3" presStyleCnt="4">
        <dgm:presLayoutVars>
          <dgm:bulletEnabled val="1"/>
        </dgm:presLayoutVars>
      </dgm:prSet>
      <dgm:spPr/>
    </dgm:pt>
    <dgm:pt modelId="{8E4F4A8E-12B4-40DD-A226-0F34EB2F4C42}" type="pres">
      <dgm:prSet presAssocID="{F3A909A5-45D4-4EF3-97AD-2697E6BAED3C}" presName="FiveNodes_1_text" presStyleLbl="node1" presStyleIdx="4" presStyleCnt="5">
        <dgm:presLayoutVars>
          <dgm:bulletEnabled val="1"/>
        </dgm:presLayoutVars>
      </dgm:prSet>
      <dgm:spPr/>
    </dgm:pt>
    <dgm:pt modelId="{6EBA257E-9DD8-46EA-A892-01514DF77B9E}" type="pres">
      <dgm:prSet presAssocID="{F3A909A5-45D4-4EF3-97AD-2697E6BAED3C}" presName="FiveNodes_2_text" presStyleLbl="node1" presStyleIdx="4" presStyleCnt="5">
        <dgm:presLayoutVars>
          <dgm:bulletEnabled val="1"/>
        </dgm:presLayoutVars>
      </dgm:prSet>
      <dgm:spPr/>
    </dgm:pt>
    <dgm:pt modelId="{7CD51438-454B-4BC6-9359-15B14029FCD5}" type="pres">
      <dgm:prSet presAssocID="{F3A909A5-45D4-4EF3-97AD-2697E6BAED3C}" presName="FiveNodes_3_text" presStyleLbl="node1" presStyleIdx="4" presStyleCnt="5">
        <dgm:presLayoutVars>
          <dgm:bulletEnabled val="1"/>
        </dgm:presLayoutVars>
      </dgm:prSet>
      <dgm:spPr/>
    </dgm:pt>
    <dgm:pt modelId="{AC5D2A55-56D5-4099-B4E4-13AE414A79E7}" type="pres">
      <dgm:prSet presAssocID="{F3A909A5-45D4-4EF3-97AD-2697E6BAED3C}" presName="FiveNodes_4_text" presStyleLbl="node1" presStyleIdx="4" presStyleCnt="5">
        <dgm:presLayoutVars>
          <dgm:bulletEnabled val="1"/>
        </dgm:presLayoutVars>
      </dgm:prSet>
      <dgm:spPr/>
    </dgm:pt>
    <dgm:pt modelId="{72402EB5-67A6-4396-AA51-DD030E2F5FA8}" type="pres">
      <dgm:prSet presAssocID="{F3A909A5-45D4-4EF3-97AD-2697E6BAED3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FF9C30C-BA12-4ADA-8DAE-3F1848083BD0}" srcId="{F3A909A5-45D4-4EF3-97AD-2697E6BAED3C}" destId="{5705A4FE-A43B-4984-86F4-00BC55F977B2}" srcOrd="1" destOrd="0" parTransId="{1366D210-1914-4517-AD85-E79F4A2554E8}" sibTransId="{356CC823-9D93-411F-9F81-D71A3BB00629}"/>
    <dgm:cxn modelId="{F4D76211-50E3-4607-AD4E-4FCF145C82B4}" type="presOf" srcId="{7A456648-6D07-4DD6-8EFD-81C214201A01}" destId="{AC5D2A55-56D5-4099-B4E4-13AE414A79E7}" srcOrd="1" destOrd="0" presId="urn:microsoft.com/office/officeart/2005/8/layout/vProcess5"/>
    <dgm:cxn modelId="{64C0F516-3DCC-4587-B7B3-5B2D761716F0}" type="presOf" srcId="{44A08471-20E8-4152-A285-988AB0E95F2E}" destId="{72402EB5-67A6-4396-AA51-DD030E2F5FA8}" srcOrd="1" destOrd="0" presId="urn:microsoft.com/office/officeart/2005/8/layout/vProcess5"/>
    <dgm:cxn modelId="{37F0031C-8D16-4628-9248-DB7BFB1A7A74}" type="presOf" srcId="{7A456648-6D07-4DD6-8EFD-81C214201A01}" destId="{3EFDD383-31D7-42CE-9570-A1A27A150E29}" srcOrd="0" destOrd="0" presId="urn:microsoft.com/office/officeart/2005/8/layout/vProcess5"/>
    <dgm:cxn modelId="{C784A624-C2BA-403F-B05D-35A0813BB54D}" srcId="{F3A909A5-45D4-4EF3-97AD-2697E6BAED3C}" destId="{44A08471-20E8-4152-A285-988AB0E95F2E}" srcOrd="4" destOrd="0" parTransId="{E6A4E62B-712C-4CAF-BA7E-B12EC8B39996}" sibTransId="{F69E8046-8F71-40F2-AC0B-916B9BCF6DA6}"/>
    <dgm:cxn modelId="{5082C22F-D5E8-4AF4-98EA-C689705D9F55}" type="presOf" srcId="{AA250202-DE2E-41C0-BD4C-13A15F640D57}" destId="{580C56C0-18E5-4055-B424-E818C8EC106F}" srcOrd="0" destOrd="0" presId="urn:microsoft.com/office/officeart/2005/8/layout/vProcess5"/>
    <dgm:cxn modelId="{FCFAA635-6BA8-4BFF-92CE-35D5E2E4E0A6}" srcId="{F3A909A5-45D4-4EF3-97AD-2697E6BAED3C}" destId="{C6ACB508-F038-40A1-9130-A82C15BCB9EE}" srcOrd="2" destOrd="0" parTransId="{B9A28381-A445-4046-96F9-FD05A2750D7F}" sibTransId="{778E1393-4928-45D8-982B-E2C11B16A938}"/>
    <dgm:cxn modelId="{4E993037-250B-4869-9515-CF58FF7DB6DB}" type="presOf" srcId="{5705A4FE-A43B-4984-86F4-00BC55F977B2}" destId="{E40EFF14-BB8E-46DF-9A86-E67054A6C6B0}" srcOrd="0" destOrd="0" presId="urn:microsoft.com/office/officeart/2005/8/layout/vProcess5"/>
    <dgm:cxn modelId="{4A79C269-E881-422E-9B23-DAC67D826FFF}" type="presOf" srcId="{F3A909A5-45D4-4EF3-97AD-2697E6BAED3C}" destId="{F86C55DC-E11B-4127-ADC6-20CC4CBF857C}" srcOrd="0" destOrd="0" presId="urn:microsoft.com/office/officeart/2005/8/layout/vProcess5"/>
    <dgm:cxn modelId="{0AFA3F4A-BA5B-44D5-BA50-32825D05EC6F}" type="presOf" srcId="{44A08471-20E8-4152-A285-988AB0E95F2E}" destId="{77241086-9DF9-47CD-BC05-B873F6CEB2F4}" srcOrd="0" destOrd="0" presId="urn:microsoft.com/office/officeart/2005/8/layout/vProcess5"/>
    <dgm:cxn modelId="{744E756C-D31C-44EA-B400-18AB9897C4B8}" srcId="{F3A909A5-45D4-4EF3-97AD-2697E6BAED3C}" destId="{7A456648-6D07-4DD6-8EFD-81C214201A01}" srcOrd="3" destOrd="0" parTransId="{E1029768-8253-4CCD-B285-43B24751B11B}" sibTransId="{AA250202-DE2E-41C0-BD4C-13A15F640D57}"/>
    <dgm:cxn modelId="{7B90A056-23D6-4D72-BE29-4DE6266B1916}" type="presOf" srcId="{C6ACB508-F038-40A1-9130-A82C15BCB9EE}" destId="{7CD51438-454B-4BC6-9359-15B14029FCD5}" srcOrd="1" destOrd="0" presId="urn:microsoft.com/office/officeart/2005/8/layout/vProcess5"/>
    <dgm:cxn modelId="{7958D17A-427D-44D5-AF67-36CA9AB77C8C}" type="presOf" srcId="{E2FAE2FF-1B6A-45D2-A85E-807E4C1B4B24}" destId="{3C246792-AF1B-4832-9868-B633C374CCA7}" srcOrd="0" destOrd="0" presId="urn:microsoft.com/office/officeart/2005/8/layout/vProcess5"/>
    <dgm:cxn modelId="{6AEBE67F-BE09-403C-B11F-2A332ADD5B19}" type="presOf" srcId="{356CC823-9D93-411F-9F81-D71A3BB00629}" destId="{8BBB0057-D55E-423E-964D-01CD4E119295}" srcOrd="0" destOrd="0" presId="urn:microsoft.com/office/officeart/2005/8/layout/vProcess5"/>
    <dgm:cxn modelId="{5584EFCB-4648-4AB7-BB75-D4E31CAED45E}" type="presOf" srcId="{778E1393-4928-45D8-982B-E2C11B16A938}" destId="{8BC88C45-A220-448E-9C9E-91F7654C08AD}" srcOrd="0" destOrd="0" presId="urn:microsoft.com/office/officeart/2005/8/layout/vProcess5"/>
    <dgm:cxn modelId="{995605CC-B53A-49BB-ADA4-625C2B1A75FD}" type="presOf" srcId="{5705A4FE-A43B-4984-86F4-00BC55F977B2}" destId="{6EBA257E-9DD8-46EA-A892-01514DF77B9E}" srcOrd="1" destOrd="0" presId="urn:microsoft.com/office/officeart/2005/8/layout/vProcess5"/>
    <dgm:cxn modelId="{0E44B5D8-C2DD-4FEE-BDEF-9E506D970298}" type="presOf" srcId="{DA528B41-13F9-4F15-B8D2-218D266A24E2}" destId="{416C509D-E208-4C60-B66D-D8BA2D8DB5BE}" srcOrd="0" destOrd="0" presId="urn:microsoft.com/office/officeart/2005/8/layout/vProcess5"/>
    <dgm:cxn modelId="{1D0F6DE9-7FCC-416B-81D0-60E345BAF09B}" type="presOf" srcId="{C6ACB508-F038-40A1-9130-A82C15BCB9EE}" destId="{DF9BF592-7F87-4807-9F4D-BDFCC989BA4F}" srcOrd="0" destOrd="0" presId="urn:microsoft.com/office/officeart/2005/8/layout/vProcess5"/>
    <dgm:cxn modelId="{21B09BEB-69D9-4602-8F51-79C0F09E6403}" type="presOf" srcId="{E2FAE2FF-1B6A-45D2-A85E-807E4C1B4B24}" destId="{8E4F4A8E-12B4-40DD-A226-0F34EB2F4C42}" srcOrd="1" destOrd="0" presId="urn:microsoft.com/office/officeart/2005/8/layout/vProcess5"/>
    <dgm:cxn modelId="{B5313CFB-7E14-42AC-BAE2-C2A854CEEE77}" srcId="{F3A909A5-45D4-4EF3-97AD-2697E6BAED3C}" destId="{E2FAE2FF-1B6A-45D2-A85E-807E4C1B4B24}" srcOrd="0" destOrd="0" parTransId="{AF61F1A5-68C7-451C-84AC-BB0CDA606F6A}" sibTransId="{DA528B41-13F9-4F15-B8D2-218D266A24E2}"/>
    <dgm:cxn modelId="{67D91E8C-7A68-4CE9-B399-87A6BDE05D1B}" type="presParOf" srcId="{F86C55DC-E11B-4127-ADC6-20CC4CBF857C}" destId="{202D1706-BC44-44E8-A56B-503FCA40B514}" srcOrd="0" destOrd="0" presId="urn:microsoft.com/office/officeart/2005/8/layout/vProcess5"/>
    <dgm:cxn modelId="{05A1FE8E-0615-470C-AADA-7E13F7625932}" type="presParOf" srcId="{F86C55DC-E11B-4127-ADC6-20CC4CBF857C}" destId="{3C246792-AF1B-4832-9868-B633C374CCA7}" srcOrd="1" destOrd="0" presId="urn:microsoft.com/office/officeart/2005/8/layout/vProcess5"/>
    <dgm:cxn modelId="{D993579C-3EA7-42B8-8BBE-A44854E9C905}" type="presParOf" srcId="{F86C55DC-E11B-4127-ADC6-20CC4CBF857C}" destId="{E40EFF14-BB8E-46DF-9A86-E67054A6C6B0}" srcOrd="2" destOrd="0" presId="urn:microsoft.com/office/officeart/2005/8/layout/vProcess5"/>
    <dgm:cxn modelId="{24F200FC-F618-48A7-9113-796003DE8D47}" type="presParOf" srcId="{F86C55DC-E11B-4127-ADC6-20CC4CBF857C}" destId="{DF9BF592-7F87-4807-9F4D-BDFCC989BA4F}" srcOrd="3" destOrd="0" presId="urn:microsoft.com/office/officeart/2005/8/layout/vProcess5"/>
    <dgm:cxn modelId="{D31A0880-3A98-4C39-806A-E736E1A34D08}" type="presParOf" srcId="{F86C55DC-E11B-4127-ADC6-20CC4CBF857C}" destId="{3EFDD383-31D7-42CE-9570-A1A27A150E29}" srcOrd="4" destOrd="0" presId="urn:microsoft.com/office/officeart/2005/8/layout/vProcess5"/>
    <dgm:cxn modelId="{096BA8A6-09A4-4E3E-9603-AC2D0C79A428}" type="presParOf" srcId="{F86C55DC-E11B-4127-ADC6-20CC4CBF857C}" destId="{77241086-9DF9-47CD-BC05-B873F6CEB2F4}" srcOrd="5" destOrd="0" presId="urn:microsoft.com/office/officeart/2005/8/layout/vProcess5"/>
    <dgm:cxn modelId="{474D5CE0-D1F4-4A8F-80EB-260195325EE8}" type="presParOf" srcId="{F86C55DC-E11B-4127-ADC6-20CC4CBF857C}" destId="{416C509D-E208-4C60-B66D-D8BA2D8DB5BE}" srcOrd="6" destOrd="0" presId="urn:microsoft.com/office/officeart/2005/8/layout/vProcess5"/>
    <dgm:cxn modelId="{4FAE16CD-D1D3-4DAE-8179-C6DFBA144A02}" type="presParOf" srcId="{F86C55DC-E11B-4127-ADC6-20CC4CBF857C}" destId="{8BBB0057-D55E-423E-964D-01CD4E119295}" srcOrd="7" destOrd="0" presId="urn:microsoft.com/office/officeart/2005/8/layout/vProcess5"/>
    <dgm:cxn modelId="{DCF9E3AE-503B-4F59-807A-C67DDAFAF753}" type="presParOf" srcId="{F86C55DC-E11B-4127-ADC6-20CC4CBF857C}" destId="{8BC88C45-A220-448E-9C9E-91F7654C08AD}" srcOrd="8" destOrd="0" presId="urn:microsoft.com/office/officeart/2005/8/layout/vProcess5"/>
    <dgm:cxn modelId="{B0537E66-CCCF-499C-B353-C76BE0444EA9}" type="presParOf" srcId="{F86C55DC-E11B-4127-ADC6-20CC4CBF857C}" destId="{580C56C0-18E5-4055-B424-E818C8EC106F}" srcOrd="9" destOrd="0" presId="urn:microsoft.com/office/officeart/2005/8/layout/vProcess5"/>
    <dgm:cxn modelId="{4EDA1B69-F9FE-4811-AF35-D2633D03A38F}" type="presParOf" srcId="{F86C55DC-E11B-4127-ADC6-20CC4CBF857C}" destId="{8E4F4A8E-12B4-40DD-A226-0F34EB2F4C42}" srcOrd="10" destOrd="0" presId="urn:microsoft.com/office/officeart/2005/8/layout/vProcess5"/>
    <dgm:cxn modelId="{C3885255-D176-47BD-9552-24431F2DBE2A}" type="presParOf" srcId="{F86C55DC-E11B-4127-ADC6-20CC4CBF857C}" destId="{6EBA257E-9DD8-46EA-A892-01514DF77B9E}" srcOrd="11" destOrd="0" presId="urn:microsoft.com/office/officeart/2005/8/layout/vProcess5"/>
    <dgm:cxn modelId="{FD5CF13E-49E6-408C-8A6E-B7B0FF84346C}" type="presParOf" srcId="{F86C55DC-E11B-4127-ADC6-20CC4CBF857C}" destId="{7CD51438-454B-4BC6-9359-15B14029FCD5}" srcOrd="12" destOrd="0" presId="urn:microsoft.com/office/officeart/2005/8/layout/vProcess5"/>
    <dgm:cxn modelId="{D1C61400-E112-49BA-AEC4-5AF10BABEC8C}" type="presParOf" srcId="{F86C55DC-E11B-4127-ADC6-20CC4CBF857C}" destId="{AC5D2A55-56D5-4099-B4E4-13AE414A79E7}" srcOrd="13" destOrd="0" presId="urn:microsoft.com/office/officeart/2005/8/layout/vProcess5"/>
    <dgm:cxn modelId="{61449D85-EC14-4759-B5F0-4E92F81AC27C}" type="presParOf" srcId="{F86C55DC-E11B-4127-ADC6-20CC4CBF857C}" destId="{72402EB5-67A6-4396-AA51-DD030E2F5FA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885A2-CDB4-470E-8B2A-E6775058902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D18B48-7D8B-4EC2-B051-80CFC77243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Můžeme také řadit dle:</a:t>
          </a:r>
          <a:endParaRPr lang="en-US"/>
        </a:p>
      </dgm:t>
    </dgm:pt>
    <dgm:pt modelId="{B298D78E-8393-4DDC-882D-46159D93F8F6}" type="parTrans" cxnId="{864BCBC9-2E6A-4F16-A7C8-2A64E850D321}">
      <dgm:prSet/>
      <dgm:spPr/>
      <dgm:t>
        <a:bodyPr/>
        <a:lstStyle/>
        <a:p>
          <a:endParaRPr lang="en-US"/>
        </a:p>
      </dgm:t>
    </dgm:pt>
    <dgm:pt modelId="{44518892-91F7-41ED-BC27-46F8D0D92962}" type="sibTrans" cxnId="{864BCBC9-2E6A-4F16-A7C8-2A64E850D321}">
      <dgm:prSet/>
      <dgm:spPr/>
      <dgm:t>
        <a:bodyPr/>
        <a:lstStyle/>
        <a:p>
          <a:endParaRPr lang="en-US"/>
        </a:p>
      </dgm:t>
    </dgm:pt>
    <dgm:pt modelId="{045AF773-EFC1-4AA7-8DD6-6D028AC5A8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sekvenčních metod – nejdříve sběr, poté analýza;</a:t>
          </a:r>
          <a:endParaRPr lang="en-US"/>
        </a:p>
      </dgm:t>
    </dgm:pt>
    <dgm:pt modelId="{46803BE8-6C97-4185-A43D-AC09FE2D47C3}" type="parTrans" cxnId="{5504C1C9-C505-4501-A74B-82E774DA7926}">
      <dgm:prSet/>
      <dgm:spPr/>
      <dgm:t>
        <a:bodyPr/>
        <a:lstStyle/>
        <a:p>
          <a:endParaRPr lang="en-US"/>
        </a:p>
      </dgm:t>
    </dgm:pt>
    <dgm:pt modelId="{BA65CFFB-151E-48B7-AD64-5EA17DC2AD72}" type="sibTrans" cxnId="{5504C1C9-C505-4501-A74B-82E774DA7926}">
      <dgm:prSet/>
      <dgm:spPr/>
      <dgm:t>
        <a:bodyPr/>
        <a:lstStyle/>
        <a:p>
          <a:endParaRPr lang="en-US"/>
        </a:p>
      </dgm:t>
    </dgm:pt>
    <dgm:pt modelId="{6A68169A-C972-478D-B9D1-2AD46DDBBA8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iterativních metod – pendlování mezi daty a teorií (analýzou a sběrem).</a:t>
          </a:r>
          <a:endParaRPr lang="en-US"/>
        </a:p>
      </dgm:t>
    </dgm:pt>
    <dgm:pt modelId="{CD234A77-03E0-47ED-87CE-2B7F62897059}" type="parTrans" cxnId="{AE80FE36-19C0-43FE-9DA7-5055C4794464}">
      <dgm:prSet/>
      <dgm:spPr/>
      <dgm:t>
        <a:bodyPr/>
        <a:lstStyle/>
        <a:p>
          <a:endParaRPr lang="en-US"/>
        </a:p>
      </dgm:t>
    </dgm:pt>
    <dgm:pt modelId="{0404354F-7958-4D50-8538-5F63A1FA4C4A}" type="sibTrans" cxnId="{AE80FE36-19C0-43FE-9DA7-5055C4794464}">
      <dgm:prSet/>
      <dgm:spPr/>
      <dgm:t>
        <a:bodyPr/>
        <a:lstStyle/>
        <a:p>
          <a:endParaRPr lang="en-US"/>
        </a:p>
      </dgm:t>
    </dgm:pt>
    <dgm:pt modelId="{F4A90E2C-949E-4268-BAC4-FD1F52E7E42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 dirty="0"/>
            <a:t>Ale také na: deduktivní a induktivní metody </a:t>
          </a:r>
          <a:r>
            <a:rPr lang="cs-CZ" b="0" dirty="0">
              <a:sym typeface="Wingdings" panose="05000000000000000000" pitchFamily="2" charset="2"/>
            </a:rPr>
            <a:t></a:t>
          </a:r>
          <a:r>
            <a:rPr lang="cs-CZ" b="0" dirty="0"/>
            <a:t> klíčová je flexibilita!</a:t>
          </a:r>
        </a:p>
        <a:p>
          <a:pPr>
            <a:lnSpc>
              <a:spcPct val="100000"/>
            </a:lnSpc>
            <a:defRPr b="1"/>
          </a:pPr>
          <a:endParaRPr lang="cs-CZ" b="0" dirty="0"/>
        </a:p>
        <a:p>
          <a:pPr>
            <a:lnSpc>
              <a:spcPct val="100000"/>
            </a:lnSpc>
            <a:defRPr b="1"/>
          </a:pPr>
          <a:r>
            <a:rPr lang="cs-CZ" b="0" dirty="0"/>
            <a:t>Statistické (frekvenční) zkoumání! </a:t>
          </a:r>
        </a:p>
      </dgm:t>
    </dgm:pt>
    <dgm:pt modelId="{0150A298-3313-4B77-9155-4011DAEDE85C}" type="parTrans" cxnId="{A3DDBC5F-BF07-4CE2-8FB9-D5C3334B856D}">
      <dgm:prSet/>
      <dgm:spPr/>
      <dgm:t>
        <a:bodyPr/>
        <a:lstStyle/>
        <a:p>
          <a:endParaRPr lang="en-US"/>
        </a:p>
      </dgm:t>
    </dgm:pt>
    <dgm:pt modelId="{07430647-5C1A-422F-A6E6-9F0CBB364232}" type="sibTrans" cxnId="{A3DDBC5F-BF07-4CE2-8FB9-D5C3334B856D}">
      <dgm:prSet/>
      <dgm:spPr/>
      <dgm:t>
        <a:bodyPr/>
        <a:lstStyle/>
        <a:p>
          <a:endParaRPr lang="en-US"/>
        </a:p>
      </dgm:t>
    </dgm:pt>
    <dgm:pt modelId="{97312D0C-5239-4471-9D3B-0A343ADE4F2A}" type="pres">
      <dgm:prSet presAssocID="{08D885A2-CDB4-470E-8B2A-E6775058902F}" presName="root" presStyleCnt="0">
        <dgm:presLayoutVars>
          <dgm:dir/>
          <dgm:resizeHandles val="exact"/>
        </dgm:presLayoutVars>
      </dgm:prSet>
      <dgm:spPr/>
    </dgm:pt>
    <dgm:pt modelId="{1E3A0204-6C2A-4E50-A4F2-AA896E4EC229}" type="pres">
      <dgm:prSet presAssocID="{E2D18B48-7D8B-4EC2-B051-80CFC77243F1}" presName="compNode" presStyleCnt="0"/>
      <dgm:spPr/>
    </dgm:pt>
    <dgm:pt modelId="{FCDC00E8-EA6B-46A9-97DA-6D6A9C8ED92E}" type="pres">
      <dgm:prSet presAssocID="{E2D18B48-7D8B-4EC2-B051-80CFC77243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81FC755F-64BD-458D-A132-A0ED2C08B246}" type="pres">
      <dgm:prSet presAssocID="{E2D18B48-7D8B-4EC2-B051-80CFC77243F1}" presName="iconSpace" presStyleCnt="0"/>
      <dgm:spPr/>
    </dgm:pt>
    <dgm:pt modelId="{39B068F2-115A-4937-9645-D2FC58175976}" type="pres">
      <dgm:prSet presAssocID="{E2D18B48-7D8B-4EC2-B051-80CFC77243F1}" presName="parTx" presStyleLbl="revTx" presStyleIdx="0" presStyleCnt="4">
        <dgm:presLayoutVars>
          <dgm:chMax val="0"/>
          <dgm:chPref val="0"/>
        </dgm:presLayoutVars>
      </dgm:prSet>
      <dgm:spPr/>
    </dgm:pt>
    <dgm:pt modelId="{3451F688-9F36-403E-A4F3-8E48CC4D32DB}" type="pres">
      <dgm:prSet presAssocID="{E2D18B48-7D8B-4EC2-B051-80CFC77243F1}" presName="txSpace" presStyleCnt="0"/>
      <dgm:spPr/>
    </dgm:pt>
    <dgm:pt modelId="{06D0C455-F5E7-416A-9631-A2FCFE764CA5}" type="pres">
      <dgm:prSet presAssocID="{E2D18B48-7D8B-4EC2-B051-80CFC77243F1}" presName="desTx" presStyleLbl="revTx" presStyleIdx="1" presStyleCnt="4">
        <dgm:presLayoutVars/>
      </dgm:prSet>
      <dgm:spPr/>
    </dgm:pt>
    <dgm:pt modelId="{5143A6CD-2A76-46EF-AB1B-3E1ACCEF2096}" type="pres">
      <dgm:prSet presAssocID="{44518892-91F7-41ED-BC27-46F8D0D92962}" presName="sibTrans" presStyleCnt="0"/>
      <dgm:spPr/>
    </dgm:pt>
    <dgm:pt modelId="{125A7AFF-E588-4A7D-8E8E-31DDB1B6A353}" type="pres">
      <dgm:prSet presAssocID="{F4A90E2C-949E-4268-BAC4-FD1F52E7E42A}" presName="compNode" presStyleCnt="0"/>
      <dgm:spPr/>
    </dgm:pt>
    <dgm:pt modelId="{AA69E294-99F4-411A-8CA3-124833A78086}" type="pres">
      <dgm:prSet presAssocID="{F4A90E2C-949E-4268-BAC4-FD1F52E7E4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BBD915A-40AD-4330-A74C-32CD887482D9}" type="pres">
      <dgm:prSet presAssocID="{F4A90E2C-949E-4268-BAC4-FD1F52E7E42A}" presName="iconSpace" presStyleCnt="0"/>
      <dgm:spPr/>
    </dgm:pt>
    <dgm:pt modelId="{0072AB90-4D47-44B7-948B-AF27F55A3536}" type="pres">
      <dgm:prSet presAssocID="{F4A90E2C-949E-4268-BAC4-FD1F52E7E42A}" presName="parTx" presStyleLbl="revTx" presStyleIdx="2" presStyleCnt="4" custScaleY="294488" custLinFactY="416" custLinFactNeighborX="252" custLinFactNeighborY="100000">
        <dgm:presLayoutVars>
          <dgm:chMax val="0"/>
          <dgm:chPref val="0"/>
        </dgm:presLayoutVars>
      </dgm:prSet>
      <dgm:spPr/>
    </dgm:pt>
    <dgm:pt modelId="{CABFCAB4-2065-4FED-B0E7-D557776EA95B}" type="pres">
      <dgm:prSet presAssocID="{F4A90E2C-949E-4268-BAC4-FD1F52E7E42A}" presName="txSpace" presStyleCnt="0"/>
      <dgm:spPr/>
    </dgm:pt>
    <dgm:pt modelId="{6A43B875-C9E8-4E4B-BF72-05DBAE8E1018}" type="pres">
      <dgm:prSet presAssocID="{F4A90E2C-949E-4268-BAC4-FD1F52E7E42A}" presName="desTx" presStyleLbl="revTx" presStyleIdx="3" presStyleCnt="4">
        <dgm:presLayoutVars/>
      </dgm:prSet>
      <dgm:spPr/>
    </dgm:pt>
  </dgm:ptLst>
  <dgm:cxnLst>
    <dgm:cxn modelId="{FE1CFB29-660D-4BFC-9861-F8BAFC77FF9D}" type="presOf" srcId="{6A68169A-C972-478D-B9D1-2AD46DDBBA82}" destId="{06D0C455-F5E7-416A-9631-A2FCFE764CA5}" srcOrd="0" destOrd="1" presId="urn:microsoft.com/office/officeart/2018/2/layout/IconLabelDescriptionList"/>
    <dgm:cxn modelId="{AE80FE36-19C0-43FE-9DA7-5055C4794464}" srcId="{E2D18B48-7D8B-4EC2-B051-80CFC77243F1}" destId="{6A68169A-C972-478D-B9D1-2AD46DDBBA82}" srcOrd="1" destOrd="0" parTransId="{CD234A77-03E0-47ED-87CE-2B7F62897059}" sibTransId="{0404354F-7958-4D50-8538-5F63A1FA4C4A}"/>
    <dgm:cxn modelId="{A3DDBC5F-BF07-4CE2-8FB9-D5C3334B856D}" srcId="{08D885A2-CDB4-470E-8B2A-E6775058902F}" destId="{F4A90E2C-949E-4268-BAC4-FD1F52E7E42A}" srcOrd="1" destOrd="0" parTransId="{0150A298-3313-4B77-9155-4011DAEDE85C}" sibTransId="{07430647-5C1A-422F-A6E6-9F0CBB364232}"/>
    <dgm:cxn modelId="{28A79F94-9AAD-4D06-B28A-D546333F69D0}" type="presOf" srcId="{E2D18B48-7D8B-4EC2-B051-80CFC77243F1}" destId="{39B068F2-115A-4937-9645-D2FC58175976}" srcOrd="0" destOrd="0" presId="urn:microsoft.com/office/officeart/2018/2/layout/IconLabelDescriptionList"/>
    <dgm:cxn modelId="{B1B41CA1-23A1-43E9-9DBC-06EF1B845D9A}" type="presOf" srcId="{045AF773-EFC1-4AA7-8DD6-6D028AC5A857}" destId="{06D0C455-F5E7-416A-9631-A2FCFE764CA5}" srcOrd="0" destOrd="0" presId="urn:microsoft.com/office/officeart/2018/2/layout/IconLabelDescriptionList"/>
    <dgm:cxn modelId="{665FEFB1-8949-4E93-9D30-BE53828B7238}" type="presOf" srcId="{08D885A2-CDB4-470E-8B2A-E6775058902F}" destId="{97312D0C-5239-4471-9D3B-0A343ADE4F2A}" srcOrd="0" destOrd="0" presId="urn:microsoft.com/office/officeart/2018/2/layout/IconLabelDescriptionList"/>
    <dgm:cxn modelId="{5504C1C9-C505-4501-A74B-82E774DA7926}" srcId="{E2D18B48-7D8B-4EC2-B051-80CFC77243F1}" destId="{045AF773-EFC1-4AA7-8DD6-6D028AC5A857}" srcOrd="0" destOrd="0" parTransId="{46803BE8-6C97-4185-A43D-AC09FE2D47C3}" sibTransId="{BA65CFFB-151E-48B7-AD64-5EA17DC2AD72}"/>
    <dgm:cxn modelId="{864BCBC9-2E6A-4F16-A7C8-2A64E850D321}" srcId="{08D885A2-CDB4-470E-8B2A-E6775058902F}" destId="{E2D18B48-7D8B-4EC2-B051-80CFC77243F1}" srcOrd="0" destOrd="0" parTransId="{B298D78E-8393-4DDC-882D-46159D93F8F6}" sibTransId="{44518892-91F7-41ED-BC27-46F8D0D92962}"/>
    <dgm:cxn modelId="{056769E7-60EE-401B-BDEE-EE4BC09D4749}" type="presOf" srcId="{F4A90E2C-949E-4268-BAC4-FD1F52E7E42A}" destId="{0072AB90-4D47-44B7-948B-AF27F55A3536}" srcOrd="0" destOrd="0" presId="urn:microsoft.com/office/officeart/2018/2/layout/IconLabelDescriptionList"/>
    <dgm:cxn modelId="{D40ADABE-2927-4E29-98A4-7963CB4CE58B}" type="presParOf" srcId="{97312D0C-5239-4471-9D3B-0A343ADE4F2A}" destId="{1E3A0204-6C2A-4E50-A4F2-AA896E4EC229}" srcOrd="0" destOrd="0" presId="urn:microsoft.com/office/officeart/2018/2/layout/IconLabelDescriptionList"/>
    <dgm:cxn modelId="{73965C06-96D0-4F9F-BBD5-9DE2DD94F541}" type="presParOf" srcId="{1E3A0204-6C2A-4E50-A4F2-AA896E4EC229}" destId="{FCDC00E8-EA6B-46A9-97DA-6D6A9C8ED92E}" srcOrd="0" destOrd="0" presId="urn:microsoft.com/office/officeart/2018/2/layout/IconLabelDescriptionList"/>
    <dgm:cxn modelId="{39AAD648-DB1E-4015-B3AA-546286E0CD85}" type="presParOf" srcId="{1E3A0204-6C2A-4E50-A4F2-AA896E4EC229}" destId="{81FC755F-64BD-458D-A132-A0ED2C08B246}" srcOrd="1" destOrd="0" presId="urn:microsoft.com/office/officeart/2018/2/layout/IconLabelDescriptionList"/>
    <dgm:cxn modelId="{A119358D-B3F9-4492-B6D3-9809CDB991DA}" type="presParOf" srcId="{1E3A0204-6C2A-4E50-A4F2-AA896E4EC229}" destId="{39B068F2-115A-4937-9645-D2FC58175976}" srcOrd="2" destOrd="0" presId="urn:microsoft.com/office/officeart/2018/2/layout/IconLabelDescriptionList"/>
    <dgm:cxn modelId="{F8F77200-E436-4610-BDEE-F1A76F0175CF}" type="presParOf" srcId="{1E3A0204-6C2A-4E50-A4F2-AA896E4EC229}" destId="{3451F688-9F36-403E-A4F3-8E48CC4D32DB}" srcOrd="3" destOrd="0" presId="urn:microsoft.com/office/officeart/2018/2/layout/IconLabelDescriptionList"/>
    <dgm:cxn modelId="{01522C24-8A51-425F-A428-54F817A254CC}" type="presParOf" srcId="{1E3A0204-6C2A-4E50-A4F2-AA896E4EC229}" destId="{06D0C455-F5E7-416A-9631-A2FCFE764CA5}" srcOrd="4" destOrd="0" presId="urn:microsoft.com/office/officeart/2018/2/layout/IconLabelDescriptionList"/>
    <dgm:cxn modelId="{24FDD12F-83F5-4B9A-A0B1-A6B946075085}" type="presParOf" srcId="{97312D0C-5239-4471-9D3B-0A343ADE4F2A}" destId="{5143A6CD-2A76-46EF-AB1B-3E1ACCEF2096}" srcOrd="1" destOrd="0" presId="urn:microsoft.com/office/officeart/2018/2/layout/IconLabelDescriptionList"/>
    <dgm:cxn modelId="{103B1DA8-04F4-4E46-ADEF-6087DDFC6B4C}" type="presParOf" srcId="{97312D0C-5239-4471-9D3B-0A343ADE4F2A}" destId="{125A7AFF-E588-4A7D-8E8E-31DDB1B6A353}" srcOrd="2" destOrd="0" presId="urn:microsoft.com/office/officeart/2018/2/layout/IconLabelDescriptionList"/>
    <dgm:cxn modelId="{D6696D22-AA12-4754-82B5-9890CAF84298}" type="presParOf" srcId="{125A7AFF-E588-4A7D-8E8E-31DDB1B6A353}" destId="{AA69E294-99F4-411A-8CA3-124833A78086}" srcOrd="0" destOrd="0" presId="urn:microsoft.com/office/officeart/2018/2/layout/IconLabelDescriptionList"/>
    <dgm:cxn modelId="{038BD91B-8A06-46ED-B671-96A544DC056D}" type="presParOf" srcId="{125A7AFF-E588-4A7D-8E8E-31DDB1B6A353}" destId="{BBBD915A-40AD-4330-A74C-32CD887482D9}" srcOrd="1" destOrd="0" presId="urn:microsoft.com/office/officeart/2018/2/layout/IconLabelDescriptionList"/>
    <dgm:cxn modelId="{127D1AB9-8411-4C87-ADDF-CD1070C77D33}" type="presParOf" srcId="{125A7AFF-E588-4A7D-8E8E-31DDB1B6A353}" destId="{0072AB90-4D47-44B7-948B-AF27F55A3536}" srcOrd="2" destOrd="0" presId="urn:microsoft.com/office/officeart/2018/2/layout/IconLabelDescriptionList"/>
    <dgm:cxn modelId="{16D28885-8624-46D2-8AC3-C30B509BF660}" type="presParOf" srcId="{125A7AFF-E588-4A7D-8E8E-31DDB1B6A353}" destId="{CABFCAB4-2065-4FED-B0E7-D557776EA95B}" srcOrd="3" destOrd="0" presId="urn:microsoft.com/office/officeart/2018/2/layout/IconLabelDescriptionList"/>
    <dgm:cxn modelId="{B15AD24F-7912-47E5-A7D8-8E29ACF7E265}" type="presParOf" srcId="{125A7AFF-E588-4A7D-8E8E-31DDB1B6A353}" destId="{6A43B875-C9E8-4E4B-BF72-05DBAE8E101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53F5E-7794-4EF9-A34D-21987AE4D4E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30FEBA-8C4B-4455-BF61-8911973C91A4}">
      <dgm:prSet/>
      <dgm:spPr/>
      <dgm:t>
        <a:bodyPr/>
        <a:lstStyle/>
        <a:p>
          <a:pPr>
            <a:buNone/>
          </a:pPr>
          <a:r>
            <a:rPr lang="cs-CZ" dirty="0"/>
            <a:t>Není to jednoduchá, naivní indukce (liší se v kroku 5)!</a:t>
          </a:r>
          <a:endParaRPr lang="en-US" dirty="0"/>
        </a:p>
      </dgm:t>
    </dgm:pt>
    <dgm:pt modelId="{DACFF481-1DC8-4EA4-8702-C6B1777C7637}" type="parTrans" cxnId="{9F7DBF3C-3E1E-4FB2-9BC7-E8CD65192311}">
      <dgm:prSet/>
      <dgm:spPr/>
      <dgm:t>
        <a:bodyPr/>
        <a:lstStyle/>
        <a:p>
          <a:endParaRPr lang="en-US"/>
        </a:p>
      </dgm:t>
    </dgm:pt>
    <dgm:pt modelId="{3A3E8C8D-BED6-436B-A06E-B5105463A35D}" type="sibTrans" cxnId="{9F7DBF3C-3E1E-4FB2-9BC7-E8CD65192311}">
      <dgm:prSet/>
      <dgm:spPr/>
      <dgm:t>
        <a:bodyPr/>
        <a:lstStyle/>
        <a:p>
          <a:endParaRPr lang="en-US"/>
        </a:p>
      </dgm:t>
    </dgm:pt>
    <dgm:pt modelId="{0EF8C004-293D-419A-AD4F-DF755ACCD7E4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Specifikace </a:t>
          </a:r>
          <a:r>
            <a:rPr lang="cs-CZ" dirty="0" err="1"/>
            <a:t>outcomu</a:t>
          </a:r>
          <a:r>
            <a:rPr lang="cs-CZ" dirty="0"/>
            <a:t> fenoménu, kterého chci studovat (indukce nebo dedukce).</a:t>
          </a:r>
          <a:endParaRPr lang="en-US" dirty="0"/>
        </a:p>
      </dgm:t>
    </dgm:pt>
    <dgm:pt modelId="{E0D9D201-124D-4D3C-AB74-0F8F37EF6316}" type="parTrans" cxnId="{72AE7CE9-F6EE-44A3-9DF7-9EC4E4AAF58C}">
      <dgm:prSet/>
      <dgm:spPr/>
      <dgm:t>
        <a:bodyPr/>
        <a:lstStyle/>
        <a:p>
          <a:endParaRPr lang="en-US"/>
        </a:p>
      </dgm:t>
    </dgm:pt>
    <dgm:pt modelId="{5A99E2F0-5DD8-4497-A07C-AD1DEEFA3B24}" type="sibTrans" cxnId="{72AE7CE9-F6EE-44A3-9DF7-9EC4E4AAF58C}">
      <dgm:prSet/>
      <dgm:spPr/>
      <dgm:t>
        <a:bodyPr/>
        <a:lstStyle/>
        <a:p>
          <a:endParaRPr lang="en-US"/>
        </a:p>
      </dgm:t>
    </dgm:pt>
    <dgm:pt modelId="{514E02A2-C286-4DF9-B3BD-7469A256083F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Sběr dat malého množství případů s tímto </a:t>
          </a:r>
          <a:r>
            <a:rPr lang="cs-CZ" dirty="0" err="1"/>
            <a:t>outcomem</a:t>
          </a:r>
          <a:r>
            <a:rPr lang="cs-CZ" dirty="0"/>
            <a:t> (hledáme závislou proměnnou v případech).</a:t>
          </a:r>
          <a:endParaRPr lang="en-US" dirty="0"/>
        </a:p>
      </dgm:t>
    </dgm:pt>
    <dgm:pt modelId="{7C2FB0DE-9410-402C-B8B3-4C65AEC53FB1}" type="parTrans" cxnId="{D061805F-B6E0-4F2F-B664-2A9EC50F8A44}">
      <dgm:prSet/>
      <dgm:spPr/>
      <dgm:t>
        <a:bodyPr/>
        <a:lstStyle/>
        <a:p>
          <a:endParaRPr lang="en-US"/>
        </a:p>
      </dgm:t>
    </dgm:pt>
    <dgm:pt modelId="{09561093-A5DF-4A9D-99BC-1BB30A93D4F0}" type="sibTrans" cxnId="{D061805F-B6E0-4F2F-B664-2A9EC50F8A44}">
      <dgm:prSet/>
      <dgm:spPr/>
      <dgm:t>
        <a:bodyPr/>
        <a:lstStyle/>
        <a:p>
          <a:endParaRPr lang="en-US"/>
        </a:p>
      </dgm:t>
    </dgm:pt>
    <dgm:pt modelId="{34E73224-F8E9-4B6B-9245-ED95A3190A05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Identifikace pravidelností, vzorů a společných rysů mezi případy a formulace hypotéz.</a:t>
          </a:r>
          <a:endParaRPr lang="en-US" dirty="0"/>
        </a:p>
      </dgm:t>
    </dgm:pt>
    <dgm:pt modelId="{6E379A10-C803-49CE-96A8-D783AE6A5840}" type="parTrans" cxnId="{F218A5F4-ABA2-4619-A4AE-2A14A02EE5F9}">
      <dgm:prSet/>
      <dgm:spPr/>
      <dgm:t>
        <a:bodyPr/>
        <a:lstStyle/>
        <a:p>
          <a:endParaRPr lang="en-US"/>
        </a:p>
      </dgm:t>
    </dgm:pt>
    <dgm:pt modelId="{FCA145B0-E3A2-47C9-9103-4CD18E3D0BF9}" type="sibTrans" cxnId="{F218A5F4-ABA2-4619-A4AE-2A14A02EE5F9}">
      <dgm:prSet/>
      <dgm:spPr/>
      <dgm:t>
        <a:bodyPr/>
        <a:lstStyle/>
        <a:p>
          <a:endParaRPr lang="en-US"/>
        </a:p>
      </dgm:t>
    </dgm:pt>
    <dgm:pt modelId="{988D44AB-B93D-4F25-BE15-C3B6BB7BDB21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/>
            <a:t>Sběr více dat (případů).</a:t>
          </a:r>
          <a:endParaRPr lang="en-US"/>
        </a:p>
      </dgm:t>
    </dgm:pt>
    <dgm:pt modelId="{5C9A675F-EEBD-4DB5-AF4F-149F046D7566}" type="parTrans" cxnId="{32F4C9F0-8673-4AE6-A557-C0C5BEBD752D}">
      <dgm:prSet/>
      <dgm:spPr/>
      <dgm:t>
        <a:bodyPr/>
        <a:lstStyle/>
        <a:p>
          <a:endParaRPr lang="en-US"/>
        </a:p>
      </dgm:t>
    </dgm:pt>
    <dgm:pt modelId="{04BC6583-5003-4C2A-A8F3-489A9A6050B4}" type="sibTrans" cxnId="{32F4C9F0-8673-4AE6-A557-C0C5BEBD752D}">
      <dgm:prSet/>
      <dgm:spPr/>
      <dgm:t>
        <a:bodyPr/>
        <a:lstStyle/>
        <a:p>
          <a:endParaRPr lang="en-US"/>
        </a:p>
      </dgm:t>
    </dgm:pt>
    <dgm:pt modelId="{87EB9E12-73FA-4363-8C4B-D5502AD79380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Specificky mě zajímají deviantní případy a jakmile je naleznu – buď redefinuji </a:t>
          </a:r>
          <a:r>
            <a:rPr lang="cs-CZ" dirty="0" err="1"/>
            <a:t>outcome</a:t>
          </a:r>
          <a:r>
            <a:rPr lang="cs-CZ" dirty="0"/>
            <a:t> nebo hypotézu.</a:t>
          </a:r>
          <a:endParaRPr lang="en-US" dirty="0"/>
        </a:p>
      </dgm:t>
    </dgm:pt>
    <dgm:pt modelId="{39210E42-3F6D-4808-B6C6-66689E9BBD45}" type="parTrans" cxnId="{CFC7B547-94E6-4CEE-B210-EA60708962F1}">
      <dgm:prSet/>
      <dgm:spPr/>
      <dgm:t>
        <a:bodyPr/>
        <a:lstStyle/>
        <a:p>
          <a:endParaRPr lang="en-US"/>
        </a:p>
      </dgm:t>
    </dgm:pt>
    <dgm:pt modelId="{A3C83F11-37B4-4D3D-A9FE-0E1174413BD9}" type="sibTrans" cxnId="{CFC7B547-94E6-4CEE-B210-EA60708962F1}">
      <dgm:prSet/>
      <dgm:spPr/>
      <dgm:t>
        <a:bodyPr/>
        <a:lstStyle/>
        <a:p>
          <a:endParaRPr lang="en-US"/>
        </a:p>
      </dgm:t>
    </dgm:pt>
    <dgm:pt modelId="{04BC78EE-9A2F-460B-BCAF-E009662C53A8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dirty="0"/>
            <a:t>Sběr více případů – pokračuji dokud nové případy nevedou k revizím.</a:t>
          </a:r>
          <a:endParaRPr lang="en-US" dirty="0"/>
        </a:p>
      </dgm:t>
    </dgm:pt>
    <dgm:pt modelId="{AF8D0794-59E5-44C7-890A-90C178BA7281}" type="parTrans" cxnId="{DBB9FFB2-20FD-44AC-B0DC-6F6ED7AA2DBB}">
      <dgm:prSet/>
      <dgm:spPr/>
      <dgm:t>
        <a:bodyPr/>
        <a:lstStyle/>
        <a:p>
          <a:endParaRPr lang="en-US"/>
        </a:p>
      </dgm:t>
    </dgm:pt>
    <dgm:pt modelId="{28890435-5922-476F-855D-EDF14FEC47D6}" type="sibTrans" cxnId="{DBB9FFB2-20FD-44AC-B0DC-6F6ED7AA2DBB}">
      <dgm:prSet/>
      <dgm:spPr/>
      <dgm:t>
        <a:bodyPr/>
        <a:lstStyle/>
        <a:p>
          <a:endParaRPr lang="en-US"/>
        </a:p>
      </dgm:t>
    </dgm:pt>
    <dgm:pt modelId="{CB387A8D-0CF2-4CF8-AA06-38A5CA7F3D16}" type="pres">
      <dgm:prSet presAssocID="{EED53F5E-7794-4EF9-A34D-21987AE4D4E5}" presName="diagram" presStyleCnt="0">
        <dgm:presLayoutVars>
          <dgm:dir/>
          <dgm:resizeHandles val="exact"/>
        </dgm:presLayoutVars>
      </dgm:prSet>
      <dgm:spPr/>
    </dgm:pt>
    <dgm:pt modelId="{DB83BF7F-D1BD-4622-B146-B475A4A60DB8}" type="pres">
      <dgm:prSet presAssocID="{1130FEBA-8C4B-4455-BF61-8911973C91A4}" presName="node" presStyleLbl="node1" presStyleIdx="0" presStyleCnt="1" custScaleX="92340" custScaleY="68966">
        <dgm:presLayoutVars>
          <dgm:bulletEnabled val="1"/>
        </dgm:presLayoutVars>
      </dgm:prSet>
      <dgm:spPr/>
    </dgm:pt>
  </dgm:ptLst>
  <dgm:cxnLst>
    <dgm:cxn modelId="{434DB609-8FD7-4E16-9C5D-3099D35F94BB}" type="presOf" srcId="{0EF8C004-293D-419A-AD4F-DF755ACCD7E4}" destId="{DB83BF7F-D1BD-4622-B146-B475A4A60DB8}" srcOrd="0" destOrd="1" presId="urn:microsoft.com/office/officeart/2005/8/layout/default"/>
    <dgm:cxn modelId="{AFC10D0A-6005-4C15-B370-D04E149E6111}" type="presOf" srcId="{87EB9E12-73FA-4363-8C4B-D5502AD79380}" destId="{DB83BF7F-D1BD-4622-B146-B475A4A60DB8}" srcOrd="0" destOrd="5" presId="urn:microsoft.com/office/officeart/2005/8/layout/default"/>
    <dgm:cxn modelId="{9F7DBF3C-3E1E-4FB2-9BC7-E8CD65192311}" srcId="{EED53F5E-7794-4EF9-A34D-21987AE4D4E5}" destId="{1130FEBA-8C4B-4455-BF61-8911973C91A4}" srcOrd="0" destOrd="0" parTransId="{DACFF481-1DC8-4EA4-8702-C6B1777C7637}" sibTransId="{3A3E8C8D-BED6-436B-A06E-B5105463A35D}"/>
    <dgm:cxn modelId="{D061805F-B6E0-4F2F-B664-2A9EC50F8A44}" srcId="{1130FEBA-8C4B-4455-BF61-8911973C91A4}" destId="{514E02A2-C286-4DF9-B3BD-7469A256083F}" srcOrd="1" destOrd="0" parTransId="{7C2FB0DE-9410-402C-B8B3-4C65AEC53FB1}" sibTransId="{09561093-A5DF-4A9D-99BC-1BB30A93D4F0}"/>
    <dgm:cxn modelId="{CFC7B547-94E6-4CEE-B210-EA60708962F1}" srcId="{1130FEBA-8C4B-4455-BF61-8911973C91A4}" destId="{87EB9E12-73FA-4363-8C4B-D5502AD79380}" srcOrd="4" destOrd="0" parTransId="{39210E42-3F6D-4808-B6C6-66689E9BBD45}" sibTransId="{A3C83F11-37B4-4D3D-A9FE-0E1174413BD9}"/>
    <dgm:cxn modelId="{19626C48-8C27-4F7B-A880-BE446120A918}" type="presOf" srcId="{EED53F5E-7794-4EF9-A34D-21987AE4D4E5}" destId="{CB387A8D-0CF2-4CF8-AA06-38A5CA7F3D16}" srcOrd="0" destOrd="0" presId="urn:microsoft.com/office/officeart/2005/8/layout/default"/>
    <dgm:cxn modelId="{ACDAB14A-AABB-4004-8D0C-A5AB3DC81D98}" type="presOf" srcId="{34E73224-F8E9-4B6B-9245-ED95A3190A05}" destId="{DB83BF7F-D1BD-4622-B146-B475A4A60DB8}" srcOrd="0" destOrd="3" presId="urn:microsoft.com/office/officeart/2005/8/layout/default"/>
    <dgm:cxn modelId="{8CDD408D-C3BF-4B2E-95FF-611B7BC0AF64}" type="presOf" srcId="{514E02A2-C286-4DF9-B3BD-7469A256083F}" destId="{DB83BF7F-D1BD-4622-B146-B475A4A60DB8}" srcOrd="0" destOrd="2" presId="urn:microsoft.com/office/officeart/2005/8/layout/default"/>
    <dgm:cxn modelId="{452D468F-EAB8-4746-B0D6-301BF94FB2A4}" type="presOf" srcId="{1130FEBA-8C4B-4455-BF61-8911973C91A4}" destId="{DB83BF7F-D1BD-4622-B146-B475A4A60DB8}" srcOrd="0" destOrd="0" presId="urn:microsoft.com/office/officeart/2005/8/layout/default"/>
    <dgm:cxn modelId="{DBB9FFB2-20FD-44AC-B0DC-6F6ED7AA2DBB}" srcId="{1130FEBA-8C4B-4455-BF61-8911973C91A4}" destId="{04BC78EE-9A2F-460B-BCAF-E009662C53A8}" srcOrd="5" destOrd="0" parTransId="{AF8D0794-59E5-44C7-890A-90C178BA7281}" sibTransId="{28890435-5922-476F-855D-EDF14FEC47D6}"/>
    <dgm:cxn modelId="{932BD5B5-F64B-48F4-89E6-8C4312E1D3DF}" type="presOf" srcId="{988D44AB-B93D-4F25-BE15-C3B6BB7BDB21}" destId="{DB83BF7F-D1BD-4622-B146-B475A4A60DB8}" srcOrd="0" destOrd="4" presId="urn:microsoft.com/office/officeart/2005/8/layout/default"/>
    <dgm:cxn modelId="{E2F7DBB8-4277-46F4-ADEB-3A1F2ADD7DBC}" type="presOf" srcId="{04BC78EE-9A2F-460B-BCAF-E009662C53A8}" destId="{DB83BF7F-D1BD-4622-B146-B475A4A60DB8}" srcOrd="0" destOrd="6" presId="urn:microsoft.com/office/officeart/2005/8/layout/default"/>
    <dgm:cxn modelId="{72AE7CE9-F6EE-44A3-9DF7-9EC4E4AAF58C}" srcId="{1130FEBA-8C4B-4455-BF61-8911973C91A4}" destId="{0EF8C004-293D-419A-AD4F-DF755ACCD7E4}" srcOrd="0" destOrd="0" parTransId="{E0D9D201-124D-4D3C-AB74-0F8F37EF6316}" sibTransId="{5A99E2F0-5DD8-4497-A07C-AD1DEEFA3B24}"/>
    <dgm:cxn modelId="{32F4C9F0-8673-4AE6-A557-C0C5BEBD752D}" srcId="{1130FEBA-8C4B-4455-BF61-8911973C91A4}" destId="{988D44AB-B93D-4F25-BE15-C3B6BB7BDB21}" srcOrd="3" destOrd="0" parTransId="{5C9A675F-EEBD-4DB5-AF4F-149F046D7566}" sibTransId="{04BC6583-5003-4C2A-A8F3-489A9A6050B4}"/>
    <dgm:cxn modelId="{F218A5F4-ABA2-4619-A4AE-2A14A02EE5F9}" srcId="{1130FEBA-8C4B-4455-BF61-8911973C91A4}" destId="{34E73224-F8E9-4B6B-9245-ED95A3190A05}" srcOrd="2" destOrd="0" parTransId="{6E379A10-C803-49CE-96A8-D783AE6A5840}" sibTransId="{FCA145B0-E3A2-47C9-9103-4CD18E3D0BF9}"/>
    <dgm:cxn modelId="{A2D1BD28-AAF2-4A6D-BF81-A0B4AEFDC429}" type="presParOf" srcId="{CB387A8D-0CF2-4CF8-AA06-38A5CA7F3D16}" destId="{DB83BF7F-D1BD-4622-B146-B475A4A60DB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A451D-A25B-4302-9539-0E7C5A3BEE7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759837-D18A-4904-B0A8-80962162DB10}">
      <dgm:prSet custT="1"/>
      <dgm:spPr/>
      <dgm:t>
        <a:bodyPr/>
        <a:lstStyle/>
        <a:p>
          <a:pPr>
            <a:defRPr b="1"/>
          </a:pPr>
          <a:r>
            <a:rPr lang="cs-CZ" sz="2000" b="0" i="1" dirty="0"/>
            <a:t>All </a:t>
          </a:r>
          <a:r>
            <a:rPr lang="cs-CZ" sz="2000" b="0" i="1" dirty="0" err="1"/>
            <a:t>is</a:t>
          </a:r>
          <a:r>
            <a:rPr lang="cs-CZ" sz="2000" b="0" i="1" dirty="0"/>
            <a:t> data </a:t>
          </a:r>
          <a:r>
            <a:rPr lang="cs-CZ" sz="2000" b="0" i="1" dirty="0">
              <a:sym typeface="Wingdings" panose="05000000000000000000" pitchFamily="2" charset="2"/>
            </a:rPr>
            <a:t></a:t>
          </a:r>
          <a:r>
            <a:rPr lang="cs-CZ" sz="2000" b="0" i="1" dirty="0"/>
            <a:t> </a:t>
          </a:r>
          <a:r>
            <a:rPr lang="cs-CZ" sz="2000" b="0" dirty="0"/>
            <a:t>i kvantitativní!</a:t>
          </a:r>
          <a:endParaRPr lang="en-US" sz="2000" b="0" dirty="0"/>
        </a:p>
      </dgm:t>
    </dgm:pt>
    <dgm:pt modelId="{04F8354F-E59B-4BFB-9281-FAE5DCE997FE}" type="parTrans" cxnId="{7EECB413-82E2-44DC-BF78-2104DFF9C1CC}">
      <dgm:prSet/>
      <dgm:spPr/>
      <dgm:t>
        <a:bodyPr/>
        <a:lstStyle/>
        <a:p>
          <a:endParaRPr lang="en-US" sz="2800"/>
        </a:p>
      </dgm:t>
    </dgm:pt>
    <dgm:pt modelId="{32AE6626-7C9B-4E50-814E-361454247ECE}" type="sibTrans" cxnId="{7EECB413-82E2-44DC-BF78-2104DFF9C1CC}">
      <dgm:prSet/>
      <dgm:spPr/>
      <dgm:t>
        <a:bodyPr/>
        <a:lstStyle/>
        <a:p>
          <a:endParaRPr lang="en-US" sz="2800"/>
        </a:p>
      </dgm:t>
    </dgm:pt>
    <dgm:pt modelId="{F53B33F8-0011-4DD4-9150-5E3F81D79E44}">
      <dgm:prSet custT="1"/>
      <dgm:spPr/>
      <dgm:t>
        <a:bodyPr/>
        <a:lstStyle/>
        <a:p>
          <a:pPr>
            <a:defRPr b="1"/>
          </a:pPr>
          <a:r>
            <a:rPr lang="cs-CZ" sz="2000" b="0" dirty="0"/>
            <a:t>Méně formalizovaná než verze Strausse a </a:t>
          </a:r>
          <a:r>
            <a:rPr lang="cs-CZ" sz="2000" b="0" dirty="0" err="1"/>
            <a:t>Corbinové</a:t>
          </a:r>
          <a:r>
            <a:rPr lang="cs-CZ" sz="2000" b="0" dirty="0"/>
            <a:t> (1990).</a:t>
          </a:r>
          <a:endParaRPr lang="en-US" sz="2000" b="0" dirty="0"/>
        </a:p>
      </dgm:t>
    </dgm:pt>
    <dgm:pt modelId="{FE1CE03E-A11E-440B-85C2-D1E1731D4D96}" type="parTrans" cxnId="{744E2AB7-69C3-4CF7-B5DD-3D1DCA9187B1}">
      <dgm:prSet/>
      <dgm:spPr/>
      <dgm:t>
        <a:bodyPr/>
        <a:lstStyle/>
        <a:p>
          <a:endParaRPr lang="en-US" sz="2800"/>
        </a:p>
      </dgm:t>
    </dgm:pt>
    <dgm:pt modelId="{A83A4AD7-B565-47A8-8204-333040011008}" type="sibTrans" cxnId="{744E2AB7-69C3-4CF7-B5DD-3D1DCA9187B1}">
      <dgm:prSet/>
      <dgm:spPr/>
      <dgm:t>
        <a:bodyPr/>
        <a:lstStyle/>
        <a:p>
          <a:endParaRPr lang="en-US" sz="2800"/>
        </a:p>
      </dgm:t>
    </dgm:pt>
    <dgm:pt modelId="{EFF84CE5-D212-40E0-977E-ABEB3A176136}">
      <dgm:prSet custT="1"/>
      <dgm:spPr/>
      <dgm:t>
        <a:bodyPr/>
        <a:lstStyle/>
        <a:p>
          <a:r>
            <a:rPr lang="cs-CZ" sz="1600"/>
            <a:t>Např. stačí poznámky místo kompletních přepisů rozhovorů.</a:t>
          </a:r>
          <a:endParaRPr lang="en-US" sz="1600"/>
        </a:p>
      </dgm:t>
    </dgm:pt>
    <dgm:pt modelId="{8D7A606D-FFD6-4BF6-82AD-D8B50921F755}" type="parTrans" cxnId="{EA46F74F-8955-42FC-BE91-2FAFE0FC0589}">
      <dgm:prSet/>
      <dgm:spPr/>
      <dgm:t>
        <a:bodyPr/>
        <a:lstStyle/>
        <a:p>
          <a:endParaRPr lang="en-US" sz="2800"/>
        </a:p>
      </dgm:t>
    </dgm:pt>
    <dgm:pt modelId="{4064DE72-2A3F-481C-B07E-0B95EE059144}" type="sibTrans" cxnId="{EA46F74F-8955-42FC-BE91-2FAFE0FC0589}">
      <dgm:prSet/>
      <dgm:spPr/>
      <dgm:t>
        <a:bodyPr/>
        <a:lstStyle/>
        <a:p>
          <a:endParaRPr lang="en-US" sz="2800"/>
        </a:p>
      </dgm:t>
    </dgm:pt>
    <dgm:pt modelId="{6A3E4245-E110-41D1-9068-C90DBE78F837}">
      <dgm:prSet custT="1"/>
      <dgm:spPr/>
      <dgm:t>
        <a:bodyPr/>
        <a:lstStyle/>
        <a:p>
          <a:pPr>
            <a:defRPr b="1"/>
          </a:pPr>
          <a:r>
            <a:rPr lang="cs-CZ" sz="2000" b="0" dirty="0"/>
            <a:t>Místo axiálního kódování 18 kódovacích „rodin“ (resp. axiální + 17 dalších) -&gt; více jak 18 způsobů provádění výzkumu.</a:t>
          </a:r>
          <a:endParaRPr lang="en-US" sz="2000" b="0" dirty="0"/>
        </a:p>
      </dgm:t>
    </dgm:pt>
    <dgm:pt modelId="{8D711665-712B-4C51-A288-38EBFD297184}" type="parTrans" cxnId="{B195ACD4-B555-4018-9635-2295DD0A046E}">
      <dgm:prSet/>
      <dgm:spPr/>
      <dgm:t>
        <a:bodyPr/>
        <a:lstStyle/>
        <a:p>
          <a:endParaRPr lang="en-US" sz="2800"/>
        </a:p>
      </dgm:t>
    </dgm:pt>
    <dgm:pt modelId="{3E2C1730-706F-49BB-B49F-44210F3DED4B}" type="sibTrans" cxnId="{B195ACD4-B555-4018-9635-2295DD0A046E}">
      <dgm:prSet/>
      <dgm:spPr/>
      <dgm:t>
        <a:bodyPr/>
        <a:lstStyle/>
        <a:p>
          <a:endParaRPr lang="en-US" sz="2800"/>
        </a:p>
      </dgm:t>
    </dgm:pt>
    <dgm:pt modelId="{C73AA5B0-97C2-480D-B3F3-E05B7CACF5E7}" type="pres">
      <dgm:prSet presAssocID="{780A451D-A25B-4302-9539-0E7C5A3BEE77}" presName="root" presStyleCnt="0">
        <dgm:presLayoutVars>
          <dgm:dir/>
          <dgm:resizeHandles val="exact"/>
        </dgm:presLayoutVars>
      </dgm:prSet>
      <dgm:spPr/>
    </dgm:pt>
    <dgm:pt modelId="{90233F50-BF9C-458E-BFAC-C0CD723AFFB3}" type="pres">
      <dgm:prSet presAssocID="{4D759837-D18A-4904-B0A8-80962162DB10}" presName="compNode" presStyleCnt="0"/>
      <dgm:spPr/>
    </dgm:pt>
    <dgm:pt modelId="{6F5B126D-B851-4E1B-822F-B508AFADBCE2}" type="pres">
      <dgm:prSet presAssocID="{4D759837-D18A-4904-B0A8-80962162DB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52F095A-BDCA-463B-A208-8EA8E9BDBB11}" type="pres">
      <dgm:prSet presAssocID="{4D759837-D18A-4904-B0A8-80962162DB10}" presName="iconSpace" presStyleCnt="0"/>
      <dgm:spPr/>
    </dgm:pt>
    <dgm:pt modelId="{5190B2BC-EB03-464B-9132-257B5B12B573}" type="pres">
      <dgm:prSet presAssocID="{4D759837-D18A-4904-B0A8-80962162DB10}" presName="parTx" presStyleLbl="revTx" presStyleIdx="0" presStyleCnt="6">
        <dgm:presLayoutVars>
          <dgm:chMax val="0"/>
          <dgm:chPref val="0"/>
        </dgm:presLayoutVars>
      </dgm:prSet>
      <dgm:spPr/>
    </dgm:pt>
    <dgm:pt modelId="{0F5C5467-C3D1-495D-B6F4-93CBED4D5174}" type="pres">
      <dgm:prSet presAssocID="{4D759837-D18A-4904-B0A8-80962162DB10}" presName="txSpace" presStyleCnt="0"/>
      <dgm:spPr/>
    </dgm:pt>
    <dgm:pt modelId="{027A0E34-636E-4F7E-A891-5311F59A50EA}" type="pres">
      <dgm:prSet presAssocID="{4D759837-D18A-4904-B0A8-80962162DB10}" presName="desTx" presStyleLbl="revTx" presStyleIdx="1" presStyleCnt="6">
        <dgm:presLayoutVars/>
      </dgm:prSet>
      <dgm:spPr/>
    </dgm:pt>
    <dgm:pt modelId="{2610A5A2-59B8-4050-8BA4-9950AA858795}" type="pres">
      <dgm:prSet presAssocID="{32AE6626-7C9B-4E50-814E-361454247ECE}" presName="sibTrans" presStyleCnt="0"/>
      <dgm:spPr/>
    </dgm:pt>
    <dgm:pt modelId="{1EC80FA7-A9C7-4FD5-A754-102BC97339FF}" type="pres">
      <dgm:prSet presAssocID="{F53B33F8-0011-4DD4-9150-5E3F81D79E44}" presName="compNode" presStyleCnt="0"/>
      <dgm:spPr/>
    </dgm:pt>
    <dgm:pt modelId="{415BA7C3-12C6-45D1-AEF5-39B6A4D7DC45}" type="pres">
      <dgm:prSet presAssocID="{F53B33F8-0011-4DD4-9150-5E3F81D79E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5DC1DEE9-BB43-4E21-ACFA-AFCA95DAB464}" type="pres">
      <dgm:prSet presAssocID="{F53B33F8-0011-4DD4-9150-5E3F81D79E44}" presName="iconSpace" presStyleCnt="0"/>
      <dgm:spPr/>
    </dgm:pt>
    <dgm:pt modelId="{907C4B24-7652-4C30-AE71-7745929B8878}" type="pres">
      <dgm:prSet presAssocID="{F53B33F8-0011-4DD4-9150-5E3F81D79E44}" presName="parTx" presStyleLbl="revTx" presStyleIdx="2" presStyleCnt="6">
        <dgm:presLayoutVars>
          <dgm:chMax val="0"/>
          <dgm:chPref val="0"/>
        </dgm:presLayoutVars>
      </dgm:prSet>
      <dgm:spPr/>
    </dgm:pt>
    <dgm:pt modelId="{919F344B-7389-4750-B14A-A8E219916C68}" type="pres">
      <dgm:prSet presAssocID="{F53B33F8-0011-4DD4-9150-5E3F81D79E44}" presName="txSpace" presStyleCnt="0"/>
      <dgm:spPr/>
    </dgm:pt>
    <dgm:pt modelId="{C876A9C4-76E8-473E-960E-A42CF61A634C}" type="pres">
      <dgm:prSet presAssocID="{F53B33F8-0011-4DD4-9150-5E3F81D79E44}" presName="desTx" presStyleLbl="revTx" presStyleIdx="3" presStyleCnt="6">
        <dgm:presLayoutVars/>
      </dgm:prSet>
      <dgm:spPr/>
    </dgm:pt>
    <dgm:pt modelId="{F6E0F2DA-4C2B-417B-9560-873F49050509}" type="pres">
      <dgm:prSet presAssocID="{A83A4AD7-B565-47A8-8204-333040011008}" presName="sibTrans" presStyleCnt="0"/>
      <dgm:spPr/>
    </dgm:pt>
    <dgm:pt modelId="{87D1C24A-3546-470C-B1AC-368C2EAAFFF5}" type="pres">
      <dgm:prSet presAssocID="{6A3E4245-E110-41D1-9068-C90DBE78F837}" presName="compNode" presStyleCnt="0"/>
      <dgm:spPr/>
    </dgm:pt>
    <dgm:pt modelId="{746735A7-E68E-4C02-B83B-5C1A4A6CDE09}" type="pres">
      <dgm:prSet presAssocID="{6A3E4245-E110-41D1-9068-C90DBE78F8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3ABB17B-B3EC-4F98-B3F5-2AAEEE4FC7C2}" type="pres">
      <dgm:prSet presAssocID="{6A3E4245-E110-41D1-9068-C90DBE78F837}" presName="iconSpace" presStyleCnt="0"/>
      <dgm:spPr/>
    </dgm:pt>
    <dgm:pt modelId="{8AD1C140-4FCF-4ECB-AF57-71D8D6509058}" type="pres">
      <dgm:prSet presAssocID="{6A3E4245-E110-41D1-9068-C90DBE78F837}" presName="parTx" presStyleLbl="revTx" presStyleIdx="4" presStyleCnt="6">
        <dgm:presLayoutVars>
          <dgm:chMax val="0"/>
          <dgm:chPref val="0"/>
        </dgm:presLayoutVars>
      </dgm:prSet>
      <dgm:spPr/>
    </dgm:pt>
    <dgm:pt modelId="{3E79E633-22F0-48DA-AA5D-2998CD9DEA95}" type="pres">
      <dgm:prSet presAssocID="{6A3E4245-E110-41D1-9068-C90DBE78F837}" presName="txSpace" presStyleCnt="0"/>
      <dgm:spPr/>
    </dgm:pt>
    <dgm:pt modelId="{050C020C-9BAA-443B-933B-467588B43C17}" type="pres">
      <dgm:prSet presAssocID="{6A3E4245-E110-41D1-9068-C90DBE78F837}" presName="desTx" presStyleLbl="revTx" presStyleIdx="5" presStyleCnt="6">
        <dgm:presLayoutVars/>
      </dgm:prSet>
      <dgm:spPr/>
    </dgm:pt>
  </dgm:ptLst>
  <dgm:cxnLst>
    <dgm:cxn modelId="{7EECB413-82E2-44DC-BF78-2104DFF9C1CC}" srcId="{780A451D-A25B-4302-9539-0E7C5A3BEE77}" destId="{4D759837-D18A-4904-B0A8-80962162DB10}" srcOrd="0" destOrd="0" parTransId="{04F8354F-E59B-4BFB-9281-FAE5DCE997FE}" sibTransId="{32AE6626-7C9B-4E50-814E-361454247ECE}"/>
    <dgm:cxn modelId="{EA46F74F-8955-42FC-BE91-2FAFE0FC0589}" srcId="{F53B33F8-0011-4DD4-9150-5E3F81D79E44}" destId="{EFF84CE5-D212-40E0-977E-ABEB3A176136}" srcOrd="0" destOrd="0" parTransId="{8D7A606D-FFD6-4BF6-82AD-D8B50921F755}" sibTransId="{4064DE72-2A3F-481C-B07E-0B95EE059144}"/>
    <dgm:cxn modelId="{5B0AD275-8E62-4018-B848-DACC5AFF49BE}" type="presOf" srcId="{F53B33F8-0011-4DD4-9150-5E3F81D79E44}" destId="{907C4B24-7652-4C30-AE71-7745929B8878}" srcOrd="0" destOrd="0" presId="urn:microsoft.com/office/officeart/2018/2/layout/IconLabelDescriptionList"/>
    <dgm:cxn modelId="{64B0FD55-CBF0-4D1F-87CF-E66D62E8A2BB}" type="presOf" srcId="{EFF84CE5-D212-40E0-977E-ABEB3A176136}" destId="{C876A9C4-76E8-473E-960E-A42CF61A634C}" srcOrd="0" destOrd="0" presId="urn:microsoft.com/office/officeart/2018/2/layout/IconLabelDescriptionList"/>
    <dgm:cxn modelId="{25A29E8F-FD98-4776-99E6-89FCCB5CF13F}" type="presOf" srcId="{4D759837-D18A-4904-B0A8-80962162DB10}" destId="{5190B2BC-EB03-464B-9132-257B5B12B573}" srcOrd="0" destOrd="0" presId="urn:microsoft.com/office/officeart/2018/2/layout/IconLabelDescriptionList"/>
    <dgm:cxn modelId="{1F1D93A6-2863-4F6E-A640-DA0177711A33}" type="presOf" srcId="{780A451D-A25B-4302-9539-0E7C5A3BEE77}" destId="{C73AA5B0-97C2-480D-B3F3-E05B7CACF5E7}" srcOrd="0" destOrd="0" presId="urn:microsoft.com/office/officeart/2018/2/layout/IconLabelDescriptionList"/>
    <dgm:cxn modelId="{744E2AB7-69C3-4CF7-B5DD-3D1DCA9187B1}" srcId="{780A451D-A25B-4302-9539-0E7C5A3BEE77}" destId="{F53B33F8-0011-4DD4-9150-5E3F81D79E44}" srcOrd="1" destOrd="0" parTransId="{FE1CE03E-A11E-440B-85C2-D1E1731D4D96}" sibTransId="{A83A4AD7-B565-47A8-8204-333040011008}"/>
    <dgm:cxn modelId="{B195ACD4-B555-4018-9635-2295DD0A046E}" srcId="{780A451D-A25B-4302-9539-0E7C5A3BEE77}" destId="{6A3E4245-E110-41D1-9068-C90DBE78F837}" srcOrd="2" destOrd="0" parTransId="{8D711665-712B-4C51-A288-38EBFD297184}" sibTransId="{3E2C1730-706F-49BB-B49F-44210F3DED4B}"/>
    <dgm:cxn modelId="{71054BF4-787A-4603-97F6-4E4DDDF96586}" type="presOf" srcId="{6A3E4245-E110-41D1-9068-C90DBE78F837}" destId="{8AD1C140-4FCF-4ECB-AF57-71D8D6509058}" srcOrd="0" destOrd="0" presId="urn:microsoft.com/office/officeart/2018/2/layout/IconLabelDescriptionList"/>
    <dgm:cxn modelId="{35E1825D-56E9-4374-B9AE-994E671E748A}" type="presParOf" srcId="{C73AA5B0-97C2-480D-B3F3-E05B7CACF5E7}" destId="{90233F50-BF9C-458E-BFAC-C0CD723AFFB3}" srcOrd="0" destOrd="0" presId="urn:microsoft.com/office/officeart/2018/2/layout/IconLabelDescriptionList"/>
    <dgm:cxn modelId="{DD360396-7EDC-41FA-A9CE-5814F40416CF}" type="presParOf" srcId="{90233F50-BF9C-458E-BFAC-C0CD723AFFB3}" destId="{6F5B126D-B851-4E1B-822F-B508AFADBCE2}" srcOrd="0" destOrd="0" presId="urn:microsoft.com/office/officeart/2018/2/layout/IconLabelDescriptionList"/>
    <dgm:cxn modelId="{73505888-7593-49E9-B6B2-D432FC13F400}" type="presParOf" srcId="{90233F50-BF9C-458E-BFAC-C0CD723AFFB3}" destId="{752F095A-BDCA-463B-A208-8EA8E9BDBB11}" srcOrd="1" destOrd="0" presId="urn:microsoft.com/office/officeart/2018/2/layout/IconLabelDescriptionList"/>
    <dgm:cxn modelId="{6FD858DD-6983-4FB5-9224-0FB66B802E2F}" type="presParOf" srcId="{90233F50-BF9C-458E-BFAC-C0CD723AFFB3}" destId="{5190B2BC-EB03-464B-9132-257B5B12B573}" srcOrd="2" destOrd="0" presId="urn:microsoft.com/office/officeart/2018/2/layout/IconLabelDescriptionList"/>
    <dgm:cxn modelId="{EDBD98A8-9C53-49C4-BFF0-FEC47DFD428B}" type="presParOf" srcId="{90233F50-BF9C-458E-BFAC-C0CD723AFFB3}" destId="{0F5C5467-C3D1-495D-B6F4-93CBED4D5174}" srcOrd="3" destOrd="0" presId="urn:microsoft.com/office/officeart/2018/2/layout/IconLabelDescriptionList"/>
    <dgm:cxn modelId="{6EEB78C2-FFBE-4895-B069-B02628ACC8B5}" type="presParOf" srcId="{90233F50-BF9C-458E-BFAC-C0CD723AFFB3}" destId="{027A0E34-636E-4F7E-A891-5311F59A50EA}" srcOrd="4" destOrd="0" presId="urn:microsoft.com/office/officeart/2018/2/layout/IconLabelDescriptionList"/>
    <dgm:cxn modelId="{82795755-1897-4C09-85C0-EF694476AD61}" type="presParOf" srcId="{C73AA5B0-97C2-480D-B3F3-E05B7CACF5E7}" destId="{2610A5A2-59B8-4050-8BA4-9950AA858795}" srcOrd="1" destOrd="0" presId="urn:microsoft.com/office/officeart/2018/2/layout/IconLabelDescriptionList"/>
    <dgm:cxn modelId="{955316D3-62AC-4063-B67E-07B78EAF992A}" type="presParOf" srcId="{C73AA5B0-97C2-480D-B3F3-E05B7CACF5E7}" destId="{1EC80FA7-A9C7-4FD5-A754-102BC97339FF}" srcOrd="2" destOrd="0" presId="urn:microsoft.com/office/officeart/2018/2/layout/IconLabelDescriptionList"/>
    <dgm:cxn modelId="{269F2F5D-5077-492F-A217-848D18576BF1}" type="presParOf" srcId="{1EC80FA7-A9C7-4FD5-A754-102BC97339FF}" destId="{415BA7C3-12C6-45D1-AEF5-39B6A4D7DC45}" srcOrd="0" destOrd="0" presId="urn:microsoft.com/office/officeart/2018/2/layout/IconLabelDescriptionList"/>
    <dgm:cxn modelId="{DE2E05EE-B21A-446F-91DB-D773BCDC7703}" type="presParOf" srcId="{1EC80FA7-A9C7-4FD5-A754-102BC97339FF}" destId="{5DC1DEE9-BB43-4E21-ACFA-AFCA95DAB464}" srcOrd="1" destOrd="0" presId="urn:microsoft.com/office/officeart/2018/2/layout/IconLabelDescriptionList"/>
    <dgm:cxn modelId="{97377DEB-235D-4611-9B23-BCF3BFB2F2EA}" type="presParOf" srcId="{1EC80FA7-A9C7-4FD5-A754-102BC97339FF}" destId="{907C4B24-7652-4C30-AE71-7745929B8878}" srcOrd="2" destOrd="0" presId="urn:microsoft.com/office/officeart/2018/2/layout/IconLabelDescriptionList"/>
    <dgm:cxn modelId="{4D638D44-85F1-4391-83AF-27C15607E301}" type="presParOf" srcId="{1EC80FA7-A9C7-4FD5-A754-102BC97339FF}" destId="{919F344B-7389-4750-B14A-A8E219916C68}" srcOrd="3" destOrd="0" presId="urn:microsoft.com/office/officeart/2018/2/layout/IconLabelDescriptionList"/>
    <dgm:cxn modelId="{EE80121E-6BED-4F61-BEB0-4048CD418CA1}" type="presParOf" srcId="{1EC80FA7-A9C7-4FD5-A754-102BC97339FF}" destId="{C876A9C4-76E8-473E-960E-A42CF61A634C}" srcOrd="4" destOrd="0" presId="urn:microsoft.com/office/officeart/2018/2/layout/IconLabelDescriptionList"/>
    <dgm:cxn modelId="{88AF3B5E-5A6C-4CF7-BD2F-AA4C97C0AA08}" type="presParOf" srcId="{C73AA5B0-97C2-480D-B3F3-E05B7CACF5E7}" destId="{F6E0F2DA-4C2B-417B-9560-873F49050509}" srcOrd="3" destOrd="0" presId="urn:microsoft.com/office/officeart/2018/2/layout/IconLabelDescriptionList"/>
    <dgm:cxn modelId="{85F7D4B7-B700-4FA4-BF5C-BD229276FE0B}" type="presParOf" srcId="{C73AA5B0-97C2-480D-B3F3-E05B7CACF5E7}" destId="{87D1C24A-3546-470C-B1AC-368C2EAAFFF5}" srcOrd="4" destOrd="0" presId="urn:microsoft.com/office/officeart/2018/2/layout/IconLabelDescriptionList"/>
    <dgm:cxn modelId="{3D02060F-329F-49B8-92EE-EAF9D313811C}" type="presParOf" srcId="{87D1C24A-3546-470C-B1AC-368C2EAAFFF5}" destId="{746735A7-E68E-4C02-B83B-5C1A4A6CDE09}" srcOrd="0" destOrd="0" presId="urn:microsoft.com/office/officeart/2018/2/layout/IconLabelDescriptionList"/>
    <dgm:cxn modelId="{7E3C62E1-C0B5-4FDE-8CB5-D7C22DE9685E}" type="presParOf" srcId="{87D1C24A-3546-470C-B1AC-368C2EAAFFF5}" destId="{23ABB17B-B3EC-4F98-B3F5-2AAEEE4FC7C2}" srcOrd="1" destOrd="0" presId="urn:microsoft.com/office/officeart/2018/2/layout/IconLabelDescriptionList"/>
    <dgm:cxn modelId="{E78187FE-253B-4B65-89EC-1FBDB48E705F}" type="presParOf" srcId="{87D1C24A-3546-470C-B1AC-368C2EAAFFF5}" destId="{8AD1C140-4FCF-4ECB-AF57-71D8D6509058}" srcOrd="2" destOrd="0" presId="urn:microsoft.com/office/officeart/2018/2/layout/IconLabelDescriptionList"/>
    <dgm:cxn modelId="{4B4BF81C-4702-4260-84C9-9FC81D1D4EF9}" type="presParOf" srcId="{87D1C24A-3546-470C-B1AC-368C2EAAFFF5}" destId="{3E79E633-22F0-48DA-AA5D-2998CD9DEA95}" srcOrd="3" destOrd="0" presId="urn:microsoft.com/office/officeart/2018/2/layout/IconLabelDescriptionList"/>
    <dgm:cxn modelId="{8DFFA6D2-4E63-4E2F-A4E6-E80FF2846F98}" type="presParOf" srcId="{87D1C24A-3546-470C-B1AC-368C2EAAFFF5}" destId="{050C020C-9BAA-443B-933B-467588B43C1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85182-0D11-4F92-83C7-F0C2C6208896}">
      <dsp:nvSpPr>
        <dsp:cNvPr id="0" name=""/>
        <dsp:cNvSpPr/>
      </dsp:nvSpPr>
      <dsp:spPr>
        <a:xfrm>
          <a:off x="679050" y="183666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D80D-7768-46E3-9F2F-B8CBBE51FF3F}">
      <dsp:nvSpPr>
        <dsp:cNvPr id="0" name=""/>
        <dsp:cNvSpPr/>
      </dsp:nvSpPr>
      <dsp:spPr>
        <a:xfrm>
          <a:off x="1081237" y="58585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66D35-03BC-4F40-A15D-AAE5E030FEE8}">
      <dsp:nvSpPr>
        <dsp:cNvPr id="0" name=""/>
        <dsp:cNvSpPr/>
      </dsp:nvSpPr>
      <dsp:spPr>
        <a:xfrm>
          <a:off x="75768" y="2272123"/>
          <a:ext cx="3093750" cy="1493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dirty="0"/>
            <a:t>Otázky na </a:t>
          </a:r>
          <a:r>
            <a:rPr lang="cs-CZ" sz="2000" kern="1200" dirty="0" err="1"/>
            <a:t>kvali</a:t>
          </a:r>
          <a:r>
            <a:rPr lang="cs-CZ" sz="2000" kern="1200" dirty="0"/>
            <a:t> sběr dat z minulé přednášky?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-CZ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dirty="0"/>
            <a:t>Návštěva NGŠ 29. 3. 10:00</a:t>
          </a:r>
          <a:endParaRPr lang="en-US" sz="2000" kern="1200" dirty="0"/>
        </a:p>
      </dsp:txBody>
      <dsp:txXfrm>
        <a:off x="75768" y="2272123"/>
        <a:ext cx="3093750" cy="1493085"/>
      </dsp:txXfrm>
    </dsp:sp>
    <dsp:sp modelId="{2BF0AA43-2D15-4857-A9A6-56873DD53B52}">
      <dsp:nvSpPr>
        <dsp:cNvPr id="0" name=""/>
        <dsp:cNvSpPr/>
      </dsp:nvSpPr>
      <dsp:spPr>
        <a:xfrm>
          <a:off x="4314206" y="156452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8808E-90C9-4A18-9AAE-2C9409EDBEE6}">
      <dsp:nvSpPr>
        <dsp:cNvPr id="0" name=""/>
        <dsp:cNvSpPr/>
      </dsp:nvSpPr>
      <dsp:spPr>
        <a:xfrm>
          <a:off x="4716393" y="55863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2C118-E016-48E7-8874-DF62A57F00B8}">
      <dsp:nvSpPr>
        <dsp:cNvPr id="0" name=""/>
        <dsp:cNvSpPr/>
      </dsp:nvSpPr>
      <dsp:spPr>
        <a:xfrm>
          <a:off x="3710925" y="2190481"/>
          <a:ext cx="3093750" cy="160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dirty="0"/>
            <a:t>Otázky na návrhy výzkumů/pilotní studie?</a:t>
          </a:r>
          <a:endParaRPr lang="en-US" sz="2000" kern="1200" dirty="0"/>
        </a:p>
      </dsp:txBody>
      <dsp:txXfrm>
        <a:off x="3710925" y="2190481"/>
        <a:ext cx="3093750" cy="1601942"/>
      </dsp:txXfrm>
    </dsp:sp>
    <dsp:sp modelId="{39A38345-16FB-481B-8F30-86542C9925D3}">
      <dsp:nvSpPr>
        <dsp:cNvPr id="0" name=""/>
        <dsp:cNvSpPr/>
      </dsp:nvSpPr>
      <dsp:spPr>
        <a:xfrm>
          <a:off x="7949362" y="183666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C9EED-2D15-402C-B4DE-64DE32166559}">
      <dsp:nvSpPr>
        <dsp:cNvPr id="0" name=""/>
        <dsp:cNvSpPr/>
      </dsp:nvSpPr>
      <dsp:spPr>
        <a:xfrm>
          <a:off x="8351550" y="58585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59A2B-40AB-4DCE-B95F-3C14AB43FD8B}">
      <dsp:nvSpPr>
        <dsp:cNvPr id="0" name=""/>
        <dsp:cNvSpPr/>
      </dsp:nvSpPr>
      <dsp:spPr>
        <a:xfrm>
          <a:off x="7346081" y="2272123"/>
          <a:ext cx="3093750" cy="1493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 dirty="0"/>
            <a:t>Seminář 3.5. – pozorování.</a:t>
          </a:r>
          <a:endParaRPr lang="en-US" sz="2000" kern="1200" dirty="0"/>
        </a:p>
      </dsp:txBody>
      <dsp:txXfrm>
        <a:off x="7346081" y="2272123"/>
        <a:ext cx="3093750" cy="1493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46792-AF1B-4832-9868-B633C374CCA7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Víme, kde se pohybujeme v rámci ontologie, epistemologie a metodologie.</a:t>
          </a:r>
          <a:endParaRPr lang="en-US" sz="1700" kern="1200"/>
        </a:p>
      </dsp:txBody>
      <dsp:txXfrm>
        <a:off x="19451" y="19451"/>
        <a:ext cx="7620120" cy="625190"/>
      </dsp:txXfrm>
    </dsp:sp>
    <dsp:sp modelId="{E40EFF14-BB8E-46DF-9A86-E67054A6C6B0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Máme nastudovanou teorii a příbuzné relevantní studie. </a:t>
          </a:r>
          <a:endParaRPr lang="en-US" sz="1700" kern="1200"/>
        </a:p>
      </dsp:txBody>
      <dsp:txXfrm>
        <a:off x="647801" y="775779"/>
        <a:ext cx="7315515" cy="625190"/>
      </dsp:txXfrm>
    </dsp:sp>
    <dsp:sp modelId="{DF9BF592-7F87-4807-9F4D-BDFCC989BA4F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Máme vytvořený design studie vč. jejího účelu a…</a:t>
          </a:r>
          <a:endParaRPr lang="en-US" sz="1700" kern="1200" dirty="0"/>
        </a:p>
      </dsp:txBody>
      <dsp:txXfrm>
        <a:off x="1276151" y="1532107"/>
        <a:ext cx="7315515" cy="625190"/>
      </dsp:txXfrm>
    </dsp:sp>
    <dsp:sp modelId="{3EFDD383-31D7-42CE-9570-A1A27A150E29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…podle něj nasbíraná data (pozorování, rozhovory, etnografie apod.) s ohledem na </a:t>
          </a:r>
          <a:r>
            <a:rPr lang="cs-CZ" sz="1700" kern="1200" dirty="0" err="1"/>
            <a:t>vzrokování</a:t>
          </a:r>
          <a:r>
            <a:rPr lang="cs-CZ" sz="1700" kern="1200" dirty="0"/>
            <a:t> a saturaci.</a:t>
          </a:r>
          <a:endParaRPr lang="en-US" sz="1700" kern="1200" dirty="0"/>
        </a:p>
      </dsp:txBody>
      <dsp:txXfrm>
        <a:off x="1904501" y="2288435"/>
        <a:ext cx="7315515" cy="625190"/>
      </dsp:txXfrm>
    </dsp:sp>
    <dsp:sp modelId="{77241086-9DF9-47CD-BC05-B873F6CEB2F4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Nyní potřebujeme data analyzovat (</a:t>
          </a:r>
          <a:r>
            <a:rPr lang="cs-CZ" sz="1700" kern="1200" dirty="0" err="1"/>
            <a:t>kvali</a:t>
          </a:r>
          <a:r>
            <a:rPr lang="cs-CZ" sz="1700" kern="1200" dirty="0"/>
            <a:t> i </a:t>
          </a:r>
          <a:r>
            <a:rPr lang="cs-CZ" sz="1700" kern="1200" dirty="0" err="1"/>
            <a:t>kvanti</a:t>
          </a:r>
          <a:r>
            <a:rPr lang="cs-CZ" sz="1700" kern="1200" dirty="0"/>
            <a:t>) – pokud jsme již nezačali u sběru!</a:t>
          </a:r>
          <a:endParaRPr lang="en-US" sz="1700" kern="1200" dirty="0"/>
        </a:p>
      </dsp:txBody>
      <dsp:txXfrm>
        <a:off x="2532851" y="3044763"/>
        <a:ext cx="7315515" cy="625190"/>
      </dsp:txXfrm>
    </dsp:sp>
    <dsp:sp modelId="{416C509D-E208-4C60-B66D-D8BA2D8DB5BE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8BBB0057-D55E-423E-964D-01CD4E119295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8BC88C45-A220-448E-9C9E-91F7654C08AD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580C56C0-18E5-4055-B424-E818C8EC106F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C00E8-EA6B-46A9-97DA-6D6A9C8ED92E}">
      <dsp:nvSpPr>
        <dsp:cNvPr id="0" name=""/>
        <dsp:cNvSpPr/>
      </dsp:nvSpPr>
      <dsp:spPr>
        <a:xfrm>
          <a:off x="765914" y="45930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068F2-115A-4937-9645-D2FC58175976}">
      <dsp:nvSpPr>
        <dsp:cNvPr id="0" name=""/>
        <dsp:cNvSpPr/>
      </dsp:nvSpPr>
      <dsp:spPr>
        <a:xfrm>
          <a:off x="765914" y="211209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200" kern="1200"/>
            <a:t>Můžeme také řadit dle:</a:t>
          </a:r>
          <a:endParaRPr lang="en-US" sz="2200" kern="1200"/>
        </a:p>
      </dsp:txBody>
      <dsp:txXfrm>
        <a:off x="765914" y="2112095"/>
        <a:ext cx="4320000" cy="648000"/>
      </dsp:txXfrm>
    </dsp:sp>
    <dsp:sp modelId="{06D0C455-F5E7-416A-9631-A2FCFE764CA5}">
      <dsp:nvSpPr>
        <dsp:cNvPr id="0" name=""/>
        <dsp:cNvSpPr/>
      </dsp:nvSpPr>
      <dsp:spPr>
        <a:xfrm>
          <a:off x="765914" y="2825578"/>
          <a:ext cx="4320000" cy="90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sekvenčních metod – nejdříve sběr, poté analýza;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iterativních metod – pendlování mezi daty a teorií (analýzou a sběrem).</a:t>
          </a:r>
          <a:endParaRPr lang="en-US" sz="1700" kern="1200"/>
        </a:p>
      </dsp:txBody>
      <dsp:txXfrm>
        <a:off x="765914" y="2825578"/>
        <a:ext cx="4320000" cy="907921"/>
      </dsp:txXfrm>
    </dsp:sp>
    <dsp:sp modelId="{AA69E294-99F4-411A-8CA3-124833A78086}">
      <dsp:nvSpPr>
        <dsp:cNvPr id="0" name=""/>
        <dsp:cNvSpPr/>
      </dsp:nvSpPr>
      <dsp:spPr>
        <a:xfrm>
          <a:off x="5841914" y="45930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2AB90-4D47-44B7-948B-AF27F55A3536}">
      <dsp:nvSpPr>
        <dsp:cNvPr id="0" name=""/>
        <dsp:cNvSpPr/>
      </dsp:nvSpPr>
      <dsp:spPr>
        <a:xfrm>
          <a:off x="5852800" y="2132649"/>
          <a:ext cx="4320000" cy="190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200" b="0" kern="1200" dirty="0"/>
            <a:t>Ale také na: deduktivní a induktivní metody </a:t>
          </a:r>
          <a:r>
            <a:rPr lang="cs-CZ" sz="2200" b="0" kern="1200" dirty="0">
              <a:sym typeface="Wingdings" panose="05000000000000000000" pitchFamily="2" charset="2"/>
            </a:rPr>
            <a:t></a:t>
          </a:r>
          <a:r>
            <a:rPr lang="cs-CZ" sz="2200" b="0" kern="1200" dirty="0"/>
            <a:t> klíčová je flexibilita!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cs-CZ" sz="2200" b="0" kern="1200" dirty="0"/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200" b="0" kern="1200" dirty="0"/>
            <a:t>Statistické (frekvenční) zkoumání! </a:t>
          </a:r>
        </a:p>
      </dsp:txBody>
      <dsp:txXfrm>
        <a:off x="5852800" y="2132649"/>
        <a:ext cx="4320000" cy="1908282"/>
      </dsp:txXfrm>
    </dsp:sp>
    <dsp:sp modelId="{6A43B875-C9E8-4E4B-BF72-05DBAE8E1018}">
      <dsp:nvSpPr>
        <dsp:cNvPr id="0" name=""/>
        <dsp:cNvSpPr/>
      </dsp:nvSpPr>
      <dsp:spPr>
        <a:xfrm>
          <a:off x="5841914" y="2825578"/>
          <a:ext cx="4320000" cy="90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BF7F-D1BD-4622-B146-B475A4A60DB8}">
      <dsp:nvSpPr>
        <dsp:cNvPr id="0" name=""/>
        <dsp:cNvSpPr/>
      </dsp:nvSpPr>
      <dsp:spPr>
        <a:xfrm>
          <a:off x="402747" y="12"/>
          <a:ext cx="9710105" cy="4351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Není to jednoduchá, naivní indukce (liší se v kroku 5)!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 dirty="0"/>
            <a:t>Specifikace </a:t>
          </a:r>
          <a:r>
            <a:rPr lang="cs-CZ" sz="2300" kern="1200" dirty="0" err="1"/>
            <a:t>outcomu</a:t>
          </a:r>
          <a:r>
            <a:rPr lang="cs-CZ" sz="2300" kern="1200" dirty="0"/>
            <a:t> fenoménu, kterého chci studovat (indukce nebo dedukce).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 dirty="0"/>
            <a:t>Sběr dat malého množství případů s tímto </a:t>
          </a:r>
          <a:r>
            <a:rPr lang="cs-CZ" sz="2300" kern="1200" dirty="0" err="1"/>
            <a:t>outcomem</a:t>
          </a:r>
          <a:r>
            <a:rPr lang="cs-CZ" sz="2300" kern="1200" dirty="0"/>
            <a:t> (hledáme závislou proměnnou v případech).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 dirty="0"/>
            <a:t>Identifikace pravidelností, vzorů a společných rysů mezi případy a formulace hypotéz.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/>
            <a:t>Sběr více dat (případů).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 dirty="0"/>
            <a:t>Specificky mě zajímají deviantní případy a jakmile je naleznu – buď redefinuji </a:t>
          </a:r>
          <a:r>
            <a:rPr lang="cs-CZ" sz="2300" kern="1200" dirty="0" err="1"/>
            <a:t>outcome</a:t>
          </a:r>
          <a:r>
            <a:rPr lang="cs-CZ" sz="2300" kern="1200" dirty="0"/>
            <a:t> nebo hypotézu.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300" kern="1200" dirty="0"/>
            <a:t>Sběr více případů – pokračuji dokud nové případy nevedou k revizím.</a:t>
          </a:r>
          <a:endParaRPr lang="en-US" sz="2300" kern="1200" dirty="0"/>
        </a:p>
      </dsp:txBody>
      <dsp:txXfrm>
        <a:off x="402747" y="12"/>
        <a:ext cx="9710105" cy="4351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126D-B851-4E1B-822F-B508AFADBCE2}">
      <dsp:nvSpPr>
        <dsp:cNvPr id="0" name=""/>
        <dsp:cNvSpPr/>
      </dsp:nvSpPr>
      <dsp:spPr>
        <a:xfrm>
          <a:off x="3871" y="900843"/>
          <a:ext cx="1188632" cy="1188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B2BC-EB03-464B-9132-257B5B12B573}">
      <dsp:nvSpPr>
        <dsp:cNvPr id="0" name=""/>
        <dsp:cNvSpPr/>
      </dsp:nvSpPr>
      <dsp:spPr>
        <a:xfrm>
          <a:off x="3871" y="2200368"/>
          <a:ext cx="3396093" cy="112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0" i="1" kern="1200" dirty="0"/>
            <a:t>All </a:t>
          </a:r>
          <a:r>
            <a:rPr lang="cs-CZ" sz="2000" b="0" i="1" kern="1200" dirty="0" err="1"/>
            <a:t>is</a:t>
          </a:r>
          <a:r>
            <a:rPr lang="cs-CZ" sz="2000" b="0" i="1" kern="1200" dirty="0"/>
            <a:t> data </a:t>
          </a:r>
          <a:r>
            <a:rPr lang="cs-CZ" sz="2000" b="0" i="1" kern="1200" dirty="0">
              <a:sym typeface="Wingdings" panose="05000000000000000000" pitchFamily="2" charset="2"/>
            </a:rPr>
            <a:t></a:t>
          </a:r>
          <a:r>
            <a:rPr lang="cs-CZ" sz="2000" b="0" i="1" kern="1200" dirty="0"/>
            <a:t> </a:t>
          </a:r>
          <a:r>
            <a:rPr lang="cs-CZ" sz="2000" b="0" kern="1200" dirty="0"/>
            <a:t>i kvantitativní!</a:t>
          </a:r>
          <a:endParaRPr lang="en-US" sz="2000" b="0" kern="1200" dirty="0"/>
        </a:p>
      </dsp:txBody>
      <dsp:txXfrm>
        <a:off x="3871" y="2200368"/>
        <a:ext cx="3396093" cy="1125054"/>
      </dsp:txXfrm>
    </dsp:sp>
    <dsp:sp modelId="{027A0E34-636E-4F7E-A891-5311F59A50EA}">
      <dsp:nvSpPr>
        <dsp:cNvPr id="0" name=""/>
        <dsp:cNvSpPr/>
      </dsp:nvSpPr>
      <dsp:spPr>
        <a:xfrm>
          <a:off x="3871" y="3377000"/>
          <a:ext cx="3396093" cy="10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BA7C3-12C6-45D1-AEF5-39B6A4D7DC45}">
      <dsp:nvSpPr>
        <dsp:cNvPr id="0" name=""/>
        <dsp:cNvSpPr/>
      </dsp:nvSpPr>
      <dsp:spPr>
        <a:xfrm>
          <a:off x="3994282" y="716795"/>
          <a:ext cx="1188632" cy="1188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C4B24-7652-4C30-AE71-7745929B8878}">
      <dsp:nvSpPr>
        <dsp:cNvPr id="0" name=""/>
        <dsp:cNvSpPr/>
      </dsp:nvSpPr>
      <dsp:spPr>
        <a:xfrm>
          <a:off x="3994282" y="2032148"/>
          <a:ext cx="3396093" cy="112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0" kern="1200" dirty="0"/>
            <a:t>Méně formalizovaná než verze Strausse a </a:t>
          </a:r>
          <a:r>
            <a:rPr lang="cs-CZ" sz="2000" b="0" kern="1200" dirty="0" err="1"/>
            <a:t>Corbinové</a:t>
          </a:r>
          <a:r>
            <a:rPr lang="cs-CZ" sz="2000" b="0" kern="1200" dirty="0"/>
            <a:t> (1990).</a:t>
          </a:r>
          <a:endParaRPr lang="en-US" sz="2000" b="0" kern="1200" dirty="0"/>
        </a:p>
      </dsp:txBody>
      <dsp:txXfrm>
        <a:off x="3994282" y="2032148"/>
        <a:ext cx="3396093" cy="1125054"/>
      </dsp:txXfrm>
    </dsp:sp>
    <dsp:sp modelId="{C876A9C4-76E8-473E-960E-A42CF61A634C}">
      <dsp:nvSpPr>
        <dsp:cNvPr id="0" name=""/>
        <dsp:cNvSpPr/>
      </dsp:nvSpPr>
      <dsp:spPr>
        <a:xfrm>
          <a:off x="3994282" y="3216141"/>
          <a:ext cx="3396093" cy="4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Např. stačí poznámky místo kompletních přepisů rozhovorů.</a:t>
          </a:r>
          <a:endParaRPr lang="en-US" sz="1600" kern="1200"/>
        </a:p>
      </dsp:txBody>
      <dsp:txXfrm>
        <a:off x="3994282" y="3216141"/>
        <a:ext cx="3396093" cy="447626"/>
      </dsp:txXfrm>
    </dsp:sp>
    <dsp:sp modelId="{746735A7-E68E-4C02-B83B-5C1A4A6CDE09}">
      <dsp:nvSpPr>
        <dsp:cNvPr id="0" name=""/>
        <dsp:cNvSpPr/>
      </dsp:nvSpPr>
      <dsp:spPr>
        <a:xfrm>
          <a:off x="7984692" y="716795"/>
          <a:ext cx="1188632" cy="1188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1C140-4FCF-4ECB-AF57-71D8D6509058}">
      <dsp:nvSpPr>
        <dsp:cNvPr id="0" name=""/>
        <dsp:cNvSpPr/>
      </dsp:nvSpPr>
      <dsp:spPr>
        <a:xfrm>
          <a:off x="7984692" y="2032148"/>
          <a:ext cx="3396093" cy="112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0" kern="1200" dirty="0"/>
            <a:t>Místo axiálního kódování 18 kódovacích „rodin“ (resp. axiální + 17 dalších) -&gt; více jak 18 způsobů provádění výzkumu.</a:t>
          </a:r>
          <a:endParaRPr lang="en-US" sz="2000" b="0" kern="1200" dirty="0"/>
        </a:p>
      </dsp:txBody>
      <dsp:txXfrm>
        <a:off x="7984692" y="2032148"/>
        <a:ext cx="3396093" cy="1125054"/>
      </dsp:txXfrm>
    </dsp:sp>
    <dsp:sp modelId="{050C020C-9BAA-443B-933B-467588B43C17}">
      <dsp:nvSpPr>
        <dsp:cNvPr id="0" name=""/>
        <dsp:cNvSpPr/>
      </dsp:nvSpPr>
      <dsp:spPr>
        <a:xfrm>
          <a:off x="7984692" y="3216141"/>
          <a:ext cx="3396093" cy="4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D82ED-1321-47AD-9AB6-2BD9DDAC54A0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9350-8A1A-43E8-A8AA-D98DBC91F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39350-8A1A-43E8-A8AA-D98DBC91F6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3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39350-8A1A-43E8-A8AA-D98DBC91F6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AF5F9-8CE9-4165-8C89-CEB212EF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2789AA-4222-41D4-8995-3653F648A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66EE62-E1AB-4537-A98E-8A58BABC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8AD745-2704-45EA-80A3-E801C79F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7119F-EBFC-4471-8BCB-8E75A384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43404-65F6-4511-8040-8D72C8AC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87A2BD-EF31-446E-9903-125BE0A48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8F97FC-695D-4462-B78F-00F48BE9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969418-9E91-4B17-8CF4-8FB0A554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6FB27-B579-45FE-8238-441CFC3D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869A56-4715-4404-B171-58D4DF499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A0CBA7-DAA8-40ED-B6F5-CE4B42C52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EB0E4D-E929-43EE-BDEB-86CDB652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9387D5-D8CA-4265-8472-6ECE829A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4860B7-9283-45D0-B283-D75C051D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25535-7392-4066-916D-7CC616B0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5FD36-4D76-4C0D-A095-9038161DE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73B840-9600-46E8-9EF6-883F5909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0F5E8-9D35-42C3-9C05-A46CC2EF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196C48-E6BC-4F9F-8B92-AEBEEED9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18E34-2EAD-45C2-8983-0D09EEB5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8E7D90-35E3-423C-9C31-3FCB3AA67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23C4C6-7A8C-4F93-8D28-BE206DD0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F9693E-AE67-4888-80B5-47CED2AC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8929A-9E94-4B97-AC43-58856F15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5F75-C7E1-4189-AA1C-005B4D2F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33F6C-0F3A-44B2-BFA9-2742D7E11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2DCC11-37AA-4A47-8C6E-6F4CE910C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539919-1317-4A98-94BB-30CE1732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C307E-243B-4053-B5C4-7A89612A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06FE2C-1C7E-48D7-818A-B667D588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226F6-BA91-4176-82AA-3CB3310F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04FB81-F0C1-4313-9F72-FFF54D62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14428A-B3B6-4A06-8DBF-C00CED2D8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5AB063-D7D4-4E2E-90DC-6AC13353B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88062C-2B49-4B1D-961C-689A4C0B1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8E8B7D-0F48-4E64-AECD-2F9A0A0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AC7F0C-AFC7-4DC6-92D4-89366C97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4CF821-026A-41A1-87A7-4860FE04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4DDC4-E5AE-468E-A48A-F77B0929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343A9F-F80E-4F0F-87AB-CDCCC23F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F4C0E3-183F-467B-947A-8CD06C97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EF7EF7-EB0C-47A5-834F-93565B18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8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AC0624-713E-4085-B73D-AFA5326C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CC9982-BE65-405E-9868-4AD4F3B7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88073C-1BBD-4E81-BF94-35EB8340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6CC60-BDB3-4E1B-98B1-BF8FBE03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297AB-3404-42B1-A135-052A99AA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468A4F-25A5-4D16-B4C5-0C2D3570A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8F06F9-204C-46FC-99FE-51915D38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F186AD-C91B-4898-83CE-299C93B4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BC13BD-60C5-42CB-873E-19421859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6275A-7E72-4EE5-AA25-DBFFD33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39FE55-9B1F-4AA6-881D-1E94D4B2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792D7A-5AF4-466F-80D4-B0ADB2269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5A0C61-5442-467B-AB2F-FC08E46A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38BE2A-F23B-48C6-81FE-7C757D99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833316-115B-48DC-BDA3-29CA9DA5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3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A6B139-D586-4CB9-B4B8-8AE54DE0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6A2B91-4E41-419F-A23B-21E729CB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84496-3C36-4581-B96B-3743EBD54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4CDD-3845-47F4-9BC8-03B1E445A4D5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19CA01-58DC-46FB-9CF0-C292E4E3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CE3ADA-7F8E-4837-A196-1C3ED163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3ED5-D0C4-4CD2-A782-CE6ED8106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home/qrj" TargetMode="External"/><Relationship Id="rId2" Type="http://schemas.openxmlformats.org/officeDocument/2006/relationships/hyperlink" Target="https://journals.sagepub.com/home/qi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A9AB0A-16E7-48CC-A2EE-580E50A82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cs-CZ" dirty="0"/>
              <a:t>Základy kvalitativní analýzy dat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62C110-C7D4-44EC-A2B6-E2FCD52DE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cs-CZ" dirty="0"/>
              <a:t>Jan Kleiner</a:t>
            </a:r>
          </a:p>
          <a:p>
            <a:pPr algn="l"/>
            <a:r>
              <a:rPr lang="cs-CZ" dirty="0"/>
              <a:t>22. 3. 2023</a:t>
            </a:r>
          </a:p>
          <a:p>
            <a:pPr algn="l"/>
            <a:r>
              <a:rPr lang="cs-CZ" dirty="0"/>
              <a:t>BSSn4405</a:t>
            </a:r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asarykova univerzita mění logo. Dodá ho Studio Najbrt | Události | em.muni .cz">
            <a:extLst>
              <a:ext uri="{FF2B5EF4-FFF2-40B4-BE49-F238E27FC236}">
                <a16:creationId xmlns:a16="http://schemas.microsoft.com/office/drawing/2014/main" id="{D98937F7-00DD-4420-8A2B-A5305241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503" y="2933640"/>
            <a:ext cx="3217333" cy="1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2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at are the different types of focus groups?">
            <a:extLst>
              <a:ext uri="{FF2B5EF4-FFF2-40B4-BE49-F238E27FC236}">
                <a16:creationId xmlns:a16="http://schemas.microsoft.com/office/drawing/2014/main" id="{09F8DA91-CA9A-6ED9-A203-3D2EAE004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187E3-F697-4EF7-BAE8-5804A677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Focus groups a jejich analýza (Silverman, 2015)</a:t>
            </a:r>
            <a:endParaRPr lang="en-GB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6ED54-5E36-4D19-BC3D-81FCFF6B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886" y="2434201"/>
            <a:ext cx="4376057" cy="4314942"/>
          </a:xfrm>
        </p:spPr>
        <p:txBody>
          <a:bodyPr>
            <a:normAutofit/>
          </a:bodyPr>
          <a:lstStyle/>
          <a:p>
            <a:r>
              <a:rPr lang="cs-CZ" sz="2000" dirty="0"/>
              <a:t>Nepoužívají se většinou jako samostatná metoda</a:t>
            </a:r>
          </a:p>
          <a:p>
            <a:pPr lvl="1"/>
            <a:r>
              <a:rPr lang="cs-CZ" sz="2000" dirty="0"/>
              <a:t>Upřesňují nebo rozšiřují poznatky získané z jiných metod.</a:t>
            </a:r>
          </a:p>
          <a:p>
            <a:pPr lvl="1"/>
            <a:r>
              <a:rPr lang="cs-CZ" sz="2000" dirty="0"/>
              <a:t>Respondent </a:t>
            </a:r>
            <a:r>
              <a:rPr lang="cs-CZ" sz="2000" dirty="0" err="1"/>
              <a:t>validation</a:t>
            </a:r>
            <a:r>
              <a:rPr lang="cs-CZ" sz="2000" dirty="0"/>
              <a:t> – </a:t>
            </a:r>
            <a:r>
              <a:rPr lang="cs-CZ" sz="2000" dirty="0" err="1"/>
              <a:t>feed</a:t>
            </a:r>
            <a:r>
              <a:rPr lang="cs-CZ" sz="2000" dirty="0"/>
              <a:t> </a:t>
            </a:r>
            <a:r>
              <a:rPr lang="cs-CZ" sz="2000" dirty="0" err="1"/>
              <a:t>back</a:t>
            </a:r>
            <a:r>
              <a:rPr lang="cs-CZ" sz="2000" dirty="0"/>
              <a:t> respondentům.</a:t>
            </a:r>
          </a:p>
          <a:p>
            <a:pPr lvl="1"/>
            <a:r>
              <a:rPr lang="cs-CZ" sz="2000" dirty="0"/>
              <a:t>Identifikace fenoménů, výzkumné oblasti nebo otázek.</a:t>
            </a:r>
          </a:p>
          <a:p>
            <a:r>
              <a:rPr lang="cs-CZ" sz="2000" dirty="0"/>
              <a:t>Obsahová analýza, konstruktivistické metody (diskurzivní a konverzační analýza), konverzační analýza.</a:t>
            </a:r>
            <a:endParaRPr lang="en-GB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E2E8ED-4852-56D6-522D-2BF507BEACF6}"/>
              </a:ext>
            </a:extLst>
          </p:cNvPr>
          <p:cNvSpPr txBox="1"/>
          <p:nvPr/>
        </p:nvSpPr>
        <p:spPr>
          <a:xfrm>
            <a:off x="195943" y="365125"/>
            <a:ext cx="137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err="1"/>
              <a:t>IntoTheMind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5268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5D5C28-E1E0-44D3-9C4C-0858A71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Obsahová analýza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A23F6-5D89-4FC5-B47E-BD4E169D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5" y="2349329"/>
            <a:ext cx="10472058" cy="4109585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Pro mnohé synonymum kvalitativní analýzy.</a:t>
            </a:r>
          </a:p>
          <a:p>
            <a:r>
              <a:rPr lang="cs-CZ" sz="2400" dirty="0"/>
              <a:t>Obecně kódujeme text do témat.</a:t>
            </a:r>
          </a:p>
          <a:p>
            <a:r>
              <a:rPr lang="cs-CZ" sz="2400" dirty="0"/>
              <a:t>Dokumenty, </a:t>
            </a:r>
            <a:r>
              <a:rPr lang="cs-CZ" sz="2400" dirty="0" err="1"/>
              <a:t>socmedia</a:t>
            </a:r>
            <a:r>
              <a:rPr lang="cs-CZ" sz="2400" dirty="0"/>
              <a:t> příspěvky, filmy, fotky apod.</a:t>
            </a:r>
          </a:p>
          <a:p>
            <a:r>
              <a:rPr lang="cs-CZ" sz="2400" dirty="0"/>
              <a:t>3 přístupy k OA (</a:t>
            </a:r>
            <a:r>
              <a:rPr lang="cs-CZ" sz="2400" dirty="0" err="1"/>
              <a:t>Hsieh</a:t>
            </a:r>
            <a:r>
              <a:rPr lang="cs-CZ" sz="2400" dirty="0"/>
              <a:t> a Shannon, 2005): </a:t>
            </a:r>
          </a:p>
          <a:p>
            <a:pPr lvl="1"/>
            <a:r>
              <a:rPr lang="cs-CZ" dirty="0" err="1"/>
              <a:t>Konveční</a:t>
            </a:r>
            <a:r>
              <a:rPr lang="cs-CZ" dirty="0"/>
              <a:t> – začínáme bez teoretického ukotvení rovnou kódovat (indukce).</a:t>
            </a:r>
          </a:p>
          <a:p>
            <a:pPr lvl="1"/>
            <a:r>
              <a:rPr lang="cs-CZ" dirty="0"/>
              <a:t>Cílená – kódovací schéma nebo systém převzaty z teorie </a:t>
            </a:r>
            <a:r>
              <a:rPr lang="cs-CZ" dirty="0">
                <a:sym typeface="Wingdings" panose="05000000000000000000" pitchFamily="2" charset="2"/>
              </a:rPr>
              <a:t> prvky dedukce.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Sumativní</a:t>
            </a:r>
            <a:r>
              <a:rPr lang="cs-CZ" dirty="0">
                <a:sym typeface="Wingdings" panose="05000000000000000000" pitchFamily="2" charset="2"/>
              </a:rPr>
              <a:t> – začíná zkoumáním frekvencí, </a:t>
            </a:r>
            <a:r>
              <a:rPr lang="cs-CZ" dirty="0" err="1">
                <a:sym typeface="Wingdings" panose="05000000000000000000" pitchFamily="2" charset="2"/>
              </a:rPr>
              <a:t>kookurencí</a:t>
            </a:r>
            <a:r>
              <a:rPr lang="cs-CZ" dirty="0">
                <a:sym typeface="Wingdings" panose="05000000000000000000" pitchFamily="2" charset="2"/>
              </a:rPr>
              <a:t> apod. ( např. online nástroj </a:t>
            </a:r>
            <a:r>
              <a:rPr lang="cs-CZ" dirty="0" err="1">
                <a:sym typeface="Wingdings" panose="05000000000000000000" pitchFamily="2" charset="2"/>
              </a:rPr>
              <a:t>Voyant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Tools</a:t>
            </a:r>
            <a:r>
              <a:rPr lang="cs-CZ" dirty="0">
                <a:sym typeface="Wingdings" panose="05000000000000000000" pitchFamily="2" charset="2"/>
              </a:rPr>
              <a:t>) – po sem čistě kvantitativní OA.</a:t>
            </a:r>
          </a:p>
          <a:p>
            <a:pPr lvl="2"/>
            <a:r>
              <a:rPr lang="cs-CZ" sz="2400" dirty="0">
                <a:sym typeface="Wingdings" panose="05000000000000000000" pitchFamily="2" charset="2"/>
              </a:rPr>
              <a:t>Můžeme pokračovat ve hledání významu latentní OA – proces interpretace. </a:t>
            </a:r>
          </a:p>
          <a:p>
            <a:pPr lvl="2"/>
            <a:r>
              <a:rPr lang="cs-CZ" sz="2400" dirty="0">
                <a:sym typeface="Wingdings" panose="05000000000000000000" pitchFamily="2" charset="2"/>
              </a:rPr>
              <a:t>Závisí na kredibilitě – dobrá by byla např. validace experty.</a:t>
            </a: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775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791D1B4-50D4-44A6-AC1A-41A313AA5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9085"/>
              </p:ext>
            </p:extLst>
          </p:nvPr>
        </p:nvGraphicFramePr>
        <p:xfrm>
          <a:off x="1370209" y="800781"/>
          <a:ext cx="9451581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8159760" imgH="3359160" progId="Paint.Picture">
                  <p:embed/>
                </p:oleObj>
              </mc:Choice>
              <mc:Fallback>
                <p:oleObj name="Rastrový obrázek" r:id="rId2" imgW="8159760" imgH="3359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0209" y="800781"/>
                        <a:ext cx="9451581" cy="389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9BD4E0D-6567-4B26-A4BA-1ECB34DBACE7}"/>
              </a:ext>
            </a:extLst>
          </p:cNvPr>
          <p:cNvSpPr txBox="1"/>
          <p:nvPr/>
        </p:nvSpPr>
        <p:spPr>
          <a:xfrm>
            <a:off x="1370209" y="4647418"/>
            <a:ext cx="35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Hsieh</a:t>
            </a:r>
            <a:r>
              <a:rPr lang="cs-CZ" dirty="0"/>
              <a:t> a Shannon, 2005: 1286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0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5D5C28-E1E0-44D3-9C4C-0858A71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Obsahová analýza jako proces (Hájek, 2014)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A23F6-5D89-4FC5-B47E-BD4E169D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0" y="1903629"/>
            <a:ext cx="10341430" cy="437881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Na začátku musím přemýšlet o svých textech.</a:t>
            </a:r>
          </a:p>
          <a:p>
            <a:pPr lvl="1"/>
            <a:r>
              <a:rPr lang="cs-CZ" dirty="0"/>
              <a:t>Jsou témata manifestovaná (explicitní), nebo latentní?</a:t>
            </a:r>
          </a:p>
          <a:p>
            <a:pPr lvl="1"/>
            <a:r>
              <a:rPr lang="cs-CZ" dirty="0"/>
              <a:t>Můžu je číst přímo, nebo musím číst mezi řádky, nebo to zkombinovat?</a:t>
            </a:r>
          </a:p>
          <a:p>
            <a:pPr lvl="1"/>
            <a:r>
              <a:rPr lang="cs-CZ" dirty="0"/>
              <a:t>Můžu použít přímé kódy (</a:t>
            </a:r>
            <a:r>
              <a:rPr lang="cs-CZ" i="1" dirty="0"/>
              <a:t>in </a:t>
            </a:r>
            <a:r>
              <a:rPr lang="cs-CZ" i="1" dirty="0" err="1"/>
              <a:t>vivo</a:t>
            </a:r>
            <a:r>
              <a:rPr lang="cs-CZ" dirty="0"/>
              <a:t>), nebo musím použít více abstraktní?</a:t>
            </a:r>
          </a:p>
          <a:p>
            <a:r>
              <a:rPr lang="cs-CZ" sz="2400" dirty="0"/>
              <a:t>V pozdější fázi je to více top-</a:t>
            </a:r>
            <a:r>
              <a:rPr lang="cs-CZ" sz="2400" dirty="0" err="1"/>
              <a:t>down</a:t>
            </a:r>
            <a:r>
              <a:rPr lang="cs-CZ" sz="2400" dirty="0"/>
              <a:t> proces s deduktivními prvky:</a:t>
            </a:r>
          </a:p>
          <a:p>
            <a:pPr lvl="1"/>
            <a:r>
              <a:rPr lang="cs-CZ" dirty="0"/>
              <a:t>Musím vytvořit nebo převzít </a:t>
            </a:r>
            <a:r>
              <a:rPr lang="cs-CZ" i="1" dirty="0" err="1"/>
              <a:t>coding</a:t>
            </a:r>
            <a:r>
              <a:rPr lang="cs-CZ" i="1" dirty="0"/>
              <a:t> </a:t>
            </a:r>
            <a:r>
              <a:rPr lang="cs-CZ" i="1" dirty="0" err="1"/>
              <a:t>scheme</a:t>
            </a:r>
            <a:r>
              <a:rPr lang="cs-CZ" i="1" dirty="0"/>
              <a:t> (</a:t>
            </a:r>
            <a:r>
              <a:rPr lang="cs-CZ" i="1" dirty="0" err="1"/>
              <a:t>frame</a:t>
            </a:r>
            <a:r>
              <a:rPr lang="cs-CZ" i="1" dirty="0"/>
              <a:t>). </a:t>
            </a:r>
            <a:endParaRPr lang="cs-CZ" dirty="0"/>
          </a:p>
          <a:p>
            <a:pPr lvl="1"/>
            <a:r>
              <a:rPr lang="cs-CZ" dirty="0"/>
              <a:t>Musím definovat kódy, aby byly texty kódovány </a:t>
            </a:r>
            <a:r>
              <a:rPr lang="cs-CZ" dirty="0" err="1"/>
              <a:t>standardizovaně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Musím vytvořit interpretační pravidla pro kódy (z definic).</a:t>
            </a:r>
          </a:p>
          <a:p>
            <a:pPr lvl="1"/>
            <a:r>
              <a:rPr lang="cs-CZ" dirty="0"/>
              <a:t>V případě více kodérů – striktní pravidla (</a:t>
            </a:r>
            <a:r>
              <a:rPr lang="cs-CZ" i="1" dirty="0" err="1"/>
              <a:t>intercoder</a:t>
            </a:r>
            <a:r>
              <a:rPr lang="cs-CZ" i="1" dirty="0"/>
              <a:t> reliability</a:t>
            </a:r>
            <a:r>
              <a:rPr lang="cs-CZ" dirty="0"/>
              <a:t>) – můžeme i změřit pomocí </a:t>
            </a:r>
            <a:r>
              <a:rPr lang="cs-CZ" dirty="0" err="1"/>
              <a:t>Cronbachovo</a:t>
            </a:r>
            <a:r>
              <a:rPr lang="cs-CZ" dirty="0"/>
              <a:t> alfa.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47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C5259-9B49-4EA5-9DEF-D6326466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Diskurzivní analýza (</a:t>
            </a:r>
            <a:r>
              <a:rPr lang="cs-CZ" dirty="0" err="1"/>
              <a:t>Luo</a:t>
            </a:r>
            <a:r>
              <a:rPr lang="cs-CZ" dirty="0"/>
              <a:t>, 2020)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9EEA3-9844-4BAC-A2C9-08492CB7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128"/>
            <a:ext cx="4256314" cy="4351338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Zjišťujeme, jak se konstruuje význam v různých sociálních situacích. </a:t>
            </a:r>
          </a:p>
          <a:p>
            <a:r>
              <a:rPr lang="cs-CZ" sz="2400" dirty="0"/>
              <a:t>Díváme se na větší části jazyka – celé texty, konverzace, projevy apod.</a:t>
            </a:r>
          </a:p>
          <a:p>
            <a:r>
              <a:rPr lang="cs-CZ" sz="2400" dirty="0"/>
              <a:t>A to na různých úrovních (viz následující slide). </a:t>
            </a:r>
          </a:p>
          <a:p>
            <a:r>
              <a:rPr lang="cs-CZ" sz="2400" dirty="0"/>
              <a:t>Důrazně interpretativní metoda.</a:t>
            </a:r>
          </a:p>
          <a:p>
            <a:r>
              <a:rPr lang="cs-CZ" sz="2400" dirty="0"/>
              <a:t>Knihy, (soc)média, weby, rozhovory, konverzace, dokumenty atd.</a:t>
            </a:r>
          </a:p>
          <a:p>
            <a:endParaRPr lang="en-GB" sz="240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3BCA921-3CCB-4FF9-952F-849995038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918474"/>
              </p:ext>
            </p:extLst>
          </p:nvPr>
        </p:nvGraphicFramePr>
        <p:xfrm>
          <a:off x="5442857" y="1787128"/>
          <a:ext cx="2667000" cy="413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359160" imgH="5207040" progId="Paint.Picture">
                  <p:embed/>
                </p:oleObj>
              </mc:Choice>
              <mc:Fallback>
                <p:oleObj name="Rastrový obrázek" r:id="rId2" imgW="3359160" imgH="5207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2857" y="1787128"/>
                        <a:ext cx="2667000" cy="413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5FC3BAC-DF1C-4B7E-AED8-BBA9DF03D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16918"/>
              </p:ext>
            </p:extLst>
          </p:nvPr>
        </p:nvGraphicFramePr>
        <p:xfrm>
          <a:off x="8458200" y="1787128"/>
          <a:ext cx="2703458" cy="413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3371760" imgH="5156280" progId="Paint.Picture">
                  <p:embed/>
                </p:oleObj>
              </mc:Choice>
              <mc:Fallback>
                <p:oleObj name="Rastrový obrázek" r:id="rId4" imgW="3371760" imgH="5156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8200" y="1787128"/>
                        <a:ext cx="2703458" cy="413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93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4FB60F0-4875-4B2B-9808-11CA53DE2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83630"/>
              </p:ext>
            </p:extLst>
          </p:nvPr>
        </p:nvGraphicFramePr>
        <p:xfrm>
          <a:off x="538843" y="807937"/>
          <a:ext cx="11114314" cy="3757965"/>
        </p:xfrm>
        <a:graphic>
          <a:graphicData uri="http://schemas.openxmlformats.org/drawingml/2006/table">
            <a:tbl>
              <a:tblPr/>
              <a:tblGrid>
                <a:gridCol w="2417650">
                  <a:extLst>
                    <a:ext uri="{9D8B030D-6E8A-4147-A177-3AD203B41FA5}">
                      <a16:colId xmlns:a16="http://schemas.microsoft.com/office/drawing/2014/main" val="4148731367"/>
                    </a:ext>
                  </a:extLst>
                </a:gridCol>
                <a:gridCol w="8696664">
                  <a:extLst>
                    <a:ext uri="{9D8B030D-6E8A-4147-A177-3AD203B41FA5}">
                      <a16:colId xmlns:a16="http://schemas.microsoft.com/office/drawing/2014/main" val="3896462004"/>
                    </a:ext>
                  </a:extLst>
                </a:gridCol>
              </a:tblGrid>
              <a:tr h="244135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1" u="sng" dirty="0">
                          <a:effectLst/>
                        </a:rPr>
                        <a:t>Úroveň komunikace</a:t>
                      </a:r>
                      <a:endParaRPr lang="en-GB" sz="2000" b="1" u="sng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b="1" u="sng" dirty="0">
                          <a:effectLst/>
                        </a:rPr>
                        <a:t>Co analyzujeme?</a:t>
                      </a:r>
                      <a:endParaRPr lang="en-GB" sz="2000" b="1" u="sng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91384"/>
                  </a:ext>
                </a:extLst>
              </a:tr>
              <a:tr h="410263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Slova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Slova a fráze skrze asociace, metafory, eufemismy apod.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07950"/>
                  </a:ext>
                </a:extLst>
              </a:tr>
              <a:tr h="702404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Gramatika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Způsob konstrukce vět (např. časování slov, aktivní/pasivní konstrukce) pro odhalení zamýšleného smyslu.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421660"/>
                  </a:ext>
                </a:extLst>
              </a:tr>
              <a:tr h="367054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Struktura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Struktura textu pro kladení důrazu nebo třeba konstrukce narativu.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54108"/>
                  </a:ext>
                </a:extLst>
              </a:tr>
              <a:tr h="539820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Žánr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Politické projevy, </a:t>
                      </a:r>
                      <a:r>
                        <a:rPr lang="cs-CZ" sz="2000" dirty="0" err="1">
                          <a:effectLst/>
                        </a:rPr>
                        <a:t>socmedia</a:t>
                      </a:r>
                      <a:r>
                        <a:rPr lang="cs-CZ" sz="2000" dirty="0">
                          <a:effectLst/>
                        </a:rPr>
                        <a:t> diskuse, články v médiích apod.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43080"/>
                  </a:ext>
                </a:extLst>
              </a:tr>
              <a:tr h="702404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Nonverbální komunikace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Projevy těla, hlasový neverbální projev (</a:t>
                      </a:r>
                      <a:r>
                        <a:rPr lang="cs-CZ" sz="2000" dirty="0" err="1">
                          <a:effectLst/>
                        </a:rPr>
                        <a:t>hmmm</a:t>
                      </a:r>
                      <a:r>
                        <a:rPr lang="cs-CZ" sz="2000" dirty="0">
                          <a:effectLst/>
                        </a:rPr>
                        <a:t>) apod.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49761"/>
                  </a:ext>
                </a:extLst>
              </a:tr>
              <a:tr h="702404"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dirty="0">
                          <a:effectLst/>
                        </a:rPr>
                        <a:t>Konverzační kódy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>
                      <a:noFill/>
                    </a:lnL>
                    <a:lnR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Interakce mezi osobami v konverzaci (přerušování, střídání se v hovoru apod.) – může odhalit kulturní aspekty nebo sociální role.</a:t>
                      </a:r>
                      <a:endParaRPr lang="en-GB" sz="2000" dirty="0">
                        <a:effectLst/>
                      </a:endParaRPr>
                    </a:p>
                  </a:txBody>
                  <a:tcPr marL="28817" marR="28817" marT="14408" marB="14408">
                    <a:lnL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FEE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7680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B16CC9C-DAD6-4B30-997A-DBB7208AE555}"/>
              </a:ext>
            </a:extLst>
          </p:cNvPr>
          <p:cNvSpPr txBox="1"/>
          <p:nvPr/>
        </p:nvSpPr>
        <p:spPr>
          <a:xfrm>
            <a:off x="538843" y="4556113"/>
            <a:ext cx="3170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Luo</a:t>
            </a:r>
            <a:r>
              <a:rPr lang="cs-CZ" sz="1600" i="1" dirty="0"/>
              <a:t>, 2020; upraveno autorem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76366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4BB233-B9B4-A3B0-1E13-BBCFA7A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Diskurzivní analýza (Silverman, 2014)</a:t>
            </a:r>
            <a:endParaRPr lang="en-GB" dirty="0"/>
          </a:p>
        </p:txBody>
      </p:sp>
      <p:pic>
        <p:nvPicPr>
          <p:cNvPr id="1028" name="Picture 4" descr="Talking To A Therapist Is The First Step To Recovery Stock Photo - Download  Image Now - iStock">
            <a:extLst>
              <a:ext uri="{FF2B5EF4-FFF2-40B4-BE49-F238E27FC236}">
                <a16:creationId xmlns:a16="http://schemas.microsoft.com/office/drawing/2014/main" id="{230608EF-689C-1434-9320-8C1F99B56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30749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B41C6-ECA5-EAA7-3B13-C3658A20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171" y="2333297"/>
            <a:ext cx="5823858" cy="4159578"/>
          </a:xfrm>
        </p:spPr>
        <p:txBody>
          <a:bodyPr>
            <a:normAutofit/>
          </a:bodyPr>
          <a:lstStyle/>
          <a:p>
            <a:r>
              <a:rPr lang="cs-CZ" sz="2000" dirty="0"/>
              <a:t>Je značně heterogenní a těžko se tedy jasně definuje. </a:t>
            </a:r>
          </a:p>
          <a:p>
            <a:r>
              <a:rPr lang="cs-CZ" sz="2000" dirty="0"/>
              <a:t>Unifikační předpoklady všech přístupů k DA:</a:t>
            </a:r>
          </a:p>
          <a:p>
            <a:pPr lvl="1"/>
            <a:r>
              <a:rPr lang="cs-CZ" sz="2000" b="1" dirty="0" err="1"/>
              <a:t>Antirealismus</a:t>
            </a:r>
            <a:r>
              <a:rPr lang="cs-CZ" sz="2000" dirty="0"/>
              <a:t> – diskurz je produkován uvnitř jednotlivce = neexistuje pravdivá/lživá verze reality – záleží pouze na vnímání daného jedince.</a:t>
            </a:r>
          </a:p>
          <a:p>
            <a:pPr lvl="1"/>
            <a:r>
              <a:rPr lang="cs-CZ" sz="2000" b="1" dirty="0"/>
              <a:t>Konstruktivismus</a:t>
            </a:r>
            <a:r>
              <a:rPr lang="cs-CZ" sz="2000" dirty="0"/>
              <a:t> – DA se zabývá konstrukcemi jednotlivců a jak je konstruují.</a:t>
            </a:r>
          </a:p>
          <a:p>
            <a:r>
              <a:rPr lang="cs-CZ" sz="2000" dirty="0"/>
              <a:t>Kritická diskurzivní analýza – ideologické efekty textů a fenomény jako moc, gender, rasa, třída apod.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C7E5B4-53D4-5C6E-6749-BC26F3CBE984}"/>
              </a:ext>
            </a:extLst>
          </p:cNvPr>
          <p:cNvSpPr txBox="1"/>
          <p:nvPr/>
        </p:nvSpPr>
        <p:spPr>
          <a:xfrm>
            <a:off x="195943" y="365125"/>
            <a:ext cx="946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err="1"/>
              <a:t>iStock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44697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346DF2-2FD0-46A1-AD73-BABD21AC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Framework analysis (Ritchie a Spencer, 1994)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4A512-AB34-4CC3-907A-0A72ACA55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14" y="2351314"/>
            <a:ext cx="6420421" cy="380264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Varianta OA za použití matice.</a:t>
            </a:r>
          </a:p>
          <a:p>
            <a:r>
              <a:rPr lang="cs-CZ" sz="2400" dirty="0"/>
              <a:t>Metoda/technika/</a:t>
            </a:r>
            <a:r>
              <a:rPr lang="cs-CZ" sz="2400" b="1" dirty="0"/>
              <a:t>set technik</a:t>
            </a:r>
            <a:r>
              <a:rPr lang="cs-CZ" sz="2400" dirty="0"/>
              <a:t>?</a:t>
            </a:r>
          </a:p>
          <a:p>
            <a:r>
              <a:rPr lang="cs-CZ" sz="2400" dirty="0"/>
              <a:t>Přístup zaměřený na případy a témata (hierarchie témat a subtémat) – stejně jako každá OA.</a:t>
            </a:r>
          </a:p>
          <a:p>
            <a:r>
              <a:rPr lang="cs-CZ" sz="2400" dirty="0"/>
              <a:t>Redukuje data sumarizací (nepoužívám kódy, ale </a:t>
            </a:r>
            <a:r>
              <a:rPr lang="cs-CZ" sz="2400" i="1" dirty="0" err="1"/>
              <a:t>summaries</a:t>
            </a:r>
            <a:r>
              <a:rPr lang="cs-CZ" sz="2400" dirty="0"/>
              <a:t>) – i tak ale zachovávám linku s původními daty.</a:t>
            </a:r>
          </a:p>
          <a:p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B8B2319-03DE-4350-A4A0-26A28ADAE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9108"/>
              </p:ext>
            </p:extLst>
          </p:nvPr>
        </p:nvGraphicFramePr>
        <p:xfrm>
          <a:off x="8115299" y="1763332"/>
          <a:ext cx="3050837" cy="439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600360" imgH="5181480" progId="Paint.Picture">
                  <p:embed/>
                </p:oleObj>
              </mc:Choice>
              <mc:Fallback>
                <p:oleObj name="Rastrový obrázek" r:id="rId2" imgW="3600360" imgH="5181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5299" y="1763332"/>
                        <a:ext cx="3050837" cy="4390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2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FF222C-D8C9-4528-B53B-9B390011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10281974" cy="10336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Framework </a:t>
            </a:r>
            <a:r>
              <a:rPr lang="cs-CZ" sz="4000" dirty="0" err="1">
                <a:solidFill>
                  <a:srgbClr val="FFFFFF"/>
                </a:solidFill>
              </a:rPr>
              <a:t>analysis</a:t>
            </a:r>
            <a:r>
              <a:rPr lang="cs-CZ" sz="4000" dirty="0">
                <a:solidFill>
                  <a:srgbClr val="FFFFFF"/>
                </a:solidFill>
              </a:rPr>
              <a:t> - proces (</a:t>
            </a:r>
            <a:r>
              <a:rPr lang="cs-CZ" sz="4000" dirty="0" err="1">
                <a:solidFill>
                  <a:srgbClr val="FFFFFF"/>
                </a:solidFill>
              </a:rPr>
              <a:t>Ritchie</a:t>
            </a:r>
            <a:r>
              <a:rPr lang="cs-CZ" sz="4000" dirty="0">
                <a:solidFill>
                  <a:srgbClr val="FFFFFF"/>
                </a:solidFill>
              </a:rPr>
              <a:t> a Spencer, 1994)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71A-C9E0-4E27-B4EC-3F60E0BC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74" y="2037679"/>
            <a:ext cx="10667999" cy="4116276"/>
          </a:xfrm>
        </p:spPr>
        <p:txBody>
          <a:bodyPr anchor="ctr"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cs-CZ" sz="2800" b="1" dirty="0" err="1"/>
              <a:t>Familiarizace</a:t>
            </a:r>
            <a:r>
              <a:rPr lang="cs-CZ" sz="2800" dirty="0"/>
              <a:t> – pročítání dokumentů, přepisů apod.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800" b="1" dirty="0"/>
              <a:t>Identifikace tematického rámce </a:t>
            </a:r>
            <a:r>
              <a:rPr lang="cs-CZ" sz="2800" dirty="0"/>
              <a:t>– identifikace klíčových témat, konceptů a problematik na jejichž základě mohou být data zkoumána.</a:t>
            </a:r>
          </a:p>
          <a:p>
            <a:pPr lvl="2"/>
            <a:r>
              <a:rPr lang="cs-CZ" sz="2400" dirty="0"/>
              <a:t>Induktivně ale i deduktivně z teorie.</a:t>
            </a:r>
          </a:p>
          <a:p>
            <a:pPr marL="914400" lvl="2" indent="0">
              <a:buNone/>
            </a:pPr>
            <a:endParaRPr lang="cs-CZ" sz="2400" dirty="0"/>
          </a:p>
          <a:p>
            <a:pPr marL="971550" lvl="1" indent="-514350">
              <a:buFont typeface="+mj-lt"/>
              <a:buAutoNum type="arabicPeriod"/>
            </a:pPr>
            <a:r>
              <a:rPr lang="cs-CZ" sz="2800" b="1" dirty="0"/>
              <a:t>Indexování (kódování) </a:t>
            </a:r>
            <a:r>
              <a:rPr lang="cs-CZ" sz="2800" dirty="0"/>
              <a:t>– výběr zajímavých fragmentů dle témat, ze kterých vystupují subtémata, která kóduji.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2800" b="1" dirty="0"/>
              <a:t>Mapování a sumarizace </a:t>
            </a:r>
            <a:r>
              <a:rPr lang="cs-CZ" sz="2800" dirty="0"/>
              <a:t>– skrze matici – rozhovory (případy) X témata se </a:t>
            </a:r>
            <a:r>
              <a:rPr lang="cs-CZ" sz="2800" i="1" dirty="0" err="1"/>
              <a:t>summaries</a:t>
            </a:r>
            <a:r>
              <a:rPr lang="cs-CZ" sz="2800" i="1" dirty="0"/>
              <a:t>.</a:t>
            </a:r>
            <a:endParaRPr lang="cs-CZ" sz="2800" dirty="0"/>
          </a:p>
          <a:p>
            <a:pPr marL="1371600" lvl="3" indent="0">
              <a:buNone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r>
              <a:rPr lang="cs-CZ" sz="2800" b="1" dirty="0"/>
              <a:t>Mapování a interpretace </a:t>
            </a:r>
            <a:r>
              <a:rPr lang="cs-CZ" sz="2800" dirty="0"/>
              <a:t>– popis, typologie (case </a:t>
            </a:r>
            <a:r>
              <a:rPr lang="cs-CZ" sz="2800" dirty="0" err="1"/>
              <a:t>based</a:t>
            </a:r>
            <a:r>
              <a:rPr lang="cs-CZ" sz="2800" dirty="0"/>
              <a:t>), kategorie (</a:t>
            </a:r>
            <a:r>
              <a:rPr lang="cs-CZ" sz="2800" dirty="0" err="1"/>
              <a:t>theme</a:t>
            </a:r>
            <a:r>
              <a:rPr lang="cs-CZ" sz="2800" dirty="0"/>
              <a:t> </a:t>
            </a:r>
            <a:r>
              <a:rPr lang="cs-CZ" sz="2800" dirty="0" err="1"/>
              <a:t>based</a:t>
            </a:r>
            <a:r>
              <a:rPr lang="cs-CZ" sz="2800" dirty="0"/>
              <a:t>) </a:t>
            </a:r>
            <a:r>
              <a:rPr lang="cs-CZ" sz="2800" dirty="0">
                <a:sym typeface="Wingdings" panose="05000000000000000000" pitchFamily="2" charset="2"/>
              </a:rPr>
              <a:t></a:t>
            </a:r>
            <a:r>
              <a:rPr lang="cs-CZ" sz="2800" dirty="0"/>
              <a:t> linkování případů, typologií a kategorií </a:t>
            </a:r>
            <a:r>
              <a:rPr lang="cs-CZ" sz="2800" dirty="0">
                <a:sym typeface="Wingdings" panose="05000000000000000000" pitchFamily="2" charset="2"/>
              </a:rPr>
              <a:t>do „mapy“  na jejím základě interpretace.</a:t>
            </a:r>
            <a:endParaRPr lang="cs-CZ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2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07753A-F96A-440C-B1FF-1DE97050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84" y="620031"/>
            <a:ext cx="8100832" cy="45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46AB2B-9712-472A-890B-84AF72121E38}"/>
              </a:ext>
            </a:extLst>
          </p:cNvPr>
          <p:cNvSpPr txBox="1"/>
          <p:nvPr/>
        </p:nvSpPr>
        <p:spPr>
          <a:xfrm>
            <a:off x="2045584" y="5138056"/>
            <a:ext cx="6209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Coursera</a:t>
            </a:r>
            <a:r>
              <a:rPr lang="cs-CZ" sz="1600" i="1" dirty="0"/>
              <a:t>, University </a:t>
            </a:r>
            <a:r>
              <a:rPr lang="cs-CZ" sz="1600" i="1" dirty="0" err="1"/>
              <a:t>of</a:t>
            </a:r>
            <a:r>
              <a:rPr lang="cs-CZ" sz="1600" i="1" dirty="0"/>
              <a:t> Amsterdam, </a:t>
            </a:r>
            <a:r>
              <a:rPr lang="cs-CZ" sz="1600" i="1" dirty="0" err="1"/>
              <a:t>Qualitative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2432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5B3A03-029B-4E02-9EAF-0E139F11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Ještě než začneme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5A1C92-53AD-4CD1-37CB-1398DEF2C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470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45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B873B2-A5AB-1E44-2328-55104DD3D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00C7CE-56CB-42A8-A5AB-5613821A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Analytická indukce (Znaniecki, 1934)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D557EC8A-DF0B-3B60-4252-579B31B1F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102725"/>
              </p:ext>
            </p:extLst>
          </p:nvPr>
        </p:nvGraphicFramePr>
        <p:xfrm>
          <a:off x="435428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20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DACF5B-AD8D-469B-A91D-52B9F87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Zakotvená teorie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BD2A2-24B8-412F-A4F5-97D2ABE4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400" dirty="0"/>
              <a:t> Glaser a Strauss (1967)</a:t>
            </a:r>
          </a:p>
          <a:p>
            <a:r>
              <a:rPr lang="cs-CZ" sz="2400" dirty="0"/>
              <a:t>Obrovsky populární – vlivné klíčové koncepty; detailní metodologie; ideální pro </a:t>
            </a:r>
            <a:r>
              <a:rPr lang="cs-CZ" sz="2400" i="1" dirty="0" err="1"/>
              <a:t>computer-assisted</a:t>
            </a:r>
            <a:r>
              <a:rPr lang="cs-CZ" sz="2400" dirty="0"/>
              <a:t> analýzy.</a:t>
            </a:r>
          </a:p>
          <a:p>
            <a:r>
              <a:rPr lang="cs-CZ" sz="2400" dirty="0"/>
              <a:t>Tehdy revoluční – spojuje analýzu dat a teorii (indukce); analýza dat </a:t>
            </a:r>
            <a:r>
              <a:rPr lang="cs-CZ" sz="2400" b="1" dirty="0"/>
              <a:t>během</a:t>
            </a:r>
            <a:r>
              <a:rPr lang="cs-CZ" sz="2400" dirty="0"/>
              <a:t> sběru dat</a:t>
            </a:r>
          </a:p>
          <a:p>
            <a:r>
              <a:rPr lang="cs-CZ" sz="2400" dirty="0"/>
              <a:t>Šla proti hypoteticko-deduktivnímu přístupu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	</a:t>
            </a:r>
            <a:r>
              <a:rPr lang="cs-CZ" sz="2400" dirty="0"/>
              <a:t> „tito vědci netestují své hypotézy, ale ve 	skutečnosti je jen </a:t>
            </a:r>
            <a:r>
              <a:rPr lang="cs-CZ" sz="2400" b="1" dirty="0"/>
              <a:t>kontrolují = nefalsifikují</a:t>
            </a:r>
            <a:r>
              <a:rPr lang="cs-CZ" sz="2400" dirty="0"/>
              <a:t>, 	ale verifikují. Následně pak upraví hypotézy, 	které jsou malého dosahu a </a:t>
            </a:r>
            <a:r>
              <a:rPr lang="cs-CZ" sz="2400" b="1" dirty="0"/>
              <a:t>daleko od 	skutečného světa</a:t>
            </a:r>
            <a:r>
              <a:rPr lang="cs-CZ" sz="2400" dirty="0"/>
              <a:t> = méně relevantní“. </a:t>
            </a:r>
            <a:r>
              <a:rPr lang="cs-CZ" sz="2400" dirty="0">
                <a:sym typeface="Wingdings" panose="05000000000000000000" pitchFamily="2" charset="2"/>
              </a:rPr>
              <a:t> 	proto </a:t>
            </a:r>
            <a:r>
              <a:rPr lang="cs-CZ" sz="2400" b="1" dirty="0">
                <a:sym typeface="Wingdings" panose="05000000000000000000" pitchFamily="2" charset="2"/>
              </a:rPr>
              <a:t>potřebujeme kvalitativní analýzu 	určenou k tvorbě teorií</a:t>
            </a:r>
            <a:r>
              <a:rPr lang="cs-CZ" sz="2400" dirty="0">
                <a:sym typeface="Wingdings" panose="05000000000000000000" pitchFamily="2" charset="2"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721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A72DB6-166D-4450-BB1F-93F8F4BF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90" y="315695"/>
            <a:ext cx="5251316" cy="631371"/>
          </a:xfrm>
        </p:spPr>
        <p:txBody>
          <a:bodyPr>
            <a:normAutofit fontScale="90000"/>
          </a:bodyPr>
          <a:lstStyle/>
          <a:p>
            <a:r>
              <a:rPr lang="cs-CZ" dirty="0"/>
              <a:t>Zakotvená teorie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464B8-E324-445A-90E5-BA6EBC5E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6" y="1262761"/>
            <a:ext cx="7003024" cy="4944466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Zásadní vlastností je </a:t>
            </a:r>
            <a:r>
              <a:rPr lang="cs-CZ" sz="2400" b="1" dirty="0"/>
              <a:t>konstantní komparace</a:t>
            </a:r>
            <a:r>
              <a:rPr lang="cs-CZ" sz="2400" dirty="0"/>
              <a:t>.</a:t>
            </a:r>
          </a:p>
          <a:p>
            <a:pPr lvl="1"/>
            <a:r>
              <a:rPr lang="cs-CZ" dirty="0"/>
              <a:t>Nejdříve mezi daty a daty (rozhovor 1 a 2) </a:t>
            </a:r>
            <a:r>
              <a:rPr lang="cs-CZ" dirty="0">
                <a:sym typeface="Wingdings" panose="05000000000000000000" pitchFamily="2" charset="2"/>
              </a:rPr>
              <a:t> vzniknou koncepty a porovnáváme data a koncepty (a naopak)  a nakonec i koncepty a koncepty.</a:t>
            </a:r>
            <a:endParaRPr lang="cs-CZ" dirty="0"/>
          </a:p>
          <a:p>
            <a:pPr lvl="1"/>
            <a:r>
              <a:rPr lang="cs-CZ" dirty="0">
                <a:sym typeface="Wingdings" panose="05000000000000000000" pitchFamily="2" charset="2"/>
              </a:rPr>
              <a:t> iterativní </a:t>
            </a:r>
            <a:r>
              <a:rPr lang="cs-CZ" b="1" u="sng" dirty="0">
                <a:sym typeface="Wingdings" panose="05000000000000000000" pitchFamily="2" charset="2"/>
              </a:rPr>
              <a:t>proces</a:t>
            </a:r>
            <a:r>
              <a:rPr lang="cs-CZ" dirty="0">
                <a:sym typeface="Wingdings" panose="05000000000000000000" pitchFamily="2" charset="2"/>
              </a:rPr>
              <a:t>(vzpomeňme řetězení u </a:t>
            </a:r>
            <a:r>
              <a:rPr lang="cs-CZ" dirty="0" err="1">
                <a:sym typeface="Wingdings" panose="05000000000000000000" pitchFamily="2" charset="2"/>
              </a:rPr>
              <a:t>exploratorního</a:t>
            </a:r>
            <a:r>
              <a:rPr lang="cs-CZ" dirty="0">
                <a:sym typeface="Wingdings" panose="05000000000000000000" pitchFamily="2" charset="2"/>
              </a:rPr>
              <a:t> výzkumu)!</a:t>
            </a:r>
          </a:p>
          <a:p>
            <a:pPr lvl="2"/>
            <a:r>
              <a:rPr lang="cs-CZ" sz="2400" dirty="0" err="1"/>
              <a:t>Sensitising</a:t>
            </a:r>
            <a:r>
              <a:rPr lang="cs-CZ" sz="2400" dirty="0"/>
              <a:t> </a:t>
            </a:r>
            <a:r>
              <a:rPr lang="cs-CZ" sz="2400" dirty="0" err="1"/>
              <a:t>concepts</a:t>
            </a:r>
            <a:r>
              <a:rPr lang="cs-CZ" sz="2400" dirty="0"/>
              <a:t> (další slide).</a:t>
            </a:r>
          </a:p>
          <a:p>
            <a:pPr lvl="2"/>
            <a:r>
              <a:rPr lang="cs-CZ" sz="2400" dirty="0"/>
              <a:t>Testování a hledání deviantních případů.</a:t>
            </a:r>
          </a:p>
          <a:p>
            <a:pPr lvl="2"/>
            <a:r>
              <a:rPr lang="cs-CZ" sz="2400" dirty="0"/>
              <a:t>Psaní poznámek k tvorbě teorie, transparentnost a reflexe.</a:t>
            </a:r>
          </a:p>
          <a:p>
            <a:pPr lvl="1"/>
            <a:r>
              <a:rPr lang="cs-CZ" dirty="0"/>
              <a:t>Teoretické vzorkování dokud nedosáhnu teoretické saturace (viz přednáška na kvalitativní sběr dat). </a:t>
            </a:r>
          </a:p>
          <a:p>
            <a:pPr lvl="1"/>
            <a:r>
              <a:rPr lang="cs-CZ" dirty="0"/>
              <a:t>Hlavním cílem je tvorba teorie.</a:t>
            </a:r>
          </a:p>
          <a:p>
            <a:pPr lvl="1"/>
            <a:r>
              <a:rPr lang="cs-CZ" dirty="0"/>
              <a:t>Strategie? Metoda? Technika? </a:t>
            </a:r>
          </a:p>
        </p:txBody>
      </p:sp>
      <p:pic>
        <p:nvPicPr>
          <p:cNvPr id="4" name="Picture 4" descr="10 Simple Rules for Better Docking | Boating Safety">
            <a:extLst>
              <a:ext uri="{FF2B5EF4-FFF2-40B4-BE49-F238E27FC236}">
                <a16:creationId xmlns:a16="http://schemas.microsoft.com/office/drawing/2014/main" id="{507CBA6E-B964-4E65-980A-54F064F19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46870"/>
          <a:stretch/>
        </p:blipFill>
        <p:spPr bwMode="auto">
          <a:xfrm>
            <a:off x="7306901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3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A140DA-8336-4BBB-A35C-E7E78C73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Zakotvená teorie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B02AF-75E0-49C4-ABDF-6ED107FC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02" y="1998258"/>
            <a:ext cx="6237514" cy="4130449"/>
          </a:xfrm>
        </p:spPr>
        <p:txBody>
          <a:bodyPr>
            <a:normAutofit/>
          </a:bodyPr>
          <a:lstStyle/>
          <a:p>
            <a:r>
              <a:rPr lang="cs-CZ" sz="2000" i="1" dirty="0" err="1"/>
              <a:t>Sensitising</a:t>
            </a:r>
            <a:r>
              <a:rPr lang="cs-CZ" sz="2000" i="1" dirty="0"/>
              <a:t> </a:t>
            </a:r>
            <a:r>
              <a:rPr lang="cs-CZ" sz="2000" i="1" dirty="0" err="1"/>
              <a:t>concepts</a:t>
            </a:r>
            <a:r>
              <a:rPr lang="cs-CZ" sz="2000" i="1" dirty="0"/>
              <a:t> </a:t>
            </a:r>
            <a:r>
              <a:rPr lang="cs-CZ" sz="2000" dirty="0"/>
              <a:t>jakožto</a:t>
            </a:r>
            <a:r>
              <a:rPr lang="cs-CZ" sz="2000" i="1" dirty="0"/>
              <a:t> </a:t>
            </a:r>
            <a:r>
              <a:rPr lang="cs-CZ" sz="2000" dirty="0"/>
              <a:t>nástroj pro interpretaci a počáteční bod kvalitativní studie .</a:t>
            </a:r>
          </a:p>
          <a:p>
            <a:pPr lvl="1"/>
            <a:r>
              <a:rPr lang="cs-CZ" sz="2000" dirty="0"/>
              <a:t>Prozatímní vodící koncepty a kategorie z teorie nebo dat.</a:t>
            </a:r>
          </a:p>
          <a:p>
            <a:pPr lvl="1"/>
            <a:r>
              <a:rPr lang="cs-CZ" sz="2000" dirty="0"/>
              <a:t>Mohou být testované, zlepšované a revidované, ale v GT spíše jako základ pro analýzu dat.</a:t>
            </a:r>
          </a:p>
          <a:p>
            <a:pPr lvl="1"/>
            <a:r>
              <a:rPr lang="cs-CZ" sz="2000" dirty="0"/>
              <a:t>Howard </a:t>
            </a:r>
            <a:r>
              <a:rPr lang="cs-CZ" sz="2000" dirty="0" err="1"/>
              <a:t>Becker</a:t>
            </a:r>
            <a:r>
              <a:rPr lang="cs-CZ" sz="2000" dirty="0"/>
              <a:t> – pátrání po významu slova </a:t>
            </a:r>
            <a:r>
              <a:rPr lang="cs-CZ" sz="2000" i="1" dirty="0" err="1"/>
              <a:t>crock</a:t>
            </a:r>
            <a:r>
              <a:rPr lang="cs-CZ" sz="2000" i="1" dirty="0"/>
              <a:t> </a:t>
            </a:r>
            <a:r>
              <a:rPr lang="cs-CZ" sz="2000" dirty="0"/>
              <a:t>(cca</a:t>
            </a:r>
            <a:r>
              <a:rPr lang="cs-CZ" sz="2000" i="1" dirty="0"/>
              <a:t> </a:t>
            </a:r>
            <a:r>
              <a:rPr lang="cs-CZ" sz="2000" dirty="0"/>
              <a:t>hypochondr) u studentů medicíny </a:t>
            </a:r>
            <a:r>
              <a:rPr lang="cs-CZ" sz="2000" dirty="0">
                <a:sym typeface="Wingdings" panose="05000000000000000000" pitchFamily="2" charset="2"/>
              </a:rPr>
              <a:t> odhalení širších aspektů studia, nedostatek času na pacienta a problémy s léčením.</a:t>
            </a:r>
          </a:p>
          <a:p>
            <a:pPr lvl="1"/>
            <a:r>
              <a:rPr lang="cs-CZ" sz="2000" dirty="0">
                <a:sym typeface="Wingdings" panose="05000000000000000000" pitchFamily="2" charset="2"/>
              </a:rPr>
              <a:t>Termín </a:t>
            </a:r>
            <a:r>
              <a:rPr lang="cs-CZ" sz="2000" i="1" dirty="0" err="1">
                <a:sym typeface="Wingdings" panose="05000000000000000000" pitchFamily="2" charset="2"/>
              </a:rPr>
              <a:t>desk</a:t>
            </a:r>
            <a:r>
              <a:rPr lang="cs-CZ" sz="2000" i="1" dirty="0">
                <a:sym typeface="Wingdings" panose="05000000000000000000" pitchFamily="2" charset="2"/>
              </a:rPr>
              <a:t> science </a:t>
            </a:r>
            <a:r>
              <a:rPr lang="cs-CZ" sz="2000" dirty="0">
                <a:sym typeface="Wingdings" panose="05000000000000000000" pitchFamily="2" charset="2"/>
              </a:rPr>
              <a:t>zase odhalil, jak rybáři vnímají mořské biology. 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8194" name="Picture 2" descr="7 things you'll find in a hypochondriac's Google history - OK! Magazine">
            <a:extLst>
              <a:ext uri="{FF2B5EF4-FFF2-40B4-BE49-F238E27FC236}">
                <a16:creationId xmlns:a16="http://schemas.microsoft.com/office/drawing/2014/main" id="{8FD85DB1-B358-4E87-B54B-5A7EBBF97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 r="-1" b="5505"/>
          <a:stretch/>
        </p:blipFill>
        <p:spPr bwMode="auto">
          <a:xfrm>
            <a:off x="7064368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5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26D40-826D-41CC-9365-89B3840D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82" y="319045"/>
            <a:ext cx="11561990" cy="4351338"/>
          </a:xfrm>
        </p:spPr>
        <p:txBody>
          <a:bodyPr/>
          <a:lstStyle/>
          <a:p>
            <a:r>
              <a:rPr lang="cs-CZ" dirty="0"/>
              <a:t>Proces: sběr dat </a:t>
            </a:r>
            <a:r>
              <a:rPr lang="cs-CZ" dirty="0">
                <a:sym typeface="Wingdings" panose="05000000000000000000" pitchFamily="2" charset="2"/>
              </a:rPr>
              <a:t> vznikají koncepty  tvorba kategorií konceptů  vlastnosti konceptů  vztahy mezi koncepty a kategoriemi  tvorba centrální kategorie  máme teorii.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091255-88CC-4025-8C26-FC7ACACE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30" y="1843046"/>
            <a:ext cx="767073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231352-5796-4E21-B5F0-160F82238D82}"/>
              </a:ext>
            </a:extLst>
          </p:cNvPr>
          <p:cNvSpPr txBox="1"/>
          <p:nvPr/>
        </p:nvSpPr>
        <p:spPr>
          <a:xfrm>
            <a:off x="2260630" y="6194384"/>
            <a:ext cx="6209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Coursera</a:t>
            </a:r>
            <a:r>
              <a:rPr lang="cs-CZ" sz="1600" i="1" dirty="0"/>
              <a:t>, University </a:t>
            </a:r>
            <a:r>
              <a:rPr lang="cs-CZ" sz="1600" i="1" dirty="0" err="1"/>
              <a:t>of</a:t>
            </a:r>
            <a:r>
              <a:rPr lang="cs-CZ" sz="1600" i="1" dirty="0"/>
              <a:t> Amsterdam, </a:t>
            </a:r>
            <a:r>
              <a:rPr lang="cs-CZ" sz="1600" i="1" dirty="0" err="1"/>
              <a:t>Qualitative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280908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94932-E912-4979-9FA9-68D1EAFE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GT není jenom jedna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50DC9-72E1-450B-A3C2-4A3A433E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cs-CZ" sz="2400" dirty="0"/>
              <a:t>Jsou 3 podstatné verze (původně Glaser a Strauss v r. 1967):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Glaserova „klasická“ (1978).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Straussova a </a:t>
            </a:r>
            <a:r>
              <a:rPr lang="cs-CZ" sz="2400" dirty="0" err="1"/>
              <a:t>Corbinové</a:t>
            </a:r>
            <a:r>
              <a:rPr lang="cs-CZ" sz="2400" dirty="0"/>
              <a:t> (1990).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Charmazové</a:t>
            </a:r>
            <a:r>
              <a:rPr lang="cs-CZ" sz="2400" dirty="0"/>
              <a:t> (2004).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r>
              <a:rPr lang="cs-CZ" sz="2400" dirty="0"/>
              <a:t>Proto je nutné specifikovat, kterou verzi používám.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728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DE4DC-8B07-4F28-8028-DB9CDA84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Strauss a </a:t>
            </a:r>
            <a:r>
              <a:rPr lang="cs-CZ" dirty="0" err="1"/>
              <a:t>Corbinová</a:t>
            </a:r>
            <a:r>
              <a:rPr lang="cs-CZ" dirty="0"/>
              <a:t> (1990)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283BC-5B9E-4A3A-8AD8-7A54CC8E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480458"/>
            <a:ext cx="11212286" cy="4990646"/>
          </a:xfrm>
        </p:spPr>
        <p:txBody>
          <a:bodyPr>
            <a:normAutofit lnSpcReduction="10000"/>
          </a:bodyPr>
          <a:lstStyle/>
          <a:p>
            <a:r>
              <a:rPr lang="cs-CZ"/>
              <a:t>Největší škola GT tradice. </a:t>
            </a:r>
          </a:p>
          <a:p>
            <a:r>
              <a:rPr lang="cs-CZ"/>
              <a:t>3 kroky kódování (dobře popsané v Hájek, 2014):</a:t>
            </a:r>
          </a:p>
          <a:p>
            <a:pPr lvl="1"/>
            <a:r>
              <a:rPr lang="cs-CZ" b="1"/>
              <a:t>Otevřené</a:t>
            </a:r>
            <a:r>
              <a:rPr lang="cs-CZ"/>
              <a:t>:</a:t>
            </a:r>
          </a:p>
          <a:p>
            <a:pPr lvl="2"/>
            <a:r>
              <a:rPr lang="cs-CZ"/>
              <a:t>in vivo/abstraktnější.</a:t>
            </a:r>
          </a:p>
          <a:p>
            <a:pPr lvl="2"/>
            <a:r>
              <a:rPr lang="cs-CZ"/>
              <a:t>Snažíme se vytvořit koncepty na základě (1) pokládání specifických otázek na data; (2) precizního kódování; (3) naší reflexe, poznámek; (4) minimalizace předpokladů (co nejvíce open-minded).</a:t>
            </a:r>
          </a:p>
          <a:p>
            <a:pPr lvl="1"/>
            <a:r>
              <a:rPr lang="cs-CZ" b="1"/>
              <a:t>Axiální</a:t>
            </a:r>
            <a:r>
              <a:rPr lang="cs-CZ"/>
              <a:t>:</a:t>
            </a:r>
          </a:p>
          <a:p>
            <a:pPr lvl="2"/>
            <a:r>
              <a:rPr lang="cs-CZ"/>
              <a:t>Propojujeme koncepty nebo kategorie s daty a dalšími koncepty a kategoriemi za účelem poznání: (1) za jakých podmínek se jev vyskytuje; (2) jeho kontextu a (3) důsledků; (4) akcí a interakcí.</a:t>
            </a:r>
          </a:p>
          <a:p>
            <a:pPr lvl="2"/>
            <a:r>
              <a:rPr lang="cs-CZ"/>
              <a:t>Hledáme vzorce, pravidelnosti, vztahy </a:t>
            </a:r>
            <a:r>
              <a:rPr lang="cs-CZ">
                <a:sym typeface="Wingdings" panose="05000000000000000000" pitchFamily="2" charset="2"/>
              </a:rPr>
              <a:t> vytváříme další kategorie/revidujeme  propojujeme kategorie</a:t>
            </a:r>
            <a:endParaRPr lang="cs-CZ"/>
          </a:p>
          <a:p>
            <a:pPr lvl="1"/>
            <a:r>
              <a:rPr lang="cs-CZ" b="1"/>
              <a:t>Selektivní</a:t>
            </a:r>
            <a:r>
              <a:rPr lang="cs-CZ"/>
              <a:t>:</a:t>
            </a:r>
          </a:p>
          <a:p>
            <a:pPr lvl="2"/>
            <a:r>
              <a:rPr lang="cs-CZ"/>
              <a:t>Integrace všech (co nejvíce) kategorií do teorie postavené kolem centrální kategorie – kolem ní tvoříme „příběh“ postavený na datech.</a:t>
            </a:r>
          </a:p>
          <a:p>
            <a:endParaRPr lang="cs-CZ"/>
          </a:p>
          <a:p>
            <a:endParaRPr lang="cs-CZ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52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D9BCAD-0E9E-41F9-A751-E2ABF349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Glaser (1978)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3BDFFAF-18A2-580E-EA27-E7A5E40EC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550151"/>
              </p:ext>
            </p:extLst>
          </p:nvPr>
        </p:nvGraphicFramePr>
        <p:xfrm>
          <a:off x="644056" y="1924821"/>
          <a:ext cx="11384658" cy="438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70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187E3-F697-4EF7-BAE8-5804A677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Charmazová (2006)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6ED54-5E36-4D19-BC3D-81FCFF6B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12" y="1622745"/>
            <a:ext cx="10308772" cy="410958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Konstruktivistická verze.</a:t>
            </a:r>
          </a:p>
          <a:p>
            <a:r>
              <a:rPr lang="cs-CZ" sz="2400" dirty="0"/>
              <a:t>Výzkumník </a:t>
            </a:r>
            <a:r>
              <a:rPr lang="cs-CZ" sz="2400" dirty="0" err="1"/>
              <a:t>spolukonstruuje</a:t>
            </a:r>
            <a:r>
              <a:rPr lang="cs-CZ" sz="2400" dirty="0"/>
              <a:t> význam (skrze interakce, interpretaci apod.) </a:t>
            </a:r>
            <a:r>
              <a:rPr lang="cs-CZ" sz="2400" dirty="0">
                <a:sym typeface="Wingdings" panose="05000000000000000000" pitchFamily="2" charset="2"/>
              </a:rPr>
              <a:t> ten tedy není objektivně „vytažen“ z výpovědi respondentů. </a:t>
            </a:r>
          </a:p>
          <a:p>
            <a:r>
              <a:rPr lang="cs-CZ" sz="2400" dirty="0"/>
              <a:t>Procedurálně kombinuje jak Glasera, tak Strausse.</a:t>
            </a:r>
          </a:p>
          <a:p>
            <a:r>
              <a:rPr lang="cs-CZ" sz="2400" dirty="0"/>
              <a:t>Více se zaměřuje na kontext, komplexitu a popis.</a:t>
            </a:r>
          </a:p>
          <a:p>
            <a:r>
              <a:rPr lang="cs-CZ" sz="2400" dirty="0"/>
              <a:t>Možnost více významů </a:t>
            </a:r>
            <a:r>
              <a:rPr lang="cs-CZ" sz="2400" dirty="0">
                <a:sym typeface="Wingdings" panose="05000000000000000000" pitchFamily="2" charset="2"/>
              </a:rPr>
              <a:t> více teorií z různých úhlů pohledu.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933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FF223-8CD2-4957-B75D-1CC1B9C4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3" y="352416"/>
            <a:ext cx="4484914" cy="1325563"/>
          </a:xfrm>
        </p:spPr>
        <p:txBody>
          <a:bodyPr/>
          <a:lstStyle/>
          <a:p>
            <a:r>
              <a:rPr lang="cs-CZ" dirty="0"/>
              <a:t>Kódování prakticky</a:t>
            </a:r>
            <a:endParaRPr lang="en-GB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4B95F3F-3AEF-4FA7-A622-2E082BEAD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13706"/>
              </p:ext>
            </p:extLst>
          </p:nvPr>
        </p:nvGraphicFramePr>
        <p:xfrm>
          <a:off x="8338457" y="1948993"/>
          <a:ext cx="2844634" cy="40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664080" imgH="5226120" progId="Paint.Picture">
                  <p:embed/>
                </p:oleObj>
              </mc:Choice>
              <mc:Fallback>
                <p:oleObj name="Rastrový obrázek" r:id="rId2" imgW="3664080" imgH="5226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8457" y="1948993"/>
                        <a:ext cx="2844634" cy="40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Čtenář a stroj - Martin Hájek | Databáze knih">
            <a:extLst>
              <a:ext uri="{FF2B5EF4-FFF2-40B4-BE49-F238E27FC236}">
                <a16:creationId xmlns:a16="http://schemas.microsoft.com/office/drawing/2014/main" id="{1BD0B85D-5377-4A76-AB38-A96F9C75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46" y="1948993"/>
            <a:ext cx="2583997" cy="39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1D31084-117C-4490-A00D-1F41ACBAE377}"/>
              </a:ext>
            </a:extLst>
          </p:cNvPr>
          <p:cNvCxnSpPr/>
          <p:nvPr/>
        </p:nvCxnSpPr>
        <p:spPr>
          <a:xfrm flipH="1">
            <a:off x="4082143" y="1382486"/>
            <a:ext cx="1828800" cy="204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31C53F1-39D7-4A64-A8AF-AFD4C7B6B9C9}"/>
              </a:ext>
            </a:extLst>
          </p:cNvPr>
          <p:cNvCxnSpPr/>
          <p:nvPr/>
        </p:nvCxnSpPr>
        <p:spPr>
          <a:xfrm>
            <a:off x="6662057" y="1349829"/>
            <a:ext cx="1556657" cy="222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8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A6853F-B5B9-4EF9-B2EC-BC94BD15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Literatura k přednášce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BF49D-00C5-4699-AF2C-CEEF75791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Bruce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Lawrence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2001. „An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“. In: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methods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sciences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Boston, MA: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Allyn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Bacon, s. 238-250.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Hájek, Martin. 2014. 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Čtenář a stroj: vybrané metody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sociálněvědní</a:t>
            </a:r>
            <a:r>
              <a:rPr lang="cs-CZ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analýzy textů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Praha: Sociologické nakladatelství SLON, s. 57-111.</a:t>
            </a:r>
          </a:p>
          <a:p>
            <a:pPr lvl="1">
              <a:spcAft>
                <a:spcPts val="10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Zakotvená teorie (GT) + obsahová analýza.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Doporučená literatura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Alasuutari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Pertti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Bickman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Leonard 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Brannen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Julia.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2008.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SAGE Handbook of Social Research Methods.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London: SAGE Publications,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25 a 27.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Diskurzivní analýza a GT.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9261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7D773-55F0-4A29-A8A3-61A0493E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2955"/>
            <a:ext cx="10515600" cy="1325563"/>
          </a:xfrm>
        </p:spPr>
        <p:txBody>
          <a:bodyPr/>
          <a:lstStyle/>
          <a:p>
            <a:r>
              <a:rPr lang="cs-CZ" dirty="0"/>
              <a:t>Další zajímavé metody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A11AE-6DC3-401C-8075-8B7542F6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56696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Analýza sentimentu.</a:t>
            </a:r>
          </a:p>
          <a:p>
            <a:r>
              <a:rPr lang="cs-CZ" dirty="0" err="1"/>
              <a:t>Framing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.</a:t>
            </a:r>
          </a:p>
          <a:p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.</a:t>
            </a:r>
          </a:p>
          <a:p>
            <a:r>
              <a:rPr lang="cs-CZ" dirty="0"/>
              <a:t>Meta analýzy.</a:t>
            </a:r>
          </a:p>
          <a:p>
            <a:r>
              <a:rPr lang="cs-CZ" dirty="0"/>
              <a:t>Story </a:t>
            </a:r>
            <a:r>
              <a:rPr lang="cs-CZ" dirty="0" err="1"/>
              <a:t>telling</a:t>
            </a:r>
            <a:r>
              <a:rPr lang="cs-CZ" dirty="0"/>
              <a:t> apod.</a:t>
            </a:r>
          </a:p>
          <a:p>
            <a:r>
              <a:rPr lang="cs-CZ" dirty="0"/>
              <a:t>QCA –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.</a:t>
            </a:r>
          </a:p>
          <a:p>
            <a:r>
              <a:rPr lang="cs-CZ" dirty="0"/>
              <a:t>CKA – </a:t>
            </a:r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keyword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(</a:t>
            </a:r>
            <a:r>
              <a:rPr lang="cs-CZ" dirty="0" err="1"/>
              <a:t>Silverman</a:t>
            </a:r>
            <a:r>
              <a:rPr lang="cs-CZ" dirty="0"/>
              <a:t>, 2015).</a:t>
            </a:r>
          </a:p>
          <a:p>
            <a:r>
              <a:rPr lang="cs-CZ" dirty="0" err="1"/>
              <a:t>Etnometodologie</a:t>
            </a:r>
            <a:r>
              <a:rPr lang="cs-CZ" dirty="0"/>
              <a:t> (</a:t>
            </a:r>
            <a:r>
              <a:rPr lang="cs-CZ" dirty="0" err="1"/>
              <a:t>Silverman</a:t>
            </a:r>
            <a:r>
              <a:rPr lang="cs-CZ" dirty="0"/>
              <a:t>, 2015).</a:t>
            </a:r>
          </a:p>
          <a:p>
            <a:endParaRPr lang="en-GB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24C5A8-35CD-4ECD-82FB-9474D398B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42769"/>
              </p:ext>
            </p:extLst>
          </p:nvPr>
        </p:nvGraphicFramePr>
        <p:xfrm>
          <a:off x="8181809" y="1422581"/>
          <a:ext cx="3487677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038480" imgH="5702400" progId="Paint.Picture">
                  <p:embed/>
                </p:oleObj>
              </mc:Choice>
              <mc:Fallback>
                <p:oleObj name="Rastrový obrázek" r:id="rId2" imgW="4038480" imgH="5702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81809" y="1422581"/>
                        <a:ext cx="3487677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2E6081D-ABC9-494E-94F5-214B59991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84387"/>
              </p:ext>
            </p:extLst>
          </p:nvPr>
        </p:nvGraphicFramePr>
        <p:xfrm>
          <a:off x="4816530" y="1422581"/>
          <a:ext cx="3180576" cy="494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3530520" imgH="5486400" progId="Paint.Picture">
                  <p:embed/>
                </p:oleObj>
              </mc:Choice>
              <mc:Fallback>
                <p:oleObj name="Rastrový obrázek" r:id="rId4" imgW="353052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530" y="1422581"/>
                        <a:ext cx="3180576" cy="4942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2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A0460-65F4-4694-B223-9ABDE6E5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404C6-CD3D-45DC-8E71-B42AD1F4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</a:rPr>
              <a:t>Charmaz, Kathy. (2006). Constructing Grounded Theory: A Practical Guide Through Qualitative Analysis. 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r>
              <a:rPr lang="en-GB" b="0" i="0" dirty="0" err="1">
                <a:solidFill>
                  <a:srgbClr val="000000"/>
                </a:solidFill>
                <a:effectLst/>
              </a:rPr>
              <a:t>Fujii</a:t>
            </a:r>
            <a:r>
              <a:rPr lang="en-GB" b="0" i="0" dirty="0">
                <a:solidFill>
                  <a:srgbClr val="000000"/>
                </a:solidFill>
                <a:effectLst/>
              </a:rPr>
              <a:t>, L</a:t>
            </a:r>
            <a:r>
              <a:rPr lang="cs-CZ" b="0" i="0" dirty="0">
                <a:solidFill>
                  <a:srgbClr val="000000"/>
                </a:solidFill>
                <a:effectLst/>
              </a:rPr>
              <a:t>.</a:t>
            </a:r>
            <a:r>
              <a:rPr lang="en-GB" b="0" i="0" dirty="0">
                <a:solidFill>
                  <a:srgbClr val="000000"/>
                </a:solidFill>
                <a:effectLst/>
              </a:rPr>
              <a:t> A.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</a:rPr>
              <a:t>2018</a:t>
            </a:r>
            <a:r>
              <a:rPr lang="cs-CZ" b="0" i="0" dirty="0">
                <a:solidFill>
                  <a:srgbClr val="000000"/>
                </a:solidFill>
                <a:effectLst/>
              </a:rPr>
              <a:t>)</a:t>
            </a:r>
            <a:r>
              <a:rPr lang="en-GB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GB" b="0" i="1" dirty="0">
                <a:solidFill>
                  <a:srgbClr val="000000"/>
                </a:solidFill>
                <a:effectLst/>
              </a:rPr>
              <a:t>Interviewing in social science research: a relational approach</a:t>
            </a:r>
            <a:r>
              <a:rPr lang="en-GB" b="0" i="0" dirty="0">
                <a:solidFill>
                  <a:srgbClr val="000000"/>
                </a:solidFill>
                <a:effectLst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New York: 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Routledge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GB" b="0" i="0" dirty="0">
                <a:solidFill>
                  <a:srgbClr val="232323"/>
                </a:solidFill>
                <a:effectLst/>
              </a:rPr>
              <a:t>Glaser, B. (1978) Theoretical sensitivity: Advances in the methodology of grounded theory. Sociology Press, Mill Valley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r>
              <a:rPr lang="en-GB" b="0" i="0" dirty="0">
                <a:solidFill>
                  <a:srgbClr val="232323"/>
                </a:solidFill>
                <a:effectLst/>
              </a:rPr>
              <a:t>Glaser, B. G. </a:t>
            </a:r>
            <a:r>
              <a:rPr lang="cs-CZ" b="0" i="0" dirty="0">
                <a:solidFill>
                  <a:srgbClr val="232323"/>
                </a:solidFill>
                <a:effectLst/>
              </a:rPr>
              <a:t>a</a:t>
            </a:r>
            <a:r>
              <a:rPr lang="en-GB" b="0" i="0" dirty="0">
                <a:solidFill>
                  <a:srgbClr val="232323"/>
                </a:solidFill>
                <a:effectLst/>
              </a:rPr>
              <a:t> Strauss, A. L. (1967). The Discovery of Grounded Theory. Strategies for Qualitative Research. Chicago: Aldine.</a:t>
            </a:r>
            <a:endParaRPr lang="cs-CZ" b="0" i="0" dirty="0">
              <a:solidFill>
                <a:srgbClr val="232323"/>
              </a:solidFill>
              <a:effectLst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</a:rPr>
              <a:t>Hájek, M. (2014). </a:t>
            </a:r>
            <a:r>
              <a:rPr lang="cs-CZ" b="0" i="1" dirty="0">
                <a:solidFill>
                  <a:srgbClr val="000000"/>
                </a:solidFill>
                <a:effectLst/>
              </a:rPr>
              <a:t>Čtenář a stroj. </a:t>
            </a:r>
            <a:r>
              <a:rPr lang="cs-CZ" b="0" dirty="0">
                <a:solidFill>
                  <a:srgbClr val="000000"/>
                </a:solidFill>
                <a:effectLst/>
              </a:rPr>
              <a:t>Praha: SLON.</a:t>
            </a:r>
            <a:endParaRPr lang="en-GB" b="0" i="0" dirty="0">
              <a:solidFill>
                <a:srgbClr val="000000"/>
              </a:solidFill>
              <a:effectLst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</a:rPr>
              <a:t>Hsieh, H.-F.,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a</a:t>
            </a:r>
            <a:r>
              <a:rPr lang="en-GB" b="0" i="0" dirty="0">
                <a:solidFill>
                  <a:srgbClr val="000000"/>
                </a:solidFill>
                <a:effectLst/>
              </a:rPr>
              <a:t> Shannon, S. E. (2005). </a:t>
            </a:r>
            <a:r>
              <a:rPr lang="en-GB" b="0" i="1" dirty="0">
                <a:solidFill>
                  <a:srgbClr val="000000"/>
                </a:solidFill>
                <a:effectLst/>
              </a:rPr>
              <a:t>Three Approaches to Qualitative Content Analysis. Qualitative Health Research, 15(9), 1277–1288.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doi:10.1177/1049732305276687</a:t>
            </a:r>
            <a:r>
              <a:rPr lang="cs-CZ" b="0" i="0" dirty="0">
                <a:solidFill>
                  <a:srgbClr val="000000"/>
                </a:solidFill>
                <a:effectLst/>
              </a:rPr>
              <a:t>.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r>
              <a:rPr lang="cs-CZ" dirty="0" err="1">
                <a:solidFill>
                  <a:srgbClr val="000000"/>
                </a:solidFill>
              </a:rPr>
              <a:t>Luo</a:t>
            </a:r>
            <a:r>
              <a:rPr lang="cs-CZ" dirty="0">
                <a:solidFill>
                  <a:srgbClr val="000000"/>
                </a:solidFill>
              </a:rPr>
              <a:t>, A. (2020). </a:t>
            </a:r>
            <a:r>
              <a:rPr lang="cs-CZ" dirty="0" err="1">
                <a:solidFill>
                  <a:srgbClr val="000000"/>
                </a:solidFill>
              </a:rPr>
              <a:t>Discourse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Analysis</a:t>
            </a:r>
            <a:r>
              <a:rPr lang="cs-CZ" dirty="0">
                <a:solidFill>
                  <a:srgbClr val="000000"/>
                </a:solidFill>
              </a:rPr>
              <a:t>: A Step-by-Step </a:t>
            </a:r>
            <a:r>
              <a:rPr lang="cs-CZ" dirty="0" err="1">
                <a:solidFill>
                  <a:srgbClr val="000000"/>
                </a:solidFill>
              </a:rPr>
              <a:t>Guide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with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Examples</a:t>
            </a:r>
            <a:r>
              <a:rPr lang="cs-CZ" dirty="0">
                <a:solidFill>
                  <a:srgbClr val="000000"/>
                </a:solidFill>
              </a:rPr>
              <a:t>. </a:t>
            </a:r>
            <a:r>
              <a:rPr lang="cs-CZ" i="1" dirty="0" err="1">
                <a:solidFill>
                  <a:srgbClr val="000000"/>
                </a:solidFill>
              </a:rPr>
              <a:t>Scribbr</a:t>
            </a:r>
            <a:r>
              <a:rPr lang="cs-CZ" dirty="0">
                <a:solidFill>
                  <a:srgbClr val="000000"/>
                </a:solidFill>
              </a:rPr>
              <a:t>. Dostupné z: https://www.scribbr.com/</a:t>
            </a:r>
            <a:r>
              <a:rPr lang="cs-CZ" dirty="0" err="1">
                <a:solidFill>
                  <a:srgbClr val="000000"/>
                </a:solidFill>
              </a:rPr>
              <a:t>methodology</a:t>
            </a:r>
            <a:r>
              <a:rPr lang="cs-CZ" dirty="0">
                <a:solidFill>
                  <a:srgbClr val="000000"/>
                </a:solidFill>
              </a:rPr>
              <a:t>/</a:t>
            </a:r>
            <a:r>
              <a:rPr lang="cs-CZ" dirty="0" err="1">
                <a:solidFill>
                  <a:srgbClr val="000000"/>
                </a:solidFill>
              </a:rPr>
              <a:t>discourse-analysis</a:t>
            </a:r>
            <a:r>
              <a:rPr lang="cs-CZ" dirty="0">
                <a:solidFill>
                  <a:srgbClr val="000000"/>
                </a:solidFill>
              </a:rPr>
              <a:t>/.</a:t>
            </a:r>
          </a:p>
          <a:p>
            <a:r>
              <a:rPr lang="en-GB" b="0" i="0" dirty="0">
                <a:solidFill>
                  <a:srgbClr val="232323"/>
                </a:solidFill>
                <a:effectLst/>
              </a:rPr>
              <a:t>Ritchie, J. a Spencer, L. (1994) Qualitative Data Analysis for Applied Policy Research. In: Bryman, A. and Burgess, R., Eds., Anal</a:t>
            </a:r>
            <a:r>
              <a:rPr lang="cs-CZ" dirty="0" err="1">
                <a:solidFill>
                  <a:srgbClr val="232323"/>
                </a:solidFill>
              </a:rPr>
              <a:t>ysing</a:t>
            </a:r>
            <a:r>
              <a:rPr lang="en-GB" b="0" i="0" dirty="0">
                <a:solidFill>
                  <a:srgbClr val="232323"/>
                </a:solidFill>
                <a:effectLst/>
              </a:rPr>
              <a:t> Qual</a:t>
            </a:r>
            <a:r>
              <a:rPr lang="cs-CZ" b="0" i="0" dirty="0" err="1">
                <a:solidFill>
                  <a:srgbClr val="232323"/>
                </a:solidFill>
                <a:effectLst/>
              </a:rPr>
              <a:t>itative</a:t>
            </a:r>
            <a:r>
              <a:rPr lang="en-GB" b="0" i="0" dirty="0">
                <a:solidFill>
                  <a:srgbClr val="232323"/>
                </a:solidFill>
                <a:effectLst/>
              </a:rPr>
              <a:t> Data, Routledge, London, 173-194.</a:t>
            </a:r>
            <a:br>
              <a:rPr lang="en-GB" dirty="0"/>
            </a:br>
            <a:r>
              <a:rPr lang="en-GB" b="0" i="0" dirty="0">
                <a:solidFill>
                  <a:srgbClr val="232323"/>
                </a:solidFill>
                <a:effectLst/>
              </a:rPr>
              <a:t>https://doi.org/10.4324/9780203413081_chapter_9</a:t>
            </a:r>
            <a:endParaRPr lang="cs-CZ" b="0" i="0" dirty="0">
              <a:solidFill>
                <a:srgbClr val="232323"/>
              </a:solidFill>
              <a:effectLst/>
            </a:endParaRPr>
          </a:p>
          <a:p>
            <a:r>
              <a:rPr lang="cs-CZ" sz="28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Silverman</a:t>
            </a:r>
            <a:r>
              <a:rPr lang="cs-CZ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D. (2015): </a:t>
            </a:r>
            <a:r>
              <a:rPr lang="cs-CZ" sz="28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Interpreting</a:t>
            </a:r>
            <a:r>
              <a:rPr lang="cs-CZ" sz="28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cs-CZ" sz="28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cs-CZ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Sage</a:t>
            </a:r>
            <a:r>
              <a:rPr lang="cs-CZ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b="0" i="0" dirty="0">
              <a:solidFill>
                <a:srgbClr val="333333"/>
              </a:solidFill>
              <a:effectLst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</a:rPr>
              <a:t>Strauss, A., </a:t>
            </a:r>
            <a:r>
              <a:rPr lang="cs-CZ" b="0" i="0" dirty="0">
                <a:solidFill>
                  <a:srgbClr val="333333"/>
                </a:solidFill>
                <a:effectLst/>
              </a:rPr>
              <a:t>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Corbin, J. M. (1990). </a:t>
            </a:r>
            <a:r>
              <a:rPr lang="en-GB" b="0" i="1" dirty="0">
                <a:solidFill>
                  <a:srgbClr val="333333"/>
                </a:solidFill>
                <a:effectLst/>
              </a:rPr>
              <a:t>Basics of qualitative research: Grounded theory procedures and techniques.</a:t>
            </a:r>
            <a:r>
              <a:rPr lang="en-GB" b="0" i="0" dirty="0">
                <a:solidFill>
                  <a:srgbClr val="333333"/>
                </a:solidFill>
                <a:effectLst/>
              </a:rPr>
              <a:t> Sage Publications, Inc.</a:t>
            </a:r>
            <a:endParaRPr lang="cs-CZ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r>
              <a:rPr lang="en-GB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Znaniecki</a:t>
            </a:r>
            <a:r>
              <a:rPr lang="en-GB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F. (1934). </a:t>
            </a:r>
            <a:r>
              <a:rPr lang="en-GB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 method of sociology</a:t>
            </a:r>
            <a:r>
              <a:rPr lang="en-GB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New York: Farrar &amp; Rinehart.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36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07B29-DA88-43C6-B794-FFDFD982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Fancy</a:t>
            </a:r>
            <a:r>
              <a:rPr lang="cs-CZ" dirty="0"/>
              <a:t> a </a:t>
            </a:r>
            <a:r>
              <a:rPr lang="cs-CZ" dirty="0" err="1"/>
              <a:t>reading</a:t>
            </a:r>
            <a:r>
              <a:rPr lang="cs-CZ" dirty="0"/>
              <a:t> tip?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A4D44-BD81-403E-B3F4-31904B5C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7945"/>
          </a:xfrm>
        </p:spPr>
        <p:txBody>
          <a:bodyPr/>
          <a:lstStyle/>
          <a:p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inquiry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https://journals.sagepub.com/home/qix</a:t>
            </a:r>
            <a:r>
              <a:rPr lang="cs-CZ" dirty="0"/>
              <a:t> </a:t>
            </a:r>
          </a:p>
          <a:p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https://journals.sagepub.com/home/qrj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D5B1ADD-DC6B-4145-9DF1-BA3CB0BCC432}"/>
              </a:ext>
            </a:extLst>
          </p:cNvPr>
          <p:cNvSpPr txBox="1">
            <a:spLocks/>
          </p:cNvSpPr>
          <p:nvPr/>
        </p:nvSpPr>
        <p:spPr>
          <a:xfrm>
            <a:off x="838200" y="4107767"/>
            <a:ext cx="4942115" cy="158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/>
              <a:t>Děkuji za pozornost! </a:t>
            </a:r>
          </a:p>
          <a:p>
            <a:pPr marL="0" indent="0">
              <a:buNone/>
            </a:pPr>
            <a:r>
              <a:rPr lang="cs-CZ" sz="3600" dirty="0"/>
              <a:t>jkleiner@mail.muni.cz</a:t>
            </a:r>
          </a:p>
        </p:txBody>
      </p:sp>
      <p:pic>
        <p:nvPicPr>
          <p:cNvPr id="5" name="Picture 2" descr="Masarykova univerzita mění logo. Dodá ho Studio Najbrt | Události | em.muni .cz">
            <a:extLst>
              <a:ext uri="{FF2B5EF4-FFF2-40B4-BE49-F238E27FC236}">
                <a16:creationId xmlns:a16="http://schemas.microsoft.com/office/drawing/2014/main" id="{D9CB0EB7-F12F-4190-B2AC-BEFB5D92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124" y="3864430"/>
            <a:ext cx="3217333" cy="1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6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EF564-80C9-4360-87C0-89DB2E5E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Obsah přednášky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162B8-7FC4-4399-B560-DC1D0D58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Krátký úvod.</a:t>
            </a:r>
          </a:p>
          <a:p>
            <a:r>
              <a:rPr lang="cs-CZ" sz="2000" dirty="0"/>
              <a:t>Vybrané metody kvalitativní analýzy dat.</a:t>
            </a:r>
          </a:p>
          <a:p>
            <a:pPr lvl="1"/>
            <a:r>
              <a:rPr lang="cs-CZ" sz="2000" b="1" dirty="0"/>
              <a:t>Obsahová analýza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Diskurzivní analýza. </a:t>
            </a:r>
          </a:p>
          <a:p>
            <a:pPr lvl="1"/>
            <a:r>
              <a:rPr lang="cs-CZ" sz="2000" i="1" dirty="0"/>
              <a:t>Framework </a:t>
            </a:r>
            <a:r>
              <a:rPr lang="cs-CZ" sz="2000" i="1" dirty="0" err="1"/>
              <a:t>analysis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Analytická indukce.</a:t>
            </a:r>
          </a:p>
          <a:p>
            <a:pPr lvl="1"/>
            <a:r>
              <a:rPr lang="cs-CZ" sz="2000" b="1" dirty="0"/>
              <a:t>Zakotvená teorie (</a:t>
            </a:r>
            <a:r>
              <a:rPr lang="cs-CZ" sz="2000" b="1" i="1" dirty="0" err="1"/>
              <a:t>Grounded</a:t>
            </a:r>
            <a:r>
              <a:rPr lang="cs-CZ" sz="2000" b="1" i="1" dirty="0"/>
              <a:t> </a:t>
            </a:r>
            <a:r>
              <a:rPr lang="cs-CZ" sz="2000" b="1" i="1" dirty="0" err="1"/>
              <a:t>Theory</a:t>
            </a:r>
            <a:r>
              <a:rPr lang="cs-CZ" sz="2000" b="1" dirty="0"/>
              <a:t>) a její verze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Další zajímavé metody.</a:t>
            </a:r>
            <a:endParaRPr lang="en-GB" sz="2000" dirty="0"/>
          </a:p>
        </p:txBody>
      </p:sp>
      <p:pic>
        <p:nvPicPr>
          <p:cNvPr id="5" name="Picture 4" descr="Složité matematické vzorce na černé tabuli">
            <a:extLst>
              <a:ext uri="{FF2B5EF4-FFF2-40B4-BE49-F238E27FC236}">
                <a16:creationId xmlns:a16="http://schemas.microsoft.com/office/drawing/2014/main" id="{8AA9D70E-72AF-6B53-6A17-C115D0647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0" r="1836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5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A8AE2-DAF0-4500-A8C7-00F7CDA5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283551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/>
              <a:t>Kde teď jsme?</a:t>
            </a:r>
            <a:endParaRPr lang="en-GB" sz="40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8" y="2230032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6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625E66-48CB-4273-8F0D-A698AE38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Kde teď jsme?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4C32B61-2D93-136E-E5C2-2C9788436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492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39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31F96-8E19-4641-92DE-B6B43F3B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2A9AC-0073-41C3-8226-EFAA5C58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94314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Všechny</a:t>
            </a:r>
            <a:r>
              <a:rPr lang="cs-CZ" dirty="0"/>
              <a:t> kvalitativní metody využívají prvky </a:t>
            </a:r>
            <a:r>
              <a:rPr lang="cs-CZ" b="1" dirty="0"/>
              <a:t>interpretace</a:t>
            </a:r>
            <a:r>
              <a:rPr lang="cs-CZ" dirty="0"/>
              <a:t>, popisu a analýzy.</a:t>
            </a:r>
          </a:p>
          <a:p>
            <a:r>
              <a:rPr lang="cs-CZ" dirty="0"/>
              <a:t>Metod je hodně a jejich výběr je v jistém ohledu těžší jak u kvantitativní analýzy. </a:t>
            </a:r>
          </a:p>
          <a:p>
            <a:r>
              <a:rPr lang="cs-CZ" i="1" dirty="0"/>
              <a:t>All </a:t>
            </a:r>
            <a:r>
              <a:rPr lang="cs-CZ" i="1" dirty="0" err="1"/>
              <a:t>is</a:t>
            </a:r>
            <a:r>
              <a:rPr lang="cs-CZ" i="1" dirty="0"/>
              <a:t> data </a:t>
            </a:r>
            <a:r>
              <a:rPr lang="cs-CZ" dirty="0"/>
              <a:t>(</a:t>
            </a:r>
            <a:r>
              <a:rPr lang="cs-CZ" dirty="0" err="1"/>
              <a:t>Fujii</a:t>
            </a:r>
            <a:r>
              <a:rPr lang="cs-CZ" dirty="0"/>
              <a:t>, 2018; Glaser, 1978).</a:t>
            </a:r>
            <a:endParaRPr lang="cs-CZ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C60AE5-5EF0-4E3E-8534-63E290543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690688"/>
            <a:ext cx="7321361" cy="407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9E4B5C-62F0-40B6-B3AC-A0F30ADF8170}"/>
              </a:ext>
            </a:extLst>
          </p:cNvPr>
          <p:cNvSpPr txBox="1"/>
          <p:nvPr/>
        </p:nvSpPr>
        <p:spPr>
          <a:xfrm>
            <a:off x="4430486" y="5767080"/>
            <a:ext cx="6209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Coursera</a:t>
            </a:r>
            <a:r>
              <a:rPr lang="cs-CZ" sz="1600" i="1" dirty="0"/>
              <a:t>, University </a:t>
            </a:r>
            <a:r>
              <a:rPr lang="cs-CZ" sz="1600" i="1" dirty="0" err="1"/>
              <a:t>of</a:t>
            </a:r>
            <a:r>
              <a:rPr lang="cs-CZ" sz="1600" i="1" dirty="0"/>
              <a:t> Amsterdam, </a:t>
            </a:r>
            <a:r>
              <a:rPr lang="cs-CZ" sz="1600" i="1" dirty="0" err="1"/>
              <a:t>Qualitative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8616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34956-54C8-4017-AFEB-EBFE16DD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Úvod II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A12F4C-7F39-24EA-DD43-44F7D454E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938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43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01213-A9DC-4101-A9BB-F684446E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Vybrané přístupy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74A88-9F08-452C-AB69-85262586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/>
            <a:r>
              <a:rPr lang="cs-CZ" sz="2800" i="1" dirty="0" err="1"/>
              <a:t>Code</a:t>
            </a:r>
            <a:r>
              <a:rPr lang="cs-CZ" sz="2800" i="1" dirty="0"/>
              <a:t> and </a:t>
            </a:r>
            <a:r>
              <a:rPr lang="cs-CZ" sz="2800" i="1" dirty="0" err="1"/>
              <a:t>retrieve</a:t>
            </a:r>
            <a:r>
              <a:rPr lang="cs-CZ" sz="2800" i="1" dirty="0"/>
              <a:t> </a:t>
            </a:r>
            <a:r>
              <a:rPr lang="cs-CZ" sz="2800" dirty="0"/>
              <a:t>– (kvantitativní) obsahová analýza.</a:t>
            </a:r>
          </a:p>
          <a:p>
            <a:pPr lvl="1"/>
            <a:r>
              <a:rPr lang="cs-CZ" sz="2800" dirty="0"/>
              <a:t>Diskurzivní analýza. </a:t>
            </a:r>
          </a:p>
          <a:p>
            <a:pPr lvl="1"/>
            <a:r>
              <a:rPr lang="cs-CZ" sz="2800" i="1" dirty="0"/>
              <a:t>Framework </a:t>
            </a:r>
            <a:r>
              <a:rPr lang="cs-CZ" sz="2800" i="1" dirty="0" err="1"/>
              <a:t>analysis</a:t>
            </a:r>
            <a:r>
              <a:rPr lang="cs-CZ" sz="2800" dirty="0"/>
              <a:t>.</a:t>
            </a:r>
          </a:p>
          <a:p>
            <a:pPr lvl="1"/>
            <a:r>
              <a:rPr lang="cs-CZ" sz="2800" dirty="0"/>
              <a:t>Analytická indukce.</a:t>
            </a:r>
          </a:p>
          <a:p>
            <a:pPr lvl="1"/>
            <a:r>
              <a:rPr lang="cs-CZ" sz="2800" dirty="0"/>
              <a:t>Zakotvená teorie (</a:t>
            </a:r>
            <a:r>
              <a:rPr lang="cs-CZ" sz="2800" i="1" dirty="0" err="1"/>
              <a:t>Grounded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</a:t>
            </a:r>
          </a:p>
        </p:txBody>
      </p:sp>
      <p:pic>
        <p:nvPicPr>
          <p:cNvPr id="5" name="Picture 4" descr="Vzorek pipetovaný do Petriho misky">
            <a:extLst>
              <a:ext uri="{FF2B5EF4-FFF2-40B4-BE49-F238E27FC236}">
                <a16:creationId xmlns:a16="http://schemas.microsoft.com/office/drawing/2014/main" id="{EC5C9A46-B617-4631-B3C2-E41A03693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14" r="5959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67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52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2250</Words>
  <Application>Microsoft Office PowerPoint</Application>
  <PresentationFormat>Širokoúhlá obrazovka</PresentationFormat>
  <Paragraphs>217</Paragraphs>
  <Slides>32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Motiv Office</vt:lpstr>
      <vt:lpstr>Rastrový obrázek</vt:lpstr>
      <vt:lpstr>Základy kvalitativní analýzy dat</vt:lpstr>
      <vt:lpstr>Ještě než začneme</vt:lpstr>
      <vt:lpstr>Literatura k přednášce</vt:lpstr>
      <vt:lpstr>Obsah přednášky</vt:lpstr>
      <vt:lpstr>Kde teď jsme?</vt:lpstr>
      <vt:lpstr>Kde teď jsme?</vt:lpstr>
      <vt:lpstr>Úvod</vt:lpstr>
      <vt:lpstr>Úvod II</vt:lpstr>
      <vt:lpstr>Vybrané přístupy</vt:lpstr>
      <vt:lpstr>Focus groups a jejich analýza (Silverman, 2015)</vt:lpstr>
      <vt:lpstr>Obsahová analýza</vt:lpstr>
      <vt:lpstr>Prezentace aplikace PowerPoint</vt:lpstr>
      <vt:lpstr>Obsahová analýza jako proces (Hájek, 2014)</vt:lpstr>
      <vt:lpstr>Diskurzivní analýza (Luo, 2020)</vt:lpstr>
      <vt:lpstr>Prezentace aplikace PowerPoint</vt:lpstr>
      <vt:lpstr>Diskurzivní analýza (Silverman, 2014)</vt:lpstr>
      <vt:lpstr>Framework analysis (Ritchie a Spencer, 1994)</vt:lpstr>
      <vt:lpstr>Framework analysis - proces (Ritchie a Spencer, 1994)</vt:lpstr>
      <vt:lpstr>Prezentace aplikace PowerPoint</vt:lpstr>
      <vt:lpstr>Analytická indukce (Znaniecki, 1934)</vt:lpstr>
      <vt:lpstr>Zakotvená teorie</vt:lpstr>
      <vt:lpstr>Zakotvená teorie</vt:lpstr>
      <vt:lpstr>Zakotvená teorie</vt:lpstr>
      <vt:lpstr>Prezentace aplikace PowerPoint</vt:lpstr>
      <vt:lpstr>GT není jenom jedna</vt:lpstr>
      <vt:lpstr>Strauss a Corbinová (1990)</vt:lpstr>
      <vt:lpstr>Glaser (1978)</vt:lpstr>
      <vt:lpstr>Charmazová (2006)</vt:lpstr>
      <vt:lpstr>Kódování prakticky</vt:lpstr>
      <vt:lpstr>Další zajímavé metody</vt:lpstr>
      <vt:lpstr>Reference</vt:lpstr>
      <vt:lpstr>Fancy a reading tip?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kvalitativní analýzy dat</dc:title>
  <dc:creator>Jan Kleiner</dc:creator>
  <cp:lastModifiedBy>Jan Kleiner</cp:lastModifiedBy>
  <cp:revision>32</cp:revision>
  <dcterms:created xsi:type="dcterms:W3CDTF">2022-04-12T07:20:03Z</dcterms:created>
  <dcterms:modified xsi:type="dcterms:W3CDTF">2023-03-22T12:32:36Z</dcterms:modified>
</cp:coreProperties>
</file>