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2"/>
  </p:notesMasterIdLst>
  <p:handoutMasterIdLst>
    <p:handoutMasterId r:id="rId23"/>
  </p:handoutMasterIdLst>
  <p:sldIdLst>
    <p:sldId id="322" r:id="rId4"/>
    <p:sldId id="283" r:id="rId5"/>
    <p:sldId id="358" r:id="rId6"/>
    <p:sldId id="359" r:id="rId7"/>
    <p:sldId id="363" r:id="rId8"/>
    <p:sldId id="364" r:id="rId9"/>
    <p:sldId id="365" r:id="rId10"/>
    <p:sldId id="366" r:id="rId11"/>
    <p:sldId id="367" r:id="rId12"/>
    <p:sldId id="368" r:id="rId13"/>
    <p:sldId id="360" r:id="rId14"/>
    <p:sldId id="361" r:id="rId15"/>
    <p:sldId id="354" r:id="rId16"/>
    <p:sldId id="355" r:id="rId17"/>
    <p:sldId id="362" r:id="rId18"/>
    <p:sldId id="356" r:id="rId19"/>
    <p:sldId id="357" r:id="rId20"/>
    <p:sldId id="341" r:id="rId2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05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771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438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281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728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343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9889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277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91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378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40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936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962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814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65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399"/>
            <a:ext cx="5784410" cy="3627931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Pluralism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Disagreement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>
                <a:solidFill>
                  <a:schemeClr val="tx1"/>
                </a:solidFill>
              </a:rPr>
              <a:t>Power</a:t>
            </a:r>
            <a:r>
              <a:rPr lang="cs-CZ" b="0" dirty="0">
                <a:solidFill>
                  <a:schemeClr val="tx1"/>
                </a:solidFill>
              </a:rPr>
              <a:t>, </a:t>
            </a:r>
            <a:r>
              <a:rPr lang="cs-CZ" b="0" dirty="0" err="1">
                <a:solidFill>
                  <a:schemeClr val="tx1"/>
                </a:solidFill>
              </a:rPr>
              <a:t>Authority</a:t>
            </a:r>
            <a:r>
              <a:rPr lang="cs-CZ" b="0" dirty="0">
                <a:solidFill>
                  <a:schemeClr val="tx1"/>
                </a:solidFill>
              </a:rPr>
              <a:t>, and </a:t>
            </a:r>
            <a:r>
              <a:rPr lang="cs-CZ" b="0" dirty="0" err="1">
                <a:solidFill>
                  <a:schemeClr val="tx1"/>
                </a:solidFill>
              </a:rPr>
              <a:t>Legitimacy</a:t>
            </a:r>
            <a:br>
              <a:rPr lang="cs-CZ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50929" cy="764274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Fair Play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6" y="2251881"/>
            <a:ext cx="84247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Obedience and Reciprocity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Society as a Cooperative Venture for Mutual 	Benefit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Difficulties and Alternatives</a:t>
            </a:r>
          </a:p>
        </p:txBody>
      </p:sp>
    </p:spTree>
    <p:extLst>
      <p:ext uri="{BB962C8B-B14F-4D97-AF65-F5344CB8AC3E}">
        <p14:creationId xmlns:p14="http://schemas.microsoft.com/office/powerpoint/2010/main" val="391648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Authority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Authority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Theory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Authority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Science</a:t>
            </a:r>
          </a:p>
        </p:txBody>
      </p:sp>
    </p:spTree>
    <p:extLst>
      <p:ext uri="{BB962C8B-B14F-4D97-AF65-F5344CB8AC3E}">
        <p14:creationId xmlns:p14="http://schemas.microsoft.com/office/powerpoint/2010/main" val="1134722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Authority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Authority and Legitimacy in Political Theory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Authority and Legitimacy in Social Science</a:t>
            </a:r>
          </a:p>
        </p:txBody>
      </p:sp>
    </p:spTree>
    <p:extLst>
      <p:ext uri="{BB962C8B-B14F-4D97-AF65-F5344CB8AC3E}">
        <p14:creationId xmlns:p14="http://schemas.microsoft.com/office/powerpoint/2010/main" val="302066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Social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Science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7798" y="2251881"/>
            <a:ext cx="83702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Law v. Social Science</a:t>
            </a:r>
            <a:endParaRPr lang="en-US" sz="3000" i="1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i="1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Against Max Weber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Dimensions of Legitimacy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Significance of Legitimacy</a:t>
            </a:r>
          </a:p>
        </p:txBody>
      </p:sp>
    </p:spTree>
    <p:extLst>
      <p:ext uri="{BB962C8B-B14F-4D97-AF65-F5344CB8AC3E}">
        <p14:creationId xmlns:p14="http://schemas.microsoft.com/office/powerpoint/2010/main" val="2819479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04258" cy="813589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Law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86854" y="2552131"/>
            <a:ext cx="8176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en-N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NZ" sz="3000" dirty="0">
                <a:latin typeface="Sylfaen"/>
                <a:ea typeface="Calibri"/>
                <a:cs typeface="Times New Roman"/>
              </a:rPr>
              <a:t>Power is legitimate… where its acquisition and 	exercise conform to established law</a:t>
            </a:r>
          </a:p>
          <a:p>
            <a:pPr defTabSz="288000">
              <a:buFont typeface="Wingdings" pitchFamily="2" charset="2"/>
              <a:buChar char="§"/>
            </a:pPr>
            <a:endParaRPr lang="en-N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en-N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NZ" sz="3000" dirty="0">
                <a:latin typeface="Sylfaen"/>
                <a:ea typeface="Calibri"/>
                <a:cs typeface="Times New Roman"/>
              </a:rPr>
              <a:t> Legitimacy = legal validity</a:t>
            </a:r>
          </a:p>
          <a:p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7445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04258" cy="813589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Against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Max Weber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197635"/>
            <a:ext cx="80909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Legitimacy (Weber) = belief in legitimacy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r>
              <a:rPr lang="en-US" sz="3000" u="sng" dirty="0">
                <a:latin typeface="Sylfaen"/>
                <a:ea typeface="Calibri"/>
                <a:cs typeface="Times New Roman"/>
              </a:rPr>
              <a:t>Against Weber:</a:t>
            </a: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(1) It misrepresents the relationship between 	legitimacy and people´s beliefs.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(2) It ignores those elements which are not 	really to do with beliefs at all.</a:t>
            </a:r>
          </a:p>
        </p:txBody>
      </p:sp>
    </p:spTree>
    <p:extLst>
      <p:ext uri="{BB962C8B-B14F-4D97-AF65-F5344CB8AC3E}">
        <p14:creationId xmlns:p14="http://schemas.microsoft.com/office/powerpoint/2010/main" val="1744059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82746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Dimensions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Legitimacy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07361" y="2113109"/>
            <a:ext cx="87828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>
                <a:latin typeface="Sylfaen"/>
                <a:ea typeface="Calibri"/>
                <a:cs typeface="Times New Roman"/>
              </a:rPr>
              <a:t>Power is legitimate to the extent that: </a:t>
            </a:r>
          </a:p>
          <a:p>
            <a:endParaRPr lang="en-US" sz="3000" dirty="0">
              <a:latin typeface="Sylfaen"/>
              <a:ea typeface="Calibri"/>
              <a:cs typeface="Times New Roman"/>
            </a:endParaRPr>
          </a:p>
          <a:p>
            <a:pPr marL="514350" indent="-514350">
              <a:buAutoNum type="arabicParenBoth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It conforms to established </a:t>
            </a:r>
            <a:r>
              <a:rPr lang="en-US" sz="3000" i="1" dirty="0">
                <a:latin typeface="Sylfaen"/>
                <a:ea typeface="Calibri"/>
                <a:cs typeface="Times New Roman"/>
              </a:rPr>
              <a:t>rules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(X </a:t>
            </a:r>
            <a:r>
              <a:rPr lang="en-US" sz="3000" i="1" dirty="0">
                <a:latin typeface="Sylfaen"/>
                <a:ea typeface="Calibri"/>
                <a:cs typeface="Times New Roman"/>
              </a:rPr>
              <a:t>illegitimacy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)</a:t>
            </a:r>
            <a:endParaRPr lang="en-US" sz="3000" i="1" dirty="0">
              <a:latin typeface="Sylfaen"/>
              <a:ea typeface="Calibri"/>
              <a:cs typeface="Times New Roman"/>
            </a:endParaRPr>
          </a:p>
          <a:p>
            <a:pPr marL="514350" indent="-514350">
              <a:buAutoNum type="arabicParenBoth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the rules can be </a:t>
            </a:r>
            <a:r>
              <a:rPr lang="en-US" sz="3000" i="1" dirty="0">
                <a:latin typeface="Sylfaen"/>
                <a:ea typeface="Calibri"/>
                <a:cs typeface="Times New Roman"/>
              </a:rPr>
              <a:t>justified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by reference to beliefs shared by both dominant and subordinate (X </a:t>
            </a:r>
            <a:r>
              <a:rPr lang="en-US" sz="3000" i="1" dirty="0">
                <a:latin typeface="Sylfaen"/>
                <a:ea typeface="Calibri"/>
                <a:cs typeface="Times New Roman"/>
              </a:rPr>
              <a:t>legitimacy deficit/weakness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marL="514350" indent="-514350">
              <a:buAutoNum type="arabicParenBoth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there is evidence of </a:t>
            </a:r>
            <a:r>
              <a:rPr lang="en-US" sz="3000" i="1" dirty="0">
                <a:latin typeface="Sylfaen"/>
                <a:ea typeface="Calibri"/>
                <a:cs typeface="Times New Roman"/>
              </a:rPr>
              <a:t>consent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by the subordinate to the particular power relation (X </a:t>
            </a:r>
            <a:r>
              <a:rPr lang="en-US" sz="3000" i="1" dirty="0" err="1">
                <a:latin typeface="Sylfaen"/>
                <a:ea typeface="Calibri"/>
                <a:cs typeface="Times New Roman"/>
              </a:rPr>
              <a:t>delegitimation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1516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8890" cy="821273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Significance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Legitimacy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53466" y="1921009"/>
            <a:ext cx="86214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u="sng" dirty="0">
                <a:latin typeface="Sylfaen"/>
                <a:ea typeface="Calibri"/>
                <a:cs typeface="Times New Roman"/>
              </a:rPr>
              <a:t>Subordinates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: moral grounds for cooperation and 	obedience, incentives and sanctions, </a:t>
            </a:r>
            <a:r>
              <a:rPr lang="en-US" sz="3000" dirty="0" err="1">
                <a:latin typeface="Sylfaen"/>
                <a:ea typeface="Calibri"/>
                <a:cs typeface="Times New Roman"/>
              </a:rPr>
              <a:t>legi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ti</a:t>
            </a:r>
            <a:r>
              <a:rPr lang="en-US" sz="3000" dirty="0" err="1">
                <a:latin typeface="Sylfaen"/>
                <a:ea typeface="Calibri"/>
                <a:cs typeface="Times New Roman"/>
              </a:rPr>
              <a:t>macy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	eroded and absent, cooperation, and 	performance, unnecessary legitimacy?, staff, and	 	masses.</a:t>
            </a:r>
          </a:p>
          <a:p>
            <a:pPr defTabSz="288000">
              <a:buFont typeface="Wingdings" pitchFamily="2" charset="2"/>
              <a:buChar char="§"/>
            </a:pPr>
            <a:endParaRPr lang="en-US" sz="3000" b="1" u="sng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b="1" u="sng" dirty="0">
                <a:latin typeface="Sylfaen"/>
                <a:ea typeface="Calibri"/>
                <a:cs typeface="Times New Roman"/>
              </a:rPr>
              <a:t> Powerful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: ideological work, legitimate power = 	limited power. Two kinds of limit (rules, and 	principles).</a:t>
            </a:r>
          </a:p>
        </p:txBody>
      </p:sp>
    </p:spTree>
    <p:extLst>
      <p:ext uri="{BB962C8B-B14F-4D97-AF65-F5344CB8AC3E}">
        <p14:creationId xmlns:p14="http://schemas.microsoft.com/office/powerpoint/2010/main" val="305528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156347"/>
            <a:ext cx="80909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Beetham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Estlund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Authority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Fabienne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Lukes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Radical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View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Rosanvallon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Simmons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Justification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Talisse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Engaging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Philosophy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Wendt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Authority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Authority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Authority and Legitimacy in Political Theory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Authority and Legitimacy Social Science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Authority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Legitimacy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Authority and Legitimacy in Political Theory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Authority and Legitimacy in Social Science</a:t>
            </a:r>
          </a:p>
        </p:txBody>
      </p:sp>
    </p:spTree>
    <p:extLst>
      <p:ext uri="{BB962C8B-B14F-4D97-AF65-F5344CB8AC3E}">
        <p14:creationId xmlns:p14="http://schemas.microsoft.com/office/powerpoint/2010/main" val="268032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Political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Theory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Expertise v. Permission Authority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Power, Permission, and Political Authority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Sources of Political Authority</a:t>
            </a:r>
          </a:p>
        </p:txBody>
      </p:sp>
    </p:spTree>
    <p:extLst>
      <p:ext uri="{BB962C8B-B14F-4D97-AF65-F5344CB8AC3E}">
        <p14:creationId xmlns:p14="http://schemas.microsoft.com/office/powerpoint/2010/main" val="164370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4616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Expertise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Permission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9423" y="2197290"/>
            <a:ext cx="83259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GB" sz="3000" dirty="0">
                <a:latin typeface="Sylfaen"/>
                <a:ea typeface="Calibri"/>
                <a:cs typeface="Times New Roman"/>
              </a:rPr>
              <a:t>uncommon knowledge of expert, his views carry 	a special kind epistemic weight</a:t>
            </a:r>
          </a:p>
          <a:p>
            <a:pPr>
              <a:buFont typeface="Wingdings" pitchFamily="2" charset="2"/>
              <a:buChar char="§"/>
            </a:pPr>
            <a:endParaRPr lang="en-GB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GB" sz="3000" dirty="0">
                <a:latin typeface="Sylfaen"/>
                <a:ea typeface="Calibri"/>
                <a:cs typeface="Times New Roman"/>
              </a:rPr>
              <a:t> rational </a:t>
            </a:r>
            <a:r>
              <a:rPr lang="en-GB" sz="3000" dirty="0" err="1">
                <a:latin typeface="Sylfaen"/>
                <a:ea typeface="Calibri"/>
                <a:cs typeface="Times New Roman"/>
              </a:rPr>
              <a:t>oughts</a:t>
            </a:r>
            <a:endParaRPr lang="en-GB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GB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GB" sz="3000" dirty="0">
                <a:latin typeface="Sylfaen"/>
                <a:ea typeface="Calibri"/>
                <a:cs typeface="Times New Roman"/>
              </a:rPr>
              <a:t> permission authority makes a rule</a:t>
            </a:r>
          </a:p>
          <a:p>
            <a:pPr>
              <a:buFont typeface="Wingdings" pitchFamily="2" charset="2"/>
              <a:buChar char="§"/>
            </a:pPr>
            <a:endParaRPr lang="en-GB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GB" sz="3000" dirty="0">
                <a:latin typeface="Sylfaen"/>
                <a:ea typeface="Calibri"/>
                <a:cs typeface="Times New Roman"/>
              </a:rPr>
              <a:t> moral </a:t>
            </a:r>
            <a:r>
              <a:rPr lang="en-GB" sz="3000" dirty="0" err="1">
                <a:latin typeface="Sylfaen"/>
                <a:ea typeface="Calibri"/>
                <a:cs typeface="Times New Roman"/>
              </a:rPr>
              <a:t>oughts</a:t>
            </a:r>
            <a:endParaRPr lang="en-GB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501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7104" y="846162"/>
            <a:ext cx="7875896" cy="688792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Authority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3" y="1534954"/>
            <a:ext cx="846574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states make commands, issue moral </a:t>
            </a:r>
            <a:r>
              <a:rPr lang="en-US" sz="3000" dirty="0" err="1">
                <a:latin typeface="Sylfaen"/>
                <a:ea typeface="Calibri"/>
                <a:cs typeface="Times New Roman"/>
              </a:rPr>
              <a:t>oughts</a:t>
            </a: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power = the capacity of the state to gain your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compliance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authority = involves the moral ability to require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obedience. States claim the monopoly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on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your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obedience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</a:t>
            </a: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de facto v. de </a:t>
            </a:r>
            <a:r>
              <a:rPr lang="en-US" sz="3000" dirty="0" err="1">
                <a:latin typeface="Sylfaen"/>
                <a:ea typeface="Calibri"/>
                <a:cs typeface="Times New Roman"/>
              </a:rPr>
              <a:t>iure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authority </a:t>
            </a:r>
          </a:p>
        </p:txBody>
      </p:sp>
    </p:spTree>
    <p:extLst>
      <p:ext uri="{BB962C8B-B14F-4D97-AF65-F5344CB8AC3E}">
        <p14:creationId xmlns:p14="http://schemas.microsoft.com/office/powerpoint/2010/main" val="12675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05217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Authority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Consent, Contract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Consequentialism		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Fair Play</a:t>
            </a:r>
          </a:p>
        </p:txBody>
      </p:sp>
    </p:spTree>
    <p:extLst>
      <p:ext uri="{BB962C8B-B14F-4D97-AF65-F5344CB8AC3E}">
        <p14:creationId xmlns:p14="http://schemas.microsoft.com/office/powerpoint/2010/main" val="147302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96338" cy="805217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Consent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, 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Contract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18095" y="2565780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Actual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Tacit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Hypothetical</a:t>
            </a:r>
          </a:p>
        </p:txBody>
      </p:sp>
    </p:spTree>
    <p:extLst>
      <p:ext uri="{BB962C8B-B14F-4D97-AF65-F5344CB8AC3E}">
        <p14:creationId xmlns:p14="http://schemas.microsoft.com/office/powerpoint/2010/main" val="370154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777922"/>
          </a:xfrm>
        </p:spPr>
        <p:txBody>
          <a:bodyPr/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Consequentialism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3259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Contractarianism v. Consequentialism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Advantages/Disadvantages:</a:t>
            </a:r>
          </a:p>
          <a:p>
            <a:pPr marL="457200" indent="-457200">
              <a:buFontTx/>
              <a:buChar char="-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Empirical Evidence?</a:t>
            </a:r>
          </a:p>
          <a:p>
            <a:pPr marL="457200" indent="-457200">
              <a:buFontTx/>
              <a:buChar char="-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Duty to Obey v. Duty to Comply</a:t>
            </a:r>
          </a:p>
        </p:txBody>
      </p:sp>
    </p:spTree>
    <p:extLst>
      <p:ext uri="{BB962C8B-B14F-4D97-AF65-F5344CB8AC3E}">
        <p14:creationId xmlns:p14="http://schemas.microsoft.com/office/powerpoint/2010/main" val="7925705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2671</TotalTime>
  <Words>614</Words>
  <Application>Microsoft Office PowerPoint</Application>
  <PresentationFormat>Předvádění na obrazovce (4:3)</PresentationFormat>
  <Paragraphs>163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 Pluralism and Disagreement  Power, Authority, and Legitimacy  Jiří Baroš</vt:lpstr>
      <vt:lpstr>Authority and Legitimacy</vt:lpstr>
      <vt:lpstr>Authority and Legitimacy</vt:lpstr>
      <vt:lpstr>Political Theory</vt:lpstr>
      <vt:lpstr>Expertise v. Permission</vt:lpstr>
      <vt:lpstr>Power and Authority</vt:lpstr>
      <vt:lpstr>Sources of Political Authority</vt:lpstr>
      <vt:lpstr>Consent, and Contract</vt:lpstr>
      <vt:lpstr>Consequentialism</vt:lpstr>
      <vt:lpstr>Fair Play</vt:lpstr>
      <vt:lpstr>Authority and Legitimacy</vt:lpstr>
      <vt:lpstr>Authority and Legitimacy</vt:lpstr>
      <vt:lpstr>Social Science</vt:lpstr>
      <vt:lpstr>Law</vt:lpstr>
      <vt:lpstr>Against Max Weber</vt:lpstr>
      <vt:lpstr>Dimensions of Legitimacy</vt:lpstr>
      <vt:lpstr>Significance of Legitimacy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155</cp:revision>
  <cp:lastPrinted>2014-10-15T14:35:53Z</cp:lastPrinted>
  <dcterms:created xsi:type="dcterms:W3CDTF">2013-12-10T20:26:31Z</dcterms:created>
  <dcterms:modified xsi:type="dcterms:W3CDTF">2023-02-27T08:28:45Z</dcterms:modified>
</cp:coreProperties>
</file>