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23"/>
  </p:notesMasterIdLst>
  <p:handoutMasterIdLst>
    <p:handoutMasterId r:id="rId24"/>
  </p:handoutMasterIdLst>
  <p:sldIdLst>
    <p:sldId id="322" r:id="rId4"/>
    <p:sldId id="283" r:id="rId5"/>
    <p:sldId id="342" r:id="rId6"/>
    <p:sldId id="347" r:id="rId7"/>
    <p:sldId id="348" r:id="rId8"/>
    <p:sldId id="349" r:id="rId9"/>
    <p:sldId id="350" r:id="rId10"/>
    <p:sldId id="343" r:id="rId11"/>
    <p:sldId id="344" r:id="rId12"/>
    <p:sldId id="351" r:id="rId13"/>
    <p:sldId id="360" r:id="rId14"/>
    <p:sldId id="352" r:id="rId15"/>
    <p:sldId id="353" r:id="rId16"/>
    <p:sldId id="354" r:id="rId17"/>
    <p:sldId id="355" r:id="rId18"/>
    <p:sldId id="345" r:id="rId19"/>
    <p:sldId id="346" r:id="rId20"/>
    <p:sldId id="356" r:id="rId21"/>
    <p:sldId id="341" r:id="rId22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9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854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19111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1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39888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60931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1925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805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2179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950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138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964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727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5551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677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52256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6116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488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2506662" y="2565400"/>
            <a:ext cx="5722937" cy="3324860"/>
          </a:xfrm>
        </p:spPr>
        <p:txBody>
          <a:bodyPr/>
          <a:lstStyle/>
          <a:p>
            <a:pPr algn="ctr"/>
            <a:br>
              <a:rPr lang="cs-CZ" dirty="0">
                <a:solidFill>
                  <a:schemeClr val="tx1"/>
                </a:solidFill>
              </a:rPr>
            </a:br>
            <a:r>
              <a:rPr lang="cs-CZ" dirty="0" err="1">
                <a:solidFill>
                  <a:schemeClr val="tx1"/>
                </a:solidFill>
              </a:rPr>
              <a:t>Pluralism</a:t>
            </a:r>
            <a:r>
              <a:rPr lang="cs-CZ" dirty="0">
                <a:solidFill>
                  <a:schemeClr val="tx1"/>
                </a:solidFill>
              </a:rPr>
              <a:t> and </a:t>
            </a:r>
            <a:r>
              <a:rPr lang="cs-CZ" dirty="0" err="1">
                <a:solidFill>
                  <a:schemeClr val="tx1"/>
                </a:solidFill>
              </a:rPr>
              <a:t>Disagreement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b="0" dirty="0" err="1">
                <a:solidFill>
                  <a:schemeClr val="tx1"/>
                </a:solidFill>
              </a:rPr>
              <a:t>Separation</a:t>
            </a:r>
            <a:r>
              <a:rPr lang="cs-CZ" b="0" dirty="0">
                <a:solidFill>
                  <a:schemeClr val="tx1"/>
                </a:solidFill>
              </a:rPr>
              <a:t> </a:t>
            </a:r>
            <a:r>
              <a:rPr lang="cs-CZ" b="0" dirty="0" err="1">
                <a:solidFill>
                  <a:schemeClr val="tx1"/>
                </a:solidFill>
              </a:rPr>
              <a:t>of</a:t>
            </a:r>
            <a:r>
              <a:rPr lang="cs-CZ" b="0" dirty="0">
                <a:solidFill>
                  <a:schemeClr val="tx1"/>
                </a:solidFill>
              </a:rPr>
              <a:t> </a:t>
            </a:r>
            <a:r>
              <a:rPr lang="cs-CZ" b="0" dirty="0" err="1">
                <a:solidFill>
                  <a:schemeClr val="tx1"/>
                </a:solidFill>
              </a:rPr>
              <a:t>powers</a:t>
            </a:r>
            <a:br>
              <a:rPr lang="cs-CZ" b="0" dirty="0">
                <a:solidFill>
                  <a:schemeClr val="tx1"/>
                </a:solidFill>
              </a:rPr>
            </a:br>
            <a:br>
              <a:rPr lang="cs-CZ" b="0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Four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Components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SoP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  <a:p>
            <a:pPr algn="ctr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566930"/>
            <a:ext cx="81118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Separation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institutions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Separations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functions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incompatibility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Principle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checks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balances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25533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98506" y="1471823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Four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Components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the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Pure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Doctrine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SoP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56852" y="2997200"/>
            <a:ext cx="802834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Division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into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Three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Branches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Each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Branch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Corresponding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Function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Kept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Separate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Distinct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47868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044794" cy="75128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Separation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Institutions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9900" y="2108200"/>
            <a:ext cx="83766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Dispersion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(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against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Concentration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Full-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standing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Principle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not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enough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Powers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are not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Allocated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on a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Random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Basis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Threefold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Division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Government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06202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044794" cy="75128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Separation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Functions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71500" y="2057400"/>
            <a:ext cx="834214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Three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Necessary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Functions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L, E, J</a:t>
            </a:r>
          </a:p>
          <a:p>
            <a:pPr>
              <a:buFont typeface="Wingdings" pitchFamily="2" charset="2"/>
              <a:buChar char="§"/>
            </a:pPr>
            <a:endParaRPr lang="cs-CZ" sz="3000" i="1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All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Three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Branches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Exercise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All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Three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Functions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Some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Degree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Reconstructed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View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Efficiency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Requirement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4996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044794" cy="75128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Personal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Incompatibility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566930"/>
            <a:ext cx="81118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Separation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Persons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Doctrine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No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Overlapping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Membership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Too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Demanding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Third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as 	a 	General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Instruction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6122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044794" cy="751285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Checks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Balances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566930"/>
            <a:ext cx="81118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Pure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Doctrine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v.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Mixed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Checks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Are Positive (Direct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Control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Over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Branches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)</a:t>
            </a: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Difficulty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Embrace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Separationist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Logic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Three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with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Fourth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One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28357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Separation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Powers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566930"/>
            <a:ext cx="802834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Four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Current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Problems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9976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Separation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Powers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566931"/>
            <a:ext cx="76304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Four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Current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Problems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15829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Current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Problems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SoP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566930"/>
            <a:ext cx="811189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Parliament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Government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Review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Limits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Judicial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Control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Administration</a:t>
            </a: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00476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Sources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2263" y="1815152"/>
            <a:ext cx="8391400" cy="463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Carolan</a:t>
            </a:r>
            <a:r>
              <a:rPr lang="cs-CZ" sz="2600" dirty="0">
                <a:latin typeface="Sylfaen" panose="010A0502050306030303" pitchFamily="18" charset="0"/>
              </a:rPr>
              <a:t>, E., </a:t>
            </a:r>
            <a:r>
              <a:rPr lang="cs-CZ" sz="2600" dirty="0" err="1">
                <a:latin typeface="Sylfaen" panose="010A0502050306030303" pitchFamily="18" charset="0"/>
              </a:rPr>
              <a:t>The</a:t>
            </a:r>
            <a:r>
              <a:rPr lang="cs-CZ" sz="2600" dirty="0">
                <a:latin typeface="Sylfaen" panose="010A0502050306030303" pitchFamily="18" charset="0"/>
              </a:rPr>
              <a:t> New </a:t>
            </a:r>
            <a:r>
              <a:rPr lang="cs-CZ" sz="2600" dirty="0" err="1">
                <a:latin typeface="Sylfaen" panose="010A0502050306030303" pitchFamily="18" charset="0"/>
              </a:rPr>
              <a:t>Separation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of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Powers</a:t>
            </a:r>
            <a:endParaRPr 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Hardin</a:t>
            </a:r>
            <a:r>
              <a:rPr lang="cs-CZ" sz="2600" dirty="0">
                <a:latin typeface="Sylfaen" panose="010A0502050306030303" pitchFamily="18" charset="0"/>
              </a:rPr>
              <a:t>, R., </a:t>
            </a:r>
            <a:r>
              <a:rPr lang="cs-CZ" sz="2600" dirty="0" err="1">
                <a:latin typeface="Sylfaen" panose="010A0502050306030303" pitchFamily="18" charset="0"/>
              </a:rPr>
              <a:t>Liberalism</a:t>
            </a:r>
            <a:r>
              <a:rPr lang="cs-CZ" sz="2600" dirty="0">
                <a:latin typeface="Sylfaen" panose="010A0502050306030303" pitchFamily="18" charset="0"/>
              </a:rPr>
              <a:t>, </a:t>
            </a:r>
            <a:r>
              <a:rPr lang="cs-CZ" sz="2600" dirty="0" err="1">
                <a:latin typeface="Sylfaen" panose="010A0502050306030303" pitchFamily="18" charset="0"/>
              </a:rPr>
              <a:t>Constitutionalism</a:t>
            </a:r>
            <a:r>
              <a:rPr lang="cs-CZ" sz="2600" dirty="0">
                <a:latin typeface="Sylfaen" panose="010A0502050306030303" pitchFamily="18" charset="0"/>
              </a:rPr>
              <a:t>, and 	</a:t>
            </a:r>
            <a:r>
              <a:rPr lang="cs-CZ" sz="2600" dirty="0" err="1">
                <a:latin typeface="Sylfaen" panose="010A0502050306030303" pitchFamily="18" charset="0"/>
              </a:rPr>
              <a:t>Democracy</a:t>
            </a:r>
            <a:endParaRPr 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Holmes, S., </a:t>
            </a:r>
            <a:r>
              <a:rPr lang="cs-CZ" sz="2600" dirty="0" err="1">
                <a:latin typeface="Sylfaen" panose="010A0502050306030303" pitchFamily="18" charset="0"/>
              </a:rPr>
              <a:t>Passions</a:t>
            </a:r>
            <a:r>
              <a:rPr lang="cs-CZ" sz="2600" dirty="0">
                <a:latin typeface="Sylfaen" panose="010A0502050306030303" pitchFamily="18" charset="0"/>
              </a:rPr>
              <a:t> and </a:t>
            </a:r>
            <a:r>
              <a:rPr lang="cs-CZ" sz="2600" dirty="0" err="1">
                <a:latin typeface="Sylfaen" panose="010A0502050306030303" pitchFamily="18" charset="0"/>
              </a:rPr>
              <a:t>Constraint</a:t>
            </a:r>
            <a:endParaRPr 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Möllers</a:t>
            </a:r>
            <a:r>
              <a:rPr lang="cs-CZ" sz="2600" dirty="0">
                <a:latin typeface="Sylfaen" panose="010A0502050306030303" pitchFamily="18" charset="0"/>
              </a:rPr>
              <a:t>, Ch., </a:t>
            </a:r>
            <a:r>
              <a:rPr lang="cs-CZ" sz="2600" dirty="0" err="1">
                <a:latin typeface="Sylfaen" panose="010A0502050306030303" pitchFamily="18" charset="0"/>
              </a:rPr>
              <a:t>The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Three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Branches</a:t>
            </a:r>
            <a:endParaRPr 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Rosanvallon</a:t>
            </a:r>
            <a:r>
              <a:rPr lang="cs-CZ" sz="2600" dirty="0">
                <a:latin typeface="Sylfaen" panose="010A0502050306030303" pitchFamily="18" charset="0"/>
              </a:rPr>
              <a:t>, P., </a:t>
            </a:r>
            <a:r>
              <a:rPr lang="cs-CZ" sz="2600" dirty="0" err="1">
                <a:latin typeface="Sylfaen" panose="010A0502050306030303" pitchFamily="18" charset="0"/>
              </a:rPr>
              <a:t>Democratic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Legitimacy</a:t>
            </a:r>
            <a:endParaRPr 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Vibert</a:t>
            </a:r>
            <a:r>
              <a:rPr lang="cs-CZ" sz="2600" dirty="0">
                <a:latin typeface="Sylfaen" panose="010A0502050306030303" pitchFamily="18" charset="0"/>
              </a:rPr>
              <a:t>, F., </a:t>
            </a:r>
            <a:r>
              <a:rPr lang="cs-CZ" sz="2600" dirty="0" err="1">
                <a:latin typeface="Sylfaen" panose="010A0502050306030303" pitchFamily="18" charset="0"/>
              </a:rPr>
              <a:t>The</a:t>
            </a:r>
            <a:r>
              <a:rPr lang="cs-CZ" sz="2600" dirty="0">
                <a:latin typeface="Sylfaen" panose="010A0502050306030303" pitchFamily="18" charset="0"/>
              </a:rPr>
              <a:t> New </a:t>
            </a:r>
            <a:r>
              <a:rPr lang="cs-CZ" sz="2600" dirty="0" err="1">
                <a:latin typeface="Sylfaen" panose="010A0502050306030303" pitchFamily="18" charset="0"/>
              </a:rPr>
              <a:t>Regulatory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Space</a:t>
            </a:r>
            <a:endParaRPr 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Vibert</a:t>
            </a:r>
            <a:r>
              <a:rPr lang="cs-CZ" sz="2600" dirty="0">
                <a:latin typeface="Sylfaen" panose="010A0502050306030303" pitchFamily="18" charset="0"/>
              </a:rPr>
              <a:t>, F., </a:t>
            </a:r>
            <a:r>
              <a:rPr lang="cs-CZ" sz="2600" dirty="0" err="1">
                <a:latin typeface="Sylfaen" panose="010A0502050306030303" pitchFamily="18" charset="0"/>
              </a:rPr>
              <a:t>The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Rise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of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the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Unelected</a:t>
            </a:r>
            <a:endParaRPr 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Vile, M.J.C., </a:t>
            </a:r>
            <a:r>
              <a:rPr lang="cs-CZ" sz="2600" dirty="0" err="1">
                <a:latin typeface="Sylfaen" panose="010A0502050306030303" pitchFamily="18" charset="0"/>
              </a:rPr>
              <a:t>Constitutionalism</a:t>
            </a:r>
            <a:r>
              <a:rPr lang="cs-CZ" sz="2600" dirty="0">
                <a:latin typeface="Sylfaen" panose="010A0502050306030303" pitchFamily="18" charset="0"/>
              </a:rPr>
              <a:t> and </a:t>
            </a:r>
            <a:r>
              <a:rPr lang="cs-CZ" sz="2600" dirty="0" err="1">
                <a:latin typeface="Sylfaen" panose="010A0502050306030303" pitchFamily="18" charset="0"/>
              </a:rPr>
              <a:t>the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Separation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of</a:t>
            </a:r>
            <a:r>
              <a:rPr lang="cs-CZ" sz="2600" dirty="0">
                <a:latin typeface="Sylfaen" panose="010A0502050306030303" pitchFamily="18" charset="0"/>
              </a:rPr>
              <a:t> 	</a:t>
            </a:r>
            <a:r>
              <a:rPr lang="cs-CZ" sz="2600" dirty="0" err="1">
                <a:latin typeface="Sylfaen" panose="010A0502050306030303" pitchFamily="18" charset="0"/>
              </a:rPr>
              <a:t>Powers</a:t>
            </a:r>
            <a:endParaRPr lang="cs-CZ" sz="26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Waldron</a:t>
            </a:r>
            <a:r>
              <a:rPr lang="cs-CZ" sz="2600" dirty="0">
                <a:latin typeface="Sylfaen" panose="010A0502050306030303" pitchFamily="18" charset="0"/>
              </a:rPr>
              <a:t>, J., </a:t>
            </a:r>
            <a:r>
              <a:rPr lang="cs-CZ" sz="2600" dirty="0" err="1">
                <a:latin typeface="Sylfaen" panose="010A0502050306030303" pitchFamily="18" charset="0"/>
              </a:rPr>
              <a:t>Political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Political</a:t>
            </a:r>
            <a:r>
              <a:rPr lang="cs-CZ" sz="2600" dirty="0">
                <a:latin typeface="Sylfaen" panose="010A0502050306030303" pitchFamily="18" charset="0"/>
              </a:rPr>
              <a:t> </a:t>
            </a:r>
            <a:r>
              <a:rPr lang="cs-CZ" sz="2600" dirty="0" err="1">
                <a:latin typeface="Sylfaen" panose="010A0502050306030303" pitchFamily="18" charset="0"/>
              </a:rPr>
              <a:t>Theory</a:t>
            </a:r>
            <a:endParaRPr lang="en-US" sz="26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596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Separation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Powers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801752" y="2336800"/>
            <a:ext cx="84664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Four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Current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Problems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Separation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Powers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25778" y="2566931"/>
            <a:ext cx="89182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Four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Current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Problems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0622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Constitutionalism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and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SoP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449689"/>
            <a:ext cx="79239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Rechtstaat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CD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Two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Roles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Institutional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Arrangements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Several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Positive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Justification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751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8044794" cy="894504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Rechtstaat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Component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566930"/>
            <a:ext cx="811189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in V4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Countries</a:t>
            </a:r>
            <a:endParaRPr lang="cs-CZ" sz="3000" i="1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i="1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Political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Principle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Changed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by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Rechtsstaat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Mixed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27888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8044794" cy="894504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Institutional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Arrangements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460979"/>
            <a:ext cx="80447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Enabling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Limiting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Roles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Enhancing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Democracy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through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Constraints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to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Strenghten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to more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easily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Achieve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	Public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Purposes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0165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8044794" cy="894504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Positive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Justification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SoP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566930"/>
            <a:ext cx="83190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Möllers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the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Self-determination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Kavanagh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Joint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Enterprise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Governing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Waldron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: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Process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Articulated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Governance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42534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Separation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Powers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1" y="2566930"/>
            <a:ext cx="791263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Four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Components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Current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Problems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6800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8145494" cy="1095107"/>
          </a:xfrm>
        </p:spPr>
        <p:txBody>
          <a:bodyPr/>
          <a:lstStyle/>
          <a:p>
            <a:pPr algn="ctr"/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Separation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of</a:t>
            </a:r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</a:t>
            </a:r>
            <a:r>
              <a:rPr lang="cs-CZ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Powers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 err="1"/>
              <a:t>Pluralism</a:t>
            </a:r>
            <a:r>
              <a:rPr lang="cs-CZ" dirty="0"/>
              <a:t> and </a:t>
            </a:r>
            <a:r>
              <a:rPr lang="cs-CZ" dirty="0" err="1"/>
              <a:t>Disagreement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34652" y="2566930"/>
            <a:ext cx="814549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Constitutionalism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and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Four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Components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solidFill>
                  <a:srgbClr val="FF0000"/>
                </a:solidFill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solidFill>
                <a:srgbClr val="FF0000"/>
              </a:solidFill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Current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Problems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of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/>
                <a:ea typeface="Calibri"/>
                <a:cs typeface="Times New Roman"/>
              </a:rPr>
              <a:t>SoP</a:t>
            </a: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4618775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3159</TotalTime>
  <Words>600</Words>
  <Application>Microsoft Office PowerPoint</Application>
  <PresentationFormat>Předvádění na obrazovce (4:3)</PresentationFormat>
  <Paragraphs>189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Arial</vt:lpstr>
      <vt:lpstr>Sylfaen</vt:lpstr>
      <vt:lpstr>Tahoma</vt:lpstr>
      <vt:lpstr>Wingdings</vt:lpstr>
      <vt:lpstr>Prezentace_MU_CZ</vt:lpstr>
      <vt:lpstr>1_Směsi</vt:lpstr>
      <vt:lpstr>2_Směsi</vt:lpstr>
      <vt:lpstr> Pluralism and Disagreement  Separation of powers  Jiří Baroš</vt:lpstr>
      <vt:lpstr>Separation of Powers</vt:lpstr>
      <vt:lpstr>Separation of Powers</vt:lpstr>
      <vt:lpstr>Constitutionalism and SoP</vt:lpstr>
      <vt:lpstr>Rechtstaat Component</vt:lpstr>
      <vt:lpstr>Institutional Arrangements</vt:lpstr>
      <vt:lpstr>Positive Justification of SoP</vt:lpstr>
      <vt:lpstr>Separation of Powers</vt:lpstr>
      <vt:lpstr>Separation of Powers</vt:lpstr>
      <vt:lpstr>Four Components of SoP</vt:lpstr>
      <vt:lpstr>Four Components and the Pure Doctrine of SoP</vt:lpstr>
      <vt:lpstr>Separation of Institutions</vt:lpstr>
      <vt:lpstr>Separation of Functions</vt:lpstr>
      <vt:lpstr>Personal Incompatibility</vt:lpstr>
      <vt:lpstr>Checks and Balances</vt:lpstr>
      <vt:lpstr>Separation of Powers</vt:lpstr>
      <vt:lpstr>Separation of Powers</vt:lpstr>
      <vt:lpstr>Current Problems of SoP</vt:lpstr>
      <vt:lpstr>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183</cp:revision>
  <cp:lastPrinted>2014-10-15T14:35:53Z</cp:lastPrinted>
  <dcterms:created xsi:type="dcterms:W3CDTF">2013-12-10T20:26:31Z</dcterms:created>
  <dcterms:modified xsi:type="dcterms:W3CDTF">2023-03-20T08:20:25Z</dcterms:modified>
</cp:coreProperties>
</file>