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22CF3-29EA-AC9B-BD68-9E486BD1D8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1E5CC2-8E91-EBD4-7449-47339F90E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DC88C1-17DE-E511-4EFA-F67F1815C52D}"/>
              </a:ext>
            </a:extLst>
          </p:cNvPr>
          <p:cNvSpPr>
            <a:spLocks noGrp="1"/>
          </p:cNvSpPr>
          <p:nvPr>
            <p:ph type="dt" sz="half" idx="10"/>
          </p:nvPr>
        </p:nvSpPr>
        <p:spPr/>
        <p:txBody>
          <a:bodyPr/>
          <a:lstStyle/>
          <a:p>
            <a:fld id="{4DC26D8D-9D42-4604-B945-1B9143526A09}" type="datetimeFigureOut">
              <a:rPr lang="en-US" smtClean="0"/>
              <a:t>3/26/2023</a:t>
            </a:fld>
            <a:endParaRPr lang="en-US"/>
          </a:p>
        </p:txBody>
      </p:sp>
      <p:sp>
        <p:nvSpPr>
          <p:cNvPr id="5" name="Footer Placeholder 4">
            <a:extLst>
              <a:ext uri="{FF2B5EF4-FFF2-40B4-BE49-F238E27FC236}">
                <a16:creationId xmlns:a16="http://schemas.microsoft.com/office/drawing/2014/main" id="{FBC284FB-8AF2-3DB2-FE3D-52647888C5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524A9C-9508-5A0E-6B5C-4C325EA634DC}"/>
              </a:ext>
            </a:extLst>
          </p:cNvPr>
          <p:cNvSpPr>
            <a:spLocks noGrp="1"/>
          </p:cNvSpPr>
          <p:nvPr>
            <p:ph type="sldNum" sz="quarter" idx="12"/>
          </p:nvPr>
        </p:nvSpPr>
        <p:spPr/>
        <p:txBody>
          <a:bodyPr/>
          <a:lstStyle/>
          <a:p>
            <a:fld id="{FCC9C05F-891B-44D3-8030-A8A02F132A3F}" type="slidenum">
              <a:rPr lang="en-US" smtClean="0"/>
              <a:t>‹#›</a:t>
            </a:fld>
            <a:endParaRPr lang="en-US"/>
          </a:p>
        </p:txBody>
      </p:sp>
    </p:spTree>
    <p:extLst>
      <p:ext uri="{BB962C8B-B14F-4D97-AF65-F5344CB8AC3E}">
        <p14:creationId xmlns:p14="http://schemas.microsoft.com/office/powerpoint/2010/main" val="853077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B631B-EFE9-ECE2-26F3-5284BF6E47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03AA8F-4AF7-DCD1-7295-86D1DE9A00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7D35B8-9A08-EF3D-E8C2-BB32E7C17FA4}"/>
              </a:ext>
            </a:extLst>
          </p:cNvPr>
          <p:cNvSpPr>
            <a:spLocks noGrp="1"/>
          </p:cNvSpPr>
          <p:nvPr>
            <p:ph type="dt" sz="half" idx="10"/>
          </p:nvPr>
        </p:nvSpPr>
        <p:spPr/>
        <p:txBody>
          <a:bodyPr/>
          <a:lstStyle/>
          <a:p>
            <a:fld id="{4DC26D8D-9D42-4604-B945-1B9143526A09}" type="datetimeFigureOut">
              <a:rPr lang="en-US" smtClean="0"/>
              <a:t>3/26/2023</a:t>
            </a:fld>
            <a:endParaRPr lang="en-US"/>
          </a:p>
        </p:txBody>
      </p:sp>
      <p:sp>
        <p:nvSpPr>
          <p:cNvPr id="5" name="Footer Placeholder 4">
            <a:extLst>
              <a:ext uri="{FF2B5EF4-FFF2-40B4-BE49-F238E27FC236}">
                <a16:creationId xmlns:a16="http://schemas.microsoft.com/office/drawing/2014/main" id="{03158D28-DE43-ABA0-8C85-04B7FEC251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8C7DF5-2BEB-B0A2-DEDD-38F19A4B1AEB}"/>
              </a:ext>
            </a:extLst>
          </p:cNvPr>
          <p:cNvSpPr>
            <a:spLocks noGrp="1"/>
          </p:cNvSpPr>
          <p:nvPr>
            <p:ph type="sldNum" sz="quarter" idx="12"/>
          </p:nvPr>
        </p:nvSpPr>
        <p:spPr/>
        <p:txBody>
          <a:bodyPr/>
          <a:lstStyle/>
          <a:p>
            <a:fld id="{FCC9C05F-891B-44D3-8030-A8A02F132A3F}" type="slidenum">
              <a:rPr lang="en-US" smtClean="0"/>
              <a:t>‹#›</a:t>
            </a:fld>
            <a:endParaRPr lang="en-US"/>
          </a:p>
        </p:txBody>
      </p:sp>
    </p:spTree>
    <p:extLst>
      <p:ext uri="{BB962C8B-B14F-4D97-AF65-F5344CB8AC3E}">
        <p14:creationId xmlns:p14="http://schemas.microsoft.com/office/powerpoint/2010/main" val="214387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99AB82-2038-5F57-FF30-76E3C97A5C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C79D75-E6E1-29C9-44AB-9B2E2AFB67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C3D62D-61B5-22F7-F9F9-BFC6D223C1FE}"/>
              </a:ext>
            </a:extLst>
          </p:cNvPr>
          <p:cNvSpPr>
            <a:spLocks noGrp="1"/>
          </p:cNvSpPr>
          <p:nvPr>
            <p:ph type="dt" sz="half" idx="10"/>
          </p:nvPr>
        </p:nvSpPr>
        <p:spPr/>
        <p:txBody>
          <a:bodyPr/>
          <a:lstStyle/>
          <a:p>
            <a:fld id="{4DC26D8D-9D42-4604-B945-1B9143526A09}" type="datetimeFigureOut">
              <a:rPr lang="en-US" smtClean="0"/>
              <a:t>3/26/2023</a:t>
            </a:fld>
            <a:endParaRPr lang="en-US"/>
          </a:p>
        </p:txBody>
      </p:sp>
      <p:sp>
        <p:nvSpPr>
          <p:cNvPr id="5" name="Footer Placeholder 4">
            <a:extLst>
              <a:ext uri="{FF2B5EF4-FFF2-40B4-BE49-F238E27FC236}">
                <a16:creationId xmlns:a16="http://schemas.microsoft.com/office/drawing/2014/main" id="{34C19DEB-60FA-C3F1-46C1-32A0B8B96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8CB5DC-004B-D3F1-CC5E-94F6454BBAAA}"/>
              </a:ext>
            </a:extLst>
          </p:cNvPr>
          <p:cNvSpPr>
            <a:spLocks noGrp="1"/>
          </p:cNvSpPr>
          <p:nvPr>
            <p:ph type="sldNum" sz="quarter" idx="12"/>
          </p:nvPr>
        </p:nvSpPr>
        <p:spPr/>
        <p:txBody>
          <a:bodyPr/>
          <a:lstStyle/>
          <a:p>
            <a:fld id="{FCC9C05F-891B-44D3-8030-A8A02F132A3F}" type="slidenum">
              <a:rPr lang="en-US" smtClean="0"/>
              <a:t>‹#›</a:t>
            </a:fld>
            <a:endParaRPr lang="en-US"/>
          </a:p>
        </p:txBody>
      </p:sp>
    </p:spTree>
    <p:extLst>
      <p:ext uri="{BB962C8B-B14F-4D97-AF65-F5344CB8AC3E}">
        <p14:creationId xmlns:p14="http://schemas.microsoft.com/office/powerpoint/2010/main" val="3796004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4B774-189C-4355-02A8-5333B5EEE5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746120-E8F2-DADE-56F9-0B36E5E59B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5A2ACE-47B9-94C7-33B8-3FAA8B25E90F}"/>
              </a:ext>
            </a:extLst>
          </p:cNvPr>
          <p:cNvSpPr>
            <a:spLocks noGrp="1"/>
          </p:cNvSpPr>
          <p:nvPr>
            <p:ph type="dt" sz="half" idx="10"/>
          </p:nvPr>
        </p:nvSpPr>
        <p:spPr/>
        <p:txBody>
          <a:bodyPr/>
          <a:lstStyle/>
          <a:p>
            <a:fld id="{4DC26D8D-9D42-4604-B945-1B9143526A09}" type="datetimeFigureOut">
              <a:rPr lang="en-US" smtClean="0"/>
              <a:t>3/26/2023</a:t>
            </a:fld>
            <a:endParaRPr lang="en-US"/>
          </a:p>
        </p:txBody>
      </p:sp>
      <p:sp>
        <p:nvSpPr>
          <p:cNvPr id="5" name="Footer Placeholder 4">
            <a:extLst>
              <a:ext uri="{FF2B5EF4-FFF2-40B4-BE49-F238E27FC236}">
                <a16:creationId xmlns:a16="http://schemas.microsoft.com/office/drawing/2014/main" id="{10E8F81B-E943-5170-D609-387B47BD42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B893E9-A17C-8FD5-E1BE-4F7CB07B6D5F}"/>
              </a:ext>
            </a:extLst>
          </p:cNvPr>
          <p:cNvSpPr>
            <a:spLocks noGrp="1"/>
          </p:cNvSpPr>
          <p:nvPr>
            <p:ph type="sldNum" sz="quarter" idx="12"/>
          </p:nvPr>
        </p:nvSpPr>
        <p:spPr/>
        <p:txBody>
          <a:bodyPr/>
          <a:lstStyle/>
          <a:p>
            <a:fld id="{FCC9C05F-891B-44D3-8030-A8A02F132A3F}" type="slidenum">
              <a:rPr lang="en-US" smtClean="0"/>
              <a:t>‹#›</a:t>
            </a:fld>
            <a:endParaRPr lang="en-US"/>
          </a:p>
        </p:txBody>
      </p:sp>
    </p:spTree>
    <p:extLst>
      <p:ext uri="{BB962C8B-B14F-4D97-AF65-F5344CB8AC3E}">
        <p14:creationId xmlns:p14="http://schemas.microsoft.com/office/powerpoint/2010/main" val="2031627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E2C98-778B-E4FA-3DA4-179BEDE54A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8CB1917-1A18-4E63-AF9E-AE5DDCAE07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4F57F7-DD0E-178E-32ED-1041860D2B53}"/>
              </a:ext>
            </a:extLst>
          </p:cNvPr>
          <p:cNvSpPr>
            <a:spLocks noGrp="1"/>
          </p:cNvSpPr>
          <p:nvPr>
            <p:ph type="dt" sz="half" idx="10"/>
          </p:nvPr>
        </p:nvSpPr>
        <p:spPr/>
        <p:txBody>
          <a:bodyPr/>
          <a:lstStyle/>
          <a:p>
            <a:fld id="{4DC26D8D-9D42-4604-B945-1B9143526A09}" type="datetimeFigureOut">
              <a:rPr lang="en-US" smtClean="0"/>
              <a:t>3/26/2023</a:t>
            </a:fld>
            <a:endParaRPr lang="en-US"/>
          </a:p>
        </p:txBody>
      </p:sp>
      <p:sp>
        <p:nvSpPr>
          <p:cNvPr id="5" name="Footer Placeholder 4">
            <a:extLst>
              <a:ext uri="{FF2B5EF4-FFF2-40B4-BE49-F238E27FC236}">
                <a16:creationId xmlns:a16="http://schemas.microsoft.com/office/drawing/2014/main" id="{518F94FB-E56B-5AF6-7114-2E7BD1B2C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6CD932-466F-AED7-AA96-A2565337AA7C}"/>
              </a:ext>
            </a:extLst>
          </p:cNvPr>
          <p:cNvSpPr>
            <a:spLocks noGrp="1"/>
          </p:cNvSpPr>
          <p:nvPr>
            <p:ph type="sldNum" sz="quarter" idx="12"/>
          </p:nvPr>
        </p:nvSpPr>
        <p:spPr/>
        <p:txBody>
          <a:bodyPr/>
          <a:lstStyle/>
          <a:p>
            <a:fld id="{FCC9C05F-891B-44D3-8030-A8A02F132A3F}" type="slidenum">
              <a:rPr lang="en-US" smtClean="0"/>
              <a:t>‹#›</a:t>
            </a:fld>
            <a:endParaRPr lang="en-US"/>
          </a:p>
        </p:txBody>
      </p:sp>
    </p:spTree>
    <p:extLst>
      <p:ext uri="{BB962C8B-B14F-4D97-AF65-F5344CB8AC3E}">
        <p14:creationId xmlns:p14="http://schemas.microsoft.com/office/powerpoint/2010/main" val="797235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ECFE1-09AF-939D-D178-D59E3117BC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3F47B8-84A4-CC32-E0B6-698DFC5632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125410-3C94-7FE5-C094-F9AAA4C28E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5378B7-22B7-68AB-2AB1-C9EAA03E12AE}"/>
              </a:ext>
            </a:extLst>
          </p:cNvPr>
          <p:cNvSpPr>
            <a:spLocks noGrp="1"/>
          </p:cNvSpPr>
          <p:nvPr>
            <p:ph type="dt" sz="half" idx="10"/>
          </p:nvPr>
        </p:nvSpPr>
        <p:spPr/>
        <p:txBody>
          <a:bodyPr/>
          <a:lstStyle/>
          <a:p>
            <a:fld id="{4DC26D8D-9D42-4604-B945-1B9143526A09}" type="datetimeFigureOut">
              <a:rPr lang="en-US" smtClean="0"/>
              <a:t>3/26/2023</a:t>
            </a:fld>
            <a:endParaRPr lang="en-US"/>
          </a:p>
        </p:txBody>
      </p:sp>
      <p:sp>
        <p:nvSpPr>
          <p:cNvPr id="6" name="Footer Placeholder 5">
            <a:extLst>
              <a:ext uri="{FF2B5EF4-FFF2-40B4-BE49-F238E27FC236}">
                <a16:creationId xmlns:a16="http://schemas.microsoft.com/office/drawing/2014/main" id="{E0A5B112-9D3D-09A7-E50C-0599078742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0FEA5E-A458-D239-3167-1FD4BFC32BC1}"/>
              </a:ext>
            </a:extLst>
          </p:cNvPr>
          <p:cNvSpPr>
            <a:spLocks noGrp="1"/>
          </p:cNvSpPr>
          <p:nvPr>
            <p:ph type="sldNum" sz="quarter" idx="12"/>
          </p:nvPr>
        </p:nvSpPr>
        <p:spPr/>
        <p:txBody>
          <a:bodyPr/>
          <a:lstStyle/>
          <a:p>
            <a:fld id="{FCC9C05F-891B-44D3-8030-A8A02F132A3F}" type="slidenum">
              <a:rPr lang="en-US" smtClean="0"/>
              <a:t>‹#›</a:t>
            </a:fld>
            <a:endParaRPr lang="en-US"/>
          </a:p>
        </p:txBody>
      </p:sp>
    </p:spTree>
    <p:extLst>
      <p:ext uri="{BB962C8B-B14F-4D97-AF65-F5344CB8AC3E}">
        <p14:creationId xmlns:p14="http://schemas.microsoft.com/office/powerpoint/2010/main" val="928744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62EAB-493F-510A-8944-BA9CB8F5EA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B0EFAE-C3CF-08FD-535E-B66FDD8154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86E638-A182-7D78-5446-B89676FA19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03F2B6-3C11-D981-F346-9C1235594F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344BA8-6AC1-6050-5EA6-316C0E94F2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140F21-FDAD-FC93-58EC-7A624C094D40}"/>
              </a:ext>
            </a:extLst>
          </p:cNvPr>
          <p:cNvSpPr>
            <a:spLocks noGrp="1"/>
          </p:cNvSpPr>
          <p:nvPr>
            <p:ph type="dt" sz="half" idx="10"/>
          </p:nvPr>
        </p:nvSpPr>
        <p:spPr/>
        <p:txBody>
          <a:bodyPr/>
          <a:lstStyle/>
          <a:p>
            <a:fld id="{4DC26D8D-9D42-4604-B945-1B9143526A09}" type="datetimeFigureOut">
              <a:rPr lang="en-US" smtClean="0"/>
              <a:t>3/26/2023</a:t>
            </a:fld>
            <a:endParaRPr lang="en-US"/>
          </a:p>
        </p:txBody>
      </p:sp>
      <p:sp>
        <p:nvSpPr>
          <p:cNvPr id="8" name="Footer Placeholder 7">
            <a:extLst>
              <a:ext uri="{FF2B5EF4-FFF2-40B4-BE49-F238E27FC236}">
                <a16:creationId xmlns:a16="http://schemas.microsoft.com/office/drawing/2014/main" id="{D3769ED8-AF28-826C-49F6-C44272A49E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7BF6B6-1E80-ED6D-718F-98F03EDD4703}"/>
              </a:ext>
            </a:extLst>
          </p:cNvPr>
          <p:cNvSpPr>
            <a:spLocks noGrp="1"/>
          </p:cNvSpPr>
          <p:nvPr>
            <p:ph type="sldNum" sz="quarter" idx="12"/>
          </p:nvPr>
        </p:nvSpPr>
        <p:spPr/>
        <p:txBody>
          <a:bodyPr/>
          <a:lstStyle/>
          <a:p>
            <a:fld id="{FCC9C05F-891B-44D3-8030-A8A02F132A3F}" type="slidenum">
              <a:rPr lang="en-US" smtClean="0"/>
              <a:t>‹#›</a:t>
            </a:fld>
            <a:endParaRPr lang="en-US"/>
          </a:p>
        </p:txBody>
      </p:sp>
    </p:spTree>
    <p:extLst>
      <p:ext uri="{BB962C8B-B14F-4D97-AF65-F5344CB8AC3E}">
        <p14:creationId xmlns:p14="http://schemas.microsoft.com/office/powerpoint/2010/main" val="190248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D15E9-7353-6E87-9D26-CA043F4D73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61CDA9-50B4-FB4A-81EB-432A2C0975B6}"/>
              </a:ext>
            </a:extLst>
          </p:cNvPr>
          <p:cNvSpPr>
            <a:spLocks noGrp="1"/>
          </p:cNvSpPr>
          <p:nvPr>
            <p:ph type="dt" sz="half" idx="10"/>
          </p:nvPr>
        </p:nvSpPr>
        <p:spPr/>
        <p:txBody>
          <a:bodyPr/>
          <a:lstStyle/>
          <a:p>
            <a:fld id="{4DC26D8D-9D42-4604-B945-1B9143526A09}" type="datetimeFigureOut">
              <a:rPr lang="en-US" smtClean="0"/>
              <a:t>3/26/2023</a:t>
            </a:fld>
            <a:endParaRPr lang="en-US"/>
          </a:p>
        </p:txBody>
      </p:sp>
      <p:sp>
        <p:nvSpPr>
          <p:cNvPr id="4" name="Footer Placeholder 3">
            <a:extLst>
              <a:ext uri="{FF2B5EF4-FFF2-40B4-BE49-F238E27FC236}">
                <a16:creationId xmlns:a16="http://schemas.microsoft.com/office/drawing/2014/main" id="{9316516D-4A2C-12E6-ED65-BD5D6C271C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046049-41A2-FC2A-7825-C2C84D9A8692}"/>
              </a:ext>
            </a:extLst>
          </p:cNvPr>
          <p:cNvSpPr>
            <a:spLocks noGrp="1"/>
          </p:cNvSpPr>
          <p:nvPr>
            <p:ph type="sldNum" sz="quarter" idx="12"/>
          </p:nvPr>
        </p:nvSpPr>
        <p:spPr/>
        <p:txBody>
          <a:bodyPr/>
          <a:lstStyle/>
          <a:p>
            <a:fld id="{FCC9C05F-891B-44D3-8030-A8A02F132A3F}" type="slidenum">
              <a:rPr lang="en-US" smtClean="0"/>
              <a:t>‹#›</a:t>
            </a:fld>
            <a:endParaRPr lang="en-US"/>
          </a:p>
        </p:txBody>
      </p:sp>
    </p:spTree>
    <p:extLst>
      <p:ext uri="{BB962C8B-B14F-4D97-AF65-F5344CB8AC3E}">
        <p14:creationId xmlns:p14="http://schemas.microsoft.com/office/powerpoint/2010/main" val="4037292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AA9E6D-FC98-800C-7855-EECA016DB4C8}"/>
              </a:ext>
            </a:extLst>
          </p:cNvPr>
          <p:cNvSpPr>
            <a:spLocks noGrp="1"/>
          </p:cNvSpPr>
          <p:nvPr>
            <p:ph type="dt" sz="half" idx="10"/>
          </p:nvPr>
        </p:nvSpPr>
        <p:spPr/>
        <p:txBody>
          <a:bodyPr/>
          <a:lstStyle/>
          <a:p>
            <a:fld id="{4DC26D8D-9D42-4604-B945-1B9143526A09}" type="datetimeFigureOut">
              <a:rPr lang="en-US" smtClean="0"/>
              <a:t>3/26/2023</a:t>
            </a:fld>
            <a:endParaRPr lang="en-US"/>
          </a:p>
        </p:txBody>
      </p:sp>
      <p:sp>
        <p:nvSpPr>
          <p:cNvPr id="3" name="Footer Placeholder 2">
            <a:extLst>
              <a:ext uri="{FF2B5EF4-FFF2-40B4-BE49-F238E27FC236}">
                <a16:creationId xmlns:a16="http://schemas.microsoft.com/office/drawing/2014/main" id="{E1D52BA6-4D52-D71E-7FBE-74E0F36F05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EBEA05-75C1-601C-82F8-2388035978E9}"/>
              </a:ext>
            </a:extLst>
          </p:cNvPr>
          <p:cNvSpPr>
            <a:spLocks noGrp="1"/>
          </p:cNvSpPr>
          <p:nvPr>
            <p:ph type="sldNum" sz="quarter" idx="12"/>
          </p:nvPr>
        </p:nvSpPr>
        <p:spPr/>
        <p:txBody>
          <a:bodyPr/>
          <a:lstStyle/>
          <a:p>
            <a:fld id="{FCC9C05F-891B-44D3-8030-A8A02F132A3F}" type="slidenum">
              <a:rPr lang="en-US" smtClean="0"/>
              <a:t>‹#›</a:t>
            </a:fld>
            <a:endParaRPr lang="en-US"/>
          </a:p>
        </p:txBody>
      </p:sp>
    </p:spTree>
    <p:extLst>
      <p:ext uri="{BB962C8B-B14F-4D97-AF65-F5344CB8AC3E}">
        <p14:creationId xmlns:p14="http://schemas.microsoft.com/office/powerpoint/2010/main" val="3445418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EBFA2-02B6-5592-D91F-966BEC6255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3F2A5B-DFA3-9E06-0AB9-2F08C1FC68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4F10C5-C9B5-951E-BAB7-E2B0A3F83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B92FA5-4A02-B74C-BDD5-9D2E9588C296}"/>
              </a:ext>
            </a:extLst>
          </p:cNvPr>
          <p:cNvSpPr>
            <a:spLocks noGrp="1"/>
          </p:cNvSpPr>
          <p:nvPr>
            <p:ph type="dt" sz="half" idx="10"/>
          </p:nvPr>
        </p:nvSpPr>
        <p:spPr/>
        <p:txBody>
          <a:bodyPr/>
          <a:lstStyle/>
          <a:p>
            <a:fld id="{4DC26D8D-9D42-4604-B945-1B9143526A09}" type="datetimeFigureOut">
              <a:rPr lang="en-US" smtClean="0"/>
              <a:t>3/26/2023</a:t>
            </a:fld>
            <a:endParaRPr lang="en-US"/>
          </a:p>
        </p:txBody>
      </p:sp>
      <p:sp>
        <p:nvSpPr>
          <p:cNvPr id="6" name="Footer Placeholder 5">
            <a:extLst>
              <a:ext uri="{FF2B5EF4-FFF2-40B4-BE49-F238E27FC236}">
                <a16:creationId xmlns:a16="http://schemas.microsoft.com/office/drawing/2014/main" id="{E6DBA23F-720C-6B95-0993-391E8F0BAA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ED308C-575E-588F-5736-070CA32C4E19}"/>
              </a:ext>
            </a:extLst>
          </p:cNvPr>
          <p:cNvSpPr>
            <a:spLocks noGrp="1"/>
          </p:cNvSpPr>
          <p:nvPr>
            <p:ph type="sldNum" sz="quarter" idx="12"/>
          </p:nvPr>
        </p:nvSpPr>
        <p:spPr/>
        <p:txBody>
          <a:bodyPr/>
          <a:lstStyle/>
          <a:p>
            <a:fld id="{FCC9C05F-891B-44D3-8030-A8A02F132A3F}" type="slidenum">
              <a:rPr lang="en-US" smtClean="0"/>
              <a:t>‹#›</a:t>
            </a:fld>
            <a:endParaRPr lang="en-US"/>
          </a:p>
        </p:txBody>
      </p:sp>
    </p:spTree>
    <p:extLst>
      <p:ext uri="{BB962C8B-B14F-4D97-AF65-F5344CB8AC3E}">
        <p14:creationId xmlns:p14="http://schemas.microsoft.com/office/powerpoint/2010/main" val="2933155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4D9D1-17F0-883D-DEC9-A9A2AF942A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FD22EB-91B8-3FE7-C9B1-6A9E6CB54B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0B5EA3-587A-721B-1CB0-7083C1B9B6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0716BC-E99D-D12C-329F-46CF4F4BF24A}"/>
              </a:ext>
            </a:extLst>
          </p:cNvPr>
          <p:cNvSpPr>
            <a:spLocks noGrp="1"/>
          </p:cNvSpPr>
          <p:nvPr>
            <p:ph type="dt" sz="half" idx="10"/>
          </p:nvPr>
        </p:nvSpPr>
        <p:spPr/>
        <p:txBody>
          <a:bodyPr/>
          <a:lstStyle/>
          <a:p>
            <a:fld id="{4DC26D8D-9D42-4604-B945-1B9143526A09}" type="datetimeFigureOut">
              <a:rPr lang="en-US" smtClean="0"/>
              <a:t>3/26/2023</a:t>
            </a:fld>
            <a:endParaRPr lang="en-US"/>
          </a:p>
        </p:txBody>
      </p:sp>
      <p:sp>
        <p:nvSpPr>
          <p:cNvPr id="6" name="Footer Placeholder 5">
            <a:extLst>
              <a:ext uri="{FF2B5EF4-FFF2-40B4-BE49-F238E27FC236}">
                <a16:creationId xmlns:a16="http://schemas.microsoft.com/office/drawing/2014/main" id="{F125ADAE-103E-E2CE-CCAC-574B0088C4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F55049-998B-6156-0E0B-DDD9ECCA3384}"/>
              </a:ext>
            </a:extLst>
          </p:cNvPr>
          <p:cNvSpPr>
            <a:spLocks noGrp="1"/>
          </p:cNvSpPr>
          <p:nvPr>
            <p:ph type="sldNum" sz="quarter" idx="12"/>
          </p:nvPr>
        </p:nvSpPr>
        <p:spPr/>
        <p:txBody>
          <a:bodyPr/>
          <a:lstStyle/>
          <a:p>
            <a:fld id="{FCC9C05F-891B-44D3-8030-A8A02F132A3F}" type="slidenum">
              <a:rPr lang="en-US" smtClean="0"/>
              <a:t>‹#›</a:t>
            </a:fld>
            <a:endParaRPr lang="en-US"/>
          </a:p>
        </p:txBody>
      </p:sp>
    </p:spTree>
    <p:extLst>
      <p:ext uri="{BB962C8B-B14F-4D97-AF65-F5344CB8AC3E}">
        <p14:creationId xmlns:p14="http://schemas.microsoft.com/office/powerpoint/2010/main" val="1348829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8B03DE-EE71-B6B1-0B73-23292B5244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66A12F-600F-B45B-F6F2-A2C71A6555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739196-1FBC-B364-B21F-D15AE70A4E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C26D8D-9D42-4604-B945-1B9143526A09}" type="datetimeFigureOut">
              <a:rPr lang="en-US" smtClean="0"/>
              <a:t>3/26/2023</a:t>
            </a:fld>
            <a:endParaRPr lang="en-US"/>
          </a:p>
        </p:txBody>
      </p:sp>
      <p:sp>
        <p:nvSpPr>
          <p:cNvPr id="5" name="Footer Placeholder 4">
            <a:extLst>
              <a:ext uri="{FF2B5EF4-FFF2-40B4-BE49-F238E27FC236}">
                <a16:creationId xmlns:a16="http://schemas.microsoft.com/office/drawing/2014/main" id="{CD63CF4B-7B0D-F59E-321B-6FA91702A0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17692D9-CD57-B553-B7F9-EFE6F42060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9C05F-891B-44D3-8030-A8A02F132A3F}" type="slidenum">
              <a:rPr lang="en-US" smtClean="0"/>
              <a:t>‹#›</a:t>
            </a:fld>
            <a:endParaRPr lang="en-US"/>
          </a:p>
        </p:txBody>
      </p:sp>
    </p:spTree>
    <p:extLst>
      <p:ext uri="{BB962C8B-B14F-4D97-AF65-F5344CB8AC3E}">
        <p14:creationId xmlns:p14="http://schemas.microsoft.com/office/powerpoint/2010/main" val="3298277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C24D0-C765-A676-8100-EA26DE85093B}"/>
              </a:ext>
            </a:extLst>
          </p:cNvPr>
          <p:cNvSpPr>
            <a:spLocks noGrp="1"/>
          </p:cNvSpPr>
          <p:nvPr>
            <p:ph type="ctrTitle"/>
          </p:nvPr>
        </p:nvSpPr>
        <p:spPr/>
        <p:txBody>
          <a:bodyPr/>
          <a:lstStyle/>
          <a:p>
            <a:r>
              <a:rPr lang="en-US" dirty="0"/>
              <a:t>Debate Questions</a:t>
            </a:r>
          </a:p>
        </p:txBody>
      </p:sp>
      <p:sp>
        <p:nvSpPr>
          <p:cNvPr id="3" name="Subtitle 2">
            <a:extLst>
              <a:ext uri="{FF2B5EF4-FFF2-40B4-BE49-F238E27FC236}">
                <a16:creationId xmlns:a16="http://schemas.microsoft.com/office/drawing/2014/main" id="{53EE6166-D39F-72B2-62DB-58946C61DA5A}"/>
              </a:ext>
            </a:extLst>
          </p:cNvPr>
          <p:cNvSpPr>
            <a:spLocks noGrp="1"/>
          </p:cNvSpPr>
          <p:nvPr>
            <p:ph type="subTitle" idx="1"/>
          </p:nvPr>
        </p:nvSpPr>
        <p:spPr/>
        <p:txBody>
          <a:bodyPr/>
          <a:lstStyle/>
          <a:p>
            <a:r>
              <a:rPr lang="en-GB" b="0" i="0" dirty="0">
                <a:effectLst/>
                <a:latin typeface="Roboto" panose="02000000000000000000" pitchFamily="2" charset="0"/>
              </a:rPr>
              <a:t>Week 7- International organizations, climate change, and energy crises/transition</a:t>
            </a:r>
          </a:p>
          <a:p>
            <a:endParaRPr lang="en-US" dirty="0"/>
          </a:p>
        </p:txBody>
      </p:sp>
    </p:spTree>
    <p:extLst>
      <p:ext uri="{BB962C8B-B14F-4D97-AF65-F5344CB8AC3E}">
        <p14:creationId xmlns:p14="http://schemas.microsoft.com/office/powerpoint/2010/main" val="344994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2EF49EE-A197-4235-1FCC-824D70D5D175}"/>
              </a:ext>
            </a:extLst>
          </p:cNvPr>
          <p:cNvSpPr txBox="1"/>
          <p:nvPr/>
        </p:nvSpPr>
        <p:spPr>
          <a:xfrm>
            <a:off x="1378226" y="2399952"/>
            <a:ext cx="10031896" cy="1200329"/>
          </a:xfrm>
          <a:prstGeom prst="rect">
            <a:avLst/>
          </a:prstGeom>
          <a:noFill/>
        </p:spPr>
        <p:txBody>
          <a:bodyPr wrap="square">
            <a:spAutoFit/>
          </a:bodyPr>
          <a:lstStyle/>
          <a:p>
            <a:r>
              <a:rPr lang="en-GB" sz="3600" b="1" dirty="0"/>
              <a:t>Climate change, security and military organizations:  Changing notions in the Swedish armed forces</a:t>
            </a:r>
            <a:endParaRPr lang="en-US" sz="3600" b="1" dirty="0"/>
          </a:p>
        </p:txBody>
      </p:sp>
    </p:spTree>
    <p:extLst>
      <p:ext uri="{BB962C8B-B14F-4D97-AF65-F5344CB8AC3E}">
        <p14:creationId xmlns:p14="http://schemas.microsoft.com/office/powerpoint/2010/main" val="3340886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C2B96A-61A0-9F89-54F5-ADD9C4E5DC42}"/>
              </a:ext>
            </a:extLst>
          </p:cNvPr>
          <p:cNvSpPr>
            <a:spLocks noGrp="1"/>
          </p:cNvSpPr>
          <p:nvPr>
            <p:ph idx="1"/>
          </p:nvPr>
        </p:nvSpPr>
        <p:spPr>
          <a:xfrm>
            <a:off x="838200" y="351692"/>
            <a:ext cx="10515600" cy="5825271"/>
          </a:xfrm>
        </p:spPr>
        <p:txBody>
          <a:bodyPr>
            <a:normAutofit/>
          </a:bodyPr>
          <a:lstStyle/>
          <a:p>
            <a:pPr algn="l">
              <a:buFont typeface="+mj-lt"/>
              <a:buAutoNum type="arabicPeriod"/>
            </a:pPr>
            <a:r>
              <a:rPr lang="en-GB" b="0" i="0" dirty="0">
                <a:solidFill>
                  <a:srgbClr val="374151"/>
                </a:solidFill>
                <a:effectLst/>
                <a:latin typeface="Söhne"/>
              </a:rPr>
              <a:t>Is it necessary for the military to be involved in climate change issues?</a:t>
            </a:r>
          </a:p>
          <a:p>
            <a:pPr algn="l">
              <a:buFont typeface="+mj-lt"/>
              <a:buAutoNum type="arabicPeriod"/>
            </a:pPr>
            <a:r>
              <a:rPr lang="en-GB" b="0" i="0" dirty="0">
                <a:solidFill>
                  <a:srgbClr val="374151"/>
                </a:solidFill>
                <a:effectLst/>
                <a:latin typeface="Söhne"/>
              </a:rPr>
              <a:t>How can the military's involvement in climate change lead to positive changes in society?</a:t>
            </a:r>
          </a:p>
          <a:p>
            <a:pPr algn="l">
              <a:buFont typeface="+mj-lt"/>
              <a:buAutoNum type="arabicPeriod"/>
            </a:pPr>
            <a:r>
              <a:rPr lang="en-GB" b="0" i="0" dirty="0">
                <a:solidFill>
                  <a:srgbClr val="374151"/>
                </a:solidFill>
                <a:effectLst/>
                <a:latin typeface="Söhne"/>
              </a:rPr>
              <a:t>Should the military focus on disaster relief efforts or traditional military capabilities in response to climate change?</a:t>
            </a:r>
          </a:p>
          <a:p>
            <a:pPr algn="l">
              <a:buFont typeface="+mj-lt"/>
              <a:buAutoNum type="arabicPeriod"/>
            </a:pPr>
            <a:r>
              <a:rPr lang="en-GB" b="0" i="0" dirty="0">
                <a:solidFill>
                  <a:srgbClr val="374151"/>
                </a:solidFill>
                <a:effectLst/>
                <a:latin typeface="Söhne"/>
              </a:rPr>
              <a:t>Is the SAF's approach to climate change and security adequate, or should it be more comprehensive?</a:t>
            </a:r>
          </a:p>
          <a:p>
            <a:pPr algn="l">
              <a:buFont typeface="+mj-lt"/>
              <a:buAutoNum type="arabicPeriod"/>
            </a:pPr>
            <a:r>
              <a:rPr lang="en-GB" b="0" i="0" dirty="0">
                <a:solidFill>
                  <a:srgbClr val="374151"/>
                </a:solidFill>
                <a:effectLst/>
                <a:latin typeface="Söhne"/>
              </a:rPr>
              <a:t>Is the Swedish government doing enough to address climate change, and should the SAF play a more significant role?</a:t>
            </a:r>
          </a:p>
          <a:p>
            <a:pPr marL="0" indent="0">
              <a:buNone/>
            </a:pPr>
            <a:endParaRPr lang="en-US" dirty="0"/>
          </a:p>
        </p:txBody>
      </p:sp>
    </p:spTree>
    <p:extLst>
      <p:ext uri="{BB962C8B-B14F-4D97-AF65-F5344CB8AC3E}">
        <p14:creationId xmlns:p14="http://schemas.microsoft.com/office/powerpoint/2010/main" val="17856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E2E8DC-41A0-3352-4530-4079C1BEF09D}"/>
              </a:ext>
            </a:extLst>
          </p:cNvPr>
          <p:cNvSpPr>
            <a:spLocks noGrp="1"/>
          </p:cNvSpPr>
          <p:nvPr>
            <p:ph idx="1"/>
          </p:nvPr>
        </p:nvSpPr>
        <p:spPr>
          <a:xfrm>
            <a:off x="838200" y="344557"/>
            <a:ext cx="10515600" cy="5832406"/>
          </a:xfrm>
        </p:spPr>
        <p:txBody>
          <a:bodyPr/>
          <a:lstStyle/>
          <a:p>
            <a:pPr marL="0" indent="0" algn="l">
              <a:buNone/>
            </a:pPr>
            <a:r>
              <a:rPr lang="en-GB" b="0" i="0" dirty="0">
                <a:solidFill>
                  <a:srgbClr val="374151"/>
                </a:solidFill>
                <a:effectLst/>
                <a:latin typeface="Söhne"/>
              </a:rPr>
              <a:t>6. How can the SAF's expertise in climate change and security influence policy and public perception of the issue?</a:t>
            </a:r>
          </a:p>
          <a:p>
            <a:pPr marL="0" indent="0" algn="l">
              <a:buNone/>
            </a:pPr>
            <a:r>
              <a:rPr lang="en-GB" b="0" i="0" dirty="0">
                <a:solidFill>
                  <a:srgbClr val="374151"/>
                </a:solidFill>
                <a:effectLst/>
                <a:latin typeface="Söhne"/>
              </a:rPr>
              <a:t>7. Is the concept of climate security risk or danger? Which approach is more effective in addressing climate change?</a:t>
            </a:r>
          </a:p>
          <a:p>
            <a:pPr marL="0" indent="0" algn="l">
              <a:buNone/>
            </a:pPr>
            <a:r>
              <a:rPr lang="en-GB" b="0" i="0" dirty="0">
                <a:solidFill>
                  <a:srgbClr val="374151"/>
                </a:solidFill>
                <a:effectLst/>
                <a:latin typeface="Söhne"/>
              </a:rPr>
              <a:t>8. Are statistical risk assessments and scenario planning schemes reliable in predicting climate-induced conflicts or instability?</a:t>
            </a:r>
          </a:p>
          <a:p>
            <a:pPr marL="0" indent="0" algn="l">
              <a:buNone/>
            </a:pPr>
            <a:r>
              <a:rPr lang="en-GB" b="0" i="0" dirty="0">
                <a:solidFill>
                  <a:srgbClr val="374151"/>
                </a:solidFill>
                <a:effectLst/>
                <a:latin typeface="Söhne"/>
              </a:rPr>
              <a:t>9. What can be done to improve readiness and general resilience-building in response to climate-related security issues?</a:t>
            </a:r>
          </a:p>
          <a:p>
            <a:pPr marL="0" indent="0" algn="l">
              <a:buNone/>
            </a:pPr>
            <a:r>
              <a:rPr lang="en-GB" dirty="0">
                <a:solidFill>
                  <a:srgbClr val="374151"/>
                </a:solidFill>
                <a:latin typeface="Söhne"/>
              </a:rPr>
              <a:t>10. </a:t>
            </a:r>
            <a:r>
              <a:rPr lang="en-GB" b="0" i="0" dirty="0">
                <a:solidFill>
                  <a:srgbClr val="374151"/>
                </a:solidFill>
                <a:effectLst/>
                <a:latin typeface="Söhne"/>
              </a:rPr>
              <a:t>How can policy circles adopt a more effective "challenge of adaptation and resilience" approach to climate change and insecurity?</a:t>
            </a:r>
          </a:p>
          <a:p>
            <a:pPr marL="0" indent="0">
              <a:buNone/>
            </a:pPr>
            <a:endParaRPr lang="en-US" dirty="0"/>
          </a:p>
        </p:txBody>
      </p:sp>
    </p:spTree>
    <p:extLst>
      <p:ext uri="{BB962C8B-B14F-4D97-AF65-F5344CB8AC3E}">
        <p14:creationId xmlns:p14="http://schemas.microsoft.com/office/powerpoint/2010/main" val="3823419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9B8B7-742F-F302-1373-05F66DC952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5CF5AC7-17C6-DCBC-501D-58AC3EA307B0}"/>
              </a:ext>
            </a:extLst>
          </p:cNvPr>
          <p:cNvSpPr>
            <a:spLocks noGrp="1"/>
          </p:cNvSpPr>
          <p:nvPr>
            <p:ph idx="1"/>
          </p:nvPr>
        </p:nvSpPr>
        <p:spPr/>
        <p:txBody>
          <a:bodyPr/>
          <a:lstStyle/>
          <a:p>
            <a:pPr algn="l">
              <a:buFont typeface="+mj-lt"/>
              <a:buAutoNum type="arabicPeriod" startAt="11"/>
            </a:pPr>
            <a:r>
              <a:rPr lang="en-GB" b="0" i="0" dirty="0">
                <a:solidFill>
                  <a:srgbClr val="374151"/>
                </a:solidFill>
                <a:effectLst/>
                <a:latin typeface="Söhne"/>
              </a:rPr>
              <a:t>To what extent should militaries around the world prioritize climate change adaptation and resilience measures as part of their overall national security strategy?</a:t>
            </a:r>
          </a:p>
          <a:p>
            <a:pPr algn="l">
              <a:buFont typeface="+mj-lt"/>
              <a:buAutoNum type="arabicPeriod" startAt="11"/>
            </a:pPr>
            <a:r>
              <a:rPr lang="en-GB" b="0" i="0" dirty="0">
                <a:solidFill>
                  <a:srgbClr val="374151"/>
                </a:solidFill>
                <a:effectLst/>
                <a:latin typeface="Söhne"/>
              </a:rPr>
              <a:t>How can the international community work together to address the complex and interconnected challenges of climate change, security, and humanitarian crises, and what role should militaries play in these efforts?</a:t>
            </a:r>
          </a:p>
          <a:p>
            <a:pPr marL="0" indent="0">
              <a:buNone/>
            </a:pPr>
            <a:endParaRPr lang="en-US" dirty="0"/>
          </a:p>
        </p:txBody>
      </p:sp>
    </p:spTree>
    <p:extLst>
      <p:ext uri="{BB962C8B-B14F-4D97-AF65-F5344CB8AC3E}">
        <p14:creationId xmlns:p14="http://schemas.microsoft.com/office/powerpoint/2010/main" val="2962021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C03329C-CB84-01D5-CF2F-CC43E4457518}"/>
              </a:ext>
            </a:extLst>
          </p:cNvPr>
          <p:cNvSpPr txBox="1"/>
          <p:nvPr/>
        </p:nvSpPr>
        <p:spPr>
          <a:xfrm>
            <a:off x="602974" y="1846952"/>
            <a:ext cx="10986051" cy="1200329"/>
          </a:xfrm>
          <a:prstGeom prst="rect">
            <a:avLst/>
          </a:prstGeom>
          <a:noFill/>
        </p:spPr>
        <p:txBody>
          <a:bodyPr wrap="square">
            <a:spAutoFit/>
          </a:bodyPr>
          <a:lstStyle/>
          <a:p>
            <a:r>
              <a:rPr lang="en-GB" sz="3600" b="1" dirty="0"/>
              <a:t>Do energy and environmental taxes stimulate or inhibit renewable energy deployment in the European Union?</a:t>
            </a:r>
            <a:endParaRPr lang="en-US" sz="3600" b="1" dirty="0"/>
          </a:p>
        </p:txBody>
      </p:sp>
    </p:spTree>
    <p:extLst>
      <p:ext uri="{BB962C8B-B14F-4D97-AF65-F5344CB8AC3E}">
        <p14:creationId xmlns:p14="http://schemas.microsoft.com/office/powerpoint/2010/main" val="787805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43A8FE-5066-8E72-7D44-F38EEE6BE7B3}"/>
              </a:ext>
            </a:extLst>
          </p:cNvPr>
          <p:cNvSpPr>
            <a:spLocks noGrp="1"/>
          </p:cNvSpPr>
          <p:nvPr>
            <p:ph idx="1"/>
          </p:nvPr>
        </p:nvSpPr>
        <p:spPr>
          <a:xfrm>
            <a:off x="838200" y="318052"/>
            <a:ext cx="10515600" cy="5858911"/>
          </a:xfrm>
        </p:spPr>
        <p:txBody>
          <a:bodyPr>
            <a:normAutofit/>
          </a:bodyPr>
          <a:lstStyle/>
          <a:p>
            <a:pPr algn="l">
              <a:buFont typeface="+mj-lt"/>
              <a:buAutoNum type="arabicPeriod"/>
            </a:pPr>
            <a:r>
              <a:rPr lang="en-GB" b="0" i="0" dirty="0">
                <a:solidFill>
                  <a:srgbClr val="374151"/>
                </a:solidFill>
                <a:effectLst/>
                <a:latin typeface="Söhne"/>
              </a:rPr>
              <a:t>Should EU countries increase environmental taxes on polluters to make them pay for their actions, as suggested in the paper? What are the potential benefits and drawbacks of such a policy?</a:t>
            </a:r>
          </a:p>
          <a:p>
            <a:pPr algn="l">
              <a:buFont typeface="+mj-lt"/>
              <a:buAutoNum type="arabicPeriod"/>
            </a:pPr>
            <a:r>
              <a:rPr lang="en-GB" b="0" i="0" dirty="0">
                <a:solidFill>
                  <a:srgbClr val="374151"/>
                </a:solidFill>
                <a:effectLst/>
                <a:latin typeface="Söhne"/>
              </a:rPr>
              <a:t>What are the main factors influencing the deployment of renewable energy in the EU, according to the study? How can policymakers promote the transition to sustainable environmental development?</a:t>
            </a:r>
          </a:p>
          <a:p>
            <a:pPr algn="l">
              <a:buFont typeface="+mj-lt"/>
              <a:buAutoNum type="arabicPeriod"/>
            </a:pPr>
            <a:r>
              <a:rPr lang="en-GB" b="0" i="0" dirty="0">
                <a:solidFill>
                  <a:srgbClr val="374151"/>
                </a:solidFill>
                <a:effectLst/>
                <a:latin typeface="Söhne"/>
              </a:rPr>
              <a:t>What is the role of citizens in the formulation and evaluation of energy and environmental development strategies? How can policymakers improve the transparency of the energy system in each EU country to increase environmental awareness?</a:t>
            </a:r>
          </a:p>
          <a:p>
            <a:pPr marL="0" indent="0">
              <a:buNone/>
            </a:pPr>
            <a:endParaRPr lang="en-US" dirty="0"/>
          </a:p>
        </p:txBody>
      </p:sp>
    </p:spTree>
    <p:extLst>
      <p:ext uri="{BB962C8B-B14F-4D97-AF65-F5344CB8AC3E}">
        <p14:creationId xmlns:p14="http://schemas.microsoft.com/office/powerpoint/2010/main" val="2483619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88235E-A833-361D-5F31-86461081ED6C}"/>
              </a:ext>
            </a:extLst>
          </p:cNvPr>
          <p:cNvSpPr>
            <a:spLocks noGrp="1"/>
          </p:cNvSpPr>
          <p:nvPr>
            <p:ph idx="1"/>
          </p:nvPr>
        </p:nvSpPr>
        <p:spPr>
          <a:xfrm>
            <a:off x="639418" y="460652"/>
            <a:ext cx="10515600" cy="5622096"/>
          </a:xfrm>
        </p:spPr>
        <p:txBody>
          <a:bodyPr>
            <a:normAutofit/>
          </a:bodyPr>
          <a:lstStyle/>
          <a:p>
            <a:pPr marL="0" indent="0" algn="l">
              <a:buNone/>
            </a:pPr>
            <a:r>
              <a:rPr lang="en-GB" b="0" i="0" dirty="0">
                <a:solidFill>
                  <a:srgbClr val="374151"/>
                </a:solidFill>
                <a:effectLst/>
                <a:latin typeface="Söhne"/>
              </a:rPr>
              <a:t>4. What are the limitations of the study regarding the sample of EU countries included in the analysis and the variables </a:t>
            </a:r>
            <a:r>
              <a:rPr lang="en-GB" b="0" i="0" dirty="0" err="1">
                <a:solidFill>
                  <a:srgbClr val="374151"/>
                </a:solidFill>
                <a:effectLst/>
                <a:latin typeface="Söhne"/>
              </a:rPr>
              <a:t>analyzed</a:t>
            </a:r>
            <a:r>
              <a:rPr lang="en-GB" b="0" i="0" dirty="0">
                <a:solidFill>
                  <a:srgbClr val="374151"/>
                </a:solidFill>
                <a:effectLst/>
                <a:latin typeface="Söhne"/>
              </a:rPr>
              <a:t>? How can further research improve our understanding of the nexus between energy and environmental taxes and renewable energy?</a:t>
            </a:r>
          </a:p>
          <a:p>
            <a:pPr marL="0" indent="0" algn="l">
              <a:buNone/>
            </a:pPr>
            <a:r>
              <a:rPr lang="en-GB" b="0" i="0" dirty="0">
                <a:solidFill>
                  <a:srgbClr val="374151"/>
                </a:solidFill>
                <a:effectLst/>
                <a:latin typeface="Söhne"/>
              </a:rPr>
              <a:t>5. What is the urgency of reforming the tax system in EU countries to become more energy efficient, according to the study? How can green growth be achieved by adopting green technologies, accelerating green productivity, and introducing strict environmental regulations?</a:t>
            </a:r>
          </a:p>
          <a:p>
            <a:pPr marL="0" indent="0" algn="l">
              <a:buNone/>
            </a:pPr>
            <a:r>
              <a:rPr lang="en-GB" b="0" i="0" dirty="0">
                <a:solidFill>
                  <a:srgbClr val="374151"/>
                </a:solidFill>
                <a:effectLst/>
                <a:latin typeface="Söhne"/>
              </a:rPr>
              <a:t>6. How can the revision of the Energy Tax Directive proposed in the "Fit for 55" package encourage investment in new and innovative green industries and secure green tax revenues? What are the potential benefits and drawbacks of this proposal?</a:t>
            </a:r>
          </a:p>
          <a:p>
            <a:pPr marL="0" indent="0">
              <a:buNone/>
            </a:pPr>
            <a:endParaRPr lang="en-US" dirty="0"/>
          </a:p>
        </p:txBody>
      </p:sp>
    </p:spTree>
    <p:extLst>
      <p:ext uri="{BB962C8B-B14F-4D97-AF65-F5344CB8AC3E}">
        <p14:creationId xmlns:p14="http://schemas.microsoft.com/office/powerpoint/2010/main" val="2745302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530</Words>
  <Application>Microsoft Office PowerPoint</Application>
  <PresentationFormat>Widescreen</PresentationFormat>
  <Paragraphs>22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Roboto</vt:lpstr>
      <vt:lpstr>Söhne</vt:lpstr>
      <vt:lpstr>Office Theme</vt:lpstr>
      <vt:lpstr>Debate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Debate Questions</dc:title>
  <dc:creator>Merve Aydin</dc:creator>
  <cp:lastModifiedBy>Merve Aydin</cp:lastModifiedBy>
  <cp:revision>1</cp:revision>
  <dcterms:created xsi:type="dcterms:W3CDTF">2023-03-26T18:20:18Z</dcterms:created>
  <dcterms:modified xsi:type="dcterms:W3CDTF">2023-03-26T18:32:53Z</dcterms:modified>
</cp:coreProperties>
</file>