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05" r:id="rId5"/>
    <p:sldId id="296" r:id="rId6"/>
    <p:sldId id="294" r:id="rId7"/>
    <p:sldId id="317" r:id="rId8"/>
    <p:sldId id="326" r:id="rId9"/>
    <p:sldId id="318" r:id="rId10"/>
    <p:sldId id="319" r:id="rId11"/>
    <p:sldId id="320" r:id="rId12"/>
    <p:sldId id="321" r:id="rId13"/>
    <p:sldId id="310" r:id="rId14"/>
    <p:sldId id="322" r:id="rId15"/>
    <p:sldId id="323" r:id="rId16"/>
    <p:sldId id="324" r:id="rId17"/>
    <p:sldId id="325" r:id="rId18"/>
    <p:sldId id="327" r:id="rId19"/>
    <p:sldId id="3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87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3/4/2023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3/4/2023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023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sldNum="0" hdr="0" ft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owl.purdue.edu/owl/research_and_citation/resources.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868565" y="3098226"/>
            <a:ext cx="6693408" cy="1088136"/>
          </a:xfrm>
        </p:spPr>
        <p:txBody>
          <a:bodyPr/>
          <a:lstStyle/>
          <a:p>
            <a:r>
              <a:rPr lang="en-GB" dirty="0"/>
              <a:t>Writing Summary and Response Papers </a:t>
            </a:r>
            <a:endParaRPr lang="en-US" dirty="0"/>
          </a:p>
        </p:txBody>
      </p:sp>
      <p:sp>
        <p:nvSpPr>
          <p:cNvPr id="5" name="Subtitle 4">
            <a:extLst>
              <a:ext uri="{FF2B5EF4-FFF2-40B4-BE49-F238E27FC236}">
                <a16:creationId xmlns:a16="http://schemas.microsoft.com/office/drawing/2014/main" id="{0D73D6B3-F175-CA48-B864-B86B8D9B58E2}"/>
              </a:ext>
            </a:extLst>
          </p:cNvPr>
          <p:cNvSpPr>
            <a:spLocks noGrp="1"/>
          </p:cNvSpPr>
          <p:nvPr>
            <p:ph type="subTitle" idx="1"/>
          </p:nvPr>
        </p:nvSpPr>
        <p:spPr>
          <a:xfrm>
            <a:off x="4596384" y="1591851"/>
            <a:ext cx="2999232" cy="438912"/>
          </a:xfrm>
        </p:spPr>
        <p:txBody>
          <a:bodyPr/>
          <a:lstStyle/>
          <a:p>
            <a:endParaRPr lang="en-US"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695944" cy="1325880"/>
          </a:xfrm>
        </p:spPr>
        <p:txBody>
          <a:bodyPr/>
          <a:lstStyle/>
          <a:p>
            <a:r>
              <a:rPr lang="en-GB" dirty="0"/>
              <a:t>Steps to take for your research </a:t>
            </a:r>
            <a:endParaRPr lang="en-US" dirty="0"/>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1748028" y="2425148"/>
            <a:ext cx="8220456" cy="2924092"/>
          </a:xfrm>
        </p:spPr>
        <p:txBody>
          <a:bodyPr/>
          <a:lstStyle/>
          <a:p>
            <a:pPr marL="0" indent="0" algn="l">
              <a:lnSpc>
                <a:spcPct val="100000"/>
              </a:lnSpc>
              <a:buNone/>
            </a:pPr>
            <a:r>
              <a:rPr lang="en-GB" dirty="0"/>
              <a:t>After you choose your question, you will need to think about what kinds of positions or opinions different people may have on this issue. </a:t>
            </a:r>
          </a:p>
          <a:p>
            <a:pPr marL="0" indent="0" algn="l">
              <a:lnSpc>
                <a:spcPct val="100000"/>
              </a:lnSpc>
              <a:buNone/>
            </a:pPr>
            <a:endParaRPr lang="en-GB" dirty="0"/>
          </a:p>
          <a:p>
            <a:pPr marL="0" indent="0" algn="l">
              <a:lnSpc>
                <a:spcPct val="100000"/>
              </a:lnSpc>
              <a:buNone/>
            </a:pPr>
            <a:r>
              <a:rPr lang="en-GB" dirty="0"/>
              <a:t>The ‘Research Worksheet’ is designed to help you to first think about what you expect to find, and then how at least one of your research article sources could fit what you need to say in your paper.</a:t>
            </a:r>
            <a:endParaRPr lang="en-US" dirty="0">
              <a:solidFill>
                <a:schemeClr val="accent3"/>
              </a:solidFill>
              <a:cs typeface="Calibri"/>
            </a:endParaRPr>
          </a:p>
        </p:txBody>
      </p:sp>
    </p:spTree>
    <p:extLst>
      <p:ext uri="{BB962C8B-B14F-4D97-AF65-F5344CB8AC3E}">
        <p14:creationId xmlns:p14="http://schemas.microsoft.com/office/powerpoint/2010/main" val="52070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1C704-0D54-9E9F-9916-6DE76730C1F1}"/>
              </a:ext>
            </a:extLst>
          </p:cNvPr>
          <p:cNvSpPr>
            <a:spLocks noGrp="1"/>
          </p:cNvSpPr>
          <p:nvPr>
            <p:ph type="title"/>
          </p:nvPr>
        </p:nvSpPr>
        <p:spPr/>
        <p:txBody>
          <a:bodyPr/>
          <a:lstStyle/>
          <a:p>
            <a:r>
              <a:rPr lang="en-GB" dirty="0"/>
              <a:t>Formatting and referencing </a:t>
            </a:r>
            <a:endParaRPr lang="en-US" dirty="0"/>
          </a:p>
        </p:txBody>
      </p:sp>
      <p:sp>
        <p:nvSpPr>
          <p:cNvPr id="3" name="Content Placeholder 2">
            <a:extLst>
              <a:ext uri="{FF2B5EF4-FFF2-40B4-BE49-F238E27FC236}">
                <a16:creationId xmlns:a16="http://schemas.microsoft.com/office/drawing/2014/main" id="{47EAE48B-1C8A-A648-CF62-6E62925FCE91}"/>
              </a:ext>
            </a:extLst>
          </p:cNvPr>
          <p:cNvSpPr>
            <a:spLocks noGrp="1"/>
          </p:cNvSpPr>
          <p:nvPr>
            <p:ph idx="1"/>
          </p:nvPr>
        </p:nvSpPr>
        <p:spPr/>
        <p:txBody>
          <a:bodyPr/>
          <a:lstStyle/>
          <a:p>
            <a:pPr algn="l"/>
            <a:r>
              <a:rPr lang="en-GB" dirty="0"/>
              <a:t>After you have gathered your research, you will need to read it carefully and take notes. </a:t>
            </a:r>
          </a:p>
          <a:p>
            <a:pPr algn="l"/>
            <a:r>
              <a:rPr lang="en-GB" dirty="0"/>
              <a:t>Then, you’ll need to note down some important information about the research articles (or other sources) themselves so that you can include these citations (or references) at the end of your essay.</a:t>
            </a:r>
          </a:p>
          <a:p>
            <a:pPr algn="l"/>
            <a:endParaRPr lang="en-GB" dirty="0"/>
          </a:p>
          <a:p>
            <a:pPr algn="l"/>
            <a:r>
              <a:rPr lang="en-GB" dirty="0">
                <a:hlinkClick r:id="rId2"/>
              </a:rPr>
              <a:t>Research and Citation Resources - Purdue OWL® - Purdue University</a:t>
            </a:r>
            <a:endParaRPr lang="en-US" dirty="0"/>
          </a:p>
        </p:txBody>
      </p:sp>
    </p:spTree>
    <p:extLst>
      <p:ext uri="{BB962C8B-B14F-4D97-AF65-F5344CB8AC3E}">
        <p14:creationId xmlns:p14="http://schemas.microsoft.com/office/powerpoint/2010/main" val="37053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1C46-5015-E23F-951F-10D3F40E4CBD}"/>
              </a:ext>
            </a:extLst>
          </p:cNvPr>
          <p:cNvSpPr>
            <a:spLocks noGrp="1"/>
          </p:cNvSpPr>
          <p:nvPr>
            <p:ph type="title"/>
          </p:nvPr>
        </p:nvSpPr>
        <p:spPr/>
        <p:txBody>
          <a:bodyPr/>
          <a:lstStyle/>
          <a:p>
            <a:r>
              <a:rPr lang="en-GB" dirty="0"/>
              <a:t>1. Bibliographic Citation: </a:t>
            </a:r>
            <a:endParaRPr lang="en-US" dirty="0"/>
          </a:p>
        </p:txBody>
      </p:sp>
      <p:sp>
        <p:nvSpPr>
          <p:cNvPr id="3" name="Content Placeholder 2">
            <a:extLst>
              <a:ext uri="{FF2B5EF4-FFF2-40B4-BE49-F238E27FC236}">
                <a16:creationId xmlns:a16="http://schemas.microsoft.com/office/drawing/2014/main" id="{1C188F5A-7979-13F2-E901-EAAD127818FD}"/>
              </a:ext>
            </a:extLst>
          </p:cNvPr>
          <p:cNvSpPr>
            <a:spLocks noGrp="1"/>
          </p:cNvSpPr>
          <p:nvPr>
            <p:ph idx="1"/>
          </p:nvPr>
        </p:nvSpPr>
        <p:spPr/>
        <p:txBody>
          <a:bodyPr>
            <a:normAutofit/>
          </a:bodyPr>
          <a:lstStyle/>
          <a:p>
            <a:pPr algn="l"/>
            <a:r>
              <a:rPr lang="en-GB" dirty="0"/>
              <a:t>Do this part first, but you will put this at the very end of your essay. There is nothing more frustrating than having to create citations from your sources after you’ve finished your essay; it is easiest to note these down when you first find them and decide to include them in your research. </a:t>
            </a:r>
          </a:p>
          <a:p>
            <a:pPr algn="l"/>
            <a:r>
              <a:rPr lang="en-GB" dirty="0"/>
              <a:t>You will need to put the author, title, journal, and dates in the correct format, and then copy that information at the end of your essay. </a:t>
            </a:r>
            <a:endParaRPr lang="en-US" dirty="0"/>
          </a:p>
        </p:txBody>
      </p:sp>
    </p:spTree>
    <p:extLst>
      <p:ext uri="{BB962C8B-B14F-4D97-AF65-F5344CB8AC3E}">
        <p14:creationId xmlns:p14="http://schemas.microsoft.com/office/powerpoint/2010/main" val="2476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D686-791E-F1A4-E56D-7B1826698880}"/>
              </a:ext>
            </a:extLst>
          </p:cNvPr>
          <p:cNvSpPr>
            <a:spLocks noGrp="1"/>
          </p:cNvSpPr>
          <p:nvPr>
            <p:ph type="title"/>
          </p:nvPr>
        </p:nvSpPr>
        <p:spPr/>
        <p:txBody>
          <a:bodyPr/>
          <a:lstStyle/>
          <a:p>
            <a:r>
              <a:rPr lang="en-GB" dirty="0"/>
              <a:t>2. Summary: </a:t>
            </a:r>
            <a:endParaRPr lang="en-US" dirty="0"/>
          </a:p>
        </p:txBody>
      </p:sp>
      <p:sp>
        <p:nvSpPr>
          <p:cNvPr id="3" name="Content Placeholder 2">
            <a:extLst>
              <a:ext uri="{FF2B5EF4-FFF2-40B4-BE49-F238E27FC236}">
                <a16:creationId xmlns:a16="http://schemas.microsoft.com/office/drawing/2014/main" id="{B56199D7-031A-D833-B7AF-4D4FCF6C0547}"/>
              </a:ext>
            </a:extLst>
          </p:cNvPr>
          <p:cNvSpPr>
            <a:spLocks noGrp="1"/>
          </p:cNvSpPr>
          <p:nvPr>
            <p:ph idx="1"/>
          </p:nvPr>
        </p:nvSpPr>
        <p:spPr/>
        <p:txBody>
          <a:bodyPr/>
          <a:lstStyle/>
          <a:p>
            <a:pPr algn="l"/>
            <a:r>
              <a:rPr lang="en-GB" dirty="0"/>
              <a:t>In one paragraph, explain in your own words what the main claim of the author is and how they support their point of view. </a:t>
            </a:r>
          </a:p>
          <a:p>
            <a:pPr algn="l"/>
            <a:r>
              <a:rPr lang="en-GB" dirty="0"/>
              <a:t>Don't use quotations in a summary. Keep the sentences in your own style and words. </a:t>
            </a:r>
          </a:p>
          <a:p>
            <a:pPr algn="l"/>
            <a:r>
              <a:rPr lang="en-GB" dirty="0"/>
              <a:t>Don't tell all the details. Just stick to the main points. It helps to underline the topic sentence of each paragraph and then read those all together to get the gist of the main point.</a:t>
            </a:r>
            <a:endParaRPr lang="en-US" dirty="0"/>
          </a:p>
        </p:txBody>
      </p:sp>
    </p:spTree>
    <p:extLst>
      <p:ext uri="{BB962C8B-B14F-4D97-AF65-F5344CB8AC3E}">
        <p14:creationId xmlns:p14="http://schemas.microsoft.com/office/powerpoint/2010/main" val="227893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1AD1-46D1-9E7F-397E-3EDFAAE8B460}"/>
              </a:ext>
            </a:extLst>
          </p:cNvPr>
          <p:cNvSpPr>
            <a:spLocks noGrp="1"/>
          </p:cNvSpPr>
          <p:nvPr>
            <p:ph type="title"/>
          </p:nvPr>
        </p:nvSpPr>
        <p:spPr>
          <a:xfrm>
            <a:off x="1748028" y="945305"/>
            <a:ext cx="8695944" cy="1325880"/>
          </a:xfrm>
        </p:spPr>
        <p:txBody>
          <a:bodyPr/>
          <a:lstStyle/>
          <a:p>
            <a:r>
              <a:rPr lang="en-GB" dirty="0"/>
              <a:t>3. Response: </a:t>
            </a:r>
            <a:endParaRPr lang="en-US" dirty="0"/>
          </a:p>
        </p:txBody>
      </p:sp>
      <p:sp>
        <p:nvSpPr>
          <p:cNvPr id="3" name="Content Placeholder 2">
            <a:extLst>
              <a:ext uri="{FF2B5EF4-FFF2-40B4-BE49-F238E27FC236}">
                <a16:creationId xmlns:a16="http://schemas.microsoft.com/office/drawing/2014/main" id="{7C22EFE1-5164-6B5B-24C2-358D4EA4F991}"/>
              </a:ext>
            </a:extLst>
          </p:cNvPr>
          <p:cNvSpPr>
            <a:spLocks noGrp="1"/>
          </p:cNvSpPr>
          <p:nvPr>
            <p:ph idx="1"/>
          </p:nvPr>
        </p:nvSpPr>
        <p:spPr>
          <a:xfrm>
            <a:off x="1537252" y="1868557"/>
            <a:ext cx="9104244" cy="3564834"/>
          </a:xfrm>
        </p:spPr>
        <p:txBody>
          <a:bodyPr>
            <a:normAutofit/>
          </a:bodyPr>
          <a:lstStyle/>
          <a:p>
            <a:pPr algn="l"/>
            <a:r>
              <a:rPr lang="en-GB" dirty="0"/>
              <a:t>A response is your thoughts about the article. There are 3 parts to a response: </a:t>
            </a:r>
          </a:p>
          <a:p>
            <a:pPr algn="l"/>
            <a:r>
              <a:rPr lang="en-GB" dirty="0"/>
              <a:t>● </a:t>
            </a:r>
            <a:r>
              <a:rPr lang="en-GB" b="1" dirty="0"/>
              <a:t>Personal Response: </a:t>
            </a:r>
            <a:r>
              <a:rPr lang="en-GB" dirty="0"/>
              <a:t>You can respond to the content, whether you agree or disagree, and also to the way it is written, whether you found it effective or not. </a:t>
            </a:r>
          </a:p>
          <a:p>
            <a:pPr algn="l"/>
            <a:r>
              <a:rPr lang="en-GB" dirty="0"/>
              <a:t>● </a:t>
            </a:r>
            <a:r>
              <a:rPr lang="en-GB" b="1" dirty="0"/>
              <a:t>Explain Place of Article in Debate: </a:t>
            </a:r>
            <a:r>
              <a:rPr lang="en-GB" dirty="0"/>
              <a:t>In addition, you need to explain how this article fits into the argument about this issue. Does this article explain one side? Try to look at several sides objectively? Argue passionately for a particular view? </a:t>
            </a:r>
          </a:p>
          <a:p>
            <a:pPr algn="l"/>
            <a:r>
              <a:rPr lang="en-GB" dirty="0"/>
              <a:t>● </a:t>
            </a:r>
            <a:r>
              <a:rPr lang="en-GB" b="1" dirty="0"/>
              <a:t>How it Can Help Your Essay: </a:t>
            </a:r>
            <a:r>
              <a:rPr lang="en-GB" dirty="0"/>
              <a:t>Finally, you need to explain how this article will help you in your own essay. Where will you use this article? What will this article help you explain?</a:t>
            </a:r>
            <a:endParaRPr lang="en-US" dirty="0"/>
          </a:p>
        </p:txBody>
      </p:sp>
    </p:spTree>
    <p:extLst>
      <p:ext uri="{BB962C8B-B14F-4D97-AF65-F5344CB8AC3E}">
        <p14:creationId xmlns:p14="http://schemas.microsoft.com/office/powerpoint/2010/main" val="9272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211455-7230-E919-F6E0-29251F935EA8}"/>
              </a:ext>
            </a:extLst>
          </p:cNvPr>
          <p:cNvPicPr>
            <a:picLocks noChangeAspect="1"/>
          </p:cNvPicPr>
          <p:nvPr/>
        </p:nvPicPr>
        <p:blipFill>
          <a:blip r:embed="rId2"/>
          <a:stretch>
            <a:fillRect/>
          </a:stretch>
        </p:blipFill>
        <p:spPr>
          <a:xfrm>
            <a:off x="120650" y="309489"/>
            <a:ext cx="11950700" cy="5539527"/>
          </a:xfrm>
          <a:prstGeom prst="rect">
            <a:avLst/>
          </a:prstGeom>
          <a:noFill/>
        </p:spPr>
      </p:pic>
    </p:spTree>
    <p:extLst>
      <p:ext uri="{BB962C8B-B14F-4D97-AF65-F5344CB8AC3E}">
        <p14:creationId xmlns:p14="http://schemas.microsoft.com/office/powerpoint/2010/main" val="30552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ormAutofit/>
          </a:bodyPr>
          <a:lstStyle/>
          <a:p>
            <a:r>
              <a:rPr lang="en-US" dirty="0">
                <a:solidFill>
                  <a:schemeClr val="accent3"/>
                </a:solidFill>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846139" y="2049526"/>
            <a:ext cx="3749040" cy="4306824"/>
          </a:xfrm>
        </p:spPr>
        <p:txBody>
          <a:bodyPr vert="horz" lIns="91440" tIns="45720" rIns="91440" bIns="45720" rtlCol="0" anchor="t">
            <a:normAutofit/>
          </a:bodyPr>
          <a:lstStyle/>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Why is it Important?</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Why do we write it?</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How long should it be?</a:t>
            </a: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Choosing an arguable question</a:t>
            </a:r>
            <a:endParaRPr lang="en-US" dirty="0">
              <a:latin typeface="Gill Sans Nova Light" panose="020B0302020104020203" pitchFamily="34" charset="0"/>
              <a:cs typeface="Gill Sans Light" panose="020B0302020104020203" pitchFamily="34" charset="-79"/>
            </a:endParaRPr>
          </a:p>
          <a:p>
            <a:pPr marL="0" indent="0">
              <a:lnSpc>
                <a:spcPct val="150000"/>
              </a:lnSpc>
              <a:buNone/>
            </a:pPr>
            <a:r>
              <a:rPr lang="en-US" sz="2400" dirty="0">
                <a:solidFill>
                  <a:schemeClr val="accent3"/>
                </a:solidFill>
                <a:latin typeface="Gill Sans Nova Light" panose="020B0302020104020203" pitchFamily="34" charset="0"/>
                <a:cs typeface="Gill Sans Light" panose="020B0302020104020203" pitchFamily="34" charset="-79"/>
              </a:rPr>
              <a:t>For</a:t>
            </a:r>
            <a:r>
              <a:rPr lang="en-US" dirty="0">
                <a:latin typeface="Gill Sans Nova Light" panose="020B0302020104020203" pitchFamily="34" charset="0"/>
                <a:cs typeface="Gill Sans Light" panose="020B0302020104020203" pitchFamily="34" charset="-79"/>
              </a:rPr>
              <a:t>matting and referencing</a:t>
            </a:r>
            <a:endParaRPr lang="en-US" sz="2400" dirty="0">
              <a:solidFill>
                <a:schemeClr val="accent3"/>
              </a:solidFill>
              <a:latin typeface="Gill Sans Nova Light" panose="020B0302020104020203" pitchFamily="34" charset="0"/>
              <a:cs typeface="Gill Sans Light" panose="020B0302020104020203" pitchFamily="34" charset="-79"/>
            </a:endParaRPr>
          </a:p>
        </p:txBody>
      </p:sp>
    </p:spTree>
    <p:extLst>
      <p:ext uri="{BB962C8B-B14F-4D97-AF65-F5344CB8AC3E}">
        <p14:creationId xmlns:p14="http://schemas.microsoft.com/office/powerpoint/2010/main" val="185952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6096000" y="679467"/>
            <a:ext cx="4974336" cy="1325880"/>
          </a:xfrm>
        </p:spPr>
        <p:txBody>
          <a:bodyPr>
            <a:normAutofit/>
          </a:bodyPr>
          <a:lstStyle/>
          <a:p>
            <a:r>
              <a:rPr lang="en-GB" dirty="0"/>
              <a:t>Why Writing S&amp;Rs is Important?</a:t>
            </a:r>
            <a:endParaRPr lang="en-US" dirty="0"/>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5136672" y="2482104"/>
            <a:ext cx="6458979" cy="3696429"/>
          </a:xfrm>
        </p:spPr>
        <p:txBody>
          <a:bodyPr>
            <a:normAutofit/>
          </a:bodyPr>
          <a:lstStyle/>
          <a:p>
            <a:pPr marL="0" indent="0">
              <a:buNone/>
            </a:pPr>
            <a:r>
              <a:rPr lang="en-GB" sz="2800" dirty="0"/>
              <a:t>Summary and response papers (S&amp;Rs) are vital for learning how to do research because they help you to:</a:t>
            </a:r>
          </a:p>
          <a:p>
            <a:r>
              <a:rPr lang="en-GB" sz="2800" dirty="0"/>
              <a:t>absorb the information you read, </a:t>
            </a:r>
          </a:p>
          <a:p>
            <a:r>
              <a:rPr lang="en-GB" sz="2800" dirty="0" err="1"/>
              <a:t>analyze</a:t>
            </a:r>
            <a:r>
              <a:rPr lang="en-GB" sz="2800" dirty="0"/>
              <a:t> it, </a:t>
            </a:r>
          </a:p>
          <a:p>
            <a:r>
              <a:rPr lang="en-GB" sz="2800" dirty="0"/>
              <a:t>decide how it can be used to support the points you want to make in your own essay. </a:t>
            </a:r>
          </a:p>
          <a:p>
            <a:endParaRPr lang="en-US" dirty="0"/>
          </a:p>
        </p:txBody>
      </p:sp>
      <p:sp>
        <p:nvSpPr>
          <p:cNvPr id="11" name="Text Placeholder 10">
            <a:extLst>
              <a:ext uri="{FF2B5EF4-FFF2-40B4-BE49-F238E27FC236}">
                <a16:creationId xmlns:a16="http://schemas.microsoft.com/office/drawing/2014/main" id="{019DCFAF-A954-81E1-C28E-B3810A3D3A4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8561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8838AE-DFEB-5922-8048-CA32179E0CBB}"/>
              </a:ext>
            </a:extLst>
          </p:cNvPr>
          <p:cNvSpPr>
            <a:spLocks noGrp="1"/>
          </p:cNvSpPr>
          <p:nvPr>
            <p:ph sz="half" idx="2"/>
          </p:nvPr>
        </p:nvSpPr>
        <p:spPr>
          <a:xfrm>
            <a:off x="5155096" y="1828800"/>
            <a:ext cx="6120779" cy="6420678"/>
          </a:xfrm>
        </p:spPr>
        <p:txBody>
          <a:bodyPr>
            <a:normAutofit/>
          </a:bodyPr>
          <a:lstStyle/>
          <a:p>
            <a:pPr marL="0" indent="0">
              <a:buNone/>
            </a:pPr>
            <a:r>
              <a:rPr lang="en-GB" sz="2400" dirty="0"/>
              <a:t>Whether you take notes in the margins of a printed book or article, scribble notes on a separate piece of paper, or type up a formal essay or set of notes, you are always doing these steps as you read something for your research paper.</a:t>
            </a:r>
          </a:p>
          <a:p>
            <a:pPr marL="0" indent="0">
              <a:buNone/>
            </a:pPr>
            <a:endParaRPr lang="en-GB" sz="2400" dirty="0"/>
          </a:p>
          <a:p>
            <a:pPr marL="0" indent="0">
              <a:buNone/>
            </a:pPr>
            <a:r>
              <a:rPr lang="en-GB" sz="2400" dirty="0"/>
              <a:t>In fact, in order to write a good research paper, you must first learn how to write a summary and response paper. </a:t>
            </a:r>
          </a:p>
          <a:p>
            <a:pPr marL="0" indent="0">
              <a:buNone/>
            </a:pPr>
            <a:endParaRPr lang="en-GB" sz="2400" dirty="0"/>
          </a:p>
          <a:p>
            <a:endParaRPr lang="en-US" dirty="0"/>
          </a:p>
        </p:txBody>
      </p:sp>
    </p:spTree>
    <p:extLst>
      <p:ext uri="{BB962C8B-B14F-4D97-AF65-F5344CB8AC3E}">
        <p14:creationId xmlns:p14="http://schemas.microsoft.com/office/powerpoint/2010/main" val="3564018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91D3519-1538-E511-409D-79DF71132683}"/>
              </a:ext>
            </a:extLst>
          </p:cNvPr>
          <p:cNvSpPr>
            <a:spLocks noGrp="1"/>
          </p:cNvSpPr>
          <p:nvPr>
            <p:ph sz="half" idx="2"/>
          </p:nvPr>
        </p:nvSpPr>
        <p:spPr>
          <a:xfrm>
            <a:off x="5473148" y="662609"/>
            <a:ext cx="5882240" cy="5141843"/>
          </a:xfrm>
        </p:spPr>
        <p:txBody>
          <a:bodyPr>
            <a:normAutofit/>
          </a:bodyPr>
          <a:lstStyle/>
          <a:p>
            <a:pPr marL="0" indent="0">
              <a:buNone/>
            </a:pPr>
            <a:r>
              <a:rPr lang="en-GB" sz="2800" dirty="0"/>
              <a:t>It’s a simple essay; it only has </a:t>
            </a:r>
            <a:r>
              <a:rPr lang="en-GB" sz="2800" b="1" dirty="0"/>
              <a:t>2</a:t>
            </a:r>
            <a:r>
              <a:rPr lang="en-GB" sz="2800" dirty="0"/>
              <a:t> parts: </a:t>
            </a:r>
          </a:p>
          <a:p>
            <a:pPr marL="0" indent="0">
              <a:buNone/>
            </a:pPr>
            <a:r>
              <a:rPr lang="en-GB" sz="2800" dirty="0"/>
              <a:t>	</a:t>
            </a:r>
            <a:r>
              <a:rPr lang="en-GB" sz="2800" b="1" dirty="0"/>
              <a:t>1. Summary: </a:t>
            </a:r>
            <a:r>
              <a:rPr lang="en-GB" sz="2800" dirty="0"/>
              <a:t>What is the main idea of the text? What does the author want the audience to think, do or believe after reading? What evidence do they use to support their ideas? </a:t>
            </a:r>
          </a:p>
          <a:p>
            <a:pPr marL="0" indent="0">
              <a:buNone/>
            </a:pPr>
            <a:r>
              <a:rPr lang="en-GB" sz="2800" dirty="0"/>
              <a:t>	</a:t>
            </a:r>
            <a:r>
              <a:rPr lang="en-GB" sz="2800" b="1" dirty="0"/>
              <a:t>2. Response: </a:t>
            </a:r>
            <a:r>
              <a:rPr lang="en-GB" sz="2800" dirty="0"/>
              <a:t>What do I think about the argument in this text? Why? How can I use this text in my research paper? What will it help me to prove?</a:t>
            </a:r>
            <a:endParaRPr lang="en-US" sz="2800" dirty="0"/>
          </a:p>
          <a:p>
            <a:pPr marL="0" indent="0">
              <a:buNone/>
            </a:pPr>
            <a:endParaRPr lang="en-US" dirty="0"/>
          </a:p>
        </p:txBody>
      </p:sp>
      <p:sp>
        <p:nvSpPr>
          <p:cNvPr id="9" name="Text Placeholder 8">
            <a:extLst>
              <a:ext uri="{FF2B5EF4-FFF2-40B4-BE49-F238E27FC236}">
                <a16:creationId xmlns:a16="http://schemas.microsoft.com/office/drawing/2014/main" id="{C49FFF50-0C99-B606-B5C3-3928E955B98F}"/>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39575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5E3A-26A2-FF1D-E4B1-CF0324ED9278}"/>
              </a:ext>
            </a:extLst>
          </p:cNvPr>
          <p:cNvSpPr>
            <a:spLocks noGrp="1"/>
          </p:cNvSpPr>
          <p:nvPr>
            <p:ph type="title"/>
          </p:nvPr>
        </p:nvSpPr>
        <p:spPr/>
        <p:txBody>
          <a:bodyPr/>
          <a:lstStyle/>
          <a:p>
            <a:r>
              <a:rPr lang="en-GB" dirty="0"/>
              <a:t>Why Write S&amp;Rs? </a:t>
            </a:r>
            <a:endParaRPr lang="en-US" dirty="0"/>
          </a:p>
        </p:txBody>
      </p:sp>
      <p:sp>
        <p:nvSpPr>
          <p:cNvPr id="6" name="Content Placeholder 5">
            <a:extLst>
              <a:ext uri="{FF2B5EF4-FFF2-40B4-BE49-F238E27FC236}">
                <a16:creationId xmlns:a16="http://schemas.microsoft.com/office/drawing/2014/main" id="{EFD25364-5576-39A1-2030-1BCDE81871DF}"/>
              </a:ext>
            </a:extLst>
          </p:cNvPr>
          <p:cNvSpPr>
            <a:spLocks noGrp="1"/>
          </p:cNvSpPr>
          <p:nvPr>
            <p:ph sz="half" idx="2"/>
          </p:nvPr>
        </p:nvSpPr>
        <p:spPr>
          <a:xfrm>
            <a:off x="5181600" y="2120348"/>
            <a:ext cx="6173788" cy="4465982"/>
          </a:xfrm>
        </p:spPr>
        <p:txBody>
          <a:bodyPr>
            <a:normAutofit/>
          </a:bodyPr>
          <a:lstStyle/>
          <a:p>
            <a:pPr marL="0" indent="0">
              <a:buNone/>
            </a:pPr>
            <a:r>
              <a:rPr lang="en-GB" sz="2400" dirty="0"/>
              <a:t>Ideally, when you write a longer research paper, like a Bachelor Thesis, you should begin with writing short summary and response essays (called annotated bibliographies) for each of the sources that you will find for your research paper topic.</a:t>
            </a:r>
          </a:p>
          <a:p>
            <a:pPr marL="0" indent="0">
              <a:buNone/>
            </a:pPr>
            <a:endParaRPr lang="en-GB" sz="2400" dirty="0"/>
          </a:p>
          <a:p>
            <a:pPr marL="0" indent="0">
              <a:buNone/>
            </a:pPr>
            <a:endParaRPr lang="en-GB" sz="2400" dirty="0"/>
          </a:p>
          <a:p>
            <a:pPr marL="0" indent="0">
              <a:buNone/>
            </a:pPr>
            <a:r>
              <a:rPr lang="en-GB" sz="2400" dirty="0"/>
              <a:t> So, learning how to write an S&amp;R is a good way to help you both understand your chosen research sources and explain their importance, in your opinion, for your research topic.</a:t>
            </a:r>
            <a:endParaRPr lang="en-US" sz="2400" dirty="0"/>
          </a:p>
        </p:txBody>
      </p:sp>
      <p:sp>
        <p:nvSpPr>
          <p:cNvPr id="11" name="Text Placeholder 10">
            <a:extLst>
              <a:ext uri="{FF2B5EF4-FFF2-40B4-BE49-F238E27FC236}">
                <a16:creationId xmlns:a16="http://schemas.microsoft.com/office/drawing/2014/main" id="{53646935-2554-45A0-3265-D37DCC32AFE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5294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0D07-683F-DC88-C67D-1BE5713F1CCF}"/>
              </a:ext>
            </a:extLst>
          </p:cNvPr>
          <p:cNvSpPr>
            <a:spLocks noGrp="1"/>
          </p:cNvSpPr>
          <p:nvPr>
            <p:ph type="title"/>
          </p:nvPr>
        </p:nvSpPr>
        <p:spPr/>
        <p:txBody>
          <a:bodyPr/>
          <a:lstStyle/>
          <a:p>
            <a:r>
              <a:rPr lang="en-GB" dirty="0"/>
              <a:t>How Long Should They Be?</a:t>
            </a:r>
            <a:endParaRPr lang="en-US" dirty="0"/>
          </a:p>
        </p:txBody>
      </p:sp>
      <p:sp>
        <p:nvSpPr>
          <p:cNvPr id="7" name="Text Placeholder 6">
            <a:extLst>
              <a:ext uri="{FF2B5EF4-FFF2-40B4-BE49-F238E27FC236}">
                <a16:creationId xmlns:a16="http://schemas.microsoft.com/office/drawing/2014/main" id="{B59210E9-E569-F091-C767-4549EE9A65FA}"/>
              </a:ext>
            </a:extLst>
          </p:cNvPr>
          <p:cNvSpPr>
            <a:spLocks noGrp="1"/>
          </p:cNvSpPr>
          <p:nvPr>
            <p:ph type="body" sz="quarter" idx="3"/>
          </p:nvPr>
        </p:nvSpPr>
        <p:spPr>
          <a:xfrm>
            <a:off x="6289612" y="2451652"/>
            <a:ext cx="5065776" cy="2102061"/>
          </a:xfrm>
        </p:spPr>
        <p:txBody>
          <a:bodyPr>
            <a:normAutofit lnSpcReduction="10000"/>
          </a:bodyPr>
          <a:lstStyle/>
          <a:p>
            <a:r>
              <a:rPr lang="en-GB" sz="2800" dirty="0"/>
              <a:t>Most S&amp;Rs do not have to be very long, but everyone has their own style. </a:t>
            </a:r>
          </a:p>
          <a:p>
            <a:r>
              <a:rPr lang="en-GB" sz="2800" dirty="0"/>
              <a:t>For this course, the essay must be between </a:t>
            </a:r>
            <a:r>
              <a:rPr lang="en-GB" sz="2800" b="1" dirty="0"/>
              <a:t>400-450</a:t>
            </a:r>
            <a:r>
              <a:rPr lang="en-GB" sz="2800" dirty="0"/>
              <a:t> words. </a:t>
            </a:r>
            <a:endParaRPr lang="en-US" sz="2800" dirty="0"/>
          </a:p>
        </p:txBody>
      </p:sp>
      <p:sp>
        <p:nvSpPr>
          <p:cNvPr id="9" name="Text Placeholder 8">
            <a:extLst>
              <a:ext uri="{FF2B5EF4-FFF2-40B4-BE49-F238E27FC236}">
                <a16:creationId xmlns:a16="http://schemas.microsoft.com/office/drawing/2014/main" id="{BBB16803-60D1-EFA5-86B5-7542DE12550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4148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B24F-0436-8187-9029-465ACA8968E2}"/>
              </a:ext>
            </a:extLst>
          </p:cNvPr>
          <p:cNvSpPr>
            <a:spLocks noGrp="1"/>
          </p:cNvSpPr>
          <p:nvPr>
            <p:ph type="title"/>
          </p:nvPr>
        </p:nvSpPr>
        <p:spPr/>
        <p:txBody>
          <a:bodyPr/>
          <a:lstStyle/>
          <a:p>
            <a:r>
              <a:rPr lang="en-GB" dirty="0"/>
              <a:t>Choosing an Arguable Question </a:t>
            </a:r>
            <a:endParaRPr lang="en-US" dirty="0"/>
          </a:p>
        </p:txBody>
      </p:sp>
      <p:sp>
        <p:nvSpPr>
          <p:cNvPr id="6" name="Content Placeholder 5">
            <a:extLst>
              <a:ext uri="{FF2B5EF4-FFF2-40B4-BE49-F238E27FC236}">
                <a16:creationId xmlns:a16="http://schemas.microsoft.com/office/drawing/2014/main" id="{9C8066CF-49F6-1F8A-B3C6-6AAF61BAB0AE}"/>
              </a:ext>
            </a:extLst>
          </p:cNvPr>
          <p:cNvSpPr>
            <a:spLocks noGrp="1"/>
          </p:cNvSpPr>
          <p:nvPr>
            <p:ph sz="half" idx="2"/>
          </p:nvPr>
        </p:nvSpPr>
        <p:spPr>
          <a:xfrm>
            <a:off x="5865542" y="2304288"/>
            <a:ext cx="5065776" cy="3815698"/>
          </a:xfrm>
        </p:spPr>
        <p:txBody>
          <a:bodyPr>
            <a:normAutofit/>
          </a:bodyPr>
          <a:lstStyle/>
          <a:p>
            <a:pPr marL="0" indent="0">
              <a:buNone/>
            </a:pPr>
            <a:r>
              <a:rPr lang="en-GB" sz="2400" dirty="0"/>
              <a:t>A research paper should be written on an issue that people can disagree about.</a:t>
            </a:r>
          </a:p>
          <a:p>
            <a:pPr marL="0" indent="0">
              <a:buNone/>
            </a:pPr>
            <a:r>
              <a:rPr lang="en-GB" sz="2400" dirty="0"/>
              <a:t>This is called an "</a:t>
            </a:r>
            <a:r>
              <a:rPr lang="en-GB" sz="2400" b="1" dirty="0"/>
              <a:t>arguable or debatable question</a:t>
            </a:r>
            <a:r>
              <a:rPr lang="en-GB" sz="2400" dirty="0"/>
              <a:t>“.</a:t>
            </a:r>
          </a:p>
          <a:p>
            <a:pPr marL="0" indent="0">
              <a:buNone/>
            </a:pPr>
            <a:r>
              <a:rPr lang="en-GB" sz="2400" dirty="0"/>
              <a:t> Sometimes it is easy to choose a debatable question before you start looking for research, but other times, it will be easier for you to form your question after doing your research.</a:t>
            </a:r>
            <a:endParaRPr lang="en-US" sz="2400" dirty="0"/>
          </a:p>
        </p:txBody>
      </p:sp>
      <p:sp>
        <p:nvSpPr>
          <p:cNvPr id="9" name="Text Placeholder 8">
            <a:extLst>
              <a:ext uri="{FF2B5EF4-FFF2-40B4-BE49-F238E27FC236}">
                <a16:creationId xmlns:a16="http://schemas.microsoft.com/office/drawing/2014/main" id="{32EAE52E-7F7F-D134-22C6-E6C4ABCE658A}"/>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5759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0AF2-1C9B-032F-6364-8284FA956F71}"/>
              </a:ext>
            </a:extLst>
          </p:cNvPr>
          <p:cNvSpPr>
            <a:spLocks noGrp="1"/>
          </p:cNvSpPr>
          <p:nvPr>
            <p:ph type="title"/>
          </p:nvPr>
        </p:nvSpPr>
        <p:spPr/>
        <p:txBody>
          <a:bodyPr/>
          <a:lstStyle/>
          <a:p>
            <a:r>
              <a:rPr lang="en-GB" dirty="0"/>
              <a:t>Different Kinds of Arguable Questions: </a:t>
            </a:r>
            <a:endParaRPr lang="en-US" dirty="0"/>
          </a:p>
        </p:txBody>
      </p:sp>
      <p:sp>
        <p:nvSpPr>
          <p:cNvPr id="6" name="Content Placeholder 5">
            <a:extLst>
              <a:ext uri="{FF2B5EF4-FFF2-40B4-BE49-F238E27FC236}">
                <a16:creationId xmlns:a16="http://schemas.microsoft.com/office/drawing/2014/main" id="{49BC515F-E961-6FAB-FC41-E1735EF076D5}"/>
              </a:ext>
            </a:extLst>
          </p:cNvPr>
          <p:cNvSpPr>
            <a:spLocks noGrp="1"/>
          </p:cNvSpPr>
          <p:nvPr>
            <p:ph sz="half" idx="2"/>
          </p:nvPr>
        </p:nvSpPr>
        <p:spPr>
          <a:xfrm>
            <a:off x="5539409" y="2304289"/>
            <a:ext cx="5815979" cy="3857972"/>
          </a:xfrm>
        </p:spPr>
        <p:txBody>
          <a:bodyPr>
            <a:normAutofit/>
          </a:bodyPr>
          <a:lstStyle/>
          <a:p>
            <a:pPr marL="0" indent="0">
              <a:buNone/>
            </a:pPr>
            <a:r>
              <a:rPr lang="en-GB" sz="2000" dirty="0"/>
              <a:t>When you are formulating your question, it helps to know that there are 5 basic kinds of claims: </a:t>
            </a:r>
          </a:p>
          <a:p>
            <a:pPr marL="0" indent="0">
              <a:buNone/>
            </a:pPr>
            <a:r>
              <a:rPr lang="en-GB" sz="2000" dirty="0"/>
              <a:t>● </a:t>
            </a:r>
            <a:r>
              <a:rPr lang="en-GB" sz="2000" b="1" dirty="0"/>
              <a:t>Fact claims </a:t>
            </a:r>
            <a:r>
              <a:rPr lang="en-GB" sz="2000" dirty="0"/>
              <a:t>(Is it true that...? What really happened?) </a:t>
            </a:r>
          </a:p>
          <a:p>
            <a:pPr marL="0" indent="0">
              <a:buNone/>
            </a:pPr>
            <a:r>
              <a:rPr lang="en-GB" sz="2000" dirty="0"/>
              <a:t>● </a:t>
            </a:r>
            <a:r>
              <a:rPr lang="en-GB" sz="2000" b="1" dirty="0"/>
              <a:t>Definition claims </a:t>
            </a:r>
            <a:r>
              <a:rPr lang="en-GB" sz="2000" dirty="0"/>
              <a:t>(What does it mean? The true meaning is...)</a:t>
            </a:r>
          </a:p>
          <a:p>
            <a:pPr marL="0" indent="0">
              <a:buNone/>
            </a:pPr>
            <a:r>
              <a:rPr lang="en-GB" sz="2000" dirty="0"/>
              <a:t> ● </a:t>
            </a:r>
            <a:r>
              <a:rPr lang="en-GB" sz="2000" b="1" dirty="0"/>
              <a:t>Value Claims </a:t>
            </a:r>
            <a:r>
              <a:rPr lang="en-GB" sz="2000" dirty="0"/>
              <a:t>(How important is it? How much attention should be paid to it?) </a:t>
            </a:r>
          </a:p>
          <a:p>
            <a:pPr marL="0" indent="0">
              <a:buNone/>
            </a:pPr>
            <a:r>
              <a:rPr lang="en-GB" sz="2000" dirty="0"/>
              <a:t>● </a:t>
            </a:r>
            <a:r>
              <a:rPr lang="en-GB" sz="2000" b="1" dirty="0"/>
              <a:t>Cause Claims </a:t>
            </a:r>
            <a:r>
              <a:rPr lang="en-GB" sz="2000" dirty="0"/>
              <a:t>(What caused it? What are the effects? What is the sequence of causes and effects?) </a:t>
            </a:r>
          </a:p>
          <a:p>
            <a:pPr marL="0" indent="0">
              <a:buNone/>
            </a:pPr>
            <a:r>
              <a:rPr lang="en-GB" sz="2000" dirty="0"/>
              <a:t>● </a:t>
            </a:r>
            <a:r>
              <a:rPr lang="en-GB" sz="2000" b="1" dirty="0"/>
              <a:t>Solution Claims </a:t>
            </a:r>
            <a:r>
              <a:rPr lang="en-GB" sz="2000" dirty="0"/>
              <a:t>(What should we do about it? What is the best way to solve this problem?)</a:t>
            </a:r>
            <a:endParaRPr lang="en-US" sz="2000" dirty="0"/>
          </a:p>
        </p:txBody>
      </p:sp>
      <p:sp>
        <p:nvSpPr>
          <p:cNvPr id="9" name="Text Placeholder 8">
            <a:extLst>
              <a:ext uri="{FF2B5EF4-FFF2-40B4-BE49-F238E27FC236}">
                <a16:creationId xmlns:a16="http://schemas.microsoft.com/office/drawing/2014/main" id="{72960B7A-394F-D3D0-5DC4-1E7AE4FFC47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61065625"/>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{ED18FC1E-3952-42DA-A0AB-1F25723684ED}tf56410444_win32</Template>
  <TotalTime>27</TotalTime>
  <Words>1026</Words>
  <Application>Microsoft Office PowerPoint</Application>
  <PresentationFormat>Widescreen</PresentationFormat>
  <Paragraphs>60</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Baskerville</vt:lpstr>
      <vt:lpstr>Baskerville Old Face</vt:lpstr>
      <vt:lpstr>Calibri</vt:lpstr>
      <vt:lpstr>Gill Sans Light</vt:lpstr>
      <vt:lpstr>Gill Sans Nova</vt:lpstr>
      <vt:lpstr>Gill Sans Nova Light</vt:lpstr>
      <vt:lpstr>Office Theme</vt:lpstr>
      <vt:lpstr>Writing Summary and Response Papers </vt:lpstr>
      <vt:lpstr>Agenda</vt:lpstr>
      <vt:lpstr>Why Writing S&amp;Rs is Important?</vt:lpstr>
      <vt:lpstr>PowerPoint Presentation</vt:lpstr>
      <vt:lpstr>PowerPoint Presentation</vt:lpstr>
      <vt:lpstr>Why Write S&amp;Rs? </vt:lpstr>
      <vt:lpstr>How Long Should They Be?</vt:lpstr>
      <vt:lpstr>Choosing an Arguable Question </vt:lpstr>
      <vt:lpstr>Different Kinds of Arguable Questions: </vt:lpstr>
      <vt:lpstr>Steps to take for your research </vt:lpstr>
      <vt:lpstr>Formatting and referencing </vt:lpstr>
      <vt:lpstr>1. Bibliographic Citation: </vt:lpstr>
      <vt:lpstr>2. Summary: </vt:lpstr>
      <vt:lpstr>3. Response: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Summary and Response Papers </dc:title>
  <dc:creator>Merve Aydin</dc:creator>
  <cp:lastModifiedBy>Merve Aydin</cp:lastModifiedBy>
  <cp:revision>4</cp:revision>
  <dcterms:created xsi:type="dcterms:W3CDTF">2023-03-04T13:13:06Z</dcterms:created>
  <dcterms:modified xsi:type="dcterms:W3CDTF">2023-03-04T13:47:12Z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