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295" r:id="rId4"/>
    <p:sldId id="296" r:id="rId5"/>
    <p:sldId id="262" r:id="rId6"/>
    <p:sldId id="263" r:id="rId7"/>
    <p:sldId id="264" r:id="rId8"/>
    <p:sldId id="298" r:id="rId9"/>
    <p:sldId id="360" r:id="rId10"/>
    <p:sldId id="268" r:id="rId11"/>
    <p:sldId id="474" r:id="rId12"/>
    <p:sldId id="475" r:id="rId13"/>
    <p:sldId id="349" r:id="rId14"/>
    <p:sldId id="479" r:id="rId15"/>
    <p:sldId id="478" r:id="rId16"/>
    <p:sldId id="419" r:id="rId17"/>
    <p:sldId id="420" r:id="rId18"/>
    <p:sldId id="421" r:id="rId19"/>
    <p:sldId id="441" r:id="rId20"/>
    <p:sldId id="443" r:id="rId21"/>
    <p:sldId id="453" r:id="rId22"/>
    <p:sldId id="403" r:id="rId23"/>
    <p:sldId id="404" r:id="rId24"/>
    <p:sldId id="422" r:id="rId25"/>
    <p:sldId id="423" r:id="rId26"/>
    <p:sldId id="481" r:id="rId27"/>
    <p:sldId id="265" r:id="rId28"/>
    <p:sldId id="266" r:id="rId29"/>
    <p:sldId id="405" r:id="rId30"/>
    <p:sldId id="460" r:id="rId31"/>
    <p:sldId id="455" r:id="rId32"/>
    <p:sldId id="459" r:id="rId33"/>
    <p:sldId id="280" r:id="rId34"/>
    <p:sldId id="480" r:id="rId35"/>
    <p:sldId id="399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ahoda" initials="RJ" lastIdx="2" clrIdx="0">
    <p:extLst>
      <p:ext uri="{19B8F6BF-5375-455C-9EA6-DF929625EA0E}">
        <p15:presenceInfo xmlns:p15="http://schemas.microsoft.com/office/powerpoint/2012/main" userId="1497858b16576f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1ACFD-55DA-4859-8CD6-0221C8263810}" v="13" dt="2023-04-26T09:25:06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hoda\Documents\Dropbox\Semin&#225;&#345;e\2017%20D&#367;chody\osv&#2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8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noProof="0"/>
              <a:t>Výše nově vyměřeného důchodu s ohledem na délku SVČ jedince a výši jeho příjmů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030996223925754E-2"/>
          <c:y val="0.14350534239154492"/>
          <c:w val="0.79974887779319548"/>
          <c:h val="0.75026010262230736"/>
        </c:manualLayout>
      </c:layout>
      <c:scatterChart>
        <c:scatterStyle val="smoothMarker"/>
        <c:varyColors val="0"/>
        <c:ser>
          <c:idx val="11"/>
          <c:order val="0"/>
          <c:tx>
            <c:strRef>
              <c:f>švarz!$O$24</c:f>
              <c:strCache>
                <c:ptCount val="1"/>
                <c:pt idx="0">
                  <c:v>175%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švarz!$P$26:$P$70</c:f>
              <c:numCache>
                <c:formatCode>#,##0</c:formatCode>
                <c:ptCount val="45"/>
                <c:pt idx="0">
                  <c:v>16461.7572</c:v>
                </c:pt>
                <c:pt idx="1">
                  <c:v>16326.867900000001</c:v>
                </c:pt>
                <c:pt idx="2">
                  <c:v>16191.978600000002</c:v>
                </c:pt>
                <c:pt idx="3">
                  <c:v>16057.089300000001</c:v>
                </c:pt>
                <c:pt idx="4">
                  <c:v>15922.2</c:v>
                </c:pt>
                <c:pt idx="5">
                  <c:v>15787.310700000002</c:v>
                </c:pt>
                <c:pt idx="6">
                  <c:v>15652.421400000001</c:v>
                </c:pt>
                <c:pt idx="7">
                  <c:v>15517.5321</c:v>
                </c:pt>
                <c:pt idx="8">
                  <c:v>15382.642800000001</c:v>
                </c:pt>
                <c:pt idx="9">
                  <c:v>15247.753500000001</c:v>
                </c:pt>
                <c:pt idx="10">
                  <c:v>15112.8642</c:v>
                </c:pt>
                <c:pt idx="11">
                  <c:v>14977.974900000001</c:v>
                </c:pt>
                <c:pt idx="12">
                  <c:v>14843.0856</c:v>
                </c:pt>
                <c:pt idx="13">
                  <c:v>14708.1963</c:v>
                </c:pt>
                <c:pt idx="14">
                  <c:v>14573.307000000003</c:v>
                </c:pt>
                <c:pt idx="15">
                  <c:v>14438.4177</c:v>
                </c:pt>
                <c:pt idx="16">
                  <c:v>14303.528399999999</c:v>
                </c:pt>
                <c:pt idx="17">
                  <c:v>14168.639100000002</c:v>
                </c:pt>
                <c:pt idx="18">
                  <c:v>14033.749800000001</c:v>
                </c:pt>
                <c:pt idx="19">
                  <c:v>13898.860499999999</c:v>
                </c:pt>
                <c:pt idx="20">
                  <c:v>13763.971200000002</c:v>
                </c:pt>
                <c:pt idx="21">
                  <c:v>13629.081900000001</c:v>
                </c:pt>
                <c:pt idx="22">
                  <c:v>13494.1926</c:v>
                </c:pt>
                <c:pt idx="23">
                  <c:v>13359.303300000001</c:v>
                </c:pt>
                <c:pt idx="24">
                  <c:v>13224.414000000001</c:v>
                </c:pt>
                <c:pt idx="25">
                  <c:v>13089.5247</c:v>
                </c:pt>
                <c:pt idx="26">
                  <c:v>12954.635400000001</c:v>
                </c:pt>
                <c:pt idx="27">
                  <c:v>12819.7461</c:v>
                </c:pt>
                <c:pt idx="28">
                  <c:v>12684.8568</c:v>
                </c:pt>
                <c:pt idx="29">
                  <c:v>12549.967500000001</c:v>
                </c:pt>
                <c:pt idx="30">
                  <c:v>12415.0782</c:v>
                </c:pt>
                <c:pt idx="31">
                  <c:v>12280.188900000001</c:v>
                </c:pt>
                <c:pt idx="32">
                  <c:v>12145.2996</c:v>
                </c:pt>
                <c:pt idx="33">
                  <c:v>12010.4103</c:v>
                </c:pt>
                <c:pt idx="34">
                  <c:v>11875.521000000001</c:v>
                </c:pt>
                <c:pt idx="35">
                  <c:v>11740.6317</c:v>
                </c:pt>
                <c:pt idx="36">
                  <c:v>11605.742400000001</c:v>
                </c:pt>
                <c:pt idx="37">
                  <c:v>11470.8531</c:v>
                </c:pt>
                <c:pt idx="38">
                  <c:v>11335.963800000001</c:v>
                </c:pt>
                <c:pt idx="39">
                  <c:v>11201.074500000001</c:v>
                </c:pt>
                <c:pt idx="40">
                  <c:v>11066.1852</c:v>
                </c:pt>
                <c:pt idx="41">
                  <c:v>10931.295900000001</c:v>
                </c:pt>
                <c:pt idx="42">
                  <c:v>10796.4066</c:v>
                </c:pt>
                <c:pt idx="43">
                  <c:v>10661.5173</c:v>
                </c:pt>
                <c:pt idx="44">
                  <c:v>10526.628000000001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06-4D5D-9488-6F96D5B8A552}"/>
            </c:ext>
          </c:extLst>
        </c:ser>
        <c:ser>
          <c:idx val="9"/>
          <c:order val="1"/>
          <c:tx>
            <c:strRef>
              <c:f>švarz!$M$24</c:f>
              <c:strCache>
                <c:ptCount val="1"/>
                <c:pt idx="0">
                  <c:v>150%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švarz!$N$26:$N$70</c:f>
              <c:numCache>
                <c:formatCode>#,##0</c:formatCode>
                <c:ptCount val="45"/>
                <c:pt idx="0">
                  <c:v>15303.457199999999</c:v>
                </c:pt>
                <c:pt idx="1">
                  <c:v>15187.837799999999</c:v>
                </c:pt>
                <c:pt idx="2">
                  <c:v>15072.2184</c:v>
                </c:pt>
                <c:pt idx="3">
                  <c:v>14956.599000000002</c:v>
                </c:pt>
                <c:pt idx="4">
                  <c:v>14840.979600000002</c:v>
                </c:pt>
                <c:pt idx="5">
                  <c:v>14725.360199999999</c:v>
                </c:pt>
                <c:pt idx="6">
                  <c:v>14609.740800000003</c:v>
                </c:pt>
                <c:pt idx="7">
                  <c:v>14494.121400000002</c:v>
                </c:pt>
                <c:pt idx="8">
                  <c:v>14378.502000000002</c:v>
                </c:pt>
                <c:pt idx="9">
                  <c:v>14262.882599999999</c:v>
                </c:pt>
                <c:pt idx="10">
                  <c:v>14147.263199999999</c:v>
                </c:pt>
                <c:pt idx="11">
                  <c:v>14031.6438</c:v>
                </c:pt>
                <c:pt idx="12">
                  <c:v>13916.024400000002</c:v>
                </c:pt>
                <c:pt idx="13">
                  <c:v>13800.405000000002</c:v>
                </c:pt>
                <c:pt idx="14">
                  <c:v>13684.785600000003</c:v>
                </c:pt>
                <c:pt idx="15">
                  <c:v>13569.1662</c:v>
                </c:pt>
                <c:pt idx="16">
                  <c:v>13453.546800000002</c:v>
                </c:pt>
                <c:pt idx="17">
                  <c:v>13337.9274</c:v>
                </c:pt>
                <c:pt idx="18">
                  <c:v>13222.307999999999</c:v>
                </c:pt>
                <c:pt idx="19">
                  <c:v>13106.688599999999</c:v>
                </c:pt>
                <c:pt idx="20">
                  <c:v>12991.069200000002</c:v>
                </c:pt>
                <c:pt idx="21">
                  <c:v>12875.4498</c:v>
                </c:pt>
                <c:pt idx="22">
                  <c:v>12759.830400000001</c:v>
                </c:pt>
                <c:pt idx="23">
                  <c:v>12644.210999999999</c:v>
                </c:pt>
                <c:pt idx="24">
                  <c:v>12528.591600000002</c:v>
                </c:pt>
                <c:pt idx="25">
                  <c:v>12412.972200000002</c:v>
                </c:pt>
                <c:pt idx="26">
                  <c:v>12297.352800000001</c:v>
                </c:pt>
                <c:pt idx="27">
                  <c:v>12181.733399999999</c:v>
                </c:pt>
                <c:pt idx="28">
                  <c:v>12066.114000000001</c:v>
                </c:pt>
                <c:pt idx="29">
                  <c:v>11950.4946</c:v>
                </c:pt>
                <c:pt idx="30">
                  <c:v>11834.8752</c:v>
                </c:pt>
                <c:pt idx="31">
                  <c:v>11719.255800000001</c:v>
                </c:pt>
                <c:pt idx="32">
                  <c:v>11603.636400000001</c:v>
                </c:pt>
                <c:pt idx="33">
                  <c:v>11488.017000000002</c:v>
                </c:pt>
                <c:pt idx="34">
                  <c:v>11372.3976</c:v>
                </c:pt>
                <c:pt idx="35">
                  <c:v>11256.778199999999</c:v>
                </c:pt>
                <c:pt idx="36">
                  <c:v>11141.158800000001</c:v>
                </c:pt>
                <c:pt idx="37">
                  <c:v>11025.539400000001</c:v>
                </c:pt>
                <c:pt idx="38">
                  <c:v>10909.92</c:v>
                </c:pt>
                <c:pt idx="39">
                  <c:v>10794.3006</c:v>
                </c:pt>
                <c:pt idx="40">
                  <c:v>10678.681199999999</c:v>
                </c:pt>
                <c:pt idx="41">
                  <c:v>10563.061799999999</c:v>
                </c:pt>
                <c:pt idx="42">
                  <c:v>10447.4424</c:v>
                </c:pt>
                <c:pt idx="43">
                  <c:v>10158.330000000002</c:v>
                </c:pt>
                <c:pt idx="44">
                  <c:v>9713.64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B06-4D5D-9488-6F96D5B8A552}"/>
            </c:ext>
          </c:extLst>
        </c:ser>
        <c:ser>
          <c:idx val="7"/>
          <c:order val="2"/>
          <c:tx>
            <c:strRef>
              <c:f>švarz!$K$24</c:f>
              <c:strCache>
                <c:ptCount val="1"/>
                <c:pt idx="0">
                  <c:v>125%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švarz!$L$26:$L$70</c:f>
              <c:numCache>
                <c:formatCode>#,##0</c:formatCode>
                <c:ptCount val="45"/>
                <c:pt idx="0">
                  <c:v>14145.1572</c:v>
                </c:pt>
                <c:pt idx="1">
                  <c:v>14048.807700000001</c:v>
                </c:pt>
                <c:pt idx="2">
                  <c:v>13952.458200000003</c:v>
                </c:pt>
                <c:pt idx="3">
                  <c:v>13856.108700000001</c:v>
                </c:pt>
                <c:pt idx="4">
                  <c:v>13759.7592</c:v>
                </c:pt>
                <c:pt idx="5">
                  <c:v>13663.4097</c:v>
                </c:pt>
                <c:pt idx="6">
                  <c:v>13567.060200000002</c:v>
                </c:pt>
                <c:pt idx="7">
                  <c:v>13470.710700000001</c:v>
                </c:pt>
                <c:pt idx="8">
                  <c:v>13374.361199999999</c:v>
                </c:pt>
                <c:pt idx="9">
                  <c:v>13278.011700000001</c:v>
                </c:pt>
                <c:pt idx="10">
                  <c:v>13181.662200000001</c:v>
                </c:pt>
                <c:pt idx="11">
                  <c:v>13085.3127</c:v>
                </c:pt>
                <c:pt idx="12">
                  <c:v>12988.9632</c:v>
                </c:pt>
                <c:pt idx="13">
                  <c:v>12892.613700000002</c:v>
                </c:pt>
                <c:pt idx="14">
                  <c:v>12796.2642</c:v>
                </c:pt>
                <c:pt idx="15">
                  <c:v>12699.914700000001</c:v>
                </c:pt>
                <c:pt idx="16">
                  <c:v>12603.565200000001</c:v>
                </c:pt>
                <c:pt idx="17">
                  <c:v>12507.215700000001</c:v>
                </c:pt>
                <c:pt idx="18">
                  <c:v>12410.8662</c:v>
                </c:pt>
                <c:pt idx="19">
                  <c:v>12314.5167</c:v>
                </c:pt>
                <c:pt idx="20">
                  <c:v>12218.1672</c:v>
                </c:pt>
                <c:pt idx="21">
                  <c:v>12121.817700000001</c:v>
                </c:pt>
                <c:pt idx="22">
                  <c:v>12025.468200000001</c:v>
                </c:pt>
                <c:pt idx="23">
                  <c:v>11929.118700000001</c:v>
                </c:pt>
                <c:pt idx="24">
                  <c:v>11832.769200000001</c:v>
                </c:pt>
                <c:pt idx="25">
                  <c:v>11736.4197</c:v>
                </c:pt>
                <c:pt idx="26">
                  <c:v>11640.0702</c:v>
                </c:pt>
                <c:pt idx="27">
                  <c:v>11543.7207</c:v>
                </c:pt>
                <c:pt idx="28">
                  <c:v>11447.371200000001</c:v>
                </c:pt>
                <c:pt idx="29">
                  <c:v>11351.021699999999</c:v>
                </c:pt>
                <c:pt idx="30">
                  <c:v>11254.672200000001</c:v>
                </c:pt>
                <c:pt idx="31">
                  <c:v>11158.322700000001</c:v>
                </c:pt>
                <c:pt idx="32">
                  <c:v>11061.9732</c:v>
                </c:pt>
                <c:pt idx="33">
                  <c:v>10965.6237</c:v>
                </c:pt>
                <c:pt idx="34">
                  <c:v>10869.2742</c:v>
                </c:pt>
                <c:pt idx="35">
                  <c:v>10772.9247</c:v>
                </c:pt>
                <c:pt idx="36">
                  <c:v>10676.575199999999</c:v>
                </c:pt>
                <c:pt idx="37">
                  <c:v>10580.225700000001</c:v>
                </c:pt>
                <c:pt idx="38">
                  <c:v>10483.876200000001</c:v>
                </c:pt>
                <c:pt idx="39">
                  <c:v>10372.575000000001</c:v>
                </c:pt>
                <c:pt idx="40">
                  <c:v>10002</c:v>
                </c:pt>
                <c:pt idx="41">
                  <c:v>9631.4249999999993</c:v>
                </c:pt>
                <c:pt idx="42">
                  <c:v>9260.85</c:v>
                </c:pt>
                <c:pt idx="43">
                  <c:v>8890.2749999999996</c:v>
                </c:pt>
                <c:pt idx="44">
                  <c:v>8519.7000000000007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B06-4D5D-9488-6F96D5B8A552}"/>
            </c:ext>
          </c:extLst>
        </c:ser>
        <c:ser>
          <c:idx val="5"/>
          <c:order val="3"/>
          <c:tx>
            <c:strRef>
              <c:f>švarz!$I$24</c:f>
              <c:strCache>
                <c:ptCount val="1"/>
                <c:pt idx="0">
                  <c:v>100%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švarz!$J$26:$J$70</c:f>
              <c:numCache>
                <c:formatCode>#,##0</c:formatCode>
                <c:ptCount val="45"/>
                <c:pt idx="0">
                  <c:v>12986.8572</c:v>
                </c:pt>
                <c:pt idx="1">
                  <c:v>12909.777599999999</c:v>
                </c:pt>
                <c:pt idx="2">
                  <c:v>12832.698</c:v>
                </c:pt>
                <c:pt idx="3">
                  <c:v>12755.618400000001</c:v>
                </c:pt>
                <c:pt idx="4">
                  <c:v>12678.5388</c:v>
                </c:pt>
                <c:pt idx="5">
                  <c:v>12601.459200000001</c:v>
                </c:pt>
                <c:pt idx="6">
                  <c:v>12524.3796</c:v>
                </c:pt>
                <c:pt idx="7">
                  <c:v>12447.300000000001</c:v>
                </c:pt>
                <c:pt idx="8">
                  <c:v>12370.2204</c:v>
                </c:pt>
                <c:pt idx="9">
                  <c:v>12293.140800000001</c:v>
                </c:pt>
                <c:pt idx="10">
                  <c:v>12216.061200000002</c:v>
                </c:pt>
                <c:pt idx="11">
                  <c:v>12138.981600000001</c:v>
                </c:pt>
                <c:pt idx="12">
                  <c:v>12061.902</c:v>
                </c:pt>
                <c:pt idx="13">
                  <c:v>11984.822400000001</c:v>
                </c:pt>
                <c:pt idx="14">
                  <c:v>11907.7428</c:v>
                </c:pt>
                <c:pt idx="15">
                  <c:v>11830.663200000001</c:v>
                </c:pt>
                <c:pt idx="16">
                  <c:v>11753.5836</c:v>
                </c:pt>
                <c:pt idx="17">
                  <c:v>11676.504000000001</c:v>
                </c:pt>
                <c:pt idx="18">
                  <c:v>11599.4244</c:v>
                </c:pt>
                <c:pt idx="19">
                  <c:v>11522.344800000001</c:v>
                </c:pt>
                <c:pt idx="20">
                  <c:v>11445.2652</c:v>
                </c:pt>
                <c:pt idx="21">
                  <c:v>11368.185600000001</c:v>
                </c:pt>
                <c:pt idx="22">
                  <c:v>11291.106</c:v>
                </c:pt>
                <c:pt idx="23">
                  <c:v>11214.026400000001</c:v>
                </c:pt>
                <c:pt idx="24">
                  <c:v>11136.946800000002</c:v>
                </c:pt>
                <c:pt idx="25">
                  <c:v>11059.867200000001</c:v>
                </c:pt>
                <c:pt idx="26">
                  <c:v>10982.7876</c:v>
                </c:pt>
                <c:pt idx="27">
                  <c:v>10905.708000000001</c:v>
                </c:pt>
                <c:pt idx="28">
                  <c:v>10828.6284</c:v>
                </c:pt>
                <c:pt idx="29">
                  <c:v>10751.5488</c:v>
                </c:pt>
                <c:pt idx="30">
                  <c:v>10674.4692</c:v>
                </c:pt>
                <c:pt idx="31">
                  <c:v>10597.3896</c:v>
                </c:pt>
                <c:pt idx="32">
                  <c:v>10520.31</c:v>
                </c:pt>
                <c:pt idx="33">
                  <c:v>10443.2304</c:v>
                </c:pt>
                <c:pt idx="34">
                  <c:v>10290.36</c:v>
                </c:pt>
                <c:pt idx="35">
                  <c:v>9993.9000000000015</c:v>
                </c:pt>
                <c:pt idx="36">
                  <c:v>9697.44</c:v>
                </c:pt>
                <c:pt idx="37">
                  <c:v>9400.98</c:v>
                </c:pt>
                <c:pt idx="38">
                  <c:v>9104.52</c:v>
                </c:pt>
                <c:pt idx="39">
                  <c:v>8808.06</c:v>
                </c:pt>
                <c:pt idx="40">
                  <c:v>8511.5999999999985</c:v>
                </c:pt>
                <c:pt idx="41">
                  <c:v>8215.14</c:v>
                </c:pt>
                <c:pt idx="42">
                  <c:v>7918.68</c:v>
                </c:pt>
                <c:pt idx="43">
                  <c:v>7622.22</c:v>
                </c:pt>
                <c:pt idx="44">
                  <c:v>7325.76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B06-4D5D-9488-6F96D5B8A552}"/>
            </c:ext>
          </c:extLst>
        </c:ser>
        <c:ser>
          <c:idx val="3"/>
          <c:order val="4"/>
          <c:tx>
            <c:strRef>
              <c:f>švarz!$G$24</c:f>
              <c:strCache>
                <c:ptCount val="1"/>
                <c:pt idx="0">
                  <c:v>75%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švarz!$H$26:$H$70</c:f>
              <c:numCache>
                <c:formatCode>#,##0</c:formatCode>
                <c:ptCount val="45"/>
                <c:pt idx="0">
                  <c:v>11828.557200000001</c:v>
                </c:pt>
                <c:pt idx="1">
                  <c:v>11775.915000000001</c:v>
                </c:pt>
                <c:pt idx="2">
                  <c:v>11723.272800000001</c:v>
                </c:pt>
                <c:pt idx="3">
                  <c:v>11670.6306</c:v>
                </c:pt>
                <c:pt idx="4">
                  <c:v>11617.9884</c:v>
                </c:pt>
                <c:pt idx="5">
                  <c:v>11565.346200000002</c:v>
                </c:pt>
                <c:pt idx="6">
                  <c:v>11512.704</c:v>
                </c:pt>
                <c:pt idx="7">
                  <c:v>11460.061799999999</c:v>
                </c:pt>
                <c:pt idx="8">
                  <c:v>11407.419600000001</c:v>
                </c:pt>
                <c:pt idx="9">
                  <c:v>11354.777400000001</c:v>
                </c:pt>
                <c:pt idx="10">
                  <c:v>11302.135200000001</c:v>
                </c:pt>
                <c:pt idx="11">
                  <c:v>11249.493</c:v>
                </c:pt>
                <c:pt idx="12">
                  <c:v>11196.8508</c:v>
                </c:pt>
                <c:pt idx="13">
                  <c:v>11144.208600000002</c:v>
                </c:pt>
                <c:pt idx="14">
                  <c:v>11091.5664</c:v>
                </c:pt>
                <c:pt idx="15">
                  <c:v>11038.924199999999</c:v>
                </c:pt>
                <c:pt idx="16">
                  <c:v>10986.282000000001</c:v>
                </c:pt>
                <c:pt idx="17">
                  <c:v>10933.639800000001</c:v>
                </c:pt>
                <c:pt idx="18">
                  <c:v>10880.997600000001</c:v>
                </c:pt>
                <c:pt idx="19">
                  <c:v>10828.3554</c:v>
                </c:pt>
                <c:pt idx="20">
                  <c:v>10775.7132</c:v>
                </c:pt>
                <c:pt idx="21">
                  <c:v>10723.071</c:v>
                </c:pt>
                <c:pt idx="22">
                  <c:v>10670.428800000002</c:v>
                </c:pt>
                <c:pt idx="23">
                  <c:v>10617.786599999999</c:v>
                </c:pt>
                <c:pt idx="24">
                  <c:v>10565.144400000001</c:v>
                </c:pt>
                <c:pt idx="25">
                  <c:v>10512.502199999999</c:v>
                </c:pt>
                <c:pt idx="26">
                  <c:v>10459.86</c:v>
                </c:pt>
                <c:pt idx="27">
                  <c:v>10407.2178</c:v>
                </c:pt>
                <c:pt idx="28">
                  <c:v>10245.84</c:v>
                </c:pt>
                <c:pt idx="29">
                  <c:v>10043.370000000001</c:v>
                </c:pt>
                <c:pt idx="30">
                  <c:v>9840.9000000000015</c:v>
                </c:pt>
                <c:pt idx="31">
                  <c:v>9638.43</c:v>
                </c:pt>
                <c:pt idx="32">
                  <c:v>9435.9600000000009</c:v>
                </c:pt>
                <c:pt idx="33">
                  <c:v>9233.4900000000016</c:v>
                </c:pt>
                <c:pt idx="34">
                  <c:v>9031.02</c:v>
                </c:pt>
                <c:pt idx="35">
                  <c:v>8828.5499999999993</c:v>
                </c:pt>
                <c:pt idx="36">
                  <c:v>8626.08</c:v>
                </c:pt>
                <c:pt idx="37">
                  <c:v>8423.61</c:v>
                </c:pt>
                <c:pt idx="38">
                  <c:v>8221.14</c:v>
                </c:pt>
                <c:pt idx="39">
                  <c:v>8018.67</c:v>
                </c:pt>
                <c:pt idx="40">
                  <c:v>7816.2</c:v>
                </c:pt>
                <c:pt idx="41">
                  <c:v>7613.7300000000005</c:v>
                </c:pt>
                <c:pt idx="42">
                  <c:v>7411.26</c:v>
                </c:pt>
                <c:pt idx="43">
                  <c:v>7208.79</c:v>
                </c:pt>
                <c:pt idx="44">
                  <c:v>7006.3200000000006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B06-4D5D-9488-6F96D5B8A552}"/>
            </c:ext>
          </c:extLst>
        </c:ser>
        <c:ser>
          <c:idx val="1"/>
          <c:order val="5"/>
          <c:tx>
            <c:strRef>
              <c:f>švarz!$E$24</c:f>
              <c:strCache>
                <c:ptCount val="1"/>
                <c:pt idx="0">
                  <c:v>50%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švarz!$F$26:$F$70</c:f>
              <c:numCache>
                <c:formatCode>#,##0</c:formatCode>
                <c:ptCount val="45"/>
                <c:pt idx="0">
                  <c:v>10670.2572</c:v>
                </c:pt>
                <c:pt idx="1">
                  <c:v>10643.939999999999</c:v>
                </c:pt>
                <c:pt idx="2">
                  <c:v>10617.622800000001</c:v>
                </c:pt>
                <c:pt idx="3">
                  <c:v>10591.3056</c:v>
                </c:pt>
                <c:pt idx="4">
                  <c:v>10564.9884</c:v>
                </c:pt>
                <c:pt idx="5">
                  <c:v>10538.671200000001</c:v>
                </c:pt>
                <c:pt idx="6">
                  <c:v>10512.353999999999</c:v>
                </c:pt>
                <c:pt idx="7">
                  <c:v>10486.0368</c:v>
                </c:pt>
                <c:pt idx="8">
                  <c:v>10459.7196</c:v>
                </c:pt>
                <c:pt idx="9">
                  <c:v>10433.402400000001</c:v>
                </c:pt>
                <c:pt idx="10">
                  <c:v>10407.085200000001</c:v>
                </c:pt>
                <c:pt idx="11">
                  <c:v>10346.58</c:v>
                </c:pt>
                <c:pt idx="12">
                  <c:v>10245.36</c:v>
                </c:pt>
                <c:pt idx="13">
                  <c:v>10144.140000000001</c:v>
                </c:pt>
                <c:pt idx="14">
                  <c:v>10042.92</c:v>
                </c:pt>
                <c:pt idx="15">
                  <c:v>9941.7000000000007</c:v>
                </c:pt>
                <c:pt idx="16">
                  <c:v>9840.48</c:v>
                </c:pt>
                <c:pt idx="17">
                  <c:v>9739.26</c:v>
                </c:pt>
                <c:pt idx="18">
                  <c:v>9638.0400000000009</c:v>
                </c:pt>
                <c:pt idx="19">
                  <c:v>9536.82</c:v>
                </c:pt>
                <c:pt idx="20">
                  <c:v>9435.5999999999985</c:v>
                </c:pt>
                <c:pt idx="21">
                  <c:v>9334.380000000001</c:v>
                </c:pt>
                <c:pt idx="22">
                  <c:v>9233.16</c:v>
                </c:pt>
                <c:pt idx="23">
                  <c:v>9131.94</c:v>
                </c:pt>
                <c:pt idx="24">
                  <c:v>9030.7200000000012</c:v>
                </c:pt>
                <c:pt idx="25">
                  <c:v>8929.5</c:v>
                </c:pt>
                <c:pt idx="26">
                  <c:v>8828.2799999999988</c:v>
                </c:pt>
                <c:pt idx="27">
                  <c:v>8727.0600000000013</c:v>
                </c:pt>
                <c:pt idx="28">
                  <c:v>8625.84</c:v>
                </c:pt>
                <c:pt idx="29">
                  <c:v>8524.6200000000008</c:v>
                </c:pt>
                <c:pt idx="30">
                  <c:v>8423.4000000000015</c:v>
                </c:pt>
                <c:pt idx="31">
                  <c:v>8322.18</c:v>
                </c:pt>
                <c:pt idx="32">
                  <c:v>8220.9599999999991</c:v>
                </c:pt>
                <c:pt idx="33">
                  <c:v>8119.7400000000007</c:v>
                </c:pt>
                <c:pt idx="34">
                  <c:v>8018.52</c:v>
                </c:pt>
                <c:pt idx="35">
                  <c:v>7917.3</c:v>
                </c:pt>
                <c:pt idx="36">
                  <c:v>7816.08</c:v>
                </c:pt>
                <c:pt idx="37">
                  <c:v>7714.8600000000006</c:v>
                </c:pt>
                <c:pt idx="38">
                  <c:v>7613.64</c:v>
                </c:pt>
                <c:pt idx="39">
                  <c:v>7512.42</c:v>
                </c:pt>
                <c:pt idx="40">
                  <c:v>7411.2</c:v>
                </c:pt>
                <c:pt idx="41">
                  <c:v>7309.9800000000005</c:v>
                </c:pt>
                <c:pt idx="42">
                  <c:v>7208.76</c:v>
                </c:pt>
                <c:pt idx="43">
                  <c:v>7107.54</c:v>
                </c:pt>
                <c:pt idx="44">
                  <c:v>7006.3200000000006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B06-4D5D-9488-6F96D5B8A552}"/>
            </c:ext>
          </c:extLst>
        </c:ser>
        <c:ser>
          <c:idx val="0"/>
          <c:order val="6"/>
          <c:tx>
            <c:strRef>
              <c:f>švarz!$Q$24</c:f>
              <c:strCache>
                <c:ptCount val="1"/>
                <c:pt idx="0">
                  <c:v>AROP(60)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švarz!$D$26:$D$70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švarz!$Q$26:$Q$70</c:f>
              <c:numCache>
                <c:formatCode>General</c:formatCode>
                <c:ptCount val="45"/>
                <c:pt idx="0">
                  <c:v>10219.75</c:v>
                </c:pt>
                <c:pt idx="1">
                  <c:v>10219.75</c:v>
                </c:pt>
                <c:pt idx="2">
                  <c:v>10219.75</c:v>
                </c:pt>
                <c:pt idx="3">
                  <c:v>10219.75</c:v>
                </c:pt>
                <c:pt idx="4">
                  <c:v>10219.75</c:v>
                </c:pt>
                <c:pt idx="5">
                  <c:v>10219.75</c:v>
                </c:pt>
                <c:pt idx="6">
                  <c:v>10219.75</c:v>
                </c:pt>
                <c:pt idx="7">
                  <c:v>10219.75</c:v>
                </c:pt>
                <c:pt idx="8">
                  <c:v>10219.75</c:v>
                </c:pt>
                <c:pt idx="9">
                  <c:v>10219.75</c:v>
                </c:pt>
                <c:pt idx="10">
                  <c:v>10219.75</c:v>
                </c:pt>
                <c:pt idx="11">
                  <c:v>10219.75</c:v>
                </c:pt>
                <c:pt idx="12">
                  <c:v>10219.75</c:v>
                </c:pt>
                <c:pt idx="13">
                  <c:v>10219.75</c:v>
                </c:pt>
                <c:pt idx="14">
                  <c:v>10219.75</c:v>
                </c:pt>
                <c:pt idx="15">
                  <c:v>10219.75</c:v>
                </c:pt>
                <c:pt idx="16">
                  <c:v>10219.75</c:v>
                </c:pt>
                <c:pt idx="17">
                  <c:v>10219.75</c:v>
                </c:pt>
                <c:pt idx="18">
                  <c:v>10219.75</c:v>
                </c:pt>
                <c:pt idx="19">
                  <c:v>10219.75</c:v>
                </c:pt>
                <c:pt idx="20">
                  <c:v>10219.75</c:v>
                </c:pt>
                <c:pt idx="21">
                  <c:v>10219.75</c:v>
                </c:pt>
                <c:pt idx="22">
                  <c:v>10219.75</c:v>
                </c:pt>
                <c:pt idx="23">
                  <c:v>10219.75</c:v>
                </c:pt>
                <c:pt idx="24">
                  <c:v>10219.75</c:v>
                </c:pt>
                <c:pt idx="25">
                  <c:v>10219.75</c:v>
                </c:pt>
                <c:pt idx="26">
                  <c:v>10219.75</c:v>
                </c:pt>
                <c:pt idx="27">
                  <c:v>10219.75</c:v>
                </c:pt>
                <c:pt idx="28">
                  <c:v>10219.75</c:v>
                </c:pt>
                <c:pt idx="29">
                  <c:v>10219.75</c:v>
                </c:pt>
                <c:pt idx="30">
                  <c:v>10219.75</c:v>
                </c:pt>
                <c:pt idx="31">
                  <c:v>10219.75</c:v>
                </c:pt>
                <c:pt idx="32">
                  <c:v>10219.75</c:v>
                </c:pt>
                <c:pt idx="33">
                  <c:v>10219.75</c:v>
                </c:pt>
                <c:pt idx="34">
                  <c:v>10219.75</c:v>
                </c:pt>
                <c:pt idx="35">
                  <c:v>10219.75</c:v>
                </c:pt>
                <c:pt idx="36">
                  <c:v>10219.75</c:v>
                </c:pt>
                <c:pt idx="37">
                  <c:v>10219.75</c:v>
                </c:pt>
                <c:pt idx="38">
                  <c:v>10219.75</c:v>
                </c:pt>
                <c:pt idx="39">
                  <c:v>10219.75</c:v>
                </c:pt>
                <c:pt idx="40">
                  <c:v>10219.75</c:v>
                </c:pt>
                <c:pt idx="41">
                  <c:v>10219.75</c:v>
                </c:pt>
                <c:pt idx="42">
                  <c:v>10219.75</c:v>
                </c:pt>
                <c:pt idx="43">
                  <c:v>10219.75</c:v>
                </c:pt>
                <c:pt idx="44">
                  <c:v>10219.75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B06-4D5D-9488-6F96D5B8A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513728"/>
        <c:axId val="149515264"/>
      </c:scatterChart>
      <c:valAx>
        <c:axId val="14951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9515264"/>
        <c:crosses val="autoZero"/>
        <c:crossBetween val="midCat"/>
      </c:valAx>
      <c:valAx>
        <c:axId val="14951526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951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01292054320876"/>
          <c:y val="0.13551015582511647"/>
          <c:w val="0.12962483792452401"/>
          <c:h val="0.69632167600671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919A4D5-6A7B-4F63-BCDB-EAC7D1E5D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8CBA12-E193-4FC1-9C9C-115971CDF7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722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>
                <a:latin typeface="Arial" charset="0"/>
              </a:rPr>
              <a:t>První pilíř většinou bývá financován metodou průběžného financování. Financování je založeno na solidaritě mezi generacemi, kdy dnes vyplácené penze jsou hrazeny z příspěvků dnešních aktivních (výdělečně činných) občanů. Jejích nárok na penzi by měl být na oplátku po uplynutí příslušné doby financován z příspěvků pozdějších generací, a tak v zásadě nezávisí na objemu příspěvků, které jednotlivec během svého produktivního věku skutečně odvedl.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dirty="0">
                <a:latin typeface="Arial" charset="0"/>
              </a:rPr>
              <a:t>Osoba </a:t>
            </a:r>
            <a:r>
              <a:rPr lang="cs-CZ" altLang="cs-CZ" dirty="0" err="1">
                <a:latin typeface="Arial" charset="0"/>
              </a:rPr>
              <a:t>doborovolně</a:t>
            </a:r>
            <a:r>
              <a:rPr lang="cs-CZ" altLang="cs-CZ" dirty="0">
                <a:latin typeface="Arial" charset="0"/>
              </a:rPr>
              <a:t> účastna= osoba vedena v evidenci úřadu práce jako uchazeče o zaměstnání nad rámec rozsahu této doby započítávané ze zákona; osoba soustavně připravující se na budoucí povolání studiem na SS, VOŠ nebo VŠ v ČR nad rámec prvních 6 let tohoto studia po dosažení věku 18 let; osoba vykonávající dlouhodobou dobrovolnickou službu na základě smlouvy, osoba která pracuje v ČR ve prospěch zahraničního zaměstnavatele (od 1.1.2009), osoba výdělečně činná v cizině (osoba má pracovní poměr, je členem družstva anebo je osoba samostatně výdělečně činná)</a:t>
            </a:r>
          </a:p>
        </p:txBody>
      </p:sp>
      <p:sp>
        <p:nvSpPr>
          <p:cNvPr id="798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FB19BA-FA26-4915-A13A-17EB397E2065}" type="slidenum">
              <a:rPr lang="cs-CZ" altLang="cs-CZ"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1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cs-CZ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cs-CZ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cs-CZ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95 h 1000"/>
                <a:gd name="T2" fmla="*/ 0 w 1000"/>
                <a:gd name="T3" fmla="*/ 69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 w 1000"/>
                <a:gd name="T3" fmla="*/ 0 h 1000"/>
                <a:gd name="T4" fmla="*/ 1 w 1000"/>
                <a:gd name="T5" fmla="*/ 557 h 1000"/>
                <a:gd name="T6" fmla="*/ 0 w 1000"/>
                <a:gd name="T7" fmla="*/ 557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69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6C7928-EC64-4141-AFA0-7320B06F410F}" type="datetime1">
              <a:rPr lang="cs-CZ" smtClean="0"/>
              <a:t>26.04.2023</a:t>
            </a:fld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76D8-9988-4712-BCF2-369BF71BD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434E-B16B-4063-BF33-3B3FDEB8BE1C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DF42-12FC-4899-BF90-50A0FE614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19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585D-1D67-4C3E-BD23-3A45FCAD5FA5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0B4F-9E57-4AAD-A30B-E1208F0B9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64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A3E0-374F-483C-B122-42ED5BEFD248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2FC9-F8E7-4585-AEDB-29C0F9DA1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17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4C17-F245-4C0A-80FC-5C2947402AB2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7C84-321B-4D7B-8D33-14FD963B79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03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17F7-EA60-4C95-9353-F18AA7BA2844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B7C-0E6B-44BC-9D04-57549C876A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9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5AC2-72F8-471E-84EA-FC81E29A9DF9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9A50-3D11-437F-83D5-91CE67A810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6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D218-0912-44D9-BF0F-E15C141A76BC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05CE-C65B-4A98-8D4B-D16ADC75B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8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91B3-66C4-4CC3-BE05-A9F297A4D5A5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D8AA-65C3-4BAB-AD30-B713EB8745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6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3D27-1213-43A2-90BB-A0A0186260A9}" type="datetime1">
              <a:rPr lang="cs-CZ" smtClean="0"/>
              <a:t>26.04.2023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5406-8A31-4188-9925-1C5523126E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9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F483-F4D2-4AC5-B6B1-49FF0B2CF7ED}" type="datetime1">
              <a:rPr lang="cs-CZ" smtClean="0"/>
              <a:t>26.04.2023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7AE0-75F6-4EBA-BB33-BD0975A628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ED8A-D0B8-4D02-9DC0-570690C99C8F}" type="datetime1">
              <a:rPr lang="cs-CZ" smtClean="0"/>
              <a:t>26.04.2023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FF47-96EE-48AD-83EE-1B49B7E621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C9D8-4F90-49A6-BD2E-F6154322D262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98410-42E3-4745-8A32-3D5BE7A55D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5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E7C1-2632-4D1C-923B-14C87ED516F1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4CCC-BF7F-4F88-BAD3-5DE6B9357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3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cs-CZ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cs-CZ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4BC2B872-CD85-4E3B-8864-D663019435CE}" type="datetime1">
              <a:rPr lang="cs-CZ" smtClean="0"/>
              <a:t>26.04.2023</a:t>
            </a:fld>
            <a:endParaRPr lang="cs-CZ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8A56394-789B-4AAF-9EB9-7CC72F6A2D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web/cz/informace-o-vyplacenych-davka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zso.cz/csu/czso/animovane_stromy_zivot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urvo.eu/backtest/portfolio/vanguard-ftse-allworld-ucits-etf-usd-accumulating--NoIgaghgdg5grhATgEwAQDEAqBlAoqgQQBsiBaAdQHtEi0BVAYQEkdVdN1UAKO7AEQCUhAMbC4AWzhEIAFwCWsEABpgoJrgAMGgEIBpAKzaAipgAcG5QEYAuraA?config=%7B%22periodStart%22%3A%222013-01%22%7D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app.powerbi.com/view?r=eyJrIjoiMDA5MmY0MGItNGQxMS00YmVjLWJhNjAtZmM5NThkNjYxZDhmIiwidCI6IjExOTA0ZjIzLWYwZGItNGNkYy05NmY3LTM5MGJkNTVmY2VlOCIsImMiOjh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spglobal.com/spdji/en/indices/equity/sp-500/#overvie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files/clanky/11969/Analyz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dirty="0"/>
              <a:t>Financování důchodového systému</a:t>
            </a:r>
            <a:endParaRPr lang="cs-CZ" alt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cs-CZ" altLang="cs-CZ"/>
          </a:p>
          <a:p>
            <a:pPr algn="r" eaLnBrk="1" hangingPunct="1"/>
            <a:endParaRPr lang="cs-CZ" altLang="cs-CZ"/>
          </a:p>
          <a:p>
            <a:pPr algn="r" eaLnBrk="1" hangingPunct="1"/>
            <a:r>
              <a:rPr lang="cs-CZ" altLang="cs-CZ"/>
              <a:t>Robert Jahoda</a:t>
            </a:r>
          </a:p>
          <a:p>
            <a:pPr algn="r" eaLnBrk="1" hangingPunct="1"/>
            <a:endParaRPr lang="en-GB" altLang="cs-CZ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/>
              <a:t>Český důchodový systém</a:t>
            </a:r>
            <a:br>
              <a:rPr lang="cs-CZ" altLang="cs-CZ" dirty="0"/>
            </a:br>
            <a:r>
              <a:rPr lang="cs-CZ" altLang="cs-CZ" sz="3200" dirty="0">
                <a:solidFill>
                  <a:srgbClr val="990000"/>
                </a:solidFill>
              </a:rPr>
              <a:t>charakteristika (do 2012 + od 2016)</a:t>
            </a:r>
            <a:endParaRPr lang="en-GB" altLang="cs-CZ" sz="32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/>
            <a:endParaRPr lang="en-GB" altLang="cs-CZ" dirty="0"/>
          </a:p>
        </p:txBody>
      </p:sp>
      <p:pic>
        <p:nvPicPr>
          <p:cNvPr id="15365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60563"/>
            <a:ext cx="873283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D2D028-58BA-47B4-8A78-BD13C14767F5}" type="datetime1">
              <a:rPr lang="cs-CZ" altLang="cs-CZ" sz="1000" smtClean="0"/>
              <a:t>26.04.2023</a:t>
            </a:fld>
            <a:endParaRPr lang="cs-CZ" altLang="cs-CZ" sz="1000"/>
          </a:p>
        </p:txBody>
      </p:sp>
      <p:sp>
        <p:nvSpPr>
          <p:cNvPr id="2" name="TextovéPole 1"/>
          <p:cNvSpPr txBox="1"/>
          <p:nvPr/>
        </p:nvSpPr>
        <p:spPr>
          <a:xfrm>
            <a:off x="7740352" y="196056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(Doplňkové penzijní spoření)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sz="3600" dirty="0">
                <a:solidFill>
                  <a:srgbClr val="990000"/>
                </a:solidFill>
              </a:rPr>
              <a:t>První pilíř</a:t>
            </a:r>
            <a:br>
              <a:rPr lang="cs-CZ" altLang="cs-CZ" sz="3600" dirty="0"/>
            </a:br>
            <a:r>
              <a:rPr lang="cs-CZ" altLang="cs-CZ" sz="3600" dirty="0">
                <a:hlinkClick r:id="rId3"/>
              </a:rPr>
              <a:t>Výdaje</a:t>
            </a:r>
            <a:r>
              <a:rPr lang="cs-CZ" altLang="cs-CZ" sz="3600" dirty="0"/>
              <a:t> na důchodový systém</a:t>
            </a:r>
          </a:p>
        </p:txBody>
      </p:sp>
      <p:sp>
        <p:nvSpPr>
          <p:cNvPr id="24581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8139A0D-CE1C-4EE4-96CB-D2A85FD880E3}" type="slidenum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000"/>
          </a:p>
        </p:txBody>
      </p:sp>
      <p:sp>
        <p:nvSpPr>
          <p:cNvPr id="2" name="Obdélník 1"/>
          <p:cNvSpPr/>
          <p:nvPr/>
        </p:nvSpPr>
        <p:spPr>
          <a:xfrm>
            <a:off x="251520" y="616070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Proč v lednu 2023 rostou meziročně výdaje o 20.4 %?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4E626-24C6-4E10-88AA-74C8FC631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3" y="1820871"/>
            <a:ext cx="7762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F64342-F012-4157-86E0-854741D1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ighlight>
                  <a:srgbClr val="FFFF00"/>
                </a:highlight>
              </a:rPr>
              <a:t>CORE </a:t>
            </a:r>
            <a:br>
              <a:rPr lang="cs-CZ" altLang="cs-CZ" dirty="0">
                <a:highlight>
                  <a:srgbClr val="FFFF00"/>
                </a:highlight>
              </a:rPr>
            </a:br>
            <a:r>
              <a:rPr lang="cs-CZ" dirty="0">
                <a:solidFill>
                  <a:srgbClr val="FF0000"/>
                </a:solidFill>
              </a:rPr>
              <a:t>CS: Jaký je vliv demografie?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ED3EFF-54B1-481F-B972-27D8D362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7ED8A-D0B8-4D02-9DC0-570690C99C8F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F876A3-E276-4E56-961E-640AF6E18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Čeho si na animaci všímat:</a:t>
            </a:r>
          </a:p>
          <a:p>
            <a:pPr lvl="1"/>
            <a:r>
              <a:rPr lang="cs-CZ" dirty="0"/>
              <a:t>Demografických vln a čím jsou podmíněné</a:t>
            </a:r>
          </a:p>
          <a:p>
            <a:pPr lvl="1"/>
            <a:r>
              <a:rPr lang="cs-CZ" dirty="0"/>
              <a:t>Změn demografického chování</a:t>
            </a:r>
          </a:p>
          <a:p>
            <a:pPr lvl="1"/>
            <a:r>
              <a:rPr lang="cs-CZ" dirty="0"/>
              <a:t>Vývoj podílu skupiny 65+</a:t>
            </a:r>
          </a:p>
          <a:p>
            <a:pPr lvl="2"/>
            <a:r>
              <a:rPr lang="cs-CZ" sz="1800" dirty="0"/>
              <a:t>1950</a:t>
            </a:r>
            <a:r>
              <a:rPr lang="cs-CZ" sz="1800" dirty="0">
                <a:sym typeface="Wingdings" panose="05000000000000000000" pitchFamily="2" charset="2"/>
              </a:rPr>
              <a:t>1970</a:t>
            </a:r>
            <a:r>
              <a:rPr lang="cs-CZ" sz="1800" dirty="0"/>
              <a:t>1989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2022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2032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2042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2052</a:t>
            </a:r>
            <a:r>
              <a:rPr lang="cs-CZ" sz="1800" dirty="0">
                <a:sym typeface="Wingdings" panose="05000000000000000000" pitchFamily="2" charset="2"/>
              </a:rPr>
              <a:t>2059</a:t>
            </a:r>
          </a:p>
          <a:p>
            <a:pPr lvl="2"/>
            <a:endParaRPr lang="cs-CZ" sz="1800" dirty="0">
              <a:sym typeface="Wingdings" panose="05000000000000000000" pitchFamily="2" charset="2"/>
            </a:endParaRPr>
          </a:p>
          <a:p>
            <a:r>
              <a:rPr lang="cs-CZ" sz="2600" dirty="0">
                <a:sym typeface="Wingdings" panose="05000000000000000000" pitchFamily="2" charset="2"/>
              </a:rPr>
              <a:t>Jaký je dopad demografie na důchodový účet?</a:t>
            </a:r>
          </a:p>
          <a:p>
            <a:pPr lvl="1"/>
            <a:r>
              <a:rPr lang="cs-CZ" sz="2200" dirty="0">
                <a:sym typeface="Wingdings" panose="05000000000000000000" pitchFamily="2" charset="2"/>
              </a:rPr>
              <a:t>Podíl 65+ versus demografická závislost systému</a:t>
            </a:r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E5A056BB-3D3B-462C-8F00-24F7C3B8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459943"/>
            <a:ext cx="654199" cy="7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/>
              <a:t>V</a:t>
            </a:r>
            <a:r>
              <a:rPr lang="cs-CZ" altLang="cs-CZ" sz="3200">
                <a:cs typeface="Times New Roman" pitchFamily="18" charset="0"/>
              </a:rPr>
              <a:t>ývoj (demografické) míry závislosti (65+/20-64) </a:t>
            </a:r>
            <a:r>
              <a:rPr lang="cs-CZ" altLang="cs-CZ" sz="2400">
                <a:cs typeface="Times New Roman" pitchFamily="18" charset="0"/>
              </a:rPr>
              <a:t>(data 2005, 2009 nová proj.)</a:t>
            </a:r>
            <a:endParaRPr lang="en-GB" altLang="cs-CZ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1450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cs-CZ"/>
          </a:p>
        </p:txBody>
      </p:sp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990600" y="1600200"/>
          <a:ext cx="76200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5714286" imgH="3467584" progId="MSPhotoEd.3">
                  <p:embed/>
                </p:oleObj>
              </mc:Choice>
              <mc:Fallback>
                <p:oleObj r:id="rId3" imgW="5714286" imgH="3467584" progId="MSPhotoEd.3">
                  <p:embed/>
                  <p:pic>
                    <p:nvPicPr>
                      <p:cNvPr id="297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6200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A7F30-50D0-4AE5-AFE3-85BC773A817E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955898"/>
          </a:xfrm>
        </p:spPr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rgbClr val="990000"/>
                </a:solidFill>
              </a:rPr>
              <a:t>CS:DB PAYG – finance v pozadí</a:t>
            </a:r>
            <a:r>
              <a:rPr lang="cs-CZ" altLang="cs-CZ" dirty="0">
                <a:solidFill>
                  <a:srgbClr val="990000"/>
                </a:solidFill>
              </a:rPr>
              <a:t>    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10258" name="Zástupný symbol pro datum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B8BFC-4DCE-4D39-809C-D551F1A106F8}" type="datetime1">
              <a:rPr lang="cs-CZ" altLang="cs-CZ" sz="1000" smtClean="0"/>
              <a:t>26.04.2023</a:t>
            </a:fld>
            <a:endParaRPr lang="cs-CZ" altLang="cs-CZ" sz="100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996466" y="1052737"/>
            <a:ext cx="756699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důchody + administrativa = počet EA * průměrný vyměřovací základ * </a:t>
            </a:r>
            <a:r>
              <a:rPr lang="cs-CZ" altLang="cs-CZ" sz="1400" dirty="0">
                <a:solidFill>
                  <a:srgbClr val="990000"/>
                </a:solidFill>
              </a:rPr>
              <a:t>příspěvková sazba</a:t>
            </a:r>
            <a:endParaRPr lang="en-GB" altLang="cs-CZ" sz="1400" dirty="0">
              <a:solidFill>
                <a:srgbClr val="99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C2F74E-B8EF-4FCA-8B45-D4C164E7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" y="1630531"/>
            <a:ext cx="9144000" cy="468153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3BD611D-AF59-44BE-8173-9325A528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916832"/>
            <a:ext cx="3068480" cy="33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955898"/>
          </a:xfrm>
        </p:spPr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rgbClr val="990000"/>
                </a:solidFill>
              </a:rPr>
              <a:t>CS:DB PAYG – finance v pozadí</a:t>
            </a:r>
            <a:r>
              <a:rPr lang="cs-CZ" altLang="cs-CZ" dirty="0">
                <a:solidFill>
                  <a:srgbClr val="990000"/>
                </a:solidFill>
              </a:rPr>
              <a:t>    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10258" name="Zástupný symbol pro datum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B8BFC-4DCE-4D39-809C-D551F1A106F8}" type="datetime1">
              <a:rPr lang="cs-CZ" altLang="cs-CZ" sz="1000" smtClean="0"/>
              <a:t>26.04.2023</a:t>
            </a:fld>
            <a:endParaRPr lang="cs-CZ" altLang="cs-CZ" sz="100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996466" y="1052737"/>
            <a:ext cx="756699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důchody + administrativa = počet EA * průměrný vyměřovací základ * </a:t>
            </a:r>
            <a:r>
              <a:rPr lang="cs-CZ" altLang="cs-CZ" sz="1400" dirty="0">
                <a:solidFill>
                  <a:srgbClr val="990000"/>
                </a:solidFill>
              </a:rPr>
              <a:t>příspěvková sazba</a:t>
            </a:r>
            <a:endParaRPr lang="en-GB" altLang="cs-CZ" sz="1400" dirty="0">
              <a:solidFill>
                <a:srgbClr val="99000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91E1DA8-6FFD-4E2C-A817-CBCD43C0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628800"/>
            <a:ext cx="7855024" cy="4467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/>
              <a:t>S1: abstrahujme od admin; předpokládejme stejnou demografii: (D</a:t>
            </a:r>
            <a:r>
              <a:rPr lang="cs-CZ" sz="1200" dirty="0"/>
              <a:t>1 </a:t>
            </a:r>
            <a:r>
              <a:rPr lang="cs-CZ" sz="2400" dirty="0"/>
              <a:t>= D</a:t>
            </a:r>
            <a:r>
              <a:rPr lang="cs-CZ" sz="1200" dirty="0"/>
              <a:t>0</a:t>
            </a:r>
            <a:r>
              <a:rPr lang="cs-CZ" sz="2400" dirty="0"/>
              <a:t> a A</a:t>
            </a:r>
            <a:r>
              <a:rPr lang="cs-CZ" sz="1200" dirty="0"/>
              <a:t>1 </a:t>
            </a:r>
            <a:r>
              <a:rPr lang="cs-CZ" sz="2400" dirty="0"/>
              <a:t>= A</a:t>
            </a:r>
            <a:r>
              <a:rPr lang="cs-CZ" sz="1200" dirty="0"/>
              <a:t>0</a:t>
            </a:r>
            <a:r>
              <a:rPr lang="cs-CZ" sz="2400" dirty="0"/>
              <a:t>)</a:t>
            </a:r>
          </a:p>
          <a:p>
            <a:pPr marL="0" indent="0">
              <a:buNone/>
              <a:tabLst>
                <a:tab pos="4665663" algn="l"/>
              </a:tabLst>
            </a:pPr>
            <a:r>
              <a:rPr lang="cs-CZ" sz="2400" dirty="0"/>
              <a:t>            D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1200" dirty="0"/>
              <a:t>Ø</a:t>
            </a:r>
            <a:r>
              <a:rPr lang="cs-CZ" sz="2400" dirty="0"/>
              <a:t>B</a:t>
            </a:r>
            <a:r>
              <a:rPr lang="cs-CZ" sz="1200" dirty="0"/>
              <a:t>0</a:t>
            </a:r>
            <a:r>
              <a:rPr lang="cs-CZ" sz="2400" dirty="0"/>
              <a:t> = A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1200" dirty="0"/>
              <a:t>Ø</a:t>
            </a:r>
            <a:r>
              <a:rPr lang="cs-CZ" sz="2400" dirty="0"/>
              <a:t>Z</a:t>
            </a:r>
            <a:r>
              <a:rPr lang="cs-CZ" sz="1200" dirty="0"/>
              <a:t>0</a:t>
            </a:r>
            <a:r>
              <a:rPr lang="cs-CZ" sz="2400" dirty="0"/>
              <a:t> x r</a:t>
            </a:r>
            <a:r>
              <a:rPr lang="cs-CZ" sz="1200" dirty="0"/>
              <a:t>0</a:t>
            </a:r>
          </a:p>
          <a:p>
            <a:pPr marL="0" indent="0">
              <a:buNone/>
            </a:pPr>
            <a:r>
              <a:rPr lang="cs-CZ" sz="2400" dirty="0"/>
              <a:t>D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1200" dirty="0"/>
              <a:t>Ø</a:t>
            </a:r>
            <a:r>
              <a:rPr lang="cs-CZ" sz="2400" dirty="0"/>
              <a:t>B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2400" dirty="0">
                <a:solidFill>
                  <a:srgbClr val="FF0000"/>
                </a:solidFill>
              </a:rPr>
              <a:t>(1+i</a:t>
            </a:r>
            <a:r>
              <a:rPr lang="cs-CZ" sz="1200" dirty="0">
                <a:solidFill>
                  <a:srgbClr val="FF0000"/>
                </a:solidFill>
              </a:rPr>
              <a:t>1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  <a:r>
              <a:rPr lang="cs-CZ" sz="2400" dirty="0"/>
              <a:t> = A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1200" dirty="0"/>
              <a:t>Ø</a:t>
            </a:r>
            <a:r>
              <a:rPr lang="cs-CZ" sz="2400" dirty="0"/>
              <a:t>Z</a:t>
            </a:r>
            <a:r>
              <a:rPr lang="cs-CZ" sz="1200" dirty="0"/>
              <a:t>0</a:t>
            </a:r>
            <a:r>
              <a:rPr lang="cs-CZ" sz="2400" dirty="0"/>
              <a:t> x </a:t>
            </a:r>
            <a:r>
              <a:rPr lang="cs-CZ" sz="2400" dirty="0">
                <a:solidFill>
                  <a:srgbClr val="FF0000"/>
                </a:solidFill>
              </a:rPr>
              <a:t>(1+w</a:t>
            </a:r>
            <a:r>
              <a:rPr lang="cs-CZ" sz="1200" dirty="0">
                <a:solidFill>
                  <a:srgbClr val="FF0000"/>
                </a:solidFill>
              </a:rPr>
              <a:t>1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  <a:r>
              <a:rPr lang="cs-CZ" sz="2400" dirty="0"/>
              <a:t> x r</a:t>
            </a:r>
            <a:r>
              <a:rPr lang="cs-CZ" sz="1200" dirty="0"/>
              <a:t>0</a:t>
            </a:r>
          </a:p>
          <a:p>
            <a:pPr marL="0" indent="0" algn="ctr">
              <a:buNone/>
            </a:pPr>
            <a:endParaRPr lang="cs-CZ" sz="2400" dirty="0"/>
          </a:p>
          <a:p>
            <a:r>
              <a:rPr lang="cs-CZ" sz="2400" dirty="0"/>
              <a:t>S2: uvolněme předpoklad demografie: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1600" dirty="0">
                <a:solidFill>
                  <a:schemeClr val="tx2"/>
                </a:solidFill>
              </a:rPr>
              <a:t>(D</a:t>
            </a:r>
            <a:r>
              <a:rPr lang="cs-CZ" sz="1000" dirty="0">
                <a:solidFill>
                  <a:schemeClr val="tx2"/>
                </a:solidFill>
              </a:rPr>
              <a:t>0 </a:t>
            </a:r>
            <a:r>
              <a:rPr lang="cs-CZ" sz="1600" dirty="0">
                <a:solidFill>
                  <a:schemeClr val="tx2"/>
                </a:solidFill>
              </a:rPr>
              <a:t>- ZD</a:t>
            </a:r>
            <a:r>
              <a:rPr lang="cs-CZ" sz="1000" dirty="0">
                <a:solidFill>
                  <a:schemeClr val="tx2"/>
                </a:solidFill>
              </a:rPr>
              <a:t>1</a:t>
            </a:r>
            <a:r>
              <a:rPr lang="cs-CZ" sz="1600" dirty="0">
                <a:solidFill>
                  <a:schemeClr val="tx2"/>
                </a:solidFill>
              </a:rPr>
              <a:t>) x </a:t>
            </a:r>
            <a:r>
              <a:rPr lang="cs-CZ" sz="1000" dirty="0">
                <a:solidFill>
                  <a:schemeClr val="tx2"/>
                </a:solidFill>
              </a:rPr>
              <a:t>Ø</a:t>
            </a:r>
            <a:r>
              <a:rPr lang="cs-CZ" sz="1600" dirty="0">
                <a:solidFill>
                  <a:schemeClr val="tx2"/>
                </a:solidFill>
              </a:rPr>
              <a:t>B</a:t>
            </a:r>
            <a:r>
              <a:rPr lang="cs-CZ" sz="1000" dirty="0">
                <a:solidFill>
                  <a:schemeClr val="tx2"/>
                </a:solidFill>
              </a:rPr>
              <a:t>0 </a:t>
            </a:r>
            <a:r>
              <a:rPr lang="cs-CZ" sz="1600" dirty="0">
                <a:solidFill>
                  <a:schemeClr val="tx2"/>
                </a:solidFill>
              </a:rPr>
              <a:t>x (1+i</a:t>
            </a:r>
            <a:r>
              <a:rPr lang="cs-CZ" sz="1000" dirty="0">
                <a:solidFill>
                  <a:schemeClr val="tx2"/>
                </a:solidFill>
              </a:rPr>
              <a:t>1</a:t>
            </a:r>
            <a:r>
              <a:rPr lang="cs-CZ" sz="1600" dirty="0">
                <a:solidFill>
                  <a:schemeClr val="tx2"/>
                </a:solidFill>
              </a:rPr>
              <a:t>) + ND</a:t>
            </a:r>
            <a:r>
              <a:rPr lang="cs-CZ" sz="1000" dirty="0">
                <a:solidFill>
                  <a:schemeClr val="tx2"/>
                </a:solidFill>
              </a:rPr>
              <a:t>1 </a:t>
            </a:r>
            <a:r>
              <a:rPr lang="cs-CZ" sz="1600" dirty="0">
                <a:solidFill>
                  <a:schemeClr val="tx2"/>
                </a:solidFill>
              </a:rPr>
              <a:t>x </a:t>
            </a:r>
            <a:r>
              <a:rPr lang="cs-CZ" sz="1000" dirty="0">
                <a:solidFill>
                  <a:schemeClr val="tx2"/>
                </a:solidFill>
              </a:rPr>
              <a:t>Ø</a:t>
            </a:r>
            <a:r>
              <a:rPr lang="cs-CZ" sz="1600" dirty="0">
                <a:solidFill>
                  <a:schemeClr val="tx2"/>
                </a:solidFill>
              </a:rPr>
              <a:t>B</a:t>
            </a:r>
            <a:r>
              <a:rPr lang="cs-CZ" sz="1000" dirty="0">
                <a:solidFill>
                  <a:schemeClr val="tx2"/>
                </a:solidFill>
              </a:rPr>
              <a:t>1 </a:t>
            </a:r>
            <a:r>
              <a:rPr lang="cs-CZ" sz="1600" dirty="0">
                <a:solidFill>
                  <a:schemeClr val="tx2"/>
                </a:solidFill>
              </a:rPr>
              <a:t>= </a:t>
            </a:r>
            <a:r>
              <a:rPr lang="en-GB" sz="1600" dirty="0">
                <a:solidFill>
                  <a:schemeClr val="tx2"/>
                </a:solidFill>
              </a:rPr>
              <a:t>[</a:t>
            </a:r>
            <a:r>
              <a:rPr lang="cs-CZ" sz="1600" dirty="0">
                <a:solidFill>
                  <a:schemeClr val="tx2"/>
                </a:solidFill>
              </a:rPr>
              <a:t>(A</a:t>
            </a:r>
            <a:r>
              <a:rPr lang="cs-CZ" sz="1000" dirty="0">
                <a:solidFill>
                  <a:schemeClr val="tx2"/>
                </a:solidFill>
              </a:rPr>
              <a:t>0 </a:t>
            </a:r>
            <a:r>
              <a:rPr lang="cs-CZ" sz="1600" dirty="0">
                <a:solidFill>
                  <a:schemeClr val="tx2"/>
                </a:solidFill>
              </a:rPr>
              <a:t>- ND</a:t>
            </a:r>
            <a:r>
              <a:rPr lang="cs-CZ" sz="1000" dirty="0">
                <a:solidFill>
                  <a:schemeClr val="tx2"/>
                </a:solidFill>
              </a:rPr>
              <a:t>1</a:t>
            </a:r>
            <a:r>
              <a:rPr lang="cs-CZ" sz="1600" dirty="0">
                <a:solidFill>
                  <a:schemeClr val="tx2"/>
                </a:solidFill>
              </a:rPr>
              <a:t>) x </a:t>
            </a:r>
            <a:r>
              <a:rPr lang="cs-CZ" sz="1000" dirty="0">
                <a:solidFill>
                  <a:schemeClr val="tx2"/>
                </a:solidFill>
              </a:rPr>
              <a:t>Ø</a:t>
            </a:r>
            <a:r>
              <a:rPr lang="cs-CZ" sz="1600" dirty="0">
                <a:solidFill>
                  <a:schemeClr val="tx2"/>
                </a:solidFill>
              </a:rPr>
              <a:t>Z</a:t>
            </a:r>
            <a:r>
              <a:rPr lang="cs-CZ" sz="1000" dirty="0">
                <a:solidFill>
                  <a:schemeClr val="tx2"/>
                </a:solidFill>
              </a:rPr>
              <a:t>0</a:t>
            </a:r>
            <a:r>
              <a:rPr lang="cs-CZ" sz="1600" dirty="0">
                <a:solidFill>
                  <a:schemeClr val="tx2"/>
                </a:solidFill>
              </a:rPr>
              <a:t> x (1+w</a:t>
            </a:r>
            <a:r>
              <a:rPr lang="cs-CZ" sz="1000" dirty="0">
                <a:solidFill>
                  <a:schemeClr val="tx2"/>
                </a:solidFill>
              </a:rPr>
              <a:t>1</a:t>
            </a:r>
            <a:r>
              <a:rPr lang="cs-CZ" sz="1600" dirty="0">
                <a:solidFill>
                  <a:schemeClr val="tx2"/>
                </a:solidFill>
              </a:rPr>
              <a:t>) + NA</a:t>
            </a:r>
            <a:r>
              <a:rPr lang="cs-CZ" sz="1000" dirty="0">
                <a:solidFill>
                  <a:schemeClr val="tx2"/>
                </a:solidFill>
              </a:rPr>
              <a:t>1 </a:t>
            </a:r>
            <a:r>
              <a:rPr lang="cs-CZ" sz="1600" dirty="0">
                <a:solidFill>
                  <a:schemeClr val="tx2"/>
                </a:solidFill>
              </a:rPr>
              <a:t>x </a:t>
            </a:r>
            <a:r>
              <a:rPr lang="cs-CZ" sz="1000" dirty="0">
                <a:solidFill>
                  <a:schemeClr val="tx2"/>
                </a:solidFill>
              </a:rPr>
              <a:t>Ø</a:t>
            </a:r>
            <a:r>
              <a:rPr lang="cs-CZ" sz="1600" dirty="0">
                <a:solidFill>
                  <a:schemeClr val="tx2"/>
                </a:solidFill>
              </a:rPr>
              <a:t>Z</a:t>
            </a:r>
            <a:r>
              <a:rPr lang="cs-CZ" sz="1000" dirty="0">
                <a:solidFill>
                  <a:schemeClr val="tx2"/>
                </a:solidFill>
              </a:rPr>
              <a:t>1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]</a:t>
            </a:r>
            <a:r>
              <a:rPr lang="cs-CZ" sz="1600" dirty="0">
                <a:solidFill>
                  <a:schemeClr val="tx2"/>
                </a:solidFill>
              </a:rPr>
              <a:t> x r</a:t>
            </a:r>
            <a:r>
              <a:rPr lang="cs-CZ" sz="1000" dirty="0">
                <a:solidFill>
                  <a:schemeClr val="tx2"/>
                </a:solidFill>
              </a:rPr>
              <a:t>0</a:t>
            </a:r>
          </a:p>
          <a:p>
            <a:pPr marL="0" indent="0" algn="ctr">
              <a:buNone/>
            </a:pPr>
            <a:endParaRPr lang="cs-CZ" sz="2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5A1C83-3037-44FC-AE5E-9CBF8AF56209}"/>
              </a:ext>
            </a:extLst>
          </p:cNvPr>
          <p:cNvSpPr txBox="1">
            <a:spLocks noChangeArrowheads="1"/>
          </p:cNvSpPr>
          <p:nvPr/>
        </p:nvSpPr>
        <p:spPr>
          <a:xfrm>
            <a:off x="5076056" y="5230553"/>
            <a:ext cx="3926434" cy="1370855"/>
          </a:xfrm>
          <a:prstGeom prst="rect">
            <a:avLst/>
          </a:prstGeom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100" kern="0" dirty="0"/>
              <a:t>CO SE STANE, KDYŽ (7 případů) …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„nastoupí“ demografická vlna / přijde COVID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„nastoupí“ migrační vlna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roste ekonomika </a:t>
            </a:r>
            <a:r>
              <a:rPr lang="cs-CZ" altLang="cs-CZ" sz="1100" kern="0" dirty="0">
                <a:sym typeface="Wingdings" panose="05000000000000000000" pitchFamily="2" charset="2"/>
              </a:rPr>
              <a:t> roste reálná mzda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>
                <a:sym typeface="Wingdings" panose="05000000000000000000" pitchFamily="2" charset="2"/>
              </a:rPr>
              <a:t>ekonomika jde do recese (+ zpoždění indikátorů)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>
                <a:sym typeface="Wingdings" panose="05000000000000000000" pitchFamily="2" charset="2"/>
              </a:rPr>
              <a:t>inflace výrazně vyšší než růst mezd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>
                <a:sym typeface="Wingdings" panose="05000000000000000000" pitchFamily="2" charset="2"/>
              </a:rPr>
              <a:t>provedou se reformy (SRA, Z (OSVČ), B, r)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>
                <a:sym typeface="Wingdings" panose="05000000000000000000" pitchFamily="2" charset="2"/>
              </a:rPr>
              <a:t>ohlásí se reformy (SRA, Z (OSVČ), B, r)</a:t>
            </a:r>
            <a:endParaRPr lang="cs-CZ" altLang="cs-CZ" sz="1100" kern="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FB5C076-29E1-4185-81D5-FCCBF27D0FE6}"/>
              </a:ext>
            </a:extLst>
          </p:cNvPr>
          <p:cNvSpPr/>
          <p:nvPr/>
        </p:nvSpPr>
        <p:spPr bwMode="auto">
          <a:xfrm>
            <a:off x="1636468" y="4780559"/>
            <a:ext cx="237855" cy="3046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76BBD63-BFBF-4425-AE40-49CA1286F3D3}"/>
              </a:ext>
            </a:extLst>
          </p:cNvPr>
          <p:cNvSpPr/>
          <p:nvPr/>
        </p:nvSpPr>
        <p:spPr bwMode="auto">
          <a:xfrm>
            <a:off x="3301945" y="4780559"/>
            <a:ext cx="432049" cy="3046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553C38-57DD-4446-B264-14D8A490135A}"/>
              </a:ext>
            </a:extLst>
          </p:cNvPr>
          <p:cNvSpPr/>
          <p:nvPr/>
        </p:nvSpPr>
        <p:spPr bwMode="auto">
          <a:xfrm>
            <a:off x="4837071" y="4764359"/>
            <a:ext cx="432049" cy="3208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09B9022-2CC1-4422-BF39-C077720A8D7D}"/>
              </a:ext>
            </a:extLst>
          </p:cNvPr>
          <p:cNvSpPr/>
          <p:nvPr/>
        </p:nvSpPr>
        <p:spPr bwMode="auto">
          <a:xfrm>
            <a:off x="6842249" y="4764359"/>
            <a:ext cx="394048" cy="3208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EE3E5B-E71F-3894-626C-0BC7284B341E}"/>
              </a:ext>
            </a:extLst>
          </p:cNvPr>
          <p:cNvSpPr txBox="1">
            <a:spLocks noChangeArrowheads="1"/>
          </p:cNvSpPr>
          <p:nvPr/>
        </p:nvSpPr>
        <p:spPr>
          <a:xfrm>
            <a:off x="6732240" y="2132857"/>
            <a:ext cx="2411760" cy="2279302"/>
          </a:xfrm>
          <a:prstGeom prst="rect">
            <a:avLst/>
          </a:prstGeom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100" kern="0" dirty="0"/>
              <a:t>KDE: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D</a:t>
            </a:r>
            <a:r>
              <a:rPr lang="cs-CZ" altLang="cs-CZ" sz="800" kern="0" dirty="0"/>
              <a:t>0</a:t>
            </a:r>
            <a:r>
              <a:rPr lang="cs-CZ" altLang="cs-CZ" sz="1100" kern="0" dirty="0"/>
              <a:t> je počet důchodců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800" kern="0" dirty="0"/>
              <a:t>Ø</a:t>
            </a:r>
            <a:r>
              <a:rPr lang="cs-CZ" altLang="cs-CZ" sz="1100" kern="0" dirty="0"/>
              <a:t>B</a:t>
            </a:r>
            <a:r>
              <a:rPr lang="cs-CZ" altLang="cs-CZ" sz="800" kern="0" dirty="0"/>
              <a:t>0</a:t>
            </a:r>
            <a:r>
              <a:rPr lang="cs-CZ" altLang="cs-CZ" sz="1100" kern="0" dirty="0"/>
              <a:t> je průměrný důchod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A</a:t>
            </a:r>
            <a:r>
              <a:rPr lang="cs-CZ" altLang="cs-CZ" sz="800" kern="0" dirty="0"/>
              <a:t>0</a:t>
            </a:r>
            <a:r>
              <a:rPr lang="cs-CZ" altLang="cs-CZ" sz="1100" kern="0" dirty="0"/>
              <a:t> je počet ekonomicky aktivních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800" kern="0" dirty="0"/>
              <a:t>Ø</a:t>
            </a:r>
            <a:r>
              <a:rPr lang="cs-CZ" altLang="cs-CZ" sz="1100" kern="0" dirty="0"/>
              <a:t>Z</a:t>
            </a:r>
            <a:r>
              <a:rPr lang="cs-CZ" altLang="cs-CZ" sz="800" kern="0" dirty="0"/>
              <a:t>0</a:t>
            </a:r>
            <a:r>
              <a:rPr lang="cs-CZ" altLang="cs-CZ" sz="1100" kern="0" dirty="0"/>
              <a:t> je průměrný vyměřovací základ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i</a:t>
            </a:r>
            <a:r>
              <a:rPr lang="cs-CZ" altLang="cs-CZ" sz="800" kern="0" dirty="0"/>
              <a:t>1</a:t>
            </a:r>
            <a:r>
              <a:rPr lang="cs-CZ" altLang="cs-CZ" sz="1100" kern="0" dirty="0"/>
              <a:t> a w</a:t>
            </a:r>
            <a:r>
              <a:rPr lang="cs-CZ" altLang="cs-CZ" sz="800" kern="0" dirty="0"/>
              <a:t>1 </a:t>
            </a:r>
            <a:r>
              <a:rPr lang="cs-CZ" altLang="cs-CZ" sz="1100" kern="0" dirty="0"/>
              <a:t>je růst důchodu/mzdy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r</a:t>
            </a:r>
            <a:r>
              <a:rPr lang="cs-CZ" altLang="cs-CZ" sz="800" kern="0" dirty="0"/>
              <a:t>0</a:t>
            </a:r>
            <a:r>
              <a:rPr lang="cs-CZ" altLang="cs-CZ" sz="1100" kern="0" dirty="0"/>
              <a:t> je příspěvková sazba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ZD</a:t>
            </a:r>
            <a:r>
              <a:rPr lang="cs-CZ" altLang="cs-CZ" sz="800" kern="0" dirty="0"/>
              <a:t>1</a:t>
            </a:r>
            <a:r>
              <a:rPr lang="cs-CZ" altLang="cs-CZ" sz="1100" kern="0" dirty="0"/>
              <a:t> je počet zemřelých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ND</a:t>
            </a:r>
            <a:r>
              <a:rPr lang="cs-CZ" altLang="cs-CZ" sz="800" kern="0" dirty="0"/>
              <a:t>1</a:t>
            </a:r>
            <a:r>
              <a:rPr lang="cs-CZ" altLang="cs-CZ" sz="1100" kern="0" dirty="0"/>
              <a:t> je počet nových důchodců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1100" kern="0" dirty="0"/>
              <a:t>NA</a:t>
            </a:r>
            <a:r>
              <a:rPr lang="cs-CZ" altLang="cs-CZ" sz="800" kern="0" dirty="0"/>
              <a:t>1</a:t>
            </a:r>
            <a:r>
              <a:rPr lang="cs-CZ" altLang="cs-CZ" sz="1100" kern="0" dirty="0"/>
              <a:t> je počet nových ekonomicky aktivních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endParaRPr lang="cs-CZ" altLang="cs-CZ" sz="11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endParaRPr lang="cs-CZ" altLang="cs-CZ" sz="1100" kern="0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endParaRPr lang="cs-CZ" altLang="cs-CZ" sz="1100" kern="0" dirty="0"/>
          </a:p>
        </p:txBody>
      </p:sp>
    </p:spTree>
    <p:extLst>
      <p:ext uri="{BB962C8B-B14F-4D97-AF65-F5344CB8AC3E}">
        <p14:creationId xmlns:p14="http://schemas.microsoft.com/office/powerpoint/2010/main" val="10653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4F8530-E2E2-4073-98E0-91D15AC67C5F}" type="slidenum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000"/>
          </a:p>
        </p:txBody>
      </p:sp>
      <p:sp>
        <p:nvSpPr>
          <p:cNvPr id="25605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815C40-9424-4D96-B859-F0EFB10CBAB7}" type="datetime1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26.04.2023</a:t>
            </a:fld>
            <a:endParaRPr lang="cs-CZ" altLang="cs-CZ" sz="1000"/>
          </a:p>
        </p:txBody>
      </p:sp>
      <p:sp>
        <p:nvSpPr>
          <p:cNvPr id="4" name="Obdélník 3"/>
          <p:cNvSpPr/>
          <p:nvPr/>
        </p:nvSpPr>
        <p:spPr>
          <a:xfrm>
            <a:off x="179512" y="450912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https://www.mfcr.cz/cs/verejny-sektor/statni-rozpocet/hospodareni-systemu-duchodoveho-pojisten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ECDFCC-59CA-4D7B-8E7A-95137FF4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7" y="1654659"/>
            <a:ext cx="8676456" cy="26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2.11.2004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9CE8-DEE9-4022-898F-8BA4D5FE36D3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819994"/>
          </a:xfrm>
        </p:spPr>
        <p:txBody>
          <a:bodyPr/>
          <a:lstStyle/>
          <a:p>
            <a:pPr algn="ctr"/>
            <a:r>
              <a:rPr lang="cs-CZ" altLang="cs-CZ" dirty="0">
                <a:highlight>
                  <a:srgbClr val="FFFF00"/>
                </a:highlight>
              </a:rPr>
              <a:t>CORE </a:t>
            </a:r>
            <a:br>
              <a:rPr lang="cs-CZ" altLang="cs-CZ" dirty="0">
                <a:highlight>
                  <a:srgbClr val="FFFF00"/>
                </a:highlight>
              </a:rPr>
            </a:br>
            <a:r>
              <a:rPr lang="cs-CZ" altLang="cs-CZ" dirty="0"/>
              <a:t>Příjmy a výdaje pojistného – žádná reforma (</a:t>
            </a:r>
            <a:r>
              <a:rPr lang="cs-CZ" altLang="cs-CZ" b="1" dirty="0">
                <a:solidFill>
                  <a:srgbClr val="FF0000"/>
                </a:solidFill>
              </a:rPr>
              <a:t>rok 2004</a:t>
            </a:r>
            <a:r>
              <a:rPr lang="cs-CZ" altLang="cs-CZ" dirty="0"/>
              <a:t>)</a:t>
            </a:r>
            <a:endParaRPr lang="en-GB" altLang="cs-CZ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457200" y="1752600"/>
          <a:ext cx="81534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otografie" r:id="rId3" imgW="6676190" imgH="4057143" progId="MSPhotoEd.3">
                  <p:embed/>
                </p:oleObj>
              </mc:Choice>
              <mc:Fallback>
                <p:oleObj name="Fotografie" r:id="rId3" imgW="6676190" imgH="4057143" progId="MSPhotoEd.3">
                  <p:embed/>
                  <p:pic>
                    <p:nvPicPr>
                      <p:cNvPr id="144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153400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4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Saldo důchodového účtu</a:t>
            </a:r>
            <a:br>
              <a:rPr lang="cs-CZ" sz="3600" dirty="0"/>
            </a:br>
            <a:r>
              <a:rPr lang="cs-CZ" sz="3600" dirty="0"/>
              <a:t> v % HDP (</a:t>
            </a:r>
            <a:r>
              <a:rPr lang="cs-CZ" sz="3600" b="1" dirty="0">
                <a:solidFill>
                  <a:srgbClr val="FF0000"/>
                </a:solidFill>
              </a:rPr>
              <a:t>rok 2012</a:t>
            </a:r>
            <a:r>
              <a:rPr lang="cs-CZ" sz="3600" dirty="0"/>
              <a:t>)</a:t>
            </a:r>
            <a:br>
              <a:rPr lang="cs-CZ" dirty="0"/>
            </a:br>
            <a:r>
              <a:rPr lang="cs-CZ" altLang="cs-CZ" sz="2000" dirty="0"/>
              <a:t>(MPSV, 2012, str. 83)</a:t>
            </a: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F483-F4D2-4AC5-B6B1-49FF0B2CF7ED}" type="datetime1">
              <a:rPr lang="cs-CZ" smtClean="0"/>
              <a:t>26.04.2023</a:t>
            </a:fld>
            <a:endParaRPr lang="cs-CZ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343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F483-F4D2-4AC5-B6B1-49FF0B2CF7ED}" type="datetime1">
              <a:rPr lang="cs-CZ" smtClean="0"/>
              <a:t>26.04.2023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8" y="332657"/>
            <a:ext cx="8898328" cy="61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Trocha teorie 	</a:t>
            </a:r>
            <a:r>
              <a:rPr lang="cs-CZ" altLang="cs-CZ">
                <a:solidFill>
                  <a:srgbClr val="990000"/>
                </a:solidFill>
              </a:rPr>
              <a:t>členění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existuje celá řada členění, např.: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osobní rozsah (všichni, výdělečně činní, trvalý pobyt, určité skupiny)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účast osob (dobrovolná, povinná)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rozsah státní garance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podoba a rozsah solidarity (příjmová – </a:t>
            </a:r>
            <a:r>
              <a:rPr lang="cs-CZ" altLang="cs-CZ" sz="2400" dirty="0" err="1"/>
              <a:t>intragenerační</a:t>
            </a:r>
            <a:r>
              <a:rPr lang="cs-CZ" altLang="cs-CZ" sz="2400" dirty="0"/>
              <a:t> a mezi(inter)generační)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daňové zvýhodnění (je/není, zvýhodnění příspěvků nebo dávek – jedná se o odložený příjem)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správa (státní, veřejná, soukromá)</a:t>
            </a:r>
            <a:endParaRPr lang="en-GB" altLang="cs-CZ" sz="2400" dirty="0"/>
          </a:p>
        </p:txBody>
      </p:sp>
      <p:sp>
        <p:nvSpPr>
          <p:cNvPr id="7173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46E467-E602-4B6C-AE0C-DBCF1A0311AD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9"/>
            <a:ext cx="7456561" cy="1099914"/>
          </a:xfrm>
        </p:spPr>
        <p:txBody>
          <a:bodyPr/>
          <a:lstStyle/>
          <a:p>
            <a:r>
              <a:rPr lang="cs-CZ" dirty="0"/>
              <a:t>Národní rozpočtová rada (2018)</a:t>
            </a:r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F483-F4D2-4AC5-B6B1-49FF0B2CF7ED}" type="datetime1">
              <a:rPr lang="cs-CZ" smtClean="0"/>
              <a:t>26.04.2023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6819048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560" y="332656"/>
            <a:ext cx="7456561" cy="1099914"/>
          </a:xfrm>
        </p:spPr>
        <p:txBody>
          <a:bodyPr/>
          <a:lstStyle/>
          <a:p>
            <a:pPr algn="ctr"/>
            <a:r>
              <a:rPr lang="cs-CZ" altLang="cs-CZ" dirty="0">
                <a:highlight>
                  <a:srgbClr val="FFFF00"/>
                </a:highlight>
              </a:rPr>
              <a:t>CORE </a:t>
            </a:r>
            <a:br>
              <a:rPr lang="cs-CZ" altLang="cs-CZ" dirty="0">
                <a:highlight>
                  <a:srgbClr val="FFFF00"/>
                </a:highlight>
              </a:rPr>
            </a:br>
            <a:r>
              <a:rPr lang="cs-CZ" dirty="0"/>
              <a:t>Národní rozpočtová rada (2019)</a:t>
            </a:r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F483-F4D2-4AC5-B6B1-49FF0B2CF7ED}" type="datetime1">
              <a:rPr lang="cs-CZ" smtClean="0"/>
              <a:t>26.04.2023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246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96838"/>
            <a:ext cx="7572375" cy="1412875"/>
          </a:xfrm>
        </p:spPr>
        <p:txBody>
          <a:bodyPr/>
          <a:lstStyle/>
          <a:p>
            <a:pPr algn="ctr" eaLnBrk="1" hangingPunct="1"/>
            <a:r>
              <a:rPr lang="cs-CZ" altLang="cs-CZ" sz="3600" dirty="0">
                <a:highlight>
                  <a:srgbClr val="FFFF00"/>
                </a:highlight>
              </a:rPr>
              <a:t>CORE </a:t>
            </a:r>
            <a:br>
              <a:rPr lang="cs-CZ" altLang="cs-CZ" sz="3600" dirty="0">
                <a:highlight>
                  <a:srgbClr val="FFFF00"/>
                </a:highlight>
              </a:rPr>
            </a:br>
            <a:r>
              <a:rPr lang="cs-CZ" altLang="cs-CZ" sz="3800" dirty="0">
                <a:solidFill>
                  <a:srgbClr val="990000"/>
                </a:solidFill>
              </a:rPr>
              <a:t>dávka z DB PAYG (2022)</a:t>
            </a:r>
            <a:endParaRPr lang="en-GB" altLang="cs-CZ" sz="4400" b="1" dirty="0">
              <a:solidFill>
                <a:srgbClr val="9900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981200"/>
            <a:ext cx="7855024" cy="4114800"/>
          </a:xfrm>
        </p:spPr>
        <p:txBody>
          <a:bodyPr/>
          <a:lstStyle/>
          <a:p>
            <a:pPr eaLnBrk="1" hangingPunct="1"/>
            <a:r>
              <a:rPr lang="cs-CZ" altLang="cs-CZ" b="1" dirty="0">
                <a:cs typeface="Times New Roman" pitchFamily="18" charset="0"/>
              </a:rPr>
              <a:t>základní vým</a:t>
            </a:r>
            <a:r>
              <a:rPr lang="cs-CZ" altLang="cs-CZ" b="1" dirty="0"/>
              <a:t>ě</a:t>
            </a:r>
            <a:r>
              <a:rPr lang="cs-CZ" altLang="cs-CZ" b="1" dirty="0">
                <a:cs typeface="Times New Roman" pitchFamily="18" charset="0"/>
              </a:rPr>
              <a:t>ra</a:t>
            </a:r>
            <a:r>
              <a:rPr lang="cs-CZ" altLang="cs-CZ" dirty="0">
                <a:cs typeface="Times New Roman" pitchFamily="18" charset="0"/>
              </a:rPr>
              <a:t> – 3900 Kč (</a:t>
            </a:r>
            <a:r>
              <a:rPr lang="cs-CZ" altLang="cs-CZ" dirty="0">
                <a:solidFill>
                  <a:srgbClr val="FF0000"/>
                </a:solidFill>
                <a:cs typeface="Times New Roman" pitchFamily="18" charset="0"/>
              </a:rPr>
              <a:t>10 % AW</a:t>
            </a:r>
            <a:r>
              <a:rPr lang="cs-CZ" altLang="cs-CZ" dirty="0">
                <a:cs typeface="Times New Roman" pitchFamily="18" charset="0"/>
              </a:rPr>
              <a:t>)</a:t>
            </a:r>
            <a:endParaRPr lang="cs-CZ" altLang="cs-CZ" dirty="0"/>
          </a:p>
          <a:p>
            <a:pPr eaLnBrk="1" hangingPunct="1"/>
            <a:r>
              <a:rPr lang="cs-CZ" altLang="cs-CZ" b="1" dirty="0">
                <a:cs typeface="Times New Roman" pitchFamily="18" charset="0"/>
              </a:rPr>
              <a:t>procentní vým</a:t>
            </a:r>
            <a:r>
              <a:rPr lang="cs-CZ" altLang="cs-CZ" b="1" dirty="0"/>
              <a:t>ě</a:t>
            </a:r>
            <a:r>
              <a:rPr lang="cs-CZ" altLang="cs-CZ" b="1" dirty="0">
                <a:cs typeface="Times New Roman" pitchFamily="18" charset="0"/>
              </a:rPr>
              <a:t>ra</a:t>
            </a:r>
            <a:r>
              <a:rPr lang="cs-CZ" altLang="cs-CZ" dirty="0">
                <a:cs typeface="Times New Roman" pitchFamily="18" charset="0"/>
              </a:rPr>
              <a:t>, odvozená z dosahovaných výd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itchFamily="18" charset="0"/>
              </a:rPr>
              <a:t>lků a délky doby pojišt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itchFamily="18" charset="0"/>
              </a:rPr>
              <a:t>ní</a:t>
            </a:r>
            <a:r>
              <a:rPr lang="cs-CZ" altLang="cs-CZ" dirty="0"/>
              <a:t>:</a:t>
            </a:r>
          </a:p>
          <a:p>
            <a:pPr lvl="1" eaLnBrk="1" hangingPunct="1"/>
            <a:r>
              <a:rPr lang="cs-CZ" altLang="cs-CZ" sz="2200" dirty="0">
                <a:cs typeface="Times New Roman" pitchFamily="18" charset="0"/>
              </a:rPr>
              <a:t>Do 1. RH (17 121 K</a:t>
            </a:r>
            <a:r>
              <a:rPr lang="cs-CZ" altLang="cs-CZ" sz="2200" dirty="0"/>
              <a:t>č – 44 % AW) se</a:t>
            </a:r>
            <a:r>
              <a:rPr lang="cs-CZ" altLang="cs-CZ" sz="2200" dirty="0">
                <a:cs typeface="Times New Roman" pitchFamily="18" charset="0"/>
              </a:rPr>
              <a:t> po</a:t>
            </a:r>
            <a:r>
              <a:rPr lang="cs-CZ" altLang="cs-CZ" sz="2200" dirty="0"/>
              <a:t>č</a:t>
            </a:r>
            <a:r>
              <a:rPr lang="cs-CZ" altLang="cs-CZ" sz="2200" dirty="0">
                <a:cs typeface="Times New Roman" pitchFamily="18" charset="0"/>
              </a:rPr>
              <a:t>ítá pln</a:t>
            </a:r>
            <a:r>
              <a:rPr lang="cs-CZ" altLang="cs-CZ" sz="2200" dirty="0"/>
              <a:t>ě</a:t>
            </a:r>
            <a:r>
              <a:rPr lang="cs-CZ" altLang="cs-CZ" sz="2200" dirty="0">
                <a:cs typeface="Times New Roman" pitchFamily="18" charset="0"/>
              </a:rPr>
              <a:t> </a:t>
            </a:r>
            <a:r>
              <a:rPr lang="cs-CZ" altLang="cs-CZ" sz="2200" dirty="0"/>
              <a:t>č</a:t>
            </a:r>
            <a:r>
              <a:rPr lang="cs-CZ" altLang="cs-CZ" sz="2200" dirty="0">
                <a:cs typeface="Times New Roman" pitchFamily="18" charset="0"/>
              </a:rPr>
              <a:t>ástka OVZ, nad 1. RH do 2. RH (155 644 Kč – 400 % AW) se OVZ počítá pouze z 26 %, nad 2. RH se nepřihlíží</a:t>
            </a:r>
          </a:p>
          <a:p>
            <a:pPr lvl="1" eaLnBrk="1" hangingPunct="1"/>
            <a:r>
              <a:rPr lang="cs-CZ" altLang="cs-CZ" sz="2200" dirty="0">
                <a:cs typeface="Times New Roman" pitchFamily="18" charset="0"/>
              </a:rPr>
              <a:t>Rozhodnutí Ústavního soudu (16.4.2010) </a:t>
            </a:r>
            <a:r>
              <a:rPr lang="cs-CZ" altLang="cs-CZ" sz="2200" dirty="0">
                <a:cs typeface="Times New Roman" pitchFamily="18" charset="0"/>
                <a:sym typeface="Wingdings" panose="05000000000000000000" pitchFamily="2" charset="2"/>
              </a:rPr>
              <a:t> „malá důchodová reforma“ z </a:t>
            </a:r>
            <a:r>
              <a:rPr lang="cs-CZ" altLang="cs-CZ" sz="2200" dirty="0">
                <a:cs typeface="Times New Roman" pitchFamily="18" charset="0"/>
              </a:rPr>
              <a:t>2011</a:t>
            </a:r>
            <a:endParaRPr lang="en-GB" altLang="cs-CZ" sz="2200" dirty="0">
              <a:cs typeface="Times New Roman" pitchFamily="18" charset="0"/>
            </a:endParaRPr>
          </a:p>
        </p:txBody>
      </p:sp>
      <p:sp>
        <p:nvSpPr>
          <p:cNvPr id="1946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8A09AF-1040-401C-AF7B-E237C58F153B}" type="datetime1">
              <a:rPr lang="cs-CZ" altLang="cs-CZ" sz="1000" smtClean="0"/>
              <a:t>26.04.2023</a:t>
            </a:fld>
            <a:endParaRPr lang="cs-CZ" altLang="cs-CZ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>
                <a:solidFill>
                  <a:srgbClr val="C00000"/>
                </a:solidFill>
              </a:rPr>
              <a:t>Reakce na Ústavní soud (2011)</a:t>
            </a:r>
            <a:br>
              <a:rPr lang="cs-CZ" altLang="cs-CZ" sz="3200" dirty="0">
                <a:solidFill>
                  <a:srgbClr val="C00000"/>
                </a:solidFill>
              </a:rPr>
            </a:br>
            <a:endParaRPr lang="en-GB" altLang="cs-CZ" sz="3200" dirty="0">
              <a:solidFill>
                <a:srgbClr val="C00000"/>
              </a:solidFill>
            </a:endParaRPr>
          </a:p>
        </p:txBody>
      </p:sp>
      <p:sp>
        <p:nvSpPr>
          <p:cNvPr id="2048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3379A-028E-441B-BBFD-7296A64F42E0}" type="datetime1">
              <a:rPr lang="cs-CZ" altLang="cs-CZ" sz="1000" smtClean="0"/>
              <a:t>26.04.2023</a:t>
            </a:fld>
            <a:endParaRPr lang="cs-CZ" altLang="cs-CZ" sz="10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7175"/>
            <a:ext cx="8172450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396C9B-1091-4107-974B-341015FAF664}" type="datetime1">
              <a:rPr lang="cs-CZ" altLang="cs-CZ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26.04.2023</a:t>
            </a:fld>
            <a:endParaRPr lang="cs-CZ" altLang="cs-CZ" sz="1000"/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4F08F6-4011-415F-93A4-5E314E67CD50}" type="slidenum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>
                <a:solidFill>
                  <a:srgbClr val="990000"/>
                </a:solidFill>
              </a:rPr>
              <a:t>Druhý pilíř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76400"/>
            <a:ext cx="7661275" cy="762000"/>
          </a:xfrm>
        </p:spPr>
        <p:txBody>
          <a:bodyPr/>
          <a:lstStyle/>
          <a:p>
            <a:pPr eaLnBrk="1" hangingPunct="1"/>
            <a:r>
              <a:rPr lang="cs-CZ" altLang="cs-CZ" sz="2600" dirty="0"/>
              <a:t>Důchodové spoření (institut dědění), d</a:t>
            </a:r>
            <a:r>
              <a:rPr lang="cs-CZ" altLang="cs-CZ" sz="2600" dirty="0">
                <a:sym typeface="Wingdings" pitchFamily="2" charset="2"/>
              </a:rPr>
              <a:t>obrovolná volba</a:t>
            </a:r>
          </a:p>
          <a:p>
            <a:pPr eaLnBrk="1" hangingPunct="1"/>
            <a:r>
              <a:rPr lang="cs-CZ" altLang="cs-CZ" sz="2600" dirty="0">
                <a:sym typeface="Wingdings" pitchFamily="2" charset="2"/>
              </a:rPr>
              <a:t>3 % vyvázaná sazba + 2 % navýšení</a:t>
            </a:r>
          </a:p>
          <a:p>
            <a:pPr eaLnBrk="1" hangingPunct="1"/>
            <a:r>
              <a:rPr lang="cs-CZ" altLang="cs-CZ" sz="2600" dirty="0">
                <a:sym typeface="Wingdings" pitchFamily="2" charset="2"/>
              </a:rPr>
              <a:t>snížení akruálního faktoru u prvního pilíře z 1,5 % na 1,2 %</a:t>
            </a:r>
          </a:p>
          <a:p>
            <a:pPr eaLnBrk="1" hangingPunct="1"/>
            <a:r>
              <a:rPr lang="cs-CZ" altLang="cs-CZ" sz="2600" dirty="0">
                <a:sym typeface="Wingdings" pitchFamily="2" charset="2"/>
              </a:rPr>
              <a:t>zaveden 2013, funkční do konce 2015, 2016 zrušen (Důchodová komise)</a:t>
            </a:r>
          </a:p>
          <a:p>
            <a:pPr eaLnBrk="1" hangingPunct="1"/>
            <a:r>
              <a:rPr lang="cs-CZ" altLang="cs-CZ" sz="2600" dirty="0"/>
              <a:t>Vzhledem k nastavení reformy </a:t>
            </a:r>
            <a:r>
              <a:rPr lang="cs-CZ" altLang="cs-CZ" sz="2600" dirty="0">
                <a:sym typeface="Wingdings" pitchFamily="2" charset="2"/>
              </a:rPr>
              <a:t> malý zájem </a:t>
            </a:r>
            <a:br>
              <a:rPr lang="cs-CZ" altLang="cs-CZ" sz="2600" dirty="0">
                <a:sym typeface="Wingdings" pitchFamily="2" charset="2"/>
              </a:rPr>
            </a:br>
            <a:r>
              <a:rPr lang="cs-CZ" altLang="cs-CZ" sz="2600" dirty="0">
                <a:sym typeface="Wingdings" pitchFamily="2" charset="2"/>
              </a:rPr>
              <a:t>(2 % pojištěnců) a malý („negativní“) dopad do VEFI</a:t>
            </a:r>
            <a:endParaRPr lang="en-GB" altLang="cs-CZ" sz="2600" dirty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827088" y="4652963"/>
            <a:ext cx="7661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492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396C9B-1091-4107-974B-341015FAF664}" type="datetime1">
              <a:rPr lang="cs-CZ" altLang="cs-CZ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26.04.2023</a:t>
            </a:fld>
            <a:endParaRPr lang="cs-CZ" altLang="cs-CZ" sz="1000"/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4F08F6-4011-415F-93A4-5E314E67CD50}" type="slidenum">
              <a:rPr lang="cs-CZ" altLang="cs-CZ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>
                <a:solidFill>
                  <a:srgbClr val="990000"/>
                </a:solidFill>
              </a:rPr>
              <a:t>Třetí pilíř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827088" y="4652963"/>
            <a:ext cx="7661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432318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penzijní připojištění </a:t>
            </a:r>
            <a:r>
              <a:rPr lang="cs-CZ" altLang="cs-CZ" sz="2000" dirty="0">
                <a:sym typeface="Wingdings" pitchFamily="2" charset="2"/>
              </a:rPr>
              <a:t> doplňkové penzijní spoření (transformační a účastnické fondy  oddělení majetku účastníků)</a:t>
            </a:r>
          </a:p>
          <a:p>
            <a:pPr eaLnBrk="1" hangingPunct="1"/>
            <a:r>
              <a:rPr lang="cs-CZ" altLang="cs-CZ" sz="2000" dirty="0">
                <a:sym typeface="Wingdings" pitchFamily="2" charset="2"/>
              </a:rPr>
              <a:t>velká podpora státu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přímá podpora 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daňové úlevy přispěvateli, zaměstnanci a zaměstnavateli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bez podpory zanedbatelné zhodnocení</a:t>
            </a:r>
          </a:p>
          <a:p>
            <a:pPr eaLnBrk="1" hangingPunct="1"/>
            <a:r>
              <a:rPr lang="cs-CZ" altLang="cs-CZ" sz="2000" dirty="0">
                <a:sym typeface="Wingdings" pitchFamily="2" charset="2"/>
              </a:rPr>
              <a:t>výběrová fáze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převládá jednorázový výběr, odstupné, termínový výběr a doživotní anuita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možnost čerpat </a:t>
            </a:r>
            <a:r>
              <a:rPr lang="cs-CZ" altLang="cs-CZ" sz="1600" dirty="0" err="1">
                <a:sym typeface="Wingdings" pitchFamily="2" charset="2"/>
              </a:rPr>
              <a:t>předdůchod</a:t>
            </a:r>
            <a:r>
              <a:rPr lang="cs-CZ" altLang="cs-CZ" sz="1600" dirty="0">
                <a:sym typeface="Wingdings" pitchFamily="2" charset="2"/>
              </a:rPr>
              <a:t> (forma termínového výběru) s jinými výhodami</a:t>
            </a:r>
          </a:p>
          <a:p>
            <a:pPr eaLnBrk="1" hangingPunct="1"/>
            <a:r>
              <a:rPr lang="cs-CZ" altLang="cs-CZ" sz="2000" dirty="0">
                <a:sym typeface="Wingdings" pitchFamily="2" charset="2"/>
              </a:rPr>
              <a:t>cca 2/3 cílové populace (věková podmíněnost); jen ¼ zaměstnavatelů</a:t>
            </a:r>
          </a:p>
          <a:p>
            <a:pPr eaLnBrk="1" hangingPunct="1"/>
            <a:r>
              <a:rPr lang="cs-CZ" altLang="cs-CZ" sz="2000" dirty="0">
                <a:sym typeface="Wingdings" pitchFamily="2" charset="2"/>
              </a:rPr>
              <a:t>otevřené otázky (špatné otázky  špatné odpovědi):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transformace do zaměstnaneckých schémat?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jak posílit anuitní výběr?</a:t>
            </a:r>
          </a:p>
          <a:p>
            <a:pPr lvl="1" eaLnBrk="1" hangingPunct="1"/>
            <a:r>
              <a:rPr lang="cs-CZ" altLang="cs-CZ" sz="1600" dirty="0">
                <a:sym typeface="Wingdings" pitchFamily="2" charset="2"/>
              </a:rPr>
              <a:t>jak posílit výnosnost (podporu)?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92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3F2F8-94EC-50EC-4936-87B452FC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CS: DB PAYG x FDC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D0D6F-86CD-16F8-E793-4A504A51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1200"/>
            <a:ext cx="8064895" cy="4114800"/>
          </a:xfrm>
        </p:spPr>
        <p:txBody>
          <a:bodyPr/>
          <a:lstStyle/>
          <a:p>
            <a:r>
              <a:rPr lang="cs-CZ" sz="2800" dirty="0"/>
              <a:t>k 31.12.2022 funguje systém DPS v reformované podobě 10 let</a:t>
            </a:r>
          </a:p>
          <a:p>
            <a:pPr lvl="1"/>
            <a:r>
              <a:rPr lang="cs-CZ" sz="2000" dirty="0"/>
              <a:t>Průměrná inflace – 3.5 % </a:t>
            </a:r>
            <a:r>
              <a:rPr lang="cs-CZ" sz="2000" dirty="0" err="1"/>
              <a:t>p.a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Průměrný růst mezd – 5.0 % </a:t>
            </a:r>
            <a:r>
              <a:rPr lang="cs-CZ" sz="2000" dirty="0" err="1"/>
              <a:t>p.a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Průměrné </a:t>
            </a:r>
            <a:r>
              <a:rPr lang="cs-CZ" sz="2000" dirty="0">
                <a:hlinkClick r:id="rId2"/>
              </a:rPr>
              <a:t>zhodnocení nejlepšího fondu DPS</a:t>
            </a:r>
            <a:r>
              <a:rPr lang="cs-CZ" sz="2000" dirty="0"/>
              <a:t> – 5.2 % </a:t>
            </a:r>
            <a:r>
              <a:rPr lang="cs-CZ" sz="2000" dirty="0" err="1"/>
              <a:t>p.a</a:t>
            </a:r>
            <a:r>
              <a:rPr lang="cs-CZ" sz="2000" dirty="0"/>
              <a:t>.</a:t>
            </a:r>
          </a:p>
          <a:p>
            <a:pPr lvl="1"/>
            <a:r>
              <a:rPr lang="en-US" sz="2000" dirty="0"/>
              <a:t>Vanguard </a:t>
            </a:r>
            <a:r>
              <a:rPr lang="en-US" sz="2000" dirty="0">
                <a:hlinkClick r:id="rId3"/>
              </a:rPr>
              <a:t>FTSE All-World UCITS ETF</a:t>
            </a:r>
            <a:r>
              <a:rPr lang="en-US" sz="2000" dirty="0"/>
              <a:t> (USD) Accumulating</a:t>
            </a:r>
            <a:endParaRPr lang="cs-CZ" sz="2000" dirty="0"/>
          </a:p>
          <a:p>
            <a:pPr lvl="1"/>
            <a:r>
              <a:rPr lang="cs-CZ" sz="2000" dirty="0"/>
              <a:t>Průměrné </a:t>
            </a:r>
            <a:r>
              <a:rPr lang="cs-CZ" sz="2000" dirty="0">
                <a:hlinkClick r:id="rId4"/>
              </a:rPr>
              <a:t>zhodnocení indexu S&amp;P 500</a:t>
            </a:r>
            <a:r>
              <a:rPr lang="cs-CZ" sz="2000" dirty="0"/>
              <a:t> – 12.4 % </a:t>
            </a:r>
            <a:r>
              <a:rPr lang="cs-CZ" sz="2000" dirty="0" err="1"/>
              <a:t>p.a</a:t>
            </a:r>
            <a:r>
              <a:rPr lang="cs-CZ" sz="2000" dirty="0"/>
              <a:t>. (14.7 %)</a:t>
            </a:r>
          </a:p>
          <a:p>
            <a:endParaRPr lang="cs-CZ" dirty="0"/>
          </a:p>
          <a:p>
            <a:r>
              <a:rPr lang="cs-CZ" sz="1400" dirty="0"/>
              <a:t>srovnání FDC a PAYG - viz tzv. Aaron-</a:t>
            </a:r>
            <a:r>
              <a:rPr lang="cs-CZ" sz="1400" dirty="0" err="1"/>
              <a:t>Samuelsonovo</a:t>
            </a:r>
            <a:r>
              <a:rPr lang="cs-CZ" sz="1400" dirty="0"/>
              <a:t> pravidlo (</a:t>
            </a:r>
            <a:r>
              <a:rPr lang="cs-CZ" sz="1400" dirty="0" err="1"/>
              <a:t>Samuelson</a:t>
            </a:r>
            <a:r>
              <a:rPr lang="cs-CZ" sz="1400" dirty="0"/>
              <a:t>, 1958, Aaron, 1966) : „Ve stavu dlouhodobé rovnováhy je pojistné placené penzijnímu fondu nižší (</a:t>
            </a:r>
            <a:r>
              <a:rPr lang="cs-CZ" sz="1400" dirty="0" err="1"/>
              <a:t>stejné-vyšší</a:t>
            </a:r>
            <a:r>
              <a:rPr lang="cs-CZ" sz="1400" dirty="0"/>
              <a:t>) než pojistné odváděné do průběžného systému, je-li úroková sazba vyšší (</a:t>
            </a:r>
            <a:r>
              <a:rPr lang="cs-CZ" sz="1400" dirty="0" err="1"/>
              <a:t>stejná-nižší</a:t>
            </a:r>
            <a:r>
              <a:rPr lang="cs-CZ" sz="1400" dirty="0"/>
              <a:t>) než součet populačního a mzdového růstu“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40F2C5-28DC-1F69-F018-FD1142B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95AC2-72F8-471E-84EA-FC81E29A9DF9}" type="datetime1">
              <a:rPr lang="cs-CZ" smtClean="0"/>
              <a:t>26.04.2023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BECA4ED-7EB9-7434-4EBB-619EA95B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85" y="1921186"/>
            <a:ext cx="8677275" cy="41433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6CF7129-5E77-CAEE-0146-4C11B66A2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85" y="2028825"/>
            <a:ext cx="8591550" cy="4019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BAC79D-B4ED-CE51-F0EB-A3B977945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85" y="2001078"/>
            <a:ext cx="86296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Český důchodový systém</a:t>
            </a:r>
            <a:br>
              <a:rPr lang="cs-CZ" altLang="cs-CZ"/>
            </a:br>
            <a:r>
              <a:rPr lang="cs-CZ" altLang="cs-CZ">
                <a:solidFill>
                  <a:srgbClr val="990000"/>
                </a:solidFill>
              </a:rPr>
              <a:t>historie (1)</a:t>
            </a:r>
            <a:endParaRPr lang="en-GB" altLang="cs-CZ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844824"/>
            <a:ext cx="7999040" cy="4251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více MPSV.CZ </a:t>
            </a:r>
            <a:r>
              <a:rPr lang="cs-CZ" altLang="cs-CZ" sz="2400" dirty="0">
                <a:sym typeface="Wingdings" pitchFamily="2" charset="2"/>
              </a:rPr>
              <a:t> Důchodové pojištění  Hlavní změny v důchodovém pojištění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zákon č. 589/1992 Sb., o pojistném na sociální zabezpečení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zákon č. 42/1994 Sb., o penzijním připojištění se státním příspěvkem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zákon č. 155/1995 Sb., o důchodovém pojištění </a:t>
            </a:r>
            <a:r>
              <a:rPr lang="cs-CZ" altLang="cs-CZ" sz="2400" dirty="0"/>
              <a:t>(nabytí účinnosti 1. ledna 1996)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cs typeface="Times New Roman" pitchFamily="18" charset="0"/>
              </a:rPr>
              <a:t>zákon č. 426/2011 Sb., o důchodovém spoření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cs typeface="Times New Roman" pitchFamily="18" charset="0"/>
              </a:rPr>
              <a:t>zákon č. 427/2011 Sb., o doplňkovém penzijním spoření</a:t>
            </a:r>
          </a:p>
        </p:txBody>
      </p:sp>
      <p:sp>
        <p:nvSpPr>
          <p:cNvPr id="21509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BFEDCB-B916-48BD-9D3E-C41C6FB38228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Český důchodový systém</a:t>
            </a:r>
            <a:br>
              <a:rPr lang="cs-CZ" altLang="cs-CZ"/>
            </a:br>
            <a:r>
              <a:rPr lang="cs-CZ" altLang="cs-CZ">
                <a:solidFill>
                  <a:srgbClr val="990000"/>
                </a:solidFill>
              </a:rPr>
              <a:t>historie (2)</a:t>
            </a:r>
            <a:endParaRPr lang="en-GB" altLang="cs-CZ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927032" cy="4323184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prodlužování  věku odchodu do důchodu (2</a:t>
            </a:r>
            <a:r>
              <a:rPr lang="en-US" altLang="cs-CZ" sz="2400" dirty="0"/>
              <a:t>/</a:t>
            </a:r>
            <a:r>
              <a:rPr lang="cs-CZ" altLang="cs-CZ" sz="2400" dirty="0"/>
              <a:t>4) – několikrát novelizováno; poslední úprava 2017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minimální doba pojištění pro nárok z 25 let na </a:t>
            </a:r>
            <a:r>
              <a:rPr lang="cs-CZ" altLang="cs-CZ" sz="2400" dirty="0">
                <a:solidFill>
                  <a:srgbClr val="FF0000"/>
                </a:solidFill>
                <a:cs typeface="Times New Roman" pitchFamily="18" charset="0"/>
              </a:rPr>
              <a:t>35</a:t>
            </a:r>
            <a:r>
              <a:rPr lang="cs-CZ" altLang="cs-CZ" sz="2400" dirty="0">
                <a:cs typeface="Times New Roman" pitchFamily="18" charset="0"/>
              </a:rPr>
              <a:t> let 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rozhodného období pro výpočet důchodu: 10 let </a:t>
            </a:r>
            <a:r>
              <a:rPr lang="cs-CZ" altLang="cs-CZ" sz="24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br>
              <a:rPr lang="cs-CZ" altLang="cs-CZ" sz="2400" dirty="0">
                <a:cs typeface="Times New Roman" pitchFamily="18" charset="0"/>
                <a:sym typeface="Wingdings" panose="05000000000000000000" pitchFamily="2" charset="2"/>
              </a:rPr>
            </a:br>
            <a:r>
              <a:rPr lang="cs-CZ" altLang="cs-CZ" sz="2400" dirty="0">
                <a:cs typeface="Times New Roman" pitchFamily="18" charset="0"/>
              </a:rPr>
              <a:t>30 let </a:t>
            </a:r>
            <a:r>
              <a:rPr lang="cs-CZ" altLang="cs-CZ" sz="2400" dirty="0"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2400" dirty="0">
                <a:cs typeface="Times New Roman" pitchFamily="18" charset="0"/>
              </a:rPr>
              <a:t> celoživotní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omezení trvalých vdovských důchodů, revize invalidních důchodů</a:t>
            </a:r>
            <a:endParaRPr lang="cs-CZ" altLang="cs-CZ" sz="2400" b="1" dirty="0">
              <a:cs typeface="Times New Roman" pitchFamily="18" charset="0"/>
            </a:endParaRP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omezení, či zrušení náhradních dob pojištění</a:t>
            </a:r>
          </a:p>
          <a:p>
            <a:pPr eaLnBrk="1" hangingPunct="1"/>
            <a:r>
              <a:rPr lang="cs-CZ" altLang="cs-CZ" sz="2400" dirty="0"/>
              <a:t>úpravy předčasných a odložených odchodů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mo</a:t>
            </a:r>
            <a:r>
              <a:rPr lang="cs-CZ" altLang="cs-CZ" sz="2400" dirty="0"/>
              <a:t>žnost</a:t>
            </a:r>
            <a:r>
              <a:rPr lang="cs-CZ" altLang="cs-CZ" sz="2400" dirty="0">
                <a:cs typeface="Times New Roman" pitchFamily="18" charset="0"/>
              </a:rPr>
              <a:t> soub</a:t>
            </a:r>
            <a:r>
              <a:rPr lang="cs-CZ" altLang="cs-CZ" sz="2400" dirty="0"/>
              <a:t>ě</a:t>
            </a:r>
            <a:r>
              <a:rPr lang="cs-CZ" altLang="cs-CZ" sz="2400" dirty="0">
                <a:cs typeface="Times New Roman" pitchFamily="18" charset="0"/>
              </a:rPr>
              <a:t>hu d</a:t>
            </a:r>
            <a:r>
              <a:rPr lang="cs-CZ" altLang="cs-CZ" sz="2400" dirty="0"/>
              <a:t>ů</a:t>
            </a:r>
            <a:r>
              <a:rPr lang="cs-CZ" altLang="cs-CZ" sz="2400" dirty="0">
                <a:cs typeface="Times New Roman" pitchFamily="18" charset="0"/>
              </a:rPr>
              <a:t>chodu a EA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en-GB" altLang="cs-CZ" sz="2400" dirty="0"/>
          </a:p>
        </p:txBody>
      </p:sp>
      <p:sp>
        <p:nvSpPr>
          <p:cNvPr id="22533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8F7DA-6E31-430E-BB69-803EF79A3F9A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/>
              <a:t>Český důchodový systém</a:t>
            </a:r>
            <a:br>
              <a:rPr lang="cs-CZ" altLang="cs-CZ" dirty="0"/>
            </a:br>
            <a:r>
              <a:rPr lang="cs-CZ" altLang="cs-CZ">
                <a:solidFill>
                  <a:srgbClr val="990000"/>
                </a:solidFill>
              </a:rPr>
              <a:t>historie (3)</a:t>
            </a:r>
            <a:endParaRPr lang="en-GB" altLang="cs-CZ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(2011) </a:t>
            </a:r>
            <a:r>
              <a:rPr lang="cs-CZ" altLang="cs-CZ" sz="2200" dirty="0">
                <a:cs typeface="Times New Roman" pitchFamily="18" charset="0"/>
              </a:rPr>
              <a:t>revize a zafixování základní výměry důchodu (9 % AW) a redukčních hranic (2015: 44 % AW a 400 % AW)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úpravy systému valorizace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100% inflace + 1/3 růstu reálné mzdy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2013-14 snížená valorizace na 1/3 inflace + 1/3 růst reálné mzdy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dopad krize vede „k chybným očekáváním“ stran valorizace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(2016-17): (1) 100% + 50 %, (2) min. valorizace 2,7 %, (3) inflace dle CPI důchodců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cs typeface="Times New Roman" pitchFamily="18" charset="0"/>
              </a:rPr>
              <a:t>(2017) úprava zvyšování důchodového věku: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>
                <a:cs typeface="Times New Roman" pitchFamily="18" charset="0"/>
              </a:rPr>
              <a:t>stop stav na prodlužování: 65 let (2030 – 2037)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>
                <a:cs typeface="Times New Roman" pitchFamily="18" charset="0"/>
              </a:rPr>
              <a:t>revize v pětiletém cyklu navázána na demografické zprávy </a:t>
            </a:r>
            <a:r>
              <a:rPr lang="cs-CZ" altLang="cs-CZ" sz="2000" dirty="0">
                <a:cs typeface="Times New Roman" pitchFamily="18" charset="0"/>
                <a:sym typeface="Wingdings" panose="05000000000000000000" pitchFamily="2" charset="2"/>
              </a:rPr>
              <a:t> ¼ v důchodu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>
                <a:cs typeface="Times New Roman" pitchFamily="18" charset="0"/>
                <a:sym typeface="Wingdings" panose="05000000000000000000" pitchFamily="2" charset="2"/>
              </a:rPr>
              <a:t>chybí automatický mechanismus v revizi</a:t>
            </a:r>
            <a:endParaRPr lang="en-GB" altLang="cs-CZ" sz="2000" dirty="0">
              <a:cs typeface="Times New Roman" pitchFamily="18" charset="0"/>
            </a:endParaRPr>
          </a:p>
        </p:txBody>
      </p:sp>
      <p:sp>
        <p:nvSpPr>
          <p:cNvPr id="25605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720E4-10A1-4235-AA03-BD52A25826E5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Trocha teorie 	</a:t>
            </a:r>
            <a:r>
              <a:rPr lang="cs-CZ" altLang="cs-CZ">
                <a:solidFill>
                  <a:srgbClr val="990000"/>
                </a:solidFill>
              </a:rPr>
              <a:t>členění (2)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důležitými aspekty pro členění jsou:</a:t>
            </a:r>
          </a:p>
          <a:p>
            <a:pPr lvl="1" eaLnBrk="1" hangingPunct="1"/>
            <a:r>
              <a:rPr lang="cs-CZ" altLang="cs-CZ" dirty="0"/>
              <a:t>vztah mezi příspěvkem a dávkou</a:t>
            </a:r>
          </a:p>
          <a:p>
            <a:pPr lvl="1" eaLnBrk="1" hangingPunct="1"/>
            <a:r>
              <a:rPr lang="cs-CZ" altLang="cs-CZ" dirty="0"/>
              <a:t>způsob financování</a:t>
            </a:r>
          </a:p>
          <a:p>
            <a:pPr lvl="2" eaLnBrk="1" hangingPunct="1"/>
            <a:r>
              <a:rPr lang="cs-CZ" altLang="cs-CZ" dirty="0"/>
              <a:t>rozdíl - důchodové zabezpečení X pojištění</a:t>
            </a:r>
          </a:p>
          <a:p>
            <a:pPr lvl="2" eaLnBrk="1" hangingPunct="1"/>
            <a:r>
              <a:rPr lang="cs-CZ" altLang="cs-CZ" dirty="0"/>
              <a:t>rozdíl – fondové X kapitálové financování</a:t>
            </a:r>
            <a:endParaRPr lang="en-GB" altLang="cs-CZ" dirty="0"/>
          </a:p>
        </p:txBody>
      </p:sp>
      <p:sp>
        <p:nvSpPr>
          <p:cNvPr id="8197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0BA70-A46E-44D7-AA7C-D11B44366DCB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/>
              <a:t>Český důchodový systém</a:t>
            </a:r>
            <a:br>
              <a:rPr lang="cs-CZ" altLang="cs-CZ" dirty="0"/>
            </a:br>
            <a:r>
              <a:rPr lang="cs-CZ" altLang="cs-CZ" dirty="0">
                <a:solidFill>
                  <a:srgbClr val="990000"/>
                </a:solidFill>
              </a:rPr>
              <a:t>historie (4)</a:t>
            </a:r>
            <a:endParaRPr lang="en-GB" altLang="cs-CZ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(2018+) úpravy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úpravy systému valorizace (100% inflace + 1/2 růstu reálné mzdy)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valorizace vyšší, než dává zákon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jednorázové zvyšování důchodů pro 85+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jednorázový (13.) důchod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>
                <a:cs typeface="Times New Roman" pitchFamily="18" charset="0"/>
              </a:rPr>
              <a:t>2023: příspěvek 500 Kč za dítě</a:t>
            </a:r>
          </a:p>
        </p:txBody>
      </p:sp>
      <p:sp>
        <p:nvSpPr>
          <p:cNvPr id="25605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720E4-10A1-4235-AA03-BD52A25826E5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  <p:extLst>
      <p:ext uri="{BB962C8B-B14F-4D97-AF65-F5344CB8AC3E}">
        <p14:creationId xmlns:p14="http://schemas.microsoft.com/office/powerpoint/2010/main" val="4182185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853396"/>
            <a:ext cx="8086725" cy="64770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990000"/>
                </a:solidFill>
              </a:rPr>
              <a:t>CS: </a:t>
            </a:r>
            <a:r>
              <a:rPr lang="en-US" sz="3600" dirty="0" err="1">
                <a:solidFill>
                  <a:srgbClr val="990000"/>
                </a:solidFill>
              </a:rPr>
              <a:t>simulace</a:t>
            </a:r>
            <a:r>
              <a:rPr lang="cs-CZ" sz="3600" dirty="0">
                <a:solidFill>
                  <a:srgbClr val="990000"/>
                </a:solidFill>
              </a:rPr>
              <a:t> důchodu pro OSVČ</a:t>
            </a:r>
            <a:endParaRPr lang="en-GB" sz="3600" dirty="0">
              <a:solidFill>
                <a:srgbClr val="99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22274" y="6248400"/>
            <a:ext cx="6827611" cy="457200"/>
          </a:xfrm>
        </p:spPr>
        <p:txBody>
          <a:bodyPr/>
          <a:lstStyle/>
          <a:p>
            <a:pPr>
              <a:defRPr/>
            </a:pPr>
            <a:r>
              <a:rPr lang="en-US" altLang="cs-CZ" dirty="0" err="1"/>
              <a:t>kulatý</a:t>
            </a:r>
            <a:r>
              <a:rPr lang="en-US" altLang="cs-CZ" dirty="0"/>
              <a:t> </a:t>
            </a:r>
            <a:r>
              <a:rPr lang="en-US" altLang="cs-CZ" dirty="0" err="1"/>
              <a:t>stůl</a:t>
            </a:r>
            <a:r>
              <a:rPr lang="en-US" altLang="cs-CZ" dirty="0"/>
              <a:t> v </a:t>
            </a:r>
            <a:r>
              <a:rPr lang="en-US" altLang="cs-CZ" dirty="0" err="1"/>
              <a:t>rámci</a:t>
            </a:r>
            <a:r>
              <a:rPr lang="en-US" altLang="cs-CZ" dirty="0"/>
              <a:t> </a:t>
            </a:r>
            <a:r>
              <a:rPr lang="en-US" altLang="cs-CZ" dirty="0" err="1"/>
              <a:t>Národního</a:t>
            </a:r>
            <a:r>
              <a:rPr lang="en-US" altLang="cs-CZ" dirty="0"/>
              <a:t> </a:t>
            </a:r>
            <a:r>
              <a:rPr lang="en-US" altLang="cs-CZ" dirty="0" err="1"/>
              <a:t>konventu</a:t>
            </a:r>
            <a:r>
              <a:rPr lang="en-US" altLang="cs-CZ" dirty="0"/>
              <a:t> </a:t>
            </a:r>
            <a:r>
              <a:rPr lang="en-US" altLang="cs-CZ" dirty="0" err="1"/>
              <a:t>ke</a:t>
            </a:r>
            <a:r>
              <a:rPr lang="en-US" altLang="cs-CZ" dirty="0"/>
              <a:t> </a:t>
            </a:r>
            <a:r>
              <a:rPr lang="en-US" altLang="cs-CZ" dirty="0" err="1"/>
              <a:t>stárnutí</a:t>
            </a:r>
            <a:r>
              <a:rPr lang="en-US" altLang="cs-CZ" dirty="0"/>
              <a:t> populace     12.4.2017               Robert </a:t>
            </a:r>
            <a:r>
              <a:rPr lang="en-US" altLang="cs-CZ" dirty="0" err="1"/>
              <a:t>Jahoda</a:t>
            </a:r>
            <a:endParaRPr lang="cs-CZ" alt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464002" y="1504270"/>
          <a:ext cx="8440512" cy="474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4709704" y="2478405"/>
            <a:ext cx="7620" cy="327279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0E62FEF-8D96-14ED-787F-A8BE1E66E466}"/>
              </a:ext>
            </a:extLst>
          </p:cNvPr>
          <p:cNvCxnSpPr/>
          <p:nvPr/>
        </p:nvCxnSpPr>
        <p:spPr>
          <a:xfrm flipV="1">
            <a:off x="5580112" y="2482993"/>
            <a:ext cx="7620" cy="327279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F04ED7C-2FE2-1B7D-FD60-392642EB6DF7}"/>
              </a:ext>
            </a:extLst>
          </p:cNvPr>
          <p:cNvCxnSpPr/>
          <p:nvPr/>
        </p:nvCxnSpPr>
        <p:spPr bwMode="auto">
          <a:xfrm>
            <a:off x="4759052" y="2924944"/>
            <a:ext cx="7963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99A903-A1C5-1D27-9C65-8254B0F14A52}"/>
              </a:ext>
            </a:extLst>
          </p:cNvPr>
          <p:cNvSpPr txBox="1"/>
          <p:nvPr/>
        </p:nvSpPr>
        <p:spPr>
          <a:xfrm>
            <a:off x="5587732" y="2295172"/>
            <a:ext cx="128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080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620689"/>
            <a:ext cx="7744593" cy="720080"/>
          </a:xfrm>
        </p:spPr>
        <p:txBody>
          <a:bodyPr/>
          <a:lstStyle/>
          <a:p>
            <a:r>
              <a:rPr lang="cs-CZ" altLang="cs-CZ" sz="3200" dirty="0">
                <a:highlight>
                  <a:srgbClr val="FFFF00"/>
                </a:highlight>
              </a:rPr>
              <a:t>CORE </a:t>
            </a:r>
            <a:br>
              <a:rPr lang="cs-CZ" altLang="cs-CZ" sz="3200" dirty="0">
                <a:highlight>
                  <a:srgbClr val="FFFF00"/>
                </a:highlight>
              </a:rPr>
            </a:br>
            <a:r>
              <a:rPr lang="cs-CZ" sz="3000" dirty="0"/>
              <a:t>OECD (2020) </a:t>
            </a:r>
            <a:r>
              <a:rPr lang="cs-CZ" sz="3000" dirty="0" err="1"/>
              <a:t>Reviews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Pension </a:t>
            </a:r>
            <a:r>
              <a:rPr lang="cs-CZ" sz="3000" dirty="0" err="1"/>
              <a:t>System</a:t>
            </a:r>
            <a:endParaRPr lang="en-GB" sz="3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286625" cy="2190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18" y="4063588"/>
            <a:ext cx="7239000" cy="1524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9552" y="5644528"/>
            <a:ext cx="7683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https://read.oecd-ilibrary.org/social-issues-migration-health/oecd-reviews-of-pension-systems-czech-republic_e6387738-en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39552" y="6163133"/>
            <a:ext cx="7683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http://duchodovakomise.cz/wp-content/uploads/2020/11/OECD-Penzijn</a:t>
            </a:r>
            <a:r>
              <a:rPr lang="cs-CZ" sz="1200" dirty="0"/>
              <a:t>í</a:t>
            </a:r>
            <a:r>
              <a:rPr lang="en-GB" sz="1200" dirty="0"/>
              <a:t>-p</a:t>
            </a:r>
            <a:r>
              <a:rPr lang="cs-CZ" sz="1200" dirty="0"/>
              <a:t>ř</a:t>
            </a:r>
            <a:r>
              <a:rPr lang="en-GB" sz="1200" dirty="0" err="1"/>
              <a:t>ehled</a:t>
            </a:r>
            <a:r>
              <a:rPr lang="en-GB" sz="1200" dirty="0"/>
              <a:t>-</a:t>
            </a:r>
            <a:r>
              <a:rPr lang="cs-CZ" sz="1200" dirty="0"/>
              <a:t>Č</a:t>
            </a:r>
            <a:r>
              <a:rPr lang="en-GB" sz="1200" dirty="0"/>
              <a:t>R.pdf</a:t>
            </a:r>
          </a:p>
        </p:txBody>
      </p:sp>
    </p:spTree>
    <p:extLst>
      <p:ext uri="{BB962C8B-B14F-4D97-AF65-F5344CB8AC3E}">
        <p14:creationId xmlns:p14="http://schemas.microsoft.com/office/powerpoint/2010/main" val="300809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26332" y="188640"/>
            <a:ext cx="7158037" cy="1412875"/>
          </a:xfrm>
        </p:spPr>
        <p:txBody>
          <a:bodyPr/>
          <a:lstStyle/>
          <a:p>
            <a:pPr algn="ctr" eaLnBrk="1" hangingPunct="1"/>
            <a:r>
              <a:rPr lang="cs-CZ" altLang="cs-CZ" sz="3600" dirty="0">
                <a:highlight>
                  <a:srgbClr val="FFFF00"/>
                </a:highlight>
              </a:rPr>
              <a:t>CORE </a:t>
            </a:r>
            <a:br>
              <a:rPr lang="cs-CZ" altLang="cs-CZ" sz="3600" dirty="0">
                <a:highlight>
                  <a:srgbClr val="FFFF00"/>
                </a:highlight>
              </a:rPr>
            </a:br>
            <a:r>
              <a:rPr lang="cs-CZ" altLang="cs-CZ" sz="3600" dirty="0"/>
              <a:t>Možnosti reformy českého důchodového systému</a:t>
            </a:r>
            <a:endParaRPr lang="en-GB" altLang="cs-CZ" sz="36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400" dirty="0"/>
              <a:t>PARAMETRICKÁ</a:t>
            </a:r>
          </a:p>
          <a:p>
            <a:pPr eaLnBrk="1" hangingPunct="1"/>
            <a:r>
              <a:rPr lang="cs-CZ" altLang="cs-CZ" sz="2000" dirty="0">
                <a:solidFill>
                  <a:srgbClr val="990000"/>
                </a:solidFill>
              </a:rPr>
              <a:t>zvýšit příjmy</a:t>
            </a:r>
            <a:r>
              <a:rPr lang="cs-CZ" altLang="cs-CZ" sz="2000" dirty="0"/>
              <a:t> (sazba pojistného, odchod do důchodu, nezaměstnanost, pracující důchodci, ženy s dětmi)</a:t>
            </a:r>
          </a:p>
          <a:p>
            <a:pPr eaLnBrk="1" hangingPunct="1"/>
            <a:r>
              <a:rPr lang="cs-CZ" altLang="cs-CZ" sz="2000" dirty="0">
                <a:solidFill>
                  <a:srgbClr val="C00000"/>
                </a:solidFill>
              </a:rPr>
              <a:t>snížit výdaje</a:t>
            </a:r>
            <a:r>
              <a:rPr lang="cs-CZ" altLang="cs-CZ" sz="2000" dirty="0"/>
              <a:t> (snížení důchodů, odchod do důchodu, „polštář“ pozůstalostních důchodů)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</a:rPr>
              <a:t>systém konverguje k rovnému důchodu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981200"/>
            <a:ext cx="3820293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400" dirty="0"/>
              <a:t>SYSTÉMOVÁ</a:t>
            </a:r>
          </a:p>
          <a:p>
            <a:pPr eaLnBrk="1" hangingPunct="1"/>
            <a:r>
              <a:rPr lang="cs-CZ" altLang="cs-CZ" sz="2000" dirty="0"/>
              <a:t>změna systému</a:t>
            </a:r>
          </a:p>
          <a:p>
            <a:pPr lvl="1" eaLnBrk="1" hangingPunct="1"/>
            <a:r>
              <a:rPr lang="cs-CZ" altLang="cs-CZ" sz="1800" dirty="0">
                <a:solidFill>
                  <a:srgbClr val="990000"/>
                </a:solidFill>
              </a:rPr>
              <a:t>příklon k FDC </a:t>
            </a:r>
            <a:r>
              <a:rPr lang="cs-CZ" altLang="cs-CZ" sz="1800" dirty="0">
                <a:solidFill>
                  <a:srgbClr val="990000"/>
                </a:solidFill>
                <a:sym typeface="Wingdings" panose="05000000000000000000" pitchFamily="2" charset="2"/>
              </a:rPr>
              <a:t> drahé</a:t>
            </a:r>
            <a:endParaRPr lang="cs-CZ" altLang="cs-CZ" sz="1800" dirty="0">
              <a:solidFill>
                <a:srgbClr val="990000"/>
              </a:solidFill>
            </a:endParaRPr>
          </a:p>
          <a:p>
            <a:pPr lvl="1" eaLnBrk="1" hangingPunct="1"/>
            <a:r>
              <a:rPr lang="cs-CZ" altLang="cs-CZ" sz="1800" dirty="0">
                <a:solidFill>
                  <a:srgbClr val="990000"/>
                </a:solidFill>
              </a:rPr>
              <a:t>přechod na NDC </a:t>
            </a:r>
            <a:r>
              <a:rPr lang="cs-CZ" altLang="cs-CZ" sz="1800" dirty="0">
                <a:solidFill>
                  <a:srgbClr val="990000"/>
                </a:solidFill>
                <a:sym typeface="Wingdings" panose="05000000000000000000" pitchFamily="2" charset="2"/>
              </a:rPr>
              <a:t> naivní</a:t>
            </a:r>
            <a:endParaRPr lang="cs-CZ" altLang="cs-CZ" sz="1800" dirty="0">
              <a:solidFill>
                <a:srgbClr val="990000"/>
              </a:solidFill>
            </a:endParaRP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000" dirty="0"/>
              <a:t>migrační politika?</a:t>
            </a:r>
          </a:p>
          <a:p>
            <a:pPr eaLnBrk="1" hangingPunct="1"/>
            <a:r>
              <a:rPr lang="cs-CZ" altLang="cs-CZ" sz="2000" dirty="0" err="1"/>
              <a:t>propopulační</a:t>
            </a:r>
            <a:r>
              <a:rPr lang="cs-CZ" altLang="cs-CZ" sz="2000" dirty="0"/>
              <a:t> politika?</a:t>
            </a:r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individuální zabezpečení jako komplement k DB PAYG (2015+)</a:t>
            </a:r>
            <a:endParaRPr lang="en-GB" altLang="cs-CZ" sz="2000" b="1" dirty="0">
              <a:solidFill>
                <a:srgbClr val="FF0000"/>
              </a:solidFill>
            </a:endParaRPr>
          </a:p>
        </p:txBody>
      </p:sp>
      <p:sp>
        <p:nvSpPr>
          <p:cNvPr id="3277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799B6-0FAE-4DBB-B8F8-5ABEFFF910D8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57248-827F-F1A2-A52F-9C50A69E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6DE936-C097-B43A-BB54-1FBD5F21C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8C2780-1A23-6E5D-E033-9896D5B7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DD218-0912-44D9-BF0F-E15C141A76BC}" type="datetime1">
              <a:rPr lang="cs-CZ" smtClean="0"/>
              <a:t>26.04.2023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629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>
                <a:solidFill>
                  <a:srgbClr val="C00000"/>
                </a:solidFill>
              </a:rPr>
              <a:t>Další </a:t>
            </a:r>
            <a:r>
              <a:rPr lang="cs-CZ" altLang="cs-CZ" dirty="0">
                <a:solidFill>
                  <a:srgbClr val="C00000"/>
                </a:solidFill>
              </a:rPr>
              <a:t>zdroje dat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824"/>
            <a:ext cx="8424862" cy="4463901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ČSSZ (2020), Statistická ročenka z oblasti důchodového pojištění 2019, ČSSZ, online</a:t>
            </a:r>
          </a:p>
          <a:p>
            <a:pPr eaLnBrk="1" hangingPunct="1"/>
            <a:r>
              <a:rPr lang="en-GB" altLang="cs-CZ" sz="1800" dirty="0"/>
              <a:t>OECD (2011), </a:t>
            </a:r>
            <a:r>
              <a:rPr lang="en-GB" altLang="cs-CZ" sz="1800" i="1" dirty="0"/>
              <a:t>Pensions at a Glance 2011: Retirement-income Systems in OECD and G20 Countries</a:t>
            </a:r>
            <a:r>
              <a:rPr lang="en-GB" altLang="cs-CZ" sz="1800" dirty="0"/>
              <a:t>,</a:t>
            </a:r>
            <a:r>
              <a:rPr lang="cs-CZ" altLang="cs-CZ" sz="1800" dirty="0"/>
              <a:t> </a:t>
            </a:r>
            <a:r>
              <a:rPr lang="en-GB" altLang="cs-CZ" sz="1800" dirty="0"/>
              <a:t>OECD Publishing.</a:t>
            </a:r>
            <a:r>
              <a:rPr lang="cs-CZ" altLang="cs-CZ" sz="1800" dirty="0"/>
              <a:t> </a:t>
            </a:r>
            <a:r>
              <a:rPr lang="en-US" altLang="cs-CZ" sz="1800" dirty="0"/>
              <a:t>[</a:t>
            </a:r>
            <a:r>
              <a:rPr lang="cs-CZ" altLang="cs-CZ" sz="1800" dirty="0"/>
              <a:t>online/dostupné z ESF</a:t>
            </a:r>
            <a:r>
              <a:rPr lang="en-US" altLang="cs-CZ" sz="1800" dirty="0"/>
              <a:t>]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MPSV (2012) Pojistně matematická zpráva o důchodovém pojištění 2012. </a:t>
            </a:r>
            <a:r>
              <a:rPr lang="en-US" altLang="cs-CZ" sz="1800" dirty="0"/>
              <a:t>[</a:t>
            </a:r>
            <a:r>
              <a:rPr lang="cs-CZ" altLang="cs-CZ" sz="1800" dirty="0"/>
              <a:t>online</a:t>
            </a:r>
            <a:r>
              <a:rPr lang="en-US" altLang="cs-CZ" sz="1800" dirty="0"/>
              <a:t>]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MPSV (2011) Analýza českého důchodového systému. </a:t>
            </a:r>
            <a:r>
              <a:rPr lang="en-US" altLang="cs-CZ" sz="1800" dirty="0"/>
              <a:t>[</a:t>
            </a:r>
            <a:r>
              <a:rPr lang="cs-CZ" altLang="cs-CZ" sz="1800" dirty="0"/>
              <a:t>online</a:t>
            </a:r>
            <a:r>
              <a:rPr lang="en-US" altLang="cs-CZ" sz="1800" dirty="0"/>
              <a:t>]</a:t>
            </a:r>
            <a:r>
              <a:rPr lang="cs-CZ" altLang="cs-CZ" sz="1800" dirty="0"/>
              <a:t> &lt;</a:t>
            </a:r>
            <a:r>
              <a:rPr lang="cs-CZ" altLang="cs-CZ" sz="1800" dirty="0">
                <a:hlinkClick r:id="rId2"/>
              </a:rPr>
              <a:t>http://www.mpsv.cz/</a:t>
            </a:r>
            <a:r>
              <a:rPr lang="cs-CZ" altLang="cs-CZ" sz="1800" dirty="0" err="1">
                <a:hlinkClick r:id="rId2"/>
              </a:rPr>
              <a:t>files</a:t>
            </a:r>
            <a:r>
              <a:rPr lang="cs-CZ" altLang="cs-CZ" sz="1800" dirty="0">
                <a:hlinkClick r:id="rId2"/>
              </a:rPr>
              <a:t>/</a:t>
            </a:r>
            <a:r>
              <a:rPr lang="cs-CZ" altLang="cs-CZ" sz="1800" dirty="0" err="1">
                <a:hlinkClick r:id="rId2"/>
              </a:rPr>
              <a:t>clanky</a:t>
            </a:r>
            <a:r>
              <a:rPr lang="cs-CZ" altLang="cs-CZ" sz="1800" dirty="0">
                <a:hlinkClick r:id="rId2"/>
              </a:rPr>
              <a:t>/11969/Analyza.pdf</a:t>
            </a:r>
            <a:r>
              <a:rPr lang="cs-CZ" altLang="cs-CZ" sz="1800" dirty="0"/>
              <a:t>&gt;</a:t>
            </a:r>
          </a:p>
          <a:p>
            <a:pPr eaLnBrk="1" hangingPunct="1"/>
            <a:r>
              <a:rPr lang="cs-CZ" altLang="cs-CZ" sz="1800" dirty="0"/>
              <a:t>Zákony (a důvodové zprávy z Poslanecké sněmovny Parlamentu) </a:t>
            </a:r>
            <a:r>
              <a:rPr lang="en-US" altLang="cs-CZ" sz="1800" dirty="0"/>
              <a:t>[</a:t>
            </a:r>
            <a:r>
              <a:rPr lang="cs-CZ" altLang="cs-CZ" sz="1800" dirty="0"/>
              <a:t>online</a:t>
            </a:r>
            <a:r>
              <a:rPr lang="en-US" altLang="cs-CZ" sz="1800" dirty="0"/>
              <a:t>]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důchodové spoření (426/2011 Sb.)</a:t>
            </a:r>
          </a:p>
          <a:p>
            <a:pPr lvl="1" eaLnBrk="1" hangingPunct="1"/>
            <a:r>
              <a:rPr lang="cs-CZ" altLang="cs-CZ" sz="1800" dirty="0"/>
              <a:t>doplňkové penzijní spoření (427/2011 Sb.)</a:t>
            </a:r>
          </a:p>
          <a:p>
            <a:pPr lvl="1" eaLnBrk="1" hangingPunct="1"/>
            <a:r>
              <a:rPr lang="cs-CZ" altLang="cs-CZ" sz="1800" dirty="0"/>
              <a:t>důchodové pojištění I (220/2011 Sb.)</a:t>
            </a:r>
          </a:p>
          <a:p>
            <a:pPr lvl="1" eaLnBrk="1" hangingPunct="1"/>
            <a:r>
              <a:rPr lang="cs-CZ" altLang="cs-CZ" sz="1800" dirty="0"/>
              <a:t>důchodové pojištění I (314/2012 Sb.)</a:t>
            </a:r>
          </a:p>
        </p:txBody>
      </p:sp>
      <p:sp>
        <p:nvSpPr>
          <p:cNvPr id="4608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1DFF4-0E18-4299-800A-9B31D322F6F5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384553" cy="1412875"/>
          </a:xfrm>
        </p:spPr>
        <p:txBody>
          <a:bodyPr/>
          <a:lstStyle/>
          <a:p>
            <a:pPr eaLnBrk="1" hangingPunct="1"/>
            <a:r>
              <a:rPr lang="cs-CZ" altLang="cs-CZ" dirty="0">
                <a:highlight>
                  <a:srgbClr val="FFFF00"/>
                </a:highlight>
              </a:rPr>
              <a:t>CORE</a:t>
            </a:r>
            <a:r>
              <a:rPr lang="cs-CZ" altLang="cs-CZ" dirty="0"/>
              <a:t> Trocha teorie </a:t>
            </a:r>
            <a:r>
              <a:rPr lang="cs-CZ" altLang="cs-CZ" dirty="0">
                <a:solidFill>
                  <a:srgbClr val="990000"/>
                </a:solidFill>
              </a:rPr>
              <a:t>členění (3)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matice:</a:t>
            </a:r>
          </a:p>
          <a:p>
            <a:pPr lvl="1" eaLnBrk="1" hangingPunct="1"/>
            <a:r>
              <a:rPr lang="cs-CZ" altLang="cs-CZ"/>
              <a:t>vztah mezi příspěvkem a dávkou</a:t>
            </a:r>
          </a:p>
          <a:p>
            <a:pPr lvl="1" eaLnBrk="1" hangingPunct="1"/>
            <a:r>
              <a:rPr lang="cs-CZ" altLang="cs-CZ"/>
              <a:t>způsob financování</a:t>
            </a:r>
          </a:p>
          <a:p>
            <a:pPr lvl="1" eaLnBrk="1" hangingPunct="1">
              <a:buFont typeface="Wingdings" pitchFamily="2" charset="2"/>
              <a:buNone/>
            </a:pPr>
            <a:endParaRPr lang="en-GB" altLang="cs-CZ"/>
          </a:p>
        </p:txBody>
      </p:sp>
      <p:graphicFrame>
        <p:nvGraphicFramePr>
          <p:cNvPr id="174084" name="Group 4"/>
          <p:cNvGraphicFramePr>
            <a:graphicFrameLocks noGrp="1"/>
          </p:cNvGraphicFramePr>
          <p:nvPr/>
        </p:nvGraphicFramePr>
        <p:xfrm>
          <a:off x="900113" y="3933825"/>
          <a:ext cx="6705600" cy="153995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vztah mezi příspěvkem a dávkou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způsob financování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průběžné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fondové</a:t>
                      </a: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38100" marT="38114" marB="381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3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51BFA-2624-4223-A0D8-91D426C5A5A7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ighlight>
                  <a:srgbClr val="FFFF00"/>
                </a:highlight>
              </a:rPr>
              <a:t>CORE </a:t>
            </a:r>
            <a:r>
              <a:rPr lang="cs-CZ" altLang="cs-CZ" dirty="0">
                <a:solidFill>
                  <a:srgbClr val="990000"/>
                </a:solidFill>
              </a:rPr>
              <a:t>DB PAYG     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284538"/>
            <a:ext cx="4092575" cy="2811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příjmová solidarita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nese stát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nízké administrativní náklady (marketing)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indexace automatická (= odolný vůči inflaci)</a:t>
            </a:r>
            <a:endParaRPr lang="en-GB" altLang="cs-CZ" sz="2400" b="1" dirty="0">
              <a:solidFill>
                <a:srgbClr val="990000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3284538"/>
            <a:ext cx="4037012" cy="2811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citlivost na demografické změny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náchylnost k politickým zásahům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nízká motivace (slabá vazba příspěvek dávka)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obtížnost změny zralého systému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negativní dopad krize</a:t>
            </a:r>
            <a:endParaRPr lang="en-GB" altLang="cs-CZ" sz="2400" dirty="0">
              <a:solidFill>
                <a:srgbClr val="FF0000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11188" y="1557338"/>
            <a:ext cx="79994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/>
              <a:t>důchody + administrativa = počet EA * průměrný vyměřovací základ * </a:t>
            </a:r>
            <a:r>
              <a:rPr lang="cs-CZ" altLang="cs-CZ" sz="2800">
                <a:solidFill>
                  <a:srgbClr val="990000"/>
                </a:solidFill>
              </a:rPr>
              <a:t>příspěvková sazba</a:t>
            </a:r>
            <a:endParaRPr lang="en-GB" altLang="cs-CZ" sz="2800">
              <a:solidFill>
                <a:srgbClr val="990000"/>
              </a:solidFill>
            </a:endParaRPr>
          </a:p>
        </p:txBody>
      </p:sp>
      <p:graphicFrame>
        <p:nvGraphicFramePr>
          <p:cNvPr id="1321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50813"/>
              </p:ext>
            </p:extLst>
          </p:nvPr>
        </p:nvGraphicFramePr>
        <p:xfrm>
          <a:off x="5292080" y="302419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B8BFC-4DCE-4D39-809C-D551F1A106F8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ighlight>
                  <a:srgbClr val="FFFF00"/>
                </a:highlight>
              </a:rPr>
              <a:t>CORE </a:t>
            </a:r>
            <a:r>
              <a:rPr lang="cs-CZ" altLang="cs-CZ" dirty="0">
                <a:solidFill>
                  <a:srgbClr val="990000"/>
                </a:solidFill>
              </a:rPr>
              <a:t>DC FONDY</a:t>
            </a:r>
            <a:endParaRPr lang="en-GB" altLang="cs-CZ" dirty="0">
              <a:solidFill>
                <a:srgbClr val="9900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971800"/>
            <a:ext cx="4175125" cy="3124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vyšší zásluhovost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preference jednotlivců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průhlednost, transparentnost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konkurence = vyšší kvalita služeb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vyšší odolnost (?) vůči demografickým rizikům</a:t>
            </a:r>
            <a:endParaRPr lang="en-GB" altLang="cs-CZ" sz="2400" b="1" dirty="0">
              <a:solidFill>
                <a:srgbClr val="FF0000"/>
              </a:solidFill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2971800"/>
            <a:ext cx="4037012" cy="3124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nesou účastníci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obtížná předvídatelnost dávek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solidarita je potlačena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vyšší náklady na administrativu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finančně náročný přechod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inflace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rizika politických turbulencí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vliv ekonomických poklesů</a:t>
            </a:r>
            <a:endParaRPr lang="en-GB" altLang="cs-CZ" sz="2000" dirty="0">
              <a:solidFill>
                <a:srgbClr val="FF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/>
              <a:t>(příspěvky + zhodnocení)</a:t>
            </a:r>
            <a:r>
              <a:rPr lang="en-US" altLang="cs-CZ" sz="2800"/>
              <a:t>/</a:t>
            </a:r>
            <a:r>
              <a:rPr lang="cs-CZ" altLang="cs-CZ" sz="2800"/>
              <a:t>naděje na dožití = </a:t>
            </a:r>
            <a:r>
              <a:rPr lang="cs-CZ" altLang="cs-CZ" sz="2800">
                <a:solidFill>
                  <a:srgbClr val="990000"/>
                </a:solidFill>
              </a:rPr>
              <a:t>důchod</a:t>
            </a:r>
            <a:r>
              <a:rPr lang="cs-CZ" altLang="cs-CZ" sz="2800"/>
              <a:t> + administrativa</a:t>
            </a:r>
            <a:endParaRPr lang="en-GB" altLang="cs-CZ" sz="2800">
              <a:solidFill>
                <a:srgbClr val="990000"/>
              </a:solidFill>
            </a:endParaRPr>
          </a:p>
        </p:txBody>
      </p:sp>
      <p:graphicFrame>
        <p:nvGraphicFramePr>
          <p:cNvPr id="13416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25460"/>
              </p:ext>
            </p:extLst>
          </p:nvPr>
        </p:nvGraphicFramePr>
        <p:xfrm>
          <a:off x="5508104" y="284956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75E5B-1A2C-4C6B-B393-65D0CF054BCC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NDC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2971800"/>
            <a:ext cx="3754438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/>
              <a:t>VÝHODY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vazba příspěvek dávka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vhodný v případě málo rozvinutého kapitálového trhu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snadný přechod oběma směry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trh práce</a:t>
            </a:r>
            <a:endParaRPr lang="en-GB" altLang="cs-CZ" sz="2000" dirty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2971800"/>
            <a:ext cx="410845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/>
              <a:t>NEVÝHODY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není to příliš složité pro občana?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(odtržení příjmové a výdajové strany -  absorpce demografických změn)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náročné na vstupní data a fungování 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vměšování politiky</a:t>
            </a:r>
            <a:endParaRPr lang="en-GB" altLang="cs-CZ" sz="2000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/>
              <a:t>(</a:t>
            </a:r>
            <a:r>
              <a:rPr lang="cs-CZ" altLang="cs-CZ" sz="2800">
                <a:solidFill>
                  <a:srgbClr val="990000"/>
                </a:solidFill>
              </a:rPr>
              <a:t>“příspěvky +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rgbClr val="990000"/>
                </a:solidFill>
              </a:rPr>
              <a:t>zhodnocení“</a:t>
            </a:r>
            <a:r>
              <a:rPr lang="cs-CZ" altLang="cs-CZ" sz="2800"/>
              <a:t>)</a:t>
            </a:r>
            <a:r>
              <a:rPr lang="en-US" altLang="cs-CZ" sz="2800"/>
              <a:t>/</a:t>
            </a:r>
            <a:r>
              <a:rPr lang="cs-CZ" altLang="cs-CZ" sz="2800"/>
              <a:t>naděje na dožití = </a:t>
            </a:r>
            <a:r>
              <a:rPr lang="cs-CZ" altLang="cs-CZ" sz="2800">
                <a:solidFill>
                  <a:srgbClr val="990000"/>
                </a:solidFill>
              </a:rPr>
              <a:t>důchod</a:t>
            </a:r>
            <a:r>
              <a:rPr lang="cs-CZ" altLang="cs-CZ" sz="2800"/>
              <a:t> + administrativa</a:t>
            </a:r>
            <a:endParaRPr lang="en-GB" altLang="cs-CZ" b="1">
              <a:solidFill>
                <a:srgbClr val="990000"/>
              </a:solidFill>
            </a:endParaRPr>
          </a:p>
        </p:txBody>
      </p:sp>
      <p:graphicFrame>
        <p:nvGraphicFramePr>
          <p:cNvPr id="135186" name="Group 18"/>
          <p:cNvGraphicFramePr>
            <a:graphicFrameLocks noGrp="1"/>
          </p:cNvGraphicFramePr>
          <p:nvPr/>
        </p:nvGraphicFramePr>
        <p:xfrm>
          <a:off x="4716463" y="260350"/>
          <a:ext cx="1824037" cy="1036638"/>
        </p:xfrm>
        <a:graphic>
          <a:graphicData uri="http://schemas.openxmlformats.org/drawingml/2006/table">
            <a:tbl>
              <a:tblPr/>
              <a:tblGrid>
                <a:gridCol w="9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6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47E19-6B4F-43AE-BE25-57D651820C2C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DB fondový </a:t>
            </a:r>
            <a:endParaRPr lang="en-GB" altLang="cs-CZ">
              <a:solidFill>
                <a:srgbClr val="990000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49325" y="1828800"/>
            <a:ext cx="7661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800"/>
              <a:t>vyskytuje se zřídka (historie)</a:t>
            </a:r>
          </a:p>
          <a:p>
            <a:pPr>
              <a:buFontTx/>
              <a:buChar char="•"/>
            </a:pPr>
            <a:r>
              <a:rPr lang="cs-CZ" altLang="cs-CZ" sz="2800"/>
              <a:t>zaměstnanecké penzijní plány</a:t>
            </a:r>
            <a:endParaRPr lang="en-GB" altLang="cs-CZ" sz="2800"/>
          </a:p>
        </p:txBody>
      </p:sp>
      <p:graphicFrame>
        <p:nvGraphicFramePr>
          <p:cNvPr id="178232" name="Group 56"/>
          <p:cNvGraphicFramePr>
            <a:graphicFrameLocks noGrp="1"/>
          </p:cNvGraphicFramePr>
          <p:nvPr>
            <p:ph idx="1"/>
          </p:nvPr>
        </p:nvGraphicFramePr>
        <p:xfrm>
          <a:off x="4716463" y="188913"/>
          <a:ext cx="1822450" cy="1087437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8F5-254B-483B-A2D4-B8A39FF0C512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90000"/>
                </a:solidFill>
              </a:rPr>
              <a:t>A realita?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949325" y="1773238"/>
            <a:ext cx="7661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889000" indent="-4397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cs-CZ" altLang="cs-CZ" sz="2400"/>
              <a:t>Modelové systémy se nevyskytují, vždy jde o kombinaci více modelů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cs-CZ" altLang="cs-CZ" sz="2400"/>
              <a:t>Dokonce i jednotlivé modely mohou být ovlivněny principy, které jim jsou jinak cizí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cs-CZ" altLang="cs-CZ" sz="2400"/>
              <a:t>Doporučení Světové banky – </a:t>
            </a:r>
            <a:r>
              <a:rPr lang="cs-CZ" altLang="cs-CZ" sz="2400">
                <a:solidFill>
                  <a:srgbClr val="990000"/>
                </a:solidFill>
              </a:rPr>
              <a:t>třípilířový model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cs-CZ" altLang="cs-CZ" sz="2000"/>
              <a:t>0. pilíř – rodina a známí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cs-CZ" altLang="cs-CZ" sz="2000"/>
              <a:t>1a + 1b pilíř – rovná dávka (nebo forma SA) + </a:t>
            </a:r>
            <a:r>
              <a:rPr lang="cs-CZ" altLang="cs-CZ" sz="2000" u="sng"/>
              <a:t>PAYG DB</a:t>
            </a:r>
            <a:r>
              <a:rPr lang="cs-CZ" altLang="cs-CZ" sz="2000"/>
              <a:t> nebo NDC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cs-CZ" altLang="cs-CZ" sz="2000"/>
              <a:t>2a + 2b pilíř – </a:t>
            </a:r>
            <a:r>
              <a:rPr lang="cs-CZ" altLang="cs-CZ" sz="2000" u="sng"/>
              <a:t>povinné spoření</a:t>
            </a:r>
            <a:r>
              <a:rPr lang="cs-CZ" altLang="cs-CZ" sz="2000"/>
              <a:t> (provázané nebo </a:t>
            </a:r>
            <a:r>
              <a:rPr lang="cs-CZ" altLang="cs-CZ" sz="2000" u="sng"/>
              <a:t>neprovázané</a:t>
            </a:r>
            <a:r>
              <a:rPr lang="cs-CZ" altLang="cs-CZ" sz="2000"/>
              <a:t> se zaměstnavatelem)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cs-CZ" altLang="cs-CZ" sz="2000"/>
              <a:t>3. pilíř – </a:t>
            </a:r>
            <a:r>
              <a:rPr lang="cs-CZ" altLang="cs-CZ" sz="2000" u="sng"/>
              <a:t>dobrovolné spoření</a:t>
            </a:r>
            <a:r>
              <a:rPr lang="cs-CZ" altLang="cs-CZ" sz="2000"/>
              <a:t> (pojištění) </a:t>
            </a:r>
            <a:r>
              <a:rPr lang="cs-CZ" altLang="cs-CZ" sz="2000" u="sng"/>
              <a:t>s podporou státu</a:t>
            </a:r>
            <a:r>
              <a:rPr lang="cs-CZ" altLang="cs-CZ" sz="2000"/>
              <a:t> (a více méně s garancí)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cs-CZ" altLang="cs-CZ" sz="2000"/>
              <a:t>4. pilíř – dobrovolné spoření (pojištění) bez podpory státu (a bez garance)</a:t>
            </a:r>
          </a:p>
        </p:txBody>
      </p:sp>
      <p:sp>
        <p:nvSpPr>
          <p:cNvPr id="1434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D3C19-E022-4BB7-B422-E2C1F43D4865}" type="datetime1">
              <a:rPr lang="cs-CZ" altLang="cs-CZ" sz="1000" smtClean="0"/>
              <a:t>26.04.2023</a:t>
            </a:fld>
            <a:endParaRPr lang="cs-CZ" altLang="cs-CZ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7361</TotalTime>
  <Words>2085</Words>
  <Application>Microsoft Office PowerPoint</Application>
  <PresentationFormat>On-screen Show (4:3)</PresentationFormat>
  <Paragraphs>278</Paragraphs>
  <Slides>35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Osy</vt:lpstr>
      <vt:lpstr>MSPhotoEd.3</vt:lpstr>
      <vt:lpstr>Fotografie</vt:lpstr>
      <vt:lpstr>Financování důchodového systému</vt:lpstr>
      <vt:lpstr>Trocha teorie  členění</vt:lpstr>
      <vt:lpstr>Trocha teorie  členění (2)</vt:lpstr>
      <vt:lpstr>CORE Trocha teorie členění (3)</vt:lpstr>
      <vt:lpstr>CORE DB PAYG     </vt:lpstr>
      <vt:lpstr>CORE DC FONDY</vt:lpstr>
      <vt:lpstr>NDC</vt:lpstr>
      <vt:lpstr>DB fondový </vt:lpstr>
      <vt:lpstr>A realita?</vt:lpstr>
      <vt:lpstr>Český důchodový systém charakteristika (do 2012 + od 2016)</vt:lpstr>
      <vt:lpstr>První pilíř Výdaje na důchodový systém</vt:lpstr>
      <vt:lpstr>CORE  CS: Jaký je vliv demografie?</vt:lpstr>
      <vt:lpstr>Vývoj (demografické) míry závislosti (65+/20-64) (data 2005, 2009 nová proj.)</vt:lpstr>
      <vt:lpstr>CS:DB PAYG – finance v pozadí    </vt:lpstr>
      <vt:lpstr>CS:DB PAYG – finance v pozadí    </vt:lpstr>
      <vt:lpstr>PowerPoint Presentation</vt:lpstr>
      <vt:lpstr>CORE  Příjmy a výdaje pojistného – žádná reforma (rok 2004)</vt:lpstr>
      <vt:lpstr>Saldo důchodového účtu  v % HDP (rok 2012) (MPSV, 2012, str. 83)</vt:lpstr>
      <vt:lpstr>PowerPoint Presentation</vt:lpstr>
      <vt:lpstr>Národní rozpočtová rada (2018)</vt:lpstr>
      <vt:lpstr>CORE  Národní rozpočtová rada (2019)</vt:lpstr>
      <vt:lpstr>CORE  dávka z DB PAYG (2022)</vt:lpstr>
      <vt:lpstr>Reakce na Ústavní soud (2011) </vt:lpstr>
      <vt:lpstr>Druhý pilíř</vt:lpstr>
      <vt:lpstr>Třetí pilíř</vt:lpstr>
      <vt:lpstr>CS: DB PAYG x FDC v ČR</vt:lpstr>
      <vt:lpstr>Český důchodový systém historie (1)</vt:lpstr>
      <vt:lpstr>Český důchodový systém historie (2)</vt:lpstr>
      <vt:lpstr>Český důchodový systém historie (3)</vt:lpstr>
      <vt:lpstr>Český důchodový systém historie (4)</vt:lpstr>
      <vt:lpstr>CS: simulace důchodu pro OSVČ</vt:lpstr>
      <vt:lpstr>CORE  OECD (2020) Reviews of Pension System</vt:lpstr>
      <vt:lpstr>CORE  Možnosti reformy českého důchodového systému</vt:lpstr>
      <vt:lpstr>Děkuji za pozornost</vt:lpstr>
      <vt:lpstr>Další zdroje dat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Robert Jahoda</dc:creator>
  <cp:lastModifiedBy>Robert Jahoda</cp:lastModifiedBy>
  <cp:revision>182</cp:revision>
  <dcterms:created xsi:type="dcterms:W3CDTF">2004-04-05T12:41:15Z</dcterms:created>
  <dcterms:modified xsi:type="dcterms:W3CDTF">2023-04-26T09:25:58Z</dcterms:modified>
</cp:coreProperties>
</file>