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85" r:id="rId9"/>
    <p:sldId id="260" r:id="rId10"/>
    <p:sldId id="259" r:id="rId11"/>
    <p:sldId id="303" r:id="rId12"/>
    <p:sldId id="304" r:id="rId13"/>
    <p:sldId id="261" r:id="rId14"/>
    <p:sldId id="262" r:id="rId15"/>
    <p:sldId id="263" r:id="rId16"/>
    <p:sldId id="264" r:id="rId17"/>
    <p:sldId id="265" r:id="rId18"/>
    <p:sldId id="276" r:id="rId19"/>
    <p:sldId id="270" r:id="rId20"/>
    <p:sldId id="275" r:id="rId21"/>
    <p:sldId id="274" r:id="rId22"/>
    <p:sldId id="277" r:id="rId23"/>
    <p:sldId id="267" r:id="rId24"/>
    <p:sldId id="279" r:id="rId25"/>
    <p:sldId id="278" r:id="rId26"/>
    <p:sldId id="306" r:id="rId27"/>
    <p:sldId id="286" r:id="rId28"/>
    <p:sldId id="287" r:id="rId29"/>
    <p:sldId id="288" r:id="rId30"/>
    <p:sldId id="289" r:id="rId31"/>
    <p:sldId id="293" r:id="rId32"/>
    <p:sldId id="294" r:id="rId33"/>
    <p:sldId id="297" r:id="rId34"/>
    <p:sldId id="300" r:id="rId35"/>
    <p:sldId id="30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9E8A-58F6-49BC-A7B1-6180ECF8E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9F58DF4-7C90-42B2-AD98-9148B810C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38C743-8128-4112-A5E3-34AE2FE5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F99614-CDD6-417C-925A-87B1F221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E5CC5-9907-4BDA-A27D-68880BFC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3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8F628-DA44-48FB-A8BB-71034D55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56885D-18FF-49D7-8F54-3D3E2D94C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11C21A-292D-4086-865E-AAFC06C6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CD3F9B-479C-4D8D-B933-9C81F1B5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99DDAB-DB0B-4477-9729-A9DEB2B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63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00CB720-AF30-49B8-9967-10058C0CE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39DDB1-C88E-4A0E-A7B0-27B2F798F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B55468-0EB1-4FBB-89A8-D9B8CC36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8EB72B-9C77-4A1B-8E07-BE214CB7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EA5F6-2841-4519-94AE-F3E0906E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50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D74CE-71F0-407B-9ED4-5F712FF7C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6E0E34-E190-4328-872D-425D0511B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242D8-2D1E-455F-BE84-4FDD62466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0F7256-C664-4D22-A56E-8484E201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B08D8E-5811-48E3-A200-8D7FC138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711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F3DBB-B3BF-4F42-AFB3-B4A39F29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06DBF6-FBFD-47B7-B4EB-5699D7EAF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751F84-8654-4335-87F9-B2AC0BAF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7AF4A1-9483-4F4A-8592-8666109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428F5-6F56-4531-8BB0-1468D06F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11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06510-5DF6-4D03-B3C2-F8411EEC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C552FB-98C1-4531-B7EE-840522A9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271FD6-8F60-4587-8343-64A02B3D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5EBC3A-458E-4F31-AE94-92EA8667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06C0E-59DF-4E05-9B20-5CA4FB81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354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21798-F212-479A-AA4D-FFBAE6E4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F7591-F0AE-44E1-9F64-2F50A2D4E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9799FA-3DFC-4578-A82C-E9FEB877D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C41F01-C61F-40F8-B8BE-8F4A6243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E1995D-898E-4E9E-88F4-3371E076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FEDC1D-8975-4EBD-844C-1B15064E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55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3ED26-4EF3-48C1-AC60-709A5DC8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FE2664-830E-4C86-BB8C-1C252F467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BF7B0D-CACF-4AB1-86AE-902A43521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C33F5A5-E941-43F3-A3CF-ADA6CC2FA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2065E5D-B563-4287-BEF2-0E702A7E1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74E77D-E80E-4763-8309-E0834E97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A87361-9C02-49E2-86E9-5D4E773C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2A75A9-5E53-499E-B844-79AD1FAE4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418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3B4DCC-D766-4084-8E83-57FE0AE3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F25EDFD-A465-4EFE-9150-6EC9CB6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3B1ADD-C99D-4353-85CF-2B176357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41B8AE-20A5-4B09-A935-3C2FF165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88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A82467-FEF5-4C87-934B-477745EC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CFB4A1-1B5A-4D9E-8315-BA0BE713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C08FA8-D34C-4C6A-9FE7-4FE13F73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73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D321FE-F67D-448F-AE46-659D8E81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D8D7D-1B64-43F8-BDF7-C3A9D50A0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6939AA-1C38-472F-9938-1604B57E2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765EBD-4F6E-4B47-BEED-715AD6BC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316A3F-6336-48CE-B246-3F8D254E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6FC903-F18E-4B76-9881-FD6EE54E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44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A37B2-01E7-421B-A827-88201556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140A46-3405-4234-8B09-550AE64F0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9D1C4-532E-412C-88C5-3250C289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DEF8C3-B034-4FC4-912D-B9AF540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E7F71F-3951-4F2F-A3CA-8AB63A14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10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4FE6C-E98C-403F-8A8E-58B4CB18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8C665-B1BC-4F5F-A0C5-75EAF4033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C393BD-0254-4B6C-A7F9-942C77DB9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5E9679-7ECD-4012-A6D5-036A9446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83D5D4-BABA-483F-8AFB-D2FEBD8F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EAEAAA-14DC-4B42-8B45-34B5766D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22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D50AF-33EA-4989-A73B-80188339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40C846-9B4A-401B-9300-C42AF2C92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93DEA-3F7B-45D9-97C3-FC80B48A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36C374-7DC8-4473-BE54-3142E4B8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D1AFBE-802E-4B7A-BF26-989F53BB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409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62F766-2C88-41CC-8D98-BD31F8DA9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A4C551-61DD-44F9-985D-685349066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BAAEEC-5133-4215-8A34-66245441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34DA51-4B09-4BA3-B96F-7BA5BE36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3803FC-8FCA-4E8D-8BB1-27FD15E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66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5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E64B2-4A80-401D-908A-F7EB1B16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5DA50-79EB-4B80-B262-DE50304CA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37786D-C8CC-47F4-B4F3-C21AA64B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69976-ED5E-442E-95E0-A90F140E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8B503E-93B0-419F-8C31-E358B598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57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968C-394B-4452-80A9-2D0985345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1AE5BC-511A-445C-9B7D-A9C1A9923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2848FC-05E8-4BCB-A3F6-FF5120D89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A99BEC-35B5-43E4-9E37-CCADDFC4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A335D3-DDBB-44E2-B61F-143AF574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F454E0-76FF-49C8-805C-4613F100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97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A8BA6-AD33-4F2D-A3D6-ADEC2CA1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A32DC9-5322-478A-B9E7-786DFF200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F0D8D1-4A3A-44FF-BCC3-555C98172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297541-B252-41C8-96A2-834D95642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EF663F-C36B-421C-B679-CD0077556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D2E5514-6FCD-4097-9839-A0E4EF7F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2877B1-DED4-4D63-B65C-63BE3175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5607BB-9DB4-4667-AF3F-FEBD75D84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30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FE6D7-F1D4-4EC6-9608-1BDDD3B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C8C6BC-742A-4C2E-ABF5-B52D0EBC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E0F090-13D3-424E-B440-70B98D4B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81B9AA-64E0-4FE8-94BA-4402101F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9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76FE3B-F600-45E2-89A9-C8FDAF07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DBEA00-87A0-4123-A2A0-331341EB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237B82-DF3D-4C72-A10F-E9A35D81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2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2B922-3142-463A-B3D2-081ED62C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07122-A200-4DBC-BA4D-2F28E0AF8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CEED50-5758-46AB-9F81-B111A9B28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D4B5FD-CC03-474B-BD6F-57F446E3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8800F4-941A-4F25-809E-820F1EA5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3097B9-4679-49BC-BE6C-B69E20D5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77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CB17C-8211-4DB9-A2C0-87D6B1CA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B7EA46-DD2E-4E9B-86B8-D844DAF0D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2A4CCF-0A8E-493B-92DF-8A6332485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EB4559-EB62-4E0A-ABEC-30024D5C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98BC5E-8126-440C-99F3-D10D6696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A3420A-F527-465E-8724-FCEEB131B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8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028C99C-677F-43FB-925F-6B11E901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9A4516-0CB0-438E-A58F-72C638F3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588512-0675-4584-AC68-6EC5C0AC7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55AF-5B5F-4636-AFEC-9FC1BA7B48C8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E09D44-E849-471D-AAD4-8685C45C5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4689C2-ABEF-427C-BF19-DFBBC1FA9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2528-4795-4384-81BA-BF5B17731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0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88A9FE-B89A-417D-9773-B25C0F8C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BFD416-11B5-44DB-9614-804889928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8F53E-50E8-48ED-B42F-7E4028985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D369-9E07-4E71-AA23-879C48758E82}" type="datetimeFigureOut">
              <a:rPr lang="cs-CZ" smtClean="0"/>
              <a:t>22.02.2023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022B55-AF6D-47FF-B22B-EDD097AA4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C64EC8-8C79-4A45-B5CF-38996A03D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E03E-B596-490E-8583-D699F4861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wildingeurope.com/wp-content/uploads/2013/11/Wildlife-Comeback-in-Europe-the-recovery-of-selected-mammal-and-bird-species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5DMCEcYsQ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A9C6DF-A69C-492F-9A36-63CB9039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 dirty="0"/>
              <a:t>Evoluce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1DEEC0-3630-4167-84B3-7FF7BF0C6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4092320"/>
            <a:ext cx="10601325" cy="1144884"/>
          </a:xfrm>
        </p:spPr>
        <p:txBody>
          <a:bodyPr>
            <a:normAutofit/>
          </a:bodyPr>
          <a:lstStyle/>
          <a:p>
            <a:r>
              <a:rPr lang="cs-CZ" dirty="0"/>
              <a:t>Mgr. Petra Křížková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A68597-68CB-4885-A175-15B8E304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3" y="552160"/>
            <a:ext cx="622448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3A8E9-4C8A-4CA9-B42B-8C75A56A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83" y="2551558"/>
            <a:ext cx="6844284" cy="4074325"/>
          </a:xfrm>
        </p:spPr>
        <p:txBody>
          <a:bodyPr anchor="ctr">
            <a:normAutofit/>
          </a:bodyPr>
          <a:lstStyle/>
          <a:p>
            <a:r>
              <a:rPr lang="cs-CZ" sz="2200" b="1" dirty="0"/>
              <a:t>Jednoduché organické molekuly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cs-CZ" sz="2200" dirty="0">
                <a:sym typeface="Wingdings" panose="05000000000000000000" pitchFamily="2" charset="2"/>
              </a:rPr>
              <a:t>Vznik </a:t>
            </a:r>
            <a:r>
              <a:rPr lang="cs-CZ" sz="2200" dirty="0" err="1">
                <a:sym typeface="Wingdings" panose="05000000000000000000" pitchFamily="2" charset="2"/>
              </a:rPr>
              <a:t>autoreplikace</a:t>
            </a:r>
            <a:r>
              <a:rPr lang="cs-CZ" sz="2200" dirty="0">
                <a:sym typeface="Wingdings" panose="05000000000000000000" pitchFamily="2" charset="2"/>
              </a:rPr>
              <a:t>, kompartmentace</a:t>
            </a:r>
          </a:p>
          <a:p>
            <a:pPr marL="0" indent="0">
              <a:buNone/>
            </a:pPr>
            <a:endParaRPr lang="cs-CZ" sz="2200" dirty="0">
              <a:sym typeface="Wingdings" panose="05000000000000000000" pitchFamily="2" charset="2"/>
            </a:endParaRPr>
          </a:p>
          <a:p>
            <a:r>
              <a:rPr lang="cs-CZ" sz="2200" dirty="0">
                <a:sym typeface="Wingdings" panose="05000000000000000000" pitchFamily="2" charset="2"/>
              </a:rPr>
              <a:t>Několik experimentů (1828-1924) na důkaz vzniku aminokyselin z redukující atmosféry – obsahující H, NH3, H2O, CH4, CO2</a:t>
            </a:r>
          </a:p>
          <a:p>
            <a:r>
              <a:rPr lang="cs-CZ" sz="2200" dirty="0">
                <a:sym typeface="Wingdings" panose="05000000000000000000" pitchFamily="2" charset="2"/>
              </a:rPr>
              <a:t>Stanley L. Miller (1953)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Metan + čpavek + vodík + voda + el. výboj 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  polévka aminokyselin, lipidů, cukrů, nukleových kyselin (DNA,RNA)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00D0F7-B34B-443E-863C-683C84584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07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AC9399-34DD-4B49-AE83-127BE38F84BF}"/>
              </a:ext>
            </a:extLst>
          </p:cNvPr>
          <p:cNvSpPr txBox="1"/>
          <p:nvPr/>
        </p:nvSpPr>
        <p:spPr>
          <a:xfrm>
            <a:off x="5964702" y="651917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sciencephoto.com</a:t>
            </a:r>
          </a:p>
        </p:txBody>
      </p:sp>
    </p:spTree>
    <p:extLst>
      <p:ext uri="{BB962C8B-B14F-4D97-AF65-F5344CB8AC3E}">
        <p14:creationId xmlns:p14="http://schemas.microsoft.com/office/powerpoint/2010/main" val="3664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B1C34-89C8-4E27-A43F-E12D62B7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buňky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D10E02-EE5D-4F0D-98DB-FB14583D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2400" dirty="0"/>
              <a:t>Proteiny, RNA </a:t>
            </a:r>
            <a:r>
              <a:rPr lang="cs-CZ" sz="2400" dirty="0">
                <a:sym typeface="Wingdings" panose="05000000000000000000" pitchFamily="2" charset="2"/>
              </a:rPr>
              <a:t> DNA</a:t>
            </a:r>
            <a:endParaRPr lang="cs-CZ" sz="2400" dirty="0"/>
          </a:p>
          <a:p>
            <a:r>
              <a:rPr lang="cs-CZ" sz="2400" dirty="0"/>
              <a:t>Lipidové membrány – „voda v oleji“</a:t>
            </a:r>
          </a:p>
          <a:p>
            <a:r>
              <a:rPr lang="cs-CZ" sz="2400" dirty="0" err="1"/>
              <a:t>Semibuňka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sz="2400" dirty="0" err="1">
                <a:sym typeface="Wingdings" panose="05000000000000000000" pitchFamily="2" charset="2"/>
              </a:rPr>
              <a:t>protobuňka</a:t>
            </a:r>
            <a:r>
              <a:rPr lang="cs-CZ" sz="2400" dirty="0">
                <a:sym typeface="Wingdings" panose="05000000000000000000" pitchFamily="2" charset="2"/>
              </a:rPr>
              <a:t>  buňka</a:t>
            </a:r>
          </a:p>
          <a:p>
            <a:endParaRPr lang="cs-CZ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 vznik </a:t>
            </a:r>
            <a:r>
              <a:rPr lang="cs-CZ" sz="2400" dirty="0" err="1">
                <a:sym typeface="Wingdings" panose="05000000000000000000" pitchFamily="2" charset="2"/>
              </a:rPr>
              <a:t>prokaryot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0264C5-A7A7-450A-B2BB-6E17E6DE3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67" r="965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D7BCF1-80FA-4A82-B8F5-52C74E2E2A2A}"/>
              </a:ext>
            </a:extLst>
          </p:cNvPr>
          <p:cNvSpPr txBox="1"/>
          <p:nvPr/>
        </p:nvSpPr>
        <p:spPr>
          <a:xfrm>
            <a:off x="7075045" y="6581001"/>
            <a:ext cx="180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actualidad.rt.com</a:t>
            </a:r>
          </a:p>
        </p:txBody>
      </p:sp>
    </p:spTree>
    <p:extLst>
      <p:ext uri="{BB962C8B-B14F-4D97-AF65-F5344CB8AC3E}">
        <p14:creationId xmlns:p14="http://schemas.microsoft.com/office/powerpoint/2010/main" val="384639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BFCAFB-8F3B-4BBF-9471-43C7C600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1" y="552160"/>
            <a:ext cx="629801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eukaryotické buňky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D8570A-10FA-4DB8-97DE-AC8992FD2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2551558"/>
            <a:ext cx="6298017" cy="39336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 dirty="0"/>
              <a:t>Eukaryotická buňka</a:t>
            </a:r>
          </a:p>
          <a:p>
            <a:r>
              <a:rPr lang="cs-CZ" sz="2200" dirty="0"/>
              <a:t>Jádro s membránou – invaginace membrány</a:t>
            </a:r>
          </a:p>
          <a:p>
            <a:r>
              <a:rPr lang="cs-CZ" sz="2200" dirty="0"/>
              <a:t>Kompartmentace</a:t>
            </a:r>
          </a:p>
          <a:p>
            <a:r>
              <a:rPr lang="cs-CZ" sz="2200" dirty="0"/>
              <a:t>Vytvoření </a:t>
            </a:r>
            <a:r>
              <a:rPr lang="cs-CZ" sz="2200" dirty="0" err="1"/>
              <a:t>endoskeletu</a:t>
            </a:r>
            <a:r>
              <a:rPr lang="cs-CZ" sz="2200" dirty="0"/>
              <a:t> – pohyb, fagocytóza</a:t>
            </a:r>
          </a:p>
          <a:p>
            <a:pPr marL="0" indent="0">
              <a:buNone/>
            </a:pPr>
            <a:r>
              <a:rPr lang="cs-CZ" sz="2200" b="1" dirty="0" err="1">
                <a:sym typeface="Wingdings" panose="05000000000000000000" pitchFamily="2" charset="2"/>
              </a:rPr>
              <a:t>Endosymbióza</a:t>
            </a:r>
            <a:r>
              <a:rPr lang="cs-CZ" sz="2200" b="1" dirty="0">
                <a:sym typeface="Wingdings" panose="05000000000000000000" pitchFamily="2" charset="2"/>
              </a:rPr>
              <a:t> </a:t>
            </a:r>
            <a:r>
              <a:rPr lang="cs-CZ" sz="2200" dirty="0">
                <a:sym typeface="Wingdings" panose="05000000000000000000" pitchFamily="2" charset="2"/>
              </a:rPr>
              <a:t>– pohlcení </a:t>
            </a:r>
            <a:r>
              <a:rPr lang="cs-CZ" sz="2200" dirty="0" err="1">
                <a:sym typeface="Wingdings" panose="05000000000000000000" pitchFamily="2" charset="2"/>
              </a:rPr>
              <a:t>prokaryoty</a:t>
            </a:r>
            <a:endParaRPr lang="cs-CZ" sz="2200" dirty="0">
              <a:sym typeface="Wingdings" panose="05000000000000000000" pitchFamily="2" charset="2"/>
            </a:endParaRP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Mitochondrie – bakterie, ztráta fotosyntézy</a:t>
            </a:r>
          </a:p>
          <a:p>
            <a:pPr lvl="1"/>
            <a:r>
              <a:rPr lang="cs-CZ" sz="2200" dirty="0">
                <a:sym typeface="Wingdings" panose="05000000000000000000" pitchFamily="2" charset="2"/>
              </a:rPr>
              <a:t>Chloroplasty – sinice, ztráta respirace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2296FA-0098-4338-B380-7DA92B2FC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99FFA0-FCB0-48A0-B9E7-0CAD8403AE31}"/>
              </a:ext>
            </a:extLst>
          </p:cNvPr>
          <p:cNvSpPr txBox="1"/>
          <p:nvPr/>
        </p:nvSpPr>
        <p:spPr>
          <a:xfrm>
            <a:off x="6752492" y="6581001"/>
            <a:ext cx="1195982" cy="27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mun.ca</a:t>
            </a:r>
          </a:p>
        </p:txBody>
      </p:sp>
    </p:spTree>
    <p:extLst>
      <p:ext uri="{BB962C8B-B14F-4D97-AF65-F5344CB8AC3E}">
        <p14:creationId xmlns:p14="http://schemas.microsoft.com/office/powerpoint/2010/main" val="270203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047B22-34AC-4C2A-B06F-B878E4C1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552160"/>
            <a:ext cx="6293835" cy="1046671"/>
          </a:xfrm>
        </p:spPr>
        <p:txBody>
          <a:bodyPr>
            <a:normAutofit/>
          </a:bodyPr>
          <a:lstStyle/>
          <a:p>
            <a:r>
              <a:rPr lang="cs-CZ" sz="3600" dirty="0"/>
              <a:t>Vznik života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662A93-75DD-4E1A-B321-06690C09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2551558"/>
            <a:ext cx="6896100" cy="375428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/>
              <a:t>4,0 - 3,8 mld let – </a:t>
            </a:r>
            <a:r>
              <a:rPr lang="cs-CZ" sz="2400" b="1" dirty="0"/>
              <a:t>vznik života </a:t>
            </a:r>
            <a:br>
              <a:rPr lang="cs-CZ" sz="2400" b="1" dirty="0"/>
            </a:b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Prahory (</a:t>
            </a:r>
            <a:r>
              <a:rPr lang="cs-CZ" sz="2400" b="1" i="1" dirty="0"/>
              <a:t>Archaikum</a:t>
            </a:r>
            <a:r>
              <a:rPr lang="cs-CZ" sz="2400" b="1" dirty="0"/>
              <a:t>, starší prekambrium)</a:t>
            </a:r>
          </a:p>
          <a:p>
            <a:r>
              <a:rPr lang="cs-CZ" sz="2400" dirty="0"/>
              <a:t>3,5 mld let – nejstarší </a:t>
            </a:r>
            <a:r>
              <a:rPr lang="cs-CZ" sz="2400" u="sng" dirty="0"/>
              <a:t>prokaryotické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r>
              <a:rPr lang="cs-CZ" sz="2400" dirty="0"/>
              <a:t> (stromatolity)</a:t>
            </a:r>
          </a:p>
          <a:p>
            <a:r>
              <a:rPr lang="cs-CZ" sz="2400" dirty="0"/>
              <a:t>2,5 mld let – </a:t>
            </a:r>
            <a:r>
              <a:rPr lang="cs-CZ" sz="2400" b="1" dirty="0"/>
              <a:t>kyslík</a:t>
            </a:r>
            <a:r>
              <a:rPr lang="cs-CZ" sz="2400" dirty="0"/>
              <a:t> se začíná akumulovat v atmosféře </a:t>
            </a:r>
          </a:p>
          <a:p>
            <a:r>
              <a:rPr lang="cs-CZ" sz="2400" dirty="0"/>
              <a:t>2,1 mld let – nejstarší </a:t>
            </a:r>
            <a:r>
              <a:rPr lang="cs-CZ" sz="2400" u="sng" dirty="0"/>
              <a:t>eukaryotické</a:t>
            </a:r>
            <a:r>
              <a:rPr lang="cs-CZ" sz="2400" dirty="0"/>
              <a:t> </a:t>
            </a:r>
            <a:r>
              <a:rPr lang="cs-CZ" sz="2400" dirty="0" err="1"/>
              <a:t>fosílie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Starohory (</a:t>
            </a:r>
            <a:r>
              <a:rPr lang="cs-CZ" sz="2400" b="1" i="1" dirty="0"/>
              <a:t>Proterozoikum</a:t>
            </a:r>
            <a:r>
              <a:rPr lang="cs-CZ" sz="2400" b="1" dirty="0"/>
              <a:t>, mladší prekambrium)</a:t>
            </a:r>
          </a:p>
          <a:p>
            <a:r>
              <a:rPr lang="cs-CZ" sz="2400" dirty="0"/>
              <a:t>1,2 mld let – první mnohobuněčné organismy</a:t>
            </a:r>
            <a:br>
              <a:rPr lang="cs-CZ" sz="2400" dirty="0"/>
            </a:br>
            <a:r>
              <a:rPr lang="cs-CZ" sz="2400" dirty="0"/>
              <a:t>		</a:t>
            </a:r>
            <a:endParaRPr lang="cs-CZ" sz="17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Obrázek 8" descr="Obsah obrázku snímek obrazovky&#10;&#10;Popis byl vytvořen automaticky">
            <a:extLst>
              <a:ext uri="{FF2B5EF4-FFF2-40B4-BE49-F238E27FC236}">
                <a16:creationId xmlns:a16="http://schemas.microsoft.com/office/drawing/2014/main" id="{B7D61A26-32AE-4E50-9438-8BD79F15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40348"/>
            <a:ext cx="3164826" cy="3384842"/>
          </a:xfrm>
          <a:prstGeom prst="rect">
            <a:avLst/>
          </a:prstGeom>
        </p:spPr>
      </p:pic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FE93271C-608C-4F30-A5E8-D7DF6A05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22" y="3425190"/>
            <a:ext cx="3164826" cy="33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3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FD265E7-B265-4111-A578-BACE0F40C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427D5206-5E46-493A-B99A-A2F1F1F414FD}"/>
              </a:ext>
            </a:extLst>
          </p:cNvPr>
          <p:cNvSpPr txBox="1"/>
          <p:nvPr/>
        </p:nvSpPr>
        <p:spPr>
          <a:xfrm>
            <a:off x="10009478" y="6581001"/>
            <a:ext cx="218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worldsciencefestival.com</a:t>
            </a:r>
          </a:p>
        </p:txBody>
      </p:sp>
    </p:spTree>
    <p:extLst>
      <p:ext uri="{BB962C8B-B14F-4D97-AF65-F5344CB8AC3E}">
        <p14:creationId xmlns:p14="http://schemas.microsoft.com/office/powerpoint/2010/main" val="13268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34095-3E6C-46F0-AA4E-393C7A6E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Prvohory</a:t>
            </a:r>
            <a:endParaRPr lang="cs-CZ" sz="24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16521-6A03-40FB-9F04-0C8F46802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6898005" cy="3882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Starší prvohory: kambrium, ordovik, silur, devon</a:t>
            </a:r>
            <a:br>
              <a:rPr lang="cs-CZ" sz="2400" i="1" dirty="0"/>
            </a:br>
            <a:r>
              <a:rPr lang="cs-CZ" sz="2400" i="1" dirty="0"/>
              <a:t>Mladší prvohory: karbon, perm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dirty="0"/>
              <a:t>0,5 mld let – </a:t>
            </a:r>
            <a:r>
              <a:rPr lang="cs-CZ" sz="2200" b="1" dirty="0"/>
              <a:t>kambrická exploze </a:t>
            </a:r>
            <a:r>
              <a:rPr lang="cs-CZ" sz="2200" dirty="0"/>
              <a:t>– rozvoj mořských živočichů; nejvýznamnější </a:t>
            </a:r>
            <a:r>
              <a:rPr lang="cs-CZ" sz="2200" b="1" dirty="0"/>
              <a:t>trilobiti</a:t>
            </a:r>
            <a:r>
              <a:rPr lang="cs-CZ" sz="2200" dirty="0"/>
              <a:t> – 60 % druhů</a:t>
            </a:r>
            <a:br>
              <a:rPr lang="cs-CZ" sz="2200" dirty="0"/>
            </a:br>
            <a:endParaRPr lang="cs-CZ" sz="2200" dirty="0"/>
          </a:p>
          <a:p>
            <a:r>
              <a:rPr lang="cs-CZ" sz="2200" dirty="0"/>
              <a:t>vznikají mořské houby, žahavci, ramenonožci, ostnokožci, červi, měkkýši, první strunatci (</a:t>
            </a:r>
            <a:r>
              <a:rPr lang="cs-CZ" sz="2200" dirty="0" err="1"/>
              <a:t>bezčelistnatí</a:t>
            </a:r>
            <a:r>
              <a:rPr lang="cs-CZ" sz="22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5103C8-0D36-4DDA-9367-3287254BC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r="13374"/>
          <a:stretch/>
        </p:blipFill>
        <p:spPr>
          <a:xfrm>
            <a:off x="6557245" y="14875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63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00FA8-5503-4947-8891-1B1EEFA8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Starší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EFF9AF-F8AD-4438-AC75-AC1CCAC2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3269792"/>
            <a:ext cx="6488429" cy="3026233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r>
              <a:rPr lang="cs-CZ" sz="2200" b="1" dirty="0"/>
              <a:t>Kambrium – ordovik:</a:t>
            </a:r>
            <a:r>
              <a:rPr lang="cs-CZ" sz="2200" dirty="0"/>
              <a:t> život vázán na vodu - pancéřnaté ryby, vznik čelistí</a:t>
            </a:r>
          </a:p>
          <a:p>
            <a:r>
              <a:rPr lang="cs-CZ" sz="2200" b="1" dirty="0"/>
              <a:t>Ordovik/silur</a:t>
            </a:r>
            <a:r>
              <a:rPr lang="cs-CZ" sz="2200" dirty="0"/>
              <a:t> – první hromadné </a:t>
            </a:r>
            <a:r>
              <a:rPr lang="cs-CZ" sz="2200" b="1" dirty="0"/>
              <a:t>vymírání</a:t>
            </a:r>
          </a:p>
          <a:p>
            <a:r>
              <a:rPr lang="cs-CZ" sz="2200" b="1" dirty="0"/>
              <a:t>Silur – devon</a:t>
            </a:r>
            <a:r>
              <a:rPr lang="cs-CZ" sz="2200" dirty="0"/>
              <a:t>: rozvoj ryb, nálezy obojživelníků</a:t>
            </a:r>
          </a:p>
          <a:p>
            <a:r>
              <a:rPr lang="cs-CZ" sz="2200" dirty="0"/>
              <a:t>Koncem devonu druhé vymírání</a:t>
            </a:r>
            <a:br>
              <a:rPr lang="cs-CZ" sz="2200" dirty="0"/>
            </a:br>
            <a:r>
              <a:rPr lang="cs-CZ" sz="2200" dirty="0"/>
              <a:t>– ústup moří, pokles hladiny O</a:t>
            </a:r>
            <a:r>
              <a:rPr lang="cs-CZ" sz="2200" baseline="-25000" dirty="0"/>
              <a:t>2</a:t>
            </a:r>
            <a:r>
              <a:rPr lang="cs-CZ" sz="2200" dirty="0"/>
              <a:t> ve vodě</a:t>
            </a:r>
          </a:p>
          <a:p>
            <a:endParaRPr lang="cs-CZ" sz="1800" dirty="0"/>
          </a:p>
        </p:txBody>
      </p:sp>
      <p:pic>
        <p:nvPicPr>
          <p:cNvPr id="6146" name="Picture 2" descr="https://cdnb3.artstation.com/p/assets/images/images/000/761/839/large/jonathan-kuo-dunkleosteus.jpg?1432495905">
            <a:extLst>
              <a:ext uri="{FF2B5EF4-FFF2-40B4-BE49-F238E27FC236}">
                <a16:creationId xmlns:a16="http://schemas.microsoft.com/office/drawing/2014/main" id="{0C87B07C-6701-443E-82E7-3EB2912AA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4" r="4880" b="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8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9338B-EAED-471A-A2D0-DCF61678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Mladší prvohory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E97B2-85C6-4697-8D20-73B3463FF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33"/>
            <a:ext cx="8038514" cy="4064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Karbon</a:t>
            </a:r>
            <a:r>
              <a:rPr lang="cs-CZ" sz="2200" dirty="0"/>
              <a:t> </a:t>
            </a:r>
          </a:p>
          <a:p>
            <a:r>
              <a:rPr lang="cs-CZ" sz="2200" dirty="0"/>
              <a:t>horotvorné procesy, ústup moří - plazi </a:t>
            </a:r>
          </a:p>
          <a:p>
            <a:r>
              <a:rPr lang="cs-CZ" sz="2200" dirty="0"/>
              <a:t> pralesy, bažiny – naleziště černého uhlí, hmyz</a:t>
            </a:r>
            <a:br>
              <a:rPr lang="cs-CZ" sz="2200" dirty="0"/>
            </a:br>
            <a:r>
              <a:rPr lang="cs-CZ" sz="2200" dirty="0"/>
              <a:t>					</a:t>
            </a:r>
          </a:p>
          <a:p>
            <a:pPr marL="0" indent="0">
              <a:buNone/>
            </a:pPr>
            <a:r>
              <a:rPr lang="cs-CZ" sz="2200" b="1" dirty="0">
                <a:solidFill>
                  <a:prstClr val="black"/>
                </a:solidFill>
              </a:rPr>
              <a:t>Perm</a:t>
            </a:r>
            <a:r>
              <a:rPr lang="cs-CZ" sz="2200" dirty="0">
                <a:solidFill>
                  <a:prstClr val="black"/>
                </a:solidFill>
              </a:rPr>
              <a:t>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S polokouli – suché a teplé klima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</a:t>
            </a:r>
            <a:r>
              <a:rPr lang="cs-CZ" sz="2200" dirty="0">
                <a:solidFill>
                  <a:prstClr val="black"/>
                </a:solidFill>
              </a:rPr>
              <a:t> rozvoj plazů </a:t>
            </a:r>
          </a:p>
          <a:p>
            <a:r>
              <a:rPr lang="cs-CZ" sz="2200" dirty="0">
                <a:solidFill>
                  <a:prstClr val="black"/>
                </a:solidFill>
              </a:rPr>
              <a:t>na J polokouli pokles T </a:t>
            </a:r>
            <a:r>
              <a:rPr lang="cs-CZ" sz="2200" dirty="0">
                <a:solidFill>
                  <a:prstClr val="black"/>
                </a:solidFill>
                <a:cs typeface="Times New Roman" panose="02020603050405020304" pitchFamily="18" charset="0"/>
              </a:rPr>
              <a:t>→ † </a:t>
            </a:r>
            <a:r>
              <a:rPr lang="cs-CZ" sz="2200" dirty="0">
                <a:solidFill>
                  <a:prstClr val="black"/>
                </a:solidFill>
              </a:rPr>
              <a:t>trilobitů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endParaRPr lang="cs-CZ" sz="22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defRPr/>
            </a:pPr>
            <a:r>
              <a:rPr lang="cs-CZ" sz="2200" b="1" dirty="0">
                <a:solidFill>
                  <a:prstClr val="black"/>
                </a:solidFill>
              </a:rPr>
              <a:t>Vymírání perm/trias </a:t>
            </a:r>
            <a:r>
              <a:rPr lang="cs-CZ" sz="2200" dirty="0">
                <a:solidFill>
                  <a:prstClr val="black"/>
                </a:solidFill>
              </a:rPr>
              <a:t>– největší; 95 % druhů pravděpodobně kvůli vulkanické činnosti, pokles O</a:t>
            </a:r>
            <a:r>
              <a:rPr lang="cs-CZ" sz="2200" baseline="-25000" dirty="0">
                <a:solidFill>
                  <a:prstClr val="black"/>
                </a:solidFill>
              </a:rPr>
              <a:t>2</a:t>
            </a:r>
            <a:r>
              <a:rPr lang="cs-CZ" sz="2200" dirty="0">
                <a:solidFill>
                  <a:prstClr val="black"/>
                </a:solidFill>
              </a:rPr>
              <a:t>, nárůst pH</a:t>
            </a:r>
          </a:p>
          <a:p>
            <a:endParaRPr lang="cs-CZ" sz="1800" dirty="0"/>
          </a:p>
        </p:txBody>
      </p:sp>
      <p:pic>
        <p:nvPicPr>
          <p:cNvPr id="9218" name="Picture 2" descr="SouvisejÃ­cÃ­ obrÃ¡zek">
            <a:extLst>
              <a:ext uri="{FF2B5EF4-FFF2-40B4-BE49-F238E27FC236}">
                <a16:creationId xmlns:a16="http://schemas.microsoft.com/office/drawing/2014/main" id="{8F567CE1-9C24-4525-90CB-2F7F7C8AF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8" r="16160" b="-2"/>
          <a:stretch/>
        </p:blipFill>
        <p:spPr bwMode="auto">
          <a:xfrm>
            <a:off x="6647160" y="-1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73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0F54D-9AC8-4FAB-ABAF-8F69DF2D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sz="4000" dirty="0"/>
              <a:t>Druhohory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113E35-0102-4EAF-999F-F6B48A2E1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884962" cy="3917835"/>
          </a:xfrm>
        </p:spPr>
        <p:txBody>
          <a:bodyPr>
            <a:normAutofit/>
          </a:bodyPr>
          <a:lstStyle/>
          <a:p>
            <a:r>
              <a:rPr lang="cs-CZ" sz="2400" dirty="0"/>
              <a:t>Trias – první savci, největší rozvoj plazů</a:t>
            </a:r>
          </a:p>
          <a:p>
            <a:r>
              <a:rPr lang="cs-CZ" sz="2400" dirty="0"/>
              <a:t>Jura – první ptáci</a:t>
            </a:r>
          </a:p>
          <a:p>
            <a:r>
              <a:rPr lang="cs-CZ" sz="2400" dirty="0"/>
              <a:t>Křída – ústup moří, rozvoj ptáků a plazů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Vymírání K-T – 75 % všech druhů </a:t>
            </a:r>
          </a:p>
          <a:p>
            <a:pPr marL="0" indent="0">
              <a:buNone/>
            </a:pPr>
            <a:r>
              <a:rPr lang="cs-CZ" sz="2400" dirty="0"/>
              <a:t>- dinosauři, velcí plazi, amonité</a:t>
            </a:r>
            <a:br>
              <a:rPr lang="cs-CZ" sz="2400" dirty="0"/>
            </a:br>
            <a:r>
              <a:rPr lang="cs-CZ" sz="2400" dirty="0"/>
              <a:t>- pád asteroidu, vulkanická činnost, ústup moří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45F5BD-0EA4-4079-A46B-9D9A1E66E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9DBF73-DE79-4D32-AEA8-472888EF27E7}"/>
              </a:ext>
            </a:extLst>
          </p:cNvPr>
          <p:cNvSpPr txBox="1"/>
          <p:nvPr/>
        </p:nvSpPr>
        <p:spPr>
          <a:xfrm>
            <a:off x="7723163" y="6583680"/>
            <a:ext cx="1064436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npr.org</a:t>
            </a:r>
          </a:p>
        </p:txBody>
      </p:sp>
    </p:spTree>
    <p:extLst>
      <p:ext uri="{BB962C8B-B14F-4D97-AF65-F5344CB8AC3E}">
        <p14:creationId xmlns:p14="http://schemas.microsoft.com/office/powerpoint/2010/main" val="90585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750A9-3C3F-4AD6-AFFE-97F5B2284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Třetihory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C5EDF-360F-4B92-8D88-2255D5C7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603436" cy="346222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Ochlazování a opětovné oteplení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Dominují</a:t>
            </a:r>
            <a:r>
              <a:rPr lang="en-US" sz="2400" dirty="0"/>
              <a:t> </a:t>
            </a:r>
            <a:r>
              <a:rPr lang="en-US" sz="2400" dirty="0" err="1"/>
              <a:t>savci</a:t>
            </a:r>
            <a:r>
              <a:rPr lang="en-US" sz="2400" dirty="0"/>
              <a:t> </a:t>
            </a:r>
            <a:endParaRPr lang="cs-CZ" sz="2400" dirty="0"/>
          </a:p>
          <a:p>
            <a:pPr>
              <a:spcAft>
                <a:spcPts val="600"/>
              </a:spcAft>
            </a:pPr>
            <a:r>
              <a:rPr lang="en-US" sz="2400" dirty="0" err="1"/>
              <a:t>hmyzožravci</a:t>
            </a:r>
            <a:r>
              <a:rPr lang="en-US" sz="2400" dirty="0"/>
              <a:t>, </a:t>
            </a:r>
            <a:r>
              <a:rPr lang="en-US" sz="2400" dirty="0" err="1"/>
              <a:t>hlodavci</a:t>
            </a:r>
            <a:r>
              <a:rPr lang="en-US" sz="2400" dirty="0"/>
              <a:t>, </a:t>
            </a:r>
            <a:r>
              <a:rPr lang="en-US" sz="2400" dirty="0" err="1"/>
              <a:t>šelmy</a:t>
            </a:r>
            <a:r>
              <a:rPr lang="cs-CZ" sz="2400" dirty="0"/>
              <a:t>, </a:t>
            </a:r>
            <a:r>
              <a:rPr lang="en-US" sz="2400" dirty="0" err="1"/>
              <a:t>kopytníci</a:t>
            </a:r>
            <a:r>
              <a:rPr lang="en-US" sz="2400" dirty="0"/>
              <a:t>, </a:t>
            </a:r>
            <a:r>
              <a:rPr lang="en-US" sz="2400" dirty="0" err="1"/>
              <a:t>chobotnatci</a:t>
            </a:r>
            <a:r>
              <a:rPr lang="cs-CZ" sz="2400" dirty="0"/>
              <a:t> a velcí nelétaví ptáci</a:t>
            </a:r>
          </a:p>
          <a:p>
            <a:pPr>
              <a:spcAft>
                <a:spcPts val="600"/>
              </a:spcAft>
            </a:pPr>
            <a:r>
              <a:rPr lang="en-US" sz="2400" dirty="0" err="1"/>
              <a:t>objevují</a:t>
            </a:r>
            <a:r>
              <a:rPr lang="en-US" sz="2400" dirty="0"/>
              <a:t> se </a:t>
            </a:r>
            <a:r>
              <a:rPr lang="en-US" sz="2400" dirty="0" err="1"/>
              <a:t>primáti</a:t>
            </a:r>
            <a:r>
              <a:rPr lang="cs-CZ" sz="2400" dirty="0"/>
              <a:t> a první hominidi</a:t>
            </a:r>
            <a:endParaRPr lang="en-US" sz="24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B1D2E0-88FD-4EA8-B87A-48EB250D0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48" b="16497"/>
          <a:stretch/>
        </p:blipFill>
        <p:spPr>
          <a:xfrm>
            <a:off x="5878850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428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D5E41-EED1-42D0-8E81-475E89AA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Evoluce</a:t>
            </a:r>
          </a:p>
        </p:txBody>
      </p:sp>
      <p:pic>
        <p:nvPicPr>
          <p:cNvPr id="1026" name="Picture 2" descr="Image result for Evoluce&quot;">
            <a:extLst>
              <a:ext uri="{FF2B5EF4-FFF2-40B4-BE49-F238E27FC236}">
                <a16:creationId xmlns:a16="http://schemas.microsoft.com/office/drawing/2014/main" id="{882E5A77-7359-484B-8C2D-16B2608C1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8174"/>
            <a:ext cx="105156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375918-C0F4-485B-A4E0-B1E8E2BFDAB6}"/>
              </a:ext>
            </a:extLst>
          </p:cNvPr>
          <p:cNvSpPr txBox="1"/>
          <p:nvPr/>
        </p:nvSpPr>
        <p:spPr>
          <a:xfrm>
            <a:off x="9430377" y="6581001"/>
            <a:ext cx="117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dtpko.cz</a:t>
            </a:r>
          </a:p>
        </p:txBody>
      </p:sp>
    </p:spTree>
    <p:extLst>
      <p:ext uri="{BB962C8B-B14F-4D97-AF65-F5344CB8AC3E}">
        <p14:creationId xmlns:p14="http://schemas.microsoft.com/office/powerpoint/2010/main" val="134245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C21354-DDCB-40D3-ACBC-419EFBBE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5" y="552160"/>
            <a:ext cx="6212603" cy="1046671"/>
          </a:xfrm>
        </p:spPr>
        <p:txBody>
          <a:bodyPr>
            <a:normAutofit/>
          </a:bodyPr>
          <a:lstStyle/>
          <a:p>
            <a:r>
              <a:rPr lang="cs-CZ" sz="3600" dirty="0"/>
              <a:t>Čtvrtohory</a:t>
            </a:r>
            <a:endParaRPr lang="cs-CZ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330C-8E64-4B88-8D28-33AA42BB7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65" y="2430383"/>
            <a:ext cx="6752245" cy="421089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2 mil let - dodnes </a:t>
            </a:r>
          </a:p>
          <a:p>
            <a:r>
              <a:rPr lang="cs-CZ" sz="2400" dirty="0"/>
              <a:t>Ochlazení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střídání glaciálů a interglaciálů</a:t>
            </a:r>
          </a:p>
          <a:p>
            <a:r>
              <a:rPr lang="cs-CZ" sz="2400" dirty="0"/>
              <a:t>Ledovce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kolísání moří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pevninské mosty </a:t>
            </a:r>
            <a:r>
              <a:rPr lang="cs-CZ" sz="2400" dirty="0">
                <a:cs typeface="Times New Roman" panose="02020603050405020304" pitchFamily="18" charset="0"/>
              </a:rPr>
              <a:t>→</a:t>
            </a:r>
            <a:r>
              <a:rPr lang="cs-CZ" sz="2400" dirty="0"/>
              <a:t> migrace (</a:t>
            </a:r>
            <a:r>
              <a:rPr lang="cs-CZ" sz="2400" dirty="0" err="1"/>
              <a:t>Beringie</a:t>
            </a:r>
            <a:r>
              <a:rPr lang="cs-CZ" sz="2400" dirty="0"/>
              <a:t>, Středozemní moře, …)</a:t>
            </a:r>
          </a:p>
          <a:p>
            <a:r>
              <a:rPr lang="cs-CZ" sz="2400" dirty="0"/>
              <a:t>Vznik pouští, savan, úbytek deštných lesů</a:t>
            </a:r>
          </a:p>
          <a:p>
            <a:r>
              <a:rPr lang="cs-CZ" sz="2400" dirty="0"/>
              <a:t>Vývoj a migrace člověka</a:t>
            </a:r>
            <a:br>
              <a:rPr lang="cs-CZ" sz="2400" dirty="0"/>
            </a:b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vyhubení megafauny (mamuti, nosorožci, tygři)</a:t>
            </a: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     masová extinkce související s příchodem lidí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05D59B-65E2-409E-B94B-334D28AD4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" r="572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699BE2B-31DF-4F0A-B29C-B9AE60EF7F83}"/>
              </a:ext>
            </a:extLst>
          </p:cNvPr>
          <p:cNvSpPr txBox="1"/>
          <p:nvPr/>
        </p:nvSpPr>
        <p:spPr>
          <a:xfrm>
            <a:off x="6358596" y="6581642"/>
            <a:ext cx="2179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artstation.com</a:t>
            </a:r>
          </a:p>
        </p:txBody>
      </p:sp>
    </p:spTree>
    <p:extLst>
      <p:ext uri="{BB962C8B-B14F-4D97-AF65-F5344CB8AC3E}">
        <p14:creationId xmlns:p14="http://schemas.microsoft.com/office/powerpoint/2010/main" val="425443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F8999-C600-4095-902D-060E7EA4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DA78709-8E7C-4E84-BAC3-0F6D8EC1A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178" y="0"/>
            <a:ext cx="5517643" cy="67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609C89B-9FEA-4A2F-9E82-012F07DF8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sz="6600"/>
              <a:t>Aktuální vývoj fauny v Evropě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1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59" y="469518"/>
            <a:ext cx="300609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b="0" dirty="0">
                <a:latin typeface="Calibri Light"/>
                <a:cs typeface="Calibri Light"/>
              </a:rPr>
              <a:t>Aktuální</a:t>
            </a:r>
            <a:r>
              <a:rPr sz="4000" b="0" spc="-160" dirty="0">
                <a:latin typeface="Calibri Light"/>
                <a:cs typeface="Calibri Light"/>
              </a:rPr>
              <a:t> </a:t>
            </a:r>
            <a:r>
              <a:rPr sz="4000" b="0" spc="-10" dirty="0">
                <a:latin typeface="Calibri Light"/>
                <a:cs typeface="Calibri Light"/>
              </a:rPr>
              <a:t>vývoj fauny</a:t>
            </a:r>
            <a:r>
              <a:rPr sz="4000" b="0" spc="-130" dirty="0">
                <a:latin typeface="Calibri Light"/>
                <a:cs typeface="Calibri Light"/>
              </a:rPr>
              <a:t> </a:t>
            </a:r>
            <a:r>
              <a:rPr sz="4000" b="0" dirty="0">
                <a:latin typeface="Calibri Light"/>
                <a:cs typeface="Calibri Light"/>
              </a:rPr>
              <a:t>v</a:t>
            </a:r>
            <a:r>
              <a:rPr sz="4000" b="0" spc="-110" dirty="0">
                <a:latin typeface="Calibri Light"/>
                <a:cs typeface="Calibri Light"/>
              </a:rPr>
              <a:t> </a:t>
            </a:r>
            <a:r>
              <a:rPr sz="4000" b="0" spc="-20" dirty="0">
                <a:latin typeface="Calibri Light"/>
                <a:cs typeface="Calibri Light"/>
              </a:rPr>
              <a:t>Evropě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0"/>
            <a:ext cx="7552943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7659" y="2071471"/>
            <a:ext cx="6615821" cy="391838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Celosvětový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marR="113664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1970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savců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25%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dirty="0" err="1">
                <a:latin typeface="Calibri"/>
                <a:cs typeface="Calibri"/>
              </a:rPr>
              <a:t>ptáků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spc="-35" dirty="0">
                <a:latin typeface="Calibri"/>
                <a:cs typeface="Calibri"/>
              </a:rPr>
              <a:t>o </a:t>
            </a:r>
            <a:r>
              <a:rPr sz="2000" spc="-25" dirty="0">
                <a:latin typeface="Calibri"/>
                <a:cs typeface="Calibri"/>
              </a:rPr>
              <a:t>8%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Savci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219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suchozemských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41</a:t>
            </a:r>
            <a:r>
              <a:rPr lang="cs-CZ" sz="2000" spc="-2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mořských</a:t>
            </a:r>
            <a:endParaRPr sz="2000" dirty="0">
              <a:latin typeface="Calibri"/>
              <a:cs typeface="Calibri"/>
            </a:endParaRPr>
          </a:p>
          <a:p>
            <a:pPr marL="698500" lvl="1" indent="-229235">
              <a:lnSpc>
                <a:spcPts val="2280"/>
              </a:lnSpc>
              <a:spcBef>
                <a:spcPts val="26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000" dirty="0">
                <a:latin typeface="Calibri"/>
                <a:cs typeface="Calibri"/>
              </a:rPr>
              <a:t>Ptáci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530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(asi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5%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celosvětové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rozmanitosti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12700" marR="59690">
              <a:lnSpc>
                <a:spcPts val="2160"/>
              </a:lnSpc>
              <a:spcBef>
                <a:spcPts val="1030"/>
              </a:spcBef>
              <a:tabLst>
                <a:tab pos="240665" algn="l"/>
                <a:tab pos="241300" algn="l"/>
              </a:tabLst>
            </a:pPr>
            <a:r>
              <a:rPr sz="2400" b="1" dirty="0" err="1">
                <a:latin typeface="Calibri"/>
                <a:cs typeface="Calibri"/>
              </a:rPr>
              <a:t>Úspěchy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v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ochraně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&lt;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zprávy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poklesu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0" dirty="0">
                <a:latin typeface="Calibri"/>
                <a:cs typeface="Calibri"/>
              </a:rPr>
              <a:t>a </a:t>
            </a:r>
            <a:r>
              <a:rPr sz="2400" b="1" spc="-10" dirty="0">
                <a:latin typeface="Calibri"/>
                <a:cs typeface="Calibri"/>
              </a:rPr>
              <a:t>zániku</a:t>
            </a:r>
            <a:endParaRPr sz="2400" b="1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endParaRPr lang="cs-CZ"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Ochrana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význam!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druhů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Příspěvek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regulací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předpisů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7896" y="37846"/>
            <a:ext cx="44094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https://rewildingeurope.com/wp-content/uploads/2013/11/Wildlife-</a:t>
            </a:r>
            <a:r>
              <a:rPr sz="11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Comeback-in-Europe-the-recovery-of-selected-mammal-and-bird-species.pdf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098" y="720239"/>
            <a:ext cx="4146957" cy="541750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  <a:tabLst>
                <a:tab pos="240665" algn="l"/>
                <a:tab pos="241300" algn="l"/>
              </a:tabLst>
            </a:pPr>
            <a:r>
              <a:rPr sz="2200" dirty="0">
                <a:latin typeface="Calibri"/>
                <a:cs typeface="Calibri"/>
              </a:rPr>
              <a:t>Mnoho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druhů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je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ohroženo</a:t>
            </a:r>
            <a:r>
              <a:rPr lang="cs-CZ" sz="2200" spc="-45" dirty="0">
                <a:latin typeface="Calibri"/>
                <a:cs typeface="Calibri"/>
              </a:rPr>
              <a:t> </a:t>
            </a: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15%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savců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23%</a:t>
            </a:r>
            <a:r>
              <a:rPr lang="cs-CZ" sz="2200" spc="-25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obojživelní</a:t>
            </a:r>
            <a:r>
              <a:rPr lang="cs-CZ" sz="2200" spc="-10" dirty="0" err="1">
                <a:latin typeface="Calibri"/>
                <a:cs typeface="Calibri"/>
              </a:rPr>
              <a:t>ků</a:t>
            </a:r>
            <a:endParaRPr lang="cs-CZ" sz="2200" spc="-10" dirty="0">
              <a:latin typeface="Calibri"/>
              <a:cs typeface="Calibri"/>
            </a:endParaRPr>
          </a:p>
          <a:p>
            <a:pPr marL="469265" lvl="1">
              <a:lnSpc>
                <a:spcPts val="2510"/>
              </a:lnSpc>
              <a:spcBef>
                <a:spcPts val="229"/>
              </a:spcBef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19%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plazů</a:t>
            </a:r>
            <a:endParaRPr sz="2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240665" algn="l"/>
                <a:tab pos="241300" algn="l"/>
              </a:tabLst>
            </a:pPr>
            <a:r>
              <a:rPr sz="2200" spc="-10" dirty="0" err="1">
                <a:latin typeface="Calibri"/>
                <a:cs typeface="Calibri"/>
              </a:rPr>
              <a:t>Důvod</a:t>
            </a:r>
            <a:r>
              <a:rPr sz="2200" spc="-10" dirty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  <a:p>
            <a:pPr marL="698500" marR="821055" lvl="1" indent="-228600">
              <a:lnSpc>
                <a:spcPts val="2380"/>
              </a:lnSpc>
              <a:spcBef>
                <a:spcPts val="52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dirty="0">
                <a:latin typeface="Calibri"/>
                <a:cs typeface="Calibri"/>
              </a:rPr>
              <a:t>Agrární</a:t>
            </a:r>
            <a:r>
              <a:rPr sz="2200" spc="-1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společnosti, průmyslový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rozvoj</a:t>
            </a:r>
            <a:endParaRPr sz="2200" dirty="0">
              <a:latin typeface="Calibri"/>
              <a:cs typeface="Calibri"/>
            </a:endParaRPr>
          </a:p>
          <a:p>
            <a:pPr marL="698500" lvl="1" indent="-229235">
              <a:lnSpc>
                <a:spcPts val="251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40" dirty="0">
                <a:latin typeface="Calibri"/>
                <a:cs typeface="Calibri"/>
              </a:rPr>
              <a:t>Těžba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dřeva,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zemědělské</a:t>
            </a:r>
            <a:endParaRPr sz="2200" dirty="0">
              <a:latin typeface="Calibri"/>
              <a:cs typeface="Calibri"/>
            </a:endParaRPr>
          </a:p>
          <a:p>
            <a:pPr marL="698500">
              <a:lnSpc>
                <a:spcPts val="2510"/>
              </a:lnSpc>
            </a:pPr>
            <a:r>
              <a:rPr sz="2200" dirty="0">
                <a:latin typeface="Calibri"/>
                <a:cs typeface="Calibri"/>
              </a:rPr>
              <a:t>pole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pastviny</a:t>
            </a:r>
            <a:endParaRPr sz="2200" dirty="0">
              <a:latin typeface="Calibri"/>
              <a:cs typeface="Calibri"/>
            </a:endParaRPr>
          </a:p>
          <a:p>
            <a:pPr marL="698500" marR="5080" lvl="1" indent="-228600">
              <a:lnSpc>
                <a:spcPts val="2380"/>
              </a:lnSpc>
              <a:spcBef>
                <a:spcPts val="53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10" dirty="0">
                <a:latin typeface="Calibri"/>
                <a:cs typeface="Calibri"/>
              </a:rPr>
              <a:t>Intenzivní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změny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stanovišť, </a:t>
            </a:r>
            <a:r>
              <a:rPr sz="2200" dirty="0">
                <a:latin typeface="Calibri"/>
                <a:cs typeface="Calibri"/>
              </a:rPr>
              <a:t>výlov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 err="1">
                <a:latin typeface="Calibri"/>
                <a:cs typeface="Calibri"/>
              </a:rPr>
              <a:t>pronásledování</a:t>
            </a: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469900" marR="5080" lvl="1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endParaRPr lang="cs-CZ" sz="2200" spc="-10" dirty="0">
              <a:latin typeface="Calibri"/>
              <a:cs typeface="Calibri"/>
            </a:endParaRPr>
          </a:p>
          <a:p>
            <a:pPr marL="12700" marR="5080">
              <a:lnSpc>
                <a:spcPts val="2380"/>
              </a:lnSpc>
              <a:spcBef>
                <a:spcPts val="535"/>
              </a:spcBef>
              <a:tabLst>
                <a:tab pos="698500" algn="l"/>
                <a:tab pos="699135" algn="l"/>
              </a:tabLst>
            </a:pPr>
            <a:r>
              <a:rPr lang="cs-CZ" sz="2200" spc="-10" dirty="0">
                <a:latin typeface="Calibri"/>
                <a:cs typeface="Calibri"/>
              </a:rPr>
              <a:t>Obrázek ukazuje míru zalesnění </a:t>
            </a:r>
            <a:r>
              <a:rPr lang="cs-CZ" sz="2200" spc="-10" dirty="0">
                <a:latin typeface="Calibri"/>
                <a:cs typeface="Calibri"/>
                <a:sym typeface="Wingdings" panose="05000000000000000000" pitchFamily="2" charset="2"/>
              </a:rPr>
              <a:t></a:t>
            </a:r>
            <a:endParaRPr lang="cs-CZ" sz="2200" spc="-1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9055" y="58"/>
            <a:ext cx="7552943" cy="68578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33776" y="6621271"/>
            <a:ext cx="121412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BEBEBE"/>
                </a:solidFill>
                <a:latin typeface="Calibri"/>
                <a:cs typeface="Calibri"/>
              </a:rPr>
              <a:t>Zdroj:</a:t>
            </a:r>
            <a:r>
              <a:rPr sz="11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BEBEBE"/>
                </a:solidFill>
                <a:latin typeface="Calibri"/>
                <a:cs typeface="Calibri"/>
              </a:rPr>
              <a:t>wikipedia.com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77888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Zubr</a:t>
            </a:r>
            <a:r>
              <a:rPr sz="5200" b="0" spc="-12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evropský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Bison</a:t>
            </a:r>
            <a:r>
              <a:rPr sz="5200" b="0" i="1" spc="-125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bonasus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092932"/>
            <a:ext cx="5625465" cy="3300262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býložravec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</a:t>
            </a:r>
            <a:endParaRPr sz="2000" dirty="0">
              <a:latin typeface="Calibri"/>
              <a:cs typeface="Calibri"/>
            </a:endParaRPr>
          </a:p>
          <a:p>
            <a:pPr marL="241300" marR="181610" indent="-228600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Vyhynul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volné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přírodě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začátkem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století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kvůli </a:t>
            </a:r>
            <a:r>
              <a:rPr sz="2000" dirty="0">
                <a:latin typeface="Calibri"/>
                <a:cs typeface="Calibri"/>
              </a:rPr>
              <a:t>degradaci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fragmentaci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těžbě</a:t>
            </a:r>
            <a:r>
              <a:rPr sz="2000" spc="-50" dirty="0">
                <a:latin typeface="Calibri"/>
                <a:cs typeface="Calibri"/>
              </a:rPr>
              <a:t> a </a:t>
            </a:r>
            <a:r>
              <a:rPr sz="2000" dirty="0">
                <a:latin typeface="Calibri"/>
                <a:cs typeface="Calibri"/>
              </a:rPr>
              <a:t>neomezenému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lovu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pytláctví.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54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jedinců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zůstalo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zajetí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Reintrodukce: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33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volně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žijících,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izolovaných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stád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Polsko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Bělorusko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Zůstává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kvůli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nízké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genetické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rozmanitosti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nedostatku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propojení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mezi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populacemi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0628" y="3047"/>
            <a:ext cx="4881370" cy="68549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13282"/>
            <a:ext cx="2487295" cy="1416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475"/>
              </a:lnSpc>
              <a:spcBef>
                <a:spcPts val="100"/>
              </a:spcBef>
            </a:pPr>
            <a:r>
              <a:rPr sz="4800" b="0" spc="-10" dirty="0">
                <a:latin typeface="Calibri Light"/>
                <a:cs typeface="Calibri Light"/>
              </a:rPr>
              <a:t>Kamzíci</a:t>
            </a:r>
            <a:endParaRPr sz="4800">
              <a:latin typeface="Calibri Light"/>
              <a:cs typeface="Calibri Light"/>
            </a:endParaRPr>
          </a:p>
          <a:p>
            <a:pPr marL="12700">
              <a:lnSpc>
                <a:spcPts val="5475"/>
              </a:lnSpc>
            </a:pPr>
            <a:r>
              <a:rPr sz="4800" b="0" i="1" spc="-10" dirty="0">
                <a:latin typeface="Calibri Light"/>
                <a:cs typeface="Calibri Light"/>
              </a:rPr>
              <a:t>Rupicapra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91555" cy="279243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Cílená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správa</a:t>
            </a:r>
            <a:r>
              <a:rPr lang="cs-CZ" sz="2000" spc="-10" dirty="0">
                <a:latin typeface="Calibri"/>
                <a:cs typeface="Calibri"/>
              </a:rPr>
              <a:t>:</a:t>
            </a: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spc="-10" dirty="0" err="1">
                <a:latin typeface="Calibri"/>
                <a:cs typeface="Calibri"/>
              </a:rPr>
              <a:t>znovuzavedení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zřízení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chráněných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území</a:t>
            </a:r>
            <a:endParaRPr lang="cs-CZ" sz="2000" spc="-10" dirty="0">
              <a:latin typeface="Calibri"/>
              <a:cs typeface="Calibri"/>
            </a:endParaRPr>
          </a:p>
          <a:p>
            <a:pPr marL="355600" marR="5080" indent="-342900">
              <a:lnSpc>
                <a:spcPts val="216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2000" dirty="0" err="1">
                <a:latin typeface="Calibri"/>
                <a:cs typeface="Calibri"/>
              </a:rPr>
              <a:t>právní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ochrana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145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Hrozby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stanoviště,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pytláctví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nadměrné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160"/>
              </a:lnSpc>
            </a:pPr>
            <a:r>
              <a:rPr sz="2000" dirty="0">
                <a:latin typeface="Calibri"/>
                <a:cs typeface="Calibri"/>
              </a:rPr>
              <a:t>využívání,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lidské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rušení,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konkurence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hospodářských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dirty="0">
                <a:latin typeface="Calibri"/>
                <a:cs typeface="Calibri"/>
              </a:rPr>
              <a:t>zvířat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introdukovaných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druhů,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nemoci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Kromě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toho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změna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 err="1">
                <a:latin typeface="Calibri"/>
                <a:cs typeface="Calibri"/>
              </a:rPr>
              <a:t>klimat</a:t>
            </a:r>
            <a:r>
              <a:rPr lang="cs-CZ" sz="2000" dirty="0">
                <a:latin typeface="Calibri"/>
                <a:cs typeface="Calibri"/>
              </a:rPr>
              <a:t>u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216" y="3590542"/>
            <a:ext cx="5129783" cy="3267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2216" y="0"/>
            <a:ext cx="5129783" cy="35219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2997200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Vlk</a:t>
            </a:r>
            <a:r>
              <a:rPr sz="5200" b="0" spc="-8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obecný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Canis</a:t>
            </a:r>
            <a:r>
              <a:rPr sz="5200" b="0" i="1" spc="-12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lupus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6" y="3247110"/>
            <a:ext cx="6652093" cy="2597506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Kdysi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nejrozšířenějším savcem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Pokles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endParaRPr sz="2000" dirty="0">
              <a:latin typeface="Calibri"/>
              <a:cs typeface="Calibri"/>
            </a:endParaRPr>
          </a:p>
          <a:p>
            <a:pPr marL="241300" marR="233679" indent="-228600">
              <a:lnSpc>
                <a:spcPts val="2160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Uvědomění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veřejnosti,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výzkumy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ochrana, </a:t>
            </a:r>
            <a:r>
              <a:rPr sz="2000" dirty="0">
                <a:latin typeface="Calibri"/>
                <a:cs typeface="Calibri"/>
              </a:rPr>
              <a:t>zvýšení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kopytníků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jejich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rozptyl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Vysoce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přizpůsobivý,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nedávné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západní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Evropy</a:t>
            </a:r>
            <a:endParaRPr sz="2000" dirty="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Nutné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zmírnění</a:t>
            </a:r>
            <a:r>
              <a:rPr sz="2000" spc="-10" dirty="0">
                <a:latin typeface="Calibri"/>
                <a:cs typeface="Calibri"/>
              </a:rPr>
              <a:t> konfliktu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mezi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vlky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(útoky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na </a:t>
            </a:r>
            <a:r>
              <a:rPr sz="2000" spc="-10" dirty="0">
                <a:latin typeface="Calibri"/>
                <a:cs typeface="Calibri"/>
              </a:rPr>
              <a:t>hospodářská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zvířata)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1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319341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Rys</a:t>
            </a:r>
            <a:r>
              <a:rPr sz="5200" b="0" spc="-250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ostrovid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spc="-35" dirty="0">
                <a:latin typeface="Calibri Light"/>
                <a:cs typeface="Calibri Light"/>
              </a:rPr>
              <a:t>Lynx</a:t>
            </a:r>
            <a:r>
              <a:rPr sz="5200" b="0" i="1" spc="-260" dirty="0">
                <a:latin typeface="Calibri Light"/>
                <a:cs typeface="Calibri Light"/>
              </a:rPr>
              <a:t> </a:t>
            </a:r>
            <a:r>
              <a:rPr sz="5200" b="0" i="1" spc="-20" dirty="0">
                <a:latin typeface="Calibri Light"/>
                <a:cs typeface="Calibri Light"/>
              </a:rPr>
              <a:t>lynx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4007" y="0"/>
            <a:ext cx="4507992" cy="29352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1387" y="3247110"/>
            <a:ext cx="5608955" cy="234102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Kontrakce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během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19.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20.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století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Lovecký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tlak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odlesňování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50.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letech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úsilí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zachování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většiny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jeho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stanovišť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ztrojnásobila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díky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právní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ochraně,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znovuzavedení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přemístění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přirozené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rekolonizaci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ohrožen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izolované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roztříštěné</a:t>
            </a:r>
            <a:r>
              <a:rPr lang="cs-CZ" sz="2000" spc="-10" dirty="0">
                <a:latin typeface="Calibri"/>
                <a:cs typeface="Calibri"/>
              </a:rPr>
              <a:t> stanoviště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4007" y="3172966"/>
            <a:ext cx="4507992" cy="368503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40112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Medvěd</a:t>
            </a:r>
            <a:r>
              <a:rPr sz="5200" b="0" spc="-17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hnědý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Ursus</a:t>
            </a:r>
            <a:r>
              <a:rPr sz="5200" b="0" i="1" spc="-114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arctos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648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1387" y="3247110"/>
            <a:ext cx="6303302" cy="2892458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Největší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dravec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Evropě,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dříve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hojně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rozšířen</a:t>
            </a:r>
            <a:endParaRPr sz="2000" dirty="0">
              <a:latin typeface="Calibri"/>
              <a:cs typeface="Calibri"/>
            </a:endParaRPr>
          </a:p>
          <a:p>
            <a:pPr marL="241300" marR="471805" indent="-228600">
              <a:lnSpc>
                <a:spcPts val="2160"/>
              </a:lnSpc>
              <a:spcBef>
                <a:spcPts val="102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Nyní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především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vnitrozemí,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zalesněné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horské </a:t>
            </a:r>
            <a:r>
              <a:rPr sz="2000" dirty="0">
                <a:latin typeface="Calibri"/>
                <a:cs typeface="Calibri"/>
              </a:rPr>
              <a:t>oblasti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minimální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lidskou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aktivitou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Stabilní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nebo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rostoucí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populační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trendy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lang="cs-CZ"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zůstává</a:t>
            </a:r>
            <a:r>
              <a:rPr lang="cs-CZ" sz="2000" spc="-1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ohrožen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Ztráta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stanovišť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důsledku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rozvoje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infrastruktury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Roste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hojnost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kontaktu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lidmi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přizpůsobení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noční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lang="cs-CZ" sz="2000" spc="-10" dirty="0">
                <a:latin typeface="Calibri"/>
                <a:cs typeface="Calibri"/>
              </a:rPr>
              <a:t>a</a:t>
            </a:r>
            <a:r>
              <a:rPr sz="2000" spc="-10" dirty="0" err="1">
                <a:latin typeface="Calibri"/>
                <a:cs typeface="Calibri"/>
              </a:rPr>
              <a:t>ktivitou</a:t>
            </a:r>
            <a:r>
              <a:rPr lang="cs-CZ" sz="2000" spc="-10" dirty="0">
                <a:latin typeface="Calibri"/>
                <a:cs typeface="Calibri"/>
              </a:rPr>
              <a:t> a návštěvami kontejnerů kvůli nadměrnému vyhazování potravin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4007" y="0"/>
            <a:ext cx="4508500" cy="6858000"/>
            <a:chOff x="7684007" y="0"/>
            <a:chExt cx="45085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4007" y="3355847"/>
              <a:ext cx="4507992" cy="3502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723" y="0"/>
              <a:ext cx="4494275" cy="3355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D189A-1E8D-4589-AEC1-47E1AA72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3CF366-2F46-4FC0-B9AB-8EE4BC7A3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u="sng" dirty="0"/>
              <a:t>= geneticky podmíněná a dědičná změna vlastností organismů mezi generacemi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/>
              <a:t>= hromadění změn vlastností populací organismů na základě změn jejich genofondu</a:t>
            </a:r>
          </a:p>
          <a:p>
            <a:endParaRPr lang="cs-CZ" dirty="0"/>
          </a:p>
          <a:p>
            <a:pPr marL="442913" indent="-442913">
              <a:buNone/>
            </a:pPr>
            <a:r>
              <a:rPr lang="cs-CZ" sz="2400" i="1" dirty="0"/>
              <a:t>Alias </a:t>
            </a:r>
            <a:r>
              <a:rPr lang="cs-CZ" sz="2400" dirty="0"/>
              <a:t>dlouhodobý samovolně probíhající proces kdy z neživých látek vznikly živé organismy a ty se dále v čase vyvíjejí, avšak nesměřují ke konkrétnímu cíli</a:t>
            </a:r>
          </a:p>
          <a:p>
            <a:pPr marL="990600" lvl="1" indent="-323850"/>
            <a:r>
              <a:rPr lang="cs-CZ" dirty="0"/>
              <a:t>Kumulace změn</a:t>
            </a:r>
          </a:p>
          <a:p>
            <a:pPr marL="990600" lvl="1" indent="-323850"/>
            <a:r>
              <a:rPr lang="cs-CZ" dirty="0"/>
              <a:t>Je náhodná – přírodní výběr x náhodné mutace</a:t>
            </a:r>
          </a:p>
          <a:p>
            <a:pPr marL="990600" lvl="1" indent="-323850"/>
            <a:r>
              <a:rPr lang="cs-CZ" dirty="0"/>
              <a:t>Je oportunistická – funguje na tom co je tady a teď</a:t>
            </a:r>
          </a:p>
          <a:p>
            <a:pPr marL="990600" lvl="1" indent="-323850"/>
            <a:r>
              <a:rPr lang="cs-CZ" dirty="0"/>
              <a:t>Není progresivní – může dojít k sekundárnímu zjednodušení (paraziti)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4846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387" y="1009853"/>
            <a:ext cx="5014595" cy="153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930"/>
              </a:lnSpc>
              <a:spcBef>
                <a:spcPts val="95"/>
              </a:spcBef>
            </a:pPr>
            <a:r>
              <a:rPr sz="5200" b="0" dirty="0">
                <a:latin typeface="Calibri Light"/>
                <a:cs typeface="Calibri Light"/>
              </a:rPr>
              <a:t>Orlosup</a:t>
            </a:r>
            <a:r>
              <a:rPr sz="5200" b="0" spc="-215" dirty="0">
                <a:latin typeface="Calibri Light"/>
                <a:cs typeface="Calibri Light"/>
              </a:rPr>
              <a:t> </a:t>
            </a:r>
            <a:r>
              <a:rPr sz="5200" b="0" spc="-10" dirty="0">
                <a:latin typeface="Calibri Light"/>
                <a:cs typeface="Calibri Light"/>
              </a:rPr>
              <a:t>bradatý</a:t>
            </a:r>
            <a:endParaRPr sz="5200">
              <a:latin typeface="Calibri Light"/>
              <a:cs typeface="Calibri Light"/>
            </a:endParaRPr>
          </a:p>
          <a:p>
            <a:pPr marL="12700">
              <a:lnSpc>
                <a:spcPts val="5930"/>
              </a:lnSpc>
            </a:pPr>
            <a:r>
              <a:rPr sz="5200" b="0" i="1" dirty="0">
                <a:latin typeface="Calibri Light"/>
                <a:cs typeface="Calibri Light"/>
              </a:rPr>
              <a:t>Gypaetus</a:t>
            </a:r>
            <a:r>
              <a:rPr sz="5200" b="0" i="1" spc="-290" dirty="0">
                <a:latin typeface="Calibri Light"/>
                <a:cs typeface="Calibri Light"/>
              </a:rPr>
              <a:t> </a:t>
            </a:r>
            <a:r>
              <a:rPr sz="5200" b="0" i="1" spc="-10" dirty="0">
                <a:latin typeface="Calibri Light"/>
                <a:cs typeface="Calibri Light"/>
              </a:rPr>
              <a:t>barbatus</a:t>
            </a:r>
            <a:endParaRPr sz="52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5695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40" h="73659">
                <a:moveTo>
                  <a:pt x="548640" y="0"/>
                </a:moveTo>
                <a:lnTo>
                  <a:pt x="0" y="0"/>
                </a:lnTo>
                <a:lnTo>
                  <a:pt x="0" y="73151"/>
                </a:lnTo>
                <a:lnTo>
                  <a:pt x="548640" y="73151"/>
                </a:lnTo>
                <a:lnTo>
                  <a:pt x="54864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744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4436" y="3342513"/>
            <a:ext cx="6054090" cy="25013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280"/>
              </a:lnSpc>
              <a:spcBef>
                <a:spcPts val="1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cs-CZ" sz="2000" dirty="0">
                <a:latin typeface="Calibri"/>
                <a:cs typeface="Calibri"/>
              </a:rPr>
              <a:t>„rozbíječ kostí“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Přímé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pronásledování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používání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jedu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ts val="2280"/>
              </a:lnSpc>
              <a:spcBef>
                <a:spcPts val="7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Přežili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pouze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Pyrenejích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dvou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středomořských</a:t>
            </a:r>
            <a:endParaRPr sz="2000" dirty="0"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latin typeface="Calibri"/>
                <a:cs typeface="Calibri"/>
              </a:rPr>
              <a:t>ostrovech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Korsika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Kréta</a:t>
            </a:r>
            <a:endParaRPr sz="2000" dirty="0">
              <a:latin typeface="Calibri"/>
              <a:cs typeface="Calibri"/>
            </a:endParaRPr>
          </a:p>
          <a:p>
            <a:pPr marL="241300" marR="645160" indent="-228600">
              <a:lnSpc>
                <a:spcPts val="2160"/>
              </a:lnSpc>
              <a:spcBef>
                <a:spcPts val="103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Alpách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probíhají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projekty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reintrodukce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další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se </a:t>
            </a:r>
            <a:r>
              <a:rPr sz="2000" dirty="0">
                <a:latin typeface="Calibri"/>
                <a:cs typeface="Calibri"/>
              </a:rPr>
              <a:t>plánují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Andalucii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Francii</a:t>
            </a:r>
            <a:endParaRPr sz="20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Populace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stále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málo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početná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(200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párů)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1068" y="0"/>
            <a:ext cx="5170932" cy="6857997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731A5607-AD5C-4BD4-8C25-D8E0844029A8}"/>
              </a:ext>
            </a:extLst>
          </p:cNvPr>
          <p:cNvSpPr txBox="1"/>
          <p:nvPr/>
        </p:nvSpPr>
        <p:spPr>
          <a:xfrm>
            <a:off x="1239873" y="6393409"/>
            <a:ext cx="485612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 err="1">
                <a:solidFill>
                  <a:srgbClr val="BEBEBE"/>
                </a:solidFill>
                <a:latin typeface="Calibri"/>
                <a:cs typeface="Calibri"/>
              </a:rPr>
              <a:t>Zdroj</a:t>
            </a:r>
            <a:r>
              <a:rPr sz="1000" spc="7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map: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BEBEBE"/>
                </a:solidFill>
                <a:latin typeface="Calibri"/>
                <a:cs typeface="Calibri"/>
              </a:rPr>
              <a:t>článek</a:t>
            </a:r>
            <a:r>
              <a:rPr sz="1000" spc="10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https://rewildingeurope.com/wp-content/uploads/2013/11/Wildlife-Comeback-in-Europe-the-recovery-of-selected-</a:t>
            </a:r>
            <a:r>
              <a:rPr sz="100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mammal-</a:t>
            </a:r>
            <a:r>
              <a:rPr sz="1000" spc="-10" dirty="0">
                <a:solidFill>
                  <a:srgbClr val="0462C1"/>
                </a:solidFill>
                <a:latin typeface="Calibri"/>
                <a:cs typeface="Calibri"/>
                <a:hlinkClick r:id="rId3"/>
              </a:rPr>
              <a:t>and-bird-species.pdf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5A37F-D3AD-4159-B02B-DEA82688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B80C59-262E-4A28-B2F4-C1879FC4A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0" y="559413"/>
            <a:ext cx="12037606" cy="56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CA1209-7BAE-42EC-9BF8-1289780D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evolučního 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1547F6-CC24-4F5F-BDF1-9E55E8519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94029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Počátky filosofie</a:t>
            </a:r>
          </a:p>
          <a:p>
            <a:pPr lvl="1"/>
            <a:r>
              <a:rPr lang="cs-CZ" sz="2400" dirty="0"/>
              <a:t>Všichni živočichové jsou z ryb</a:t>
            </a:r>
          </a:p>
          <a:p>
            <a:pPr lvl="1"/>
            <a:r>
              <a:rPr lang="cs-CZ" dirty="0"/>
              <a:t>N</a:t>
            </a:r>
            <a:r>
              <a:rPr lang="cs-CZ" sz="2400" dirty="0"/>
              <a:t>áhodné skládání částí těl (kentaur, minotaur); křesťanská filozofie (Bůh na vrcholu)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17. – 18. století</a:t>
            </a:r>
          </a:p>
          <a:p>
            <a:pPr lvl="1"/>
            <a:r>
              <a:rPr lang="cs-CZ" dirty="0"/>
              <a:t>Pojem evoluce byl často spojován s fylogenezí či ontogenezí</a:t>
            </a:r>
          </a:p>
          <a:p>
            <a:pPr lvl="1"/>
            <a:r>
              <a:rPr lang="cs-CZ" dirty="0"/>
              <a:t>P</a:t>
            </a:r>
            <a:r>
              <a:rPr lang="cs-CZ" sz="2400" dirty="0"/>
              <a:t>říbuzné druhy mají stejného předka; všechno z měkkýšů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Environmentalismus</a:t>
            </a:r>
          </a:p>
          <a:p>
            <a:pPr lvl="1"/>
            <a:r>
              <a:rPr lang="cs-CZ" dirty="0"/>
              <a:t>Vše </a:t>
            </a:r>
            <a:r>
              <a:rPr lang="cs-CZ" b="1" dirty="0"/>
              <a:t>co evoluci řídí jsou vnější změny </a:t>
            </a:r>
            <a:r>
              <a:rPr lang="cs-CZ" dirty="0"/>
              <a:t>– abiotických i biotických faktorů</a:t>
            </a:r>
          </a:p>
          <a:p>
            <a:pPr lvl="1"/>
            <a:r>
              <a:rPr lang="cs-CZ" dirty="0"/>
              <a:t>Živočichové sami se mění, aby dosáhli nejvyšší příčky ve škále přírodních hodnot, jak ji definoval </a:t>
            </a:r>
            <a:r>
              <a:rPr lang="cs-CZ" b="1" dirty="0"/>
              <a:t>J. B. </a:t>
            </a:r>
            <a:r>
              <a:rPr lang="cs-CZ" b="1" dirty="0" err="1"/>
              <a:t>Lamarck</a:t>
            </a:r>
            <a:endParaRPr lang="cs-CZ" b="1" dirty="0"/>
          </a:p>
          <a:p>
            <a:pPr lvl="1"/>
            <a:r>
              <a:rPr lang="cs-CZ" dirty="0"/>
              <a:t>Samotné prostředí nevyvolává změny, ale nutí živočichy ke změně vlastností a předností</a:t>
            </a:r>
          </a:p>
        </p:txBody>
      </p:sp>
    </p:spTree>
    <p:extLst>
      <p:ext uri="{BB962C8B-B14F-4D97-AF65-F5344CB8AC3E}">
        <p14:creationId xmlns:p14="http://schemas.microsoft.com/office/powerpoint/2010/main" val="259902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2A0F08C-2C82-464A-B167-8517B5C474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6823F4-26B9-4957-B377-D059F498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3" y="552160"/>
            <a:ext cx="6271938" cy="1046671"/>
          </a:xfrm>
        </p:spPr>
        <p:txBody>
          <a:bodyPr>
            <a:normAutofit/>
          </a:bodyPr>
          <a:lstStyle/>
          <a:p>
            <a:r>
              <a:rPr lang="cs-CZ" sz="3600" dirty="0"/>
              <a:t>Darwin a </a:t>
            </a:r>
            <a:r>
              <a:rPr lang="cs-CZ" sz="3600" dirty="0" err="1"/>
              <a:t>Wallace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A8BC0D-E17F-4A00-A2B5-9D2DEC52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3" y="2150992"/>
            <a:ext cx="7132185" cy="4559298"/>
          </a:xfrm>
        </p:spPr>
        <p:txBody>
          <a:bodyPr anchor="ctr">
            <a:normAutofit/>
          </a:bodyPr>
          <a:lstStyle/>
          <a:p>
            <a:r>
              <a:rPr lang="cs-CZ" sz="2000" dirty="0"/>
              <a:t>Cesta kolem světa na lodi Beagle</a:t>
            </a:r>
          </a:p>
          <a:p>
            <a:r>
              <a:rPr lang="cs-CZ" sz="2000" dirty="0"/>
              <a:t>Pozoroval lišící se druhy želv, leguánů a pěnkavek na souostroví Galapágy</a:t>
            </a:r>
          </a:p>
          <a:p>
            <a:pPr marL="0" indent="0">
              <a:buNone/>
            </a:pPr>
            <a:r>
              <a:rPr lang="cs-CZ" sz="2000" i="1" dirty="0"/>
              <a:t>	„Jsem si téměř jist, že druhy nejsou neměnné.“</a:t>
            </a:r>
          </a:p>
          <a:p>
            <a:r>
              <a:rPr lang="cs-CZ" sz="2000" dirty="0"/>
              <a:t>Sledoval boj o potravu a vítěze jenž jsou nejlépe přizpůsobeni</a:t>
            </a:r>
          </a:p>
          <a:p>
            <a:pPr marL="0" indent="0">
              <a:buNone/>
            </a:pPr>
            <a:endParaRPr lang="cs-CZ" sz="2000" i="1" dirty="0"/>
          </a:p>
          <a:p>
            <a:r>
              <a:rPr lang="cs-CZ" sz="2000" dirty="0"/>
              <a:t>Dopis od </a:t>
            </a:r>
            <a:r>
              <a:rPr lang="cs-CZ" sz="2000" dirty="0" err="1"/>
              <a:t>Wallace</a:t>
            </a:r>
            <a:r>
              <a:rPr lang="cs-CZ" sz="2000" dirty="0"/>
              <a:t> 1858:</a:t>
            </a:r>
          </a:p>
          <a:p>
            <a:pPr marL="0" indent="0">
              <a:buNone/>
            </a:pPr>
            <a:r>
              <a:rPr lang="cs-CZ" sz="2000" i="1" dirty="0"/>
              <a:t>„O sklonu variet nekonečně se odchylovat od původního druhu“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/>
              <a:t>Přišel nezávisle na to stejné co Darwin na ostrovech v Indonésii</a:t>
            </a:r>
          </a:p>
          <a:p>
            <a:pPr marL="0" indent="0">
              <a:buNone/>
            </a:pPr>
            <a:r>
              <a:rPr lang="cs-CZ" sz="2000" dirty="0"/>
              <a:t>Spolu pak formulovali hypotézu přírodního výběru a </a:t>
            </a:r>
            <a:r>
              <a:rPr lang="cs-CZ" sz="2000" dirty="0" err="1"/>
              <a:t>trasformace</a:t>
            </a:r>
            <a:r>
              <a:rPr lang="cs-CZ" sz="2000" dirty="0"/>
              <a:t> druhů pocházejících ze společného předka.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87DE20-364E-4BE1-B603-E62BB8A635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213" y="-2"/>
            <a:ext cx="4355787" cy="685800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982602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5B42BC-C8F0-4F30-AFDC-F7E3100F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811" y="3483149"/>
            <a:ext cx="2067096" cy="33748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0478CF-DB6C-4F18-B1C9-61C105C45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6" r="12902"/>
          <a:stretch/>
        </p:blipFill>
        <p:spPr>
          <a:xfrm>
            <a:off x="9119812" y="64466"/>
            <a:ext cx="2007010" cy="32371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73FD92-1A2F-4C71-A5DD-7D110C38E40B}"/>
              </a:ext>
            </a:extLst>
          </p:cNvPr>
          <p:cNvSpPr txBox="1"/>
          <p:nvPr/>
        </p:nvSpPr>
        <p:spPr>
          <a:xfrm>
            <a:off x="6096000" y="6519171"/>
            <a:ext cx="167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cs.wikipedia.org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7248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0E1E58-25F1-4AEF-B632-D73C31E2B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67" y="552160"/>
            <a:ext cx="6484002" cy="1046671"/>
          </a:xfrm>
        </p:spPr>
        <p:txBody>
          <a:bodyPr>
            <a:normAutofit/>
          </a:bodyPr>
          <a:lstStyle/>
          <a:p>
            <a:r>
              <a:rPr lang="cs-CZ" sz="2800" dirty="0"/>
              <a:t>Evoluční myšlení – Darwinismus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0C2D5-DB81-4265-85E0-B4FF2170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67" y="2551558"/>
            <a:ext cx="7170651" cy="410879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1859 – Charles Darwin a jeho </a:t>
            </a:r>
            <a:r>
              <a:rPr lang="cs-CZ" sz="2400" b="1" dirty="0"/>
              <a:t>O původu druhů</a:t>
            </a:r>
          </a:p>
          <a:p>
            <a:pPr marL="457200" lvl="1" indent="0">
              <a:buNone/>
            </a:pPr>
            <a:r>
              <a:rPr lang="cs-CZ" sz="2000" dirty="0"/>
              <a:t>Hlavními myšlenkami jsou zde:</a:t>
            </a:r>
          </a:p>
          <a:p>
            <a:pPr lvl="2"/>
            <a:r>
              <a:rPr lang="cs-CZ" dirty="0"/>
              <a:t>Variabilita druhů</a:t>
            </a:r>
          </a:p>
          <a:p>
            <a:pPr lvl="2"/>
            <a:r>
              <a:rPr lang="cs-CZ" dirty="0"/>
              <a:t>Omezenost prostředí a potravin a odtud jasná konkurence druhů a vítězství těch nejlépe obdařených</a:t>
            </a:r>
          </a:p>
          <a:p>
            <a:pPr lvl="2"/>
            <a:r>
              <a:rPr lang="cs-CZ" dirty="0"/>
              <a:t>Nejschopnější se pak nejvíce a nejčastěji rozmnožují</a:t>
            </a:r>
          </a:p>
          <a:p>
            <a:pPr marL="914400" lvl="2" indent="0">
              <a:buNone/>
            </a:pPr>
            <a:endParaRPr lang="cs-CZ" sz="1600" dirty="0"/>
          </a:p>
          <a:p>
            <a:r>
              <a:rPr lang="cs-CZ" sz="2400" dirty="0"/>
              <a:t>1846 – Jan Svatopluk </a:t>
            </a:r>
            <a:r>
              <a:rPr lang="cs-CZ" sz="2400" dirty="0" err="1"/>
              <a:t>Presl</a:t>
            </a:r>
            <a:r>
              <a:rPr lang="cs-CZ" sz="2400" dirty="0"/>
              <a:t> – popsal, že se organismy vyvíjejí</a:t>
            </a:r>
          </a:p>
          <a:p>
            <a:pPr marL="0" indent="0">
              <a:buNone/>
            </a:pPr>
            <a:endParaRPr lang="cs-CZ" sz="1700" dirty="0"/>
          </a:p>
          <a:p>
            <a:pPr lvl="1"/>
            <a:endParaRPr lang="cs-CZ" sz="17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13ECED-0E0F-464E-B3EE-AAEB0F1C6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E053DA0-F3FC-45EC-AED5-2B39BC502951}"/>
              </a:ext>
            </a:extLst>
          </p:cNvPr>
          <p:cNvSpPr txBox="1"/>
          <p:nvPr/>
        </p:nvSpPr>
        <p:spPr>
          <a:xfrm>
            <a:off x="6096000" y="6519171"/>
            <a:ext cx="1671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>
                    <a:lumMod val="75000"/>
                  </a:schemeClr>
                </a:solidFill>
              </a:rPr>
              <a:t>Zdroj: cs.wikipedia.org</a:t>
            </a:r>
          </a:p>
        </p:txBody>
      </p:sp>
    </p:spTree>
    <p:extLst>
      <p:ext uri="{BB962C8B-B14F-4D97-AF65-F5344CB8AC3E}">
        <p14:creationId xmlns:p14="http://schemas.microsoft.com/office/powerpoint/2010/main" val="21175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F1EC95-8AEE-4236-A09A-658FA953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/>
              <a:t>Evoluční myšlení – neodarwinistické paradigma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784A48-ABA4-47E1-AB53-737FD74B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53025" cy="4303464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1. pol. 20. století</a:t>
            </a:r>
          </a:p>
          <a:p>
            <a:r>
              <a:rPr lang="cs-CZ" dirty="0"/>
              <a:t>Spojení mendelovské a populační genetiky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sz="2400" dirty="0"/>
              <a:t>Hlavní myšlenky:</a:t>
            </a:r>
          </a:p>
          <a:p>
            <a:pPr lvl="1"/>
            <a:r>
              <a:rPr lang="cs-CZ" dirty="0"/>
              <a:t>Variabilita je zapříčiněna více faktory – mutace, genetický posun, migrace, adaptabilita</a:t>
            </a:r>
          </a:p>
          <a:p>
            <a:pPr lvl="1"/>
            <a:r>
              <a:rPr lang="cs-CZ" dirty="0"/>
              <a:t>Nové druhy vznikají dlouhodobou izolací a dlouhodobým působením genetické náhody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024A4B-E98A-4192-BC29-09D70078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66" y="1825625"/>
            <a:ext cx="5224334" cy="386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92ED6E-C196-4448-872F-6D57D2EE4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566473"/>
            <a:ext cx="10601325" cy="2166723"/>
          </a:xfrm>
        </p:spPr>
        <p:txBody>
          <a:bodyPr>
            <a:normAutofit/>
          </a:bodyPr>
          <a:lstStyle/>
          <a:p>
            <a:r>
              <a:rPr lang="cs-CZ" dirty="0"/>
              <a:t>Stručný historický vývoj živočichů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156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B3048-5496-4499-B049-0341953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/>
              <a:t>Vznik života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A8F196-D258-4C3A-BA83-2A3AA491C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7130142" cy="4163376"/>
          </a:xfrm>
        </p:spPr>
        <p:txBody>
          <a:bodyPr>
            <a:normAutofit/>
          </a:bodyPr>
          <a:lstStyle/>
          <a:p>
            <a:r>
              <a:rPr lang="cs-CZ" sz="2200" dirty="0"/>
              <a:t>Definice života? Vlastnosti živého organismu?</a:t>
            </a:r>
          </a:p>
          <a:p>
            <a:pPr lvl="1"/>
            <a:r>
              <a:rPr lang="cs-CZ" sz="2200" dirty="0"/>
              <a:t>Schopnost akumulace hmoty</a:t>
            </a:r>
          </a:p>
          <a:p>
            <a:pPr lvl="1"/>
            <a:r>
              <a:rPr lang="cs-CZ" sz="2200" dirty="0"/>
              <a:t>Proměnlivost</a:t>
            </a:r>
          </a:p>
          <a:p>
            <a:pPr lvl="1"/>
            <a:r>
              <a:rPr lang="cs-CZ" sz="2200" dirty="0"/>
              <a:t>Dědičnost – paměť systému</a:t>
            </a:r>
          </a:p>
          <a:p>
            <a:pPr marL="457200" lvl="1" indent="0">
              <a:buNone/>
            </a:pPr>
            <a:endParaRPr lang="cs-CZ" sz="2200" dirty="0"/>
          </a:p>
          <a:p>
            <a:r>
              <a:rPr lang="cs-CZ" sz="2200" dirty="0"/>
              <a:t>Země – 4,54 ± 0,04 mld. let</a:t>
            </a:r>
          </a:p>
          <a:p>
            <a:r>
              <a:rPr lang="cs-CZ" sz="2200" dirty="0"/>
              <a:t>Nejstarší horniny – 4,3 mld. let (krystaly Zirkonu, Austrálie)</a:t>
            </a:r>
          </a:p>
          <a:p>
            <a:r>
              <a:rPr lang="cs-CZ" sz="2200" dirty="0"/>
              <a:t>Nejstarší </a:t>
            </a:r>
            <a:r>
              <a:rPr lang="cs-CZ" sz="2200" dirty="0" err="1"/>
              <a:t>fosílie</a:t>
            </a:r>
            <a:r>
              <a:rPr lang="cs-CZ" sz="2200" dirty="0"/>
              <a:t> – 3,45 mld. let (rohovec, Austrálie)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 Život vznikl mezi 4 a 3,8 mld. let </a:t>
            </a:r>
            <a:endParaRPr lang="cs-CZ" sz="2200" dirty="0"/>
          </a:p>
          <a:p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393DC2-FF44-4852-806E-37A5AC459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0" r="44049"/>
          <a:stretch/>
        </p:blipFill>
        <p:spPr>
          <a:xfrm>
            <a:off x="6265713" y="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1CBD28-7ABB-4C99-82C3-CE6C3CEB3228}"/>
              </a:ext>
            </a:extLst>
          </p:cNvPr>
          <p:cNvSpPr txBox="1"/>
          <p:nvPr/>
        </p:nvSpPr>
        <p:spPr>
          <a:xfrm>
            <a:off x="4083232" y="6488655"/>
            <a:ext cx="514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https://www.youtube.com/watch?v=c5DMCEcYsQs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06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AE4DED-DE27-421D-8D06-B95822416F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6393A3-EF7E-4844-95A6-D7E2BE0C1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D9FB36-BD5A-4D03-9A17-FE624D3E9E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1101</Words>
  <Application>Microsoft Office PowerPoint</Application>
  <PresentationFormat>Širokoúhlá obrazovka</PresentationFormat>
  <Paragraphs>219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Motiv Office</vt:lpstr>
      <vt:lpstr>1_Motiv Office</vt:lpstr>
      <vt:lpstr>Evoluce</vt:lpstr>
      <vt:lpstr>Evoluce</vt:lpstr>
      <vt:lpstr>Biologická evoluce</vt:lpstr>
      <vt:lpstr>Vývoj evolučního myšlení</vt:lpstr>
      <vt:lpstr>Darwin a Wallace</vt:lpstr>
      <vt:lpstr>Evoluční myšlení – Darwinismus </vt:lpstr>
      <vt:lpstr>Evoluční myšlení – neodarwinistické paradigma</vt:lpstr>
      <vt:lpstr>Stručný historický vývoj živočichů</vt:lpstr>
      <vt:lpstr>Vznik života</vt:lpstr>
      <vt:lpstr>Vznik života</vt:lpstr>
      <vt:lpstr>Vznik buňky</vt:lpstr>
      <vt:lpstr>Vznik eukaryotické buňky</vt:lpstr>
      <vt:lpstr>Vznik života</vt:lpstr>
      <vt:lpstr>Prezentace aplikace PowerPoint</vt:lpstr>
      <vt:lpstr>Prvohory</vt:lpstr>
      <vt:lpstr>Starší prvohory</vt:lpstr>
      <vt:lpstr>Mladší prvohory</vt:lpstr>
      <vt:lpstr>Druhohory</vt:lpstr>
      <vt:lpstr>Třetihory</vt:lpstr>
      <vt:lpstr>Čtvrtohory</vt:lpstr>
      <vt:lpstr>Prezentace aplikace PowerPoint</vt:lpstr>
      <vt:lpstr>Aktuální vývoj fauny v Evropě</vt:lpstr>
      <vt:lpstr>Aktuální vývoj fauny v Evropě</vt:lpstr>
      <vt:lpstr>Prezentace aplikace PowerPoint</vt:lpstr>
      <vt:lpstr>Zubr evropský Bison bonasus</vt:lpstr>
      <vt:lpstr>Kamzíci Rupicapra</vt:lpstr>
      <vt:lpstr>Vlk obecný Canis lupus</vt:lpstr>
      <vt:lpstr>Rys ostrovid Lynx lynx</vt:lpstr>
      <vt:lpstr>Medvěd hnědý Ursus arctos</vt:lpstr>
      <vt:lpstr>Orlosup bradatý Gypaetus barbatus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Historický vývoj fauny na Zemi</dc:title>
  <dc:creator>Petra Černochová</dc:creator>
  <cp:lastModifiedBy>Křížková Petra</cp:lastModifiedBy>
  <cp:revision>11</cp:revision>
  <dcterms:created xsi:type="dcterms:W3CDTF">2020-01-02T17:16:22Z</dcterms:created>
  <dcterms:modified xsi:type="dcterms:W3CDTF">2023-02-22T13:39:07Z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