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77" r:id="rId10"/>
    <p:sldId id="268" r:id="rId11"/>
    <p:sldId id="269" r:id="rId12"/>
    <p:sldId id="270" r:id="rId13"/>
    <p:sldId id="271" r:id="rId14"/>
    <p:sldId id="305" r:id="rId15"/>
    <p:sldId id="306" r:id="rId16"/>
    <p:sldId id="278" r:id="rId17"/>
    <p:sldId id="280" r:id="rId18"/>
    <p:sldId id="281" r:id="rId19"/>
    <p:sldId id="282" r:id="rId20"/>
    <p:sldId id="283" r:id="rId21"/>
    <p:sldId id="286" r:id="rId22"/>
    <p:sldId id="287" r:id="rId23"/>
    <p:sldId id="289" r:id="rId24"/>
    <p:sldId id="290" r:id="rId25"/>
    <p:sldId id="293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302" r:id="rId34"/>
    <p:sldId id="307" r:id="rId35"/>
    <p:sldId id="303" r:id="rId36"/>
    <p:sldId id="304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4F3DB663-B878-4891-840D-FFE3D677BD89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4"/>
            <p14:sldId id="277"/>
            <p14:sldId id="268"/>
            <p14:sldId id="269"/>
            <p14:sldId id="270"/>
            <p14:sldId id="271"/>
            <p14:sldId id="305"/>
            <p14:sldId id="306"/>
            <p14:sldId id="278"/>
            <p14:sldId id="280"/>
            <p14:sldId id="281"/>
            <p14:sldId id="282"/>
            <p14:sldId id="283"/>
            <p14:sldId id="286"/>
            <p14:sldId id="287"/>
            <p14:sldId id="289"/>
            <p14:sldId id="290"/>
            <p14:sldId id="293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7"/>
            <p14:sldId id="303"/>
            <p14:sldId id="30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12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BB1A-EE46-4C36-BC15-F5A2D84EAD84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D8451-802F-4429-AE62-4ED1EE8326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8729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BB1A-EE46-4C36-BC15-F5A2D84EAD84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D8451-802F-4429-AE62-4ED1EE8326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8668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BB1A-EE46-4C36-BC15-F5A2D84EAD84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D8451-802F-4429-AE62-4ED1EE8326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5624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BB1A-EE46-4C36-BC15-F5A2D84EAD84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D8451-802F-4429-AE62-4ED1EE8326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4686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BB1A-EE46-4C36-BC15-F5A2D84EAD84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D8451-802F-4429-AE62-4ED1EE8326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0326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BB1A-EE46-4C36-BC15-F5A2D84EAD84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D8451-802F-4429-AE62-4ED1EE8326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1452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BB1A-EE46-4C36-BC15-F5A2D84EAD84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D8451-802F-4429-AE62-4ED1EE8326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4264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BB1A-EE46-4C36-BC15-F5A2D84EAD84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D8451-802F-4429-AE62-4ED1EE8326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3892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BB1A-EE46-4C36-BC15-F5A2D84EAD84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D8451-802F-4429-AE62-4ED1EE8326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0304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BB1A-EE46-4C36-BC15-F5A2D84EAD84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D8451-802F-4429-AE62-4ED1EE8326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1663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BB1A-EE46-4C36-BC15-F5A2D84EAD84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D8451-802F-4429-AE62-4ED1EE8326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56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DBB1A-EE46-4C36-BC15-F5A2D84EAD84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D8451-802F-4429-AE62-4ED1EE8326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335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youtube.com/watch?v=-fyxUxGdrns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whfreeman.com/BrainHoney/Resource/6716/SitebuilderUploads/Hillis2e/Student%20Resources/Animated%20Tutorials/pol2e_at_3101_Airflow_in_Birds/pol2e_at_3101_Airflow_in_Birds.html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f0r4nnjZGM" TargetMode="External"/><Relationship Id="rId2" Type="http://schemas.openxmlformats.org/officeDocument/2006/relationships/hyperlink" Target="https://www.youtube.com/watch?v=PedajVADLGw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Vru3nUSRjX0" TargetMode="External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hyperlink" Target="https://www.youtube.com/watch?v=u5mxn9MX1k0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HUav13cfKik" TargetMode="External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hlGR2Ted2bg" TargetMode="External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YynSyiSuGz4" TargetMode="External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SlNu1f_dZjY" TargetMode="External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hyperlink" Target="https://www.youtube.com/watch?v=BbRxeIQpQ-I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Re4l7tzpobc" TargetMode="Externa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VU5WUeGLfNc" TargetMode="External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hyperlink" Target="https://www.youtube.com/watch?v=hhHTRwpOVsI" TargetMode="External"/><Relationship Id="rId4" Type="http://schemas.openxmlformats.org/officeDocument/2006/relationships/image" Target="../media/image87.png"/><Relationship Id="rId9" Type="http://schemas.openxmlformats.org/officeDocument/2006/relationships/hyperlink" Target="https://www.youtube.com/watch?v=FB62EWp_mPk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1-Zo39yzycE" TargetMode="External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hyperlink" Target="https://www.youtube.com/watch?v=Qj_sCvf4po8&amp;t=20s" TargetMode="External"/><Relationship Id="rId4" Type="http://schemas.openxmlformats.org/officeDocument/2006/relationships/image" Target="../media/image93.png"/><Relationship Id="rId9" Type="http://schemas.openxmlformats.org/officeDocument/2006/relationships/hyperlink" Target="https://www.youtube.com/watch?v=9d8KJ2xi6R4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Z8fZ-OswGCs" TargetMode="External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hyperlink" Target="https://www.youtube.com/watch?v=izjX_wqsUb0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wtcmRuHexPA" TargetMode="External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W7LEb0enU4U" TargetMode="External"/><Relationship Id="rId3" Type="http://schemas.openxmlformats.org/officeDocument/2006/relationships/image" Target="../media/image110.png"/><Relationship Id="rId7" Type="http://schemas.openxmlformats.org/officeDocument/2006/relationships/hyperlink" Target="https://www.youtube.com/watch?v=4RPTd0M1OJk" TargetMode="Externa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10" Type="http://schemas.openxmlformats.org/officeDocument/2006/relationships/image" Target="../media/image114.png"/><Relationship Id="rId4" Type="http://schemas.openxmlformats.org/officeDocument/2006/relationships/image" Target="../media/image111.png"/><Relationship Id="rId9" Type="http://schemas.openxmlformats.org/officeDocument/2006/relationships/hyperlink" Target="https://www.youtube.com/watch?v=XKFCslHw_zc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sgulYE0Mbmc" TargetMode="External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0FIbOy4exus" TargetMode="External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11" Type="http://schemas.openxmlformats.org/officeDocument/2006/relationships/hyperlink" Target="https://www.youtube.com/watch?v=yi7oeal4mpQ" TargetMode="External"/><Relationship Id="rId5" Type="http://schemas.openxmlformats.org/officeDocument/2006/relationships/image" Target="../media/image124.png"/><Relationship Id="rId10" Type="http://schemas.openxmlformats.org/officeDocument/2006/relationships/hyperlink" Target="https://www.youtube.com/watch?v=9KhOzWGpvvc" TargetMode="External"/><Relationship Id="rId4" Type="http://schemas.openxmlformats.org/officeDocument/2006/relationships/image" Target="../media/image123.png"/><Relationship Id="rId9" Type="http://schemas.openxmlformats.org/officeDocument/2006/relationships/hyperlink" Target="https://www.youtube.com/watch?v=e5WZ4C0mIW0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vscr.cz/zdravi-zvirat/ptaci-chripka-influenza-drubeze/ptaci-chripka-v-cr/" TargetMode="External"/><Relationship Id="rId3" Type="http://schemas.openxmlformats.org/officeDocument/2006/relationships/hyperlink" Target="https://www.birdlife.cz/" TargetMode="External"/><Relationship Id="rId7" Type="http://schemas.openxmlformats.org/officeDocument/2006/relationships/image" Target="../media/image127.jpeg"/><Relationship Id="rId2" Type="http://schemas.openxmlformats.org/officeDocument/2006/relationships/hyperlink" Target="https://ptacihodinka.birdlife.cz/#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irdlife.cz/zapojte-se/pomoc-ptakum/prikrmovani/" TargetMode="External"/><Relationship Id="rId5" Type="http://schemas.openxmlformats.org/officeDocument/2006/relationships/hyperlink" Target="https://www.nasiptaci.info/ptaci-rady/ptaci-obecne/stehovavy-ptaci/" TargetMode="External"/><Relationship Id="rId4" Type="http://schemas.openxmlformats.org/officeDocument/2006/relationships/hyperlink" Target="https://www.nasiptaci.info/ptaci-rady/ptaci-obecne/prezimujici-ptaci/" TargetMode="External"/><Relationship Id="rId9" Type="http://schemas.openxmlformats.org/officeDocument/2006/relationships/hyperlink" Target="https://www.birdlife.cz/zapojte-se/obcanska-veda/choroby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Closeup Chameleon na pobočku">
            <a:extLst>
              <a:ext uri="{FF2B5EF4-FFF2-40B4-BE49-F238E27FC236}">
                <a16:creationId xmlns:a16="http://schemas.microsoft.com/office/drawing/2014/main" id="{BE9CC947-931B-4367-9C50-73485936EF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F686CE3-BC63-4E08-AEA6-7B3C417399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FFFFFF"/>
                </a:solidFill>
              </a:rPr>
              <a:t>Plazi, ptáci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A8016C8-8F3A-4935-9B2E-A34DBDD2F2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Mgr. Petra Křížková</a:t>
            </a:r>
          </a:p>
        </p:txBody>
      </p:sp>
    </p:spTree>
    <p:extLst>
      <p:ext uri="{BB962C8B-B14F-4D97-AF65-F5344CB8AC3E}">
        <p14:creationId xmlns:p14="http://schemas.microsoft.com/office/powerpoint/2010/main" val="303024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685ECE5-A093-469E-9D96-DABE60096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1" y="502022"/>
            <a:ext cx="5391150" cy="949706"/>
          </a:xfrm>
        </p:spPr>
        <p:txBody>
          <a:bodyPr anchor="b">
            <a:normAutofit fontScale="90000"/>
          </a:bodyPr>
          <a:lstStyle/>
          <a:p>
            <a:r>
              <a:rPr lang="cs-CZ" sz="7200" dirty="0"/>
              <a:t>Ptáci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9DD4D5-C568-4325-89AC-31AA9237B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2017300"/>
            <a:ext cx="6534149" cy="4221575"/>
          </a:xfrm>
        </p:spPr>
        <p:txBody>
          <a:bodyPr anchor="t">
            <a:normAutofit lnSpcReduction="10000"/>
          </a:bodyPr>
          <a:lstStyle/>
          <a:p>
            <a:r>
              <a:rPr lang="cs-CZ" sz="2400" dirty="0"/>
              <a:t>Vývojové pokračování plazů</a:t>
            </a:r>
          </a:p>
          <a:p>
            <a:r>
              <a:rPr lang="cs-CZ" sz="2400" dirty="0"/>
              <a:t>Prodloužení předních končetin, opeření</a:t>
            </a:r>
          </a:p>
          <a:p>
            <a:r>
              <a:rPr lang="cs-CZ" sz="2400" dirty="0"/>
              <a:t>Předchůdce letu – skok, běh a skok, </a:t>
            </a:r>
            <a:br>
              <a:rPr lang="cs-CZ" sz="2400" dirty="0"/>
            </a:br>
            <a:r>
              <a:rPr lang="cs-CZ" sz="2400" dirty="0"/>
              <a:t>klouzavý skok ze stromu na strom </a:t>
            </a:r>
            <a:r>
              <a:rPr lang="cs-CZ" sz="2400" dirty="0">
                <a:sym typeface="Wingdings" panose="05000000000000000000" pitchFamily="2" charset="2"/>
              </a:rPr>
              <a:t> let</a:t>
            </a:r>
            <a:endParaRPr lang="cs-CZ" sz="2400" dirty="0"/>
          </a:p>
          <a:p>
            <a:r>
              <a:rPr lang="cs-CZ" sz="2400" dirty="0">
                <a:sym typeface="Wingdings" panose="05000000000000000000" pitchFamily="2" charset="2"/>
              </a:rPr>
              <a:t>Adaptace na lov kořisti ve vzduchu</a:t>
            </a:r>
          </a:p>
          <a:p>
            <a:pPr marL="0" indent="0">
              <a:buNone/>
            </a:pPr>
            <a:endParaRPr lang="cs-CZ" sz="2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cs-CZ" sz="2000" u="sng" dirty="0" err="1">
                <a:sym typeface="Wingdings" panose="05000000000000000000" pitchFamily="2" charset="2"/>
              </a:rPr>
              <a:t>Microraptor</a:t>
            </a:r>
            <a:r>
              <a:rPr lang="cs-CZ" sz="2000" u="sng" dirty="0">
                <a:sym typeface="Wingdings" panose="05000000000000000000" pitchFamily="2" charset="2"/>
              </a:rPr>
              <a:t> † </a:t>
            </a:r>
          </a:p>
          <a:p>
            <a:pPr lvl="1"/>
            <a:r>
              <a:rPr lang="cs-CZ" sz="2000" dirty="0">
                <a:sym typeface="Wingdings" panose="05000000000000000000" pitchFamily="2" charset="2"/>
              </a:rPr>
              <a:t>Předchůdce ptáků</a:t>
            </a:r>
          </a:p>
          <a:p>
            <a:pPr lvl="1"/>
            <a:r>
              <a:rPr lang="cs-CZ" sz="2000" dirty="0">
                <a:sym typeface="Wingdings" panose="05000000000000000000" pitchFamily="2" charset="2"/>
              </a:rPr>
              <a:t>Opeření i na zadních končetinách</a:t>
            </a:r>
          </a:p>
          <a:p>
            <a:pPr lvl="1"/>
            <a:r>
              <a:rPr lang="cs-CZ" sz="2000" dirty="0">
                <a:sym typeface="Wingdings" panose="05000000000000000000" pitchFamily="2" charset="2"/>
              </a:rPr>
              <a:t>Vzlet ze země byl možný až po modifikaci krkavčí kosti</a:t>
            </a:r>
          </a:p>
          <a:p>
            <a:pPr marL="0" indent="0">
              <a:buNone/>
            </a:pPr>
            <a:r>
              <a:rPr lang="cs-CZ" sz="1400" dirty="0">
                <a:hlinkClick r:id="rId2"/>
              </a:rPr>
              <a:t>https://www.youtube.com/watch?v=-fyxUxGdrns</a:t>
            </a:r>
            <a:endParaRPr lang="cs-CZ" sz="1400" dirty="0">
              <a:sym typeface="Wingdings" panose="05000000000000000000" pitchFamily="2" charset="2"/>
            </a:endParaRPr>
          </a:p>
        </p:txBody>
      </p:sp>
      <p:pic>
        <p:nvPicPr>
          <p:cNvPr id="4" name="Obrázek 3" descr="Obsah obrázku zvíře, pták, pes&#10;&#10;Popis byl vytvořen automaticky">
            <a:extLst>
              <a:ext uri="{FF2B5EF4-FFF2-40B4-BE49-F238E27FC236}">
                <a16:creationId xmlns:a16="http://schemas.microsoft.com/office/drawing/2014/main" id="{46212549-DEF8-44B8-9E48-4679FFE7C7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6" r="1" b="1"/>
          <a:stretch/>
        </p:blipFill>
        <p:spPr>
          <a:xfrm>
            <a:off x="7061705" y="489118"/>
            <a:ext cx="4102496" cy="5466007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452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Nadpis 1">
            <a:extLst>
              <a:ext uri="{FF2B5EF4-FFF2-40B4-BE49-F238E27FC236}">
                <a16:creationId xmlns:a16="http://schemas.microsoft.com/office/drawing/2014/main" id="{92B016F5-0F69-4BE5-8080-0674BE2D4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8"/>
            <a:ext cx="3091607" cy="1367868"/>
          </a:xfrm>
        </p:spPr>
        <p:txBody>
          <a:bodyPr anchor="b">
            <a:normAutofit/>
          </a:bodyPr>
          <a:lstStyle/>
          <a:p>
            <a:r>
              <a:rPr lang="cs-CZ" dirty="0"/>
              <a:t>Ptáci</a:t>
            </a:r>
          </a:p>
        </p:txBody>
      </p:sp>
      <p:pic>
        <p:nvPicPr>
          <p:cNvPr id="5" name="Obrázek 4" descr="Obsah obrázku pták, zvíře, malé, kolibřík&#10;&#10;Popis byl vytvořen automaticky">
            <a:extLst>
              <a:ext uri="{FF2B5EF4-FFF2-40B4-BE49-F238E27FC236}">
                <a16:creationId xmlns:a16="http://schemas.microsoft.com/office/drawing/2014/main" id="{01796C10-F7F4-4512-87F7-41954EEA7F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8" r="13751" b="-1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ECABC2-7694-42F0-BB62-5C2A84040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>
            <a:normAutofit/>
          </a:bodyPr>
          <a:lstStyle/>
          <a:p>
            <a:r>
              <a:rPr lang="cs-CZ" sz="2000" dirty="0"/>
              <a:t>Nejmenším zástupcem je kolibřík (6cm)</a:t>
            </a:r>
          </a:p>
          <a:p>
            <a:r>
              <a:rPr lang="cs-CZ" sz="2000" dirty="0"/>
              <a:t>Největším pštros dvouprstý (2m)</a:t>
            </a:r>
          </a:p>
          <a:p>
            <a:endParaRPr lang="cs-CZ" sz="2000" dirty="0"/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U zástupců, u nichž bude video s hlasovým projevem bude nutné je umět poznat i podle hlasu!</a:t>
            </a:r>
          </a:p>
          <a:p>
            <a:pPr marL="0" indent="0">
              <a:buNone/>
            </a:pPr>
            <a:endParaRPr lang="cs-CZ" sz="2000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54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A963110-4119-4D91-95BA-F9A970C4F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010" y="452487"/>
            <a:ext cx="6243626" cy="976263"/>
          </a:xfrm>
        </p:spPr>
        <p:txBody>
          <a:bodyPr anchor="b">
            <a:normAutofit/>
          </a:bodyPr>
          <a:lstStyle/>
          <a:p>
            <a:r>
              <a:rPr lang="cs-CZ" sz="4000" dirty="0"/>
              <a:t>Morfologie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B8AAB3-794F-4C4B-B938-C6FB4262F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010" y="2277036"/>
            <a:ext cx="6759019" cy="3461155"/>
          </a:xfrm>
        </p:spPr>
        <p:txBody>
          <a:bodyPr>
            <a:normAutofit/>
          </a:bodyPr>
          <a:lstStyle/>
          <a:p>
            <a:r>
              <a:rPr lang="cs-CZ" sz="2400" dirty="0"/>
              <a:t>Homoiotermní, řízená teplota těla (okolo 40°C)</a:t>
            </a:r>
          </a:p>
          <a:p>
            <a:r>
              <a:rPr lang="cs-CZ" sz="2400" dirty="0"/>
              <a:t>Peří – pokožkový původ</a:t>
            </a:r>
          </a:p>
          <a:p>
            <a:r>
              <a:rPr lang="cs-CZ" sz="2400" dirty="0"/>
              <a:t>Kůže tenká, jen kostrční žláza</a:t>
            </a:r>
          </a:p>
          <a:p>
            <a:r>
              <a:rPr lang="cs-CZ" sz="2400" dirty="0" err="1"/>
              <a:t>Pneumatizace</a:t>
            </a:r>
            <a:r>
              <a:rPr lang="cs-CZ" sz="2400" dirty="0"/>
              <a:t> kostí, četné srůsty</a:t>
            </a:r>
          </a:p>
          <a:p>
            <a:endParaRPr lang="cs-CZ" sz="2000" dirty="0"/>
          </a:p>
          <a:p>
            <a:endParaRPr lang="cs-CZ" sz="2000" dirty="0"/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DBD11657-533F-4B7C-9F41-DA46E6BF31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8" r="4" b="-1259"/>
          <a:stretch/>
        </p:blipFill>
        <p:spPr>
          <a:xfrm>
            <a:off x="8273237" y="2742122"/>
            <a:ext cx="3657924" cy="3346817"/>
          </a:xfrm>
          <a:prstGeom prst="rect">
            <a:avLst/>
          </a:prstGeom>
        </p:spPr>
      </p:pic>
      <p:pic>
        <p:nvPicPr>
          <p:cNvPr id="7" name="Obrázek 6" descr="Obsah obrázku text, mapa&#10;&#10;Popis byl vytvořen automaticky">
            <a:extLst>
              <a:ext uri="{FF2B5EF4-FFF2-40B4-BE49-F238E27FC236}">
                <a16:creationId xmlns:a16="http://schemas.microsoft.com/office/drawing/2014/main" id="{C428BFB8-909A-4743-B0D2-60CAD67C12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0" r="3" b="2257"/>
          <a:stretch/>
        </p:blipFill>
        <p:spPr>
          <a:xfrm>
            <a:off x="5452227" y="3161945"/>
            <a:ext cx="2560172" cy="288730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A65989E-BBD5-44D7-AA86-7AFD5D46BB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66000">
                <a:srgbClr val="000000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31A2881-D8D7-4A7D-ACA3-E9F849F853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6400800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159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E5E9D15-BF3C-42D4-B62C-C147D42A0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02022"/>
            <a:ext cx="10129368" cy="936254"/>
          </a:xfrm>
        </p:spPr>
        <p:txBody>
          <a:bodyPr anchor="b">
            <a:normAutofit/>
          </a:bodyPr>
          <a:lstStyle/>
          <a:p>
            <a:r>
              <a:rPr lang="cs-CZ" sz="4000" dirty="0"/>
              <a:t>Anatomie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95E3FA-84D7-4723-8F9E-9075D3F0C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937285"/>
            <a:ext cx="10129368" cy="3992176"/>
          </a:xfrm>
        </p:spPr>
        <p:txBody>
          <a:bodyPr anchor="t"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cs-CZ" sz="2600" dirty="0"/>
              <a:t>Zobák vždy bezzubý – tvarově přizpůsoben druhu potravy</a:t>
            </a:r>
          </a:p>
          <a:p>
            <a:pPr>
              <a:lnSpc>
                <a:spcPct val="120000"/>
              </a:lnSpc>
            </a:pPr>
            <a:r>
              <a:rPr lang="cs-CZ" sz="2600" dirty="0"/>
              <a:t>Na konci jícnu vole – slouží k vyvržení potravy mláďatům</a:t>
            </a:r>
          </a:p>
          <a:p>
            <a:pPr>
              <a:lnSpc>
                <a:spcPct val="120000"/>
              </a:lnSpc>
            </a:pPr>
            <a:r>
              <a:rPr lang="cs-CZ" sz="2600" dirty="0"/>
              <a:t>Žláznatý a svalnatý žaludek – mechanické zpracování</a:t>
            </a:r>
          </a:p>
          <a:p>
            <a:pPr>
              <a:lnSpc>
                <a:spcPct val="120000"/>
              </a:lnSpc>
            </a:pPr>
            <a:r>
              <a:rPr lang="cs-CZ" sz="2600" dirty="0"/>
              <a:t>Objem plic se nemění – jsou trubicovité – vzduch prochází do 5</a:t>
            </a:r>
            <a:br>
              <a:rPr lang="cs-CZ" sz="2600" dirty="0"/>
            </a:br>
            <a:r>
              <a:rPr lang="cs-CZ" sz="2600" dirty="0"/>
              <a:t>párových vzdušných vaků a kyslík je vstřebáván při obou směrech</a:t>
            </a:r>
          </a:p>
          <a:p>
            <a:pPr>
              <a:lnSpc>
                <a:spcPct val="120000"/>
              </a:lnSpc>
            </a:pPr>
            <a:r>
              <a:rPr lang="cs-CZ" sz="2600" i="1" dirty="0"/>
              <a:t>Syrinx</a:t>
            </a:r>
            <a:r>
              <a:rPr lang="cs-CZ" sz="2600" dirty="0"/>
              <a:t> – hlasový ústroj</a:t>
            </a:r>
          </a:p>
          <a:p>
            <a:pPr>
              <a:lnSpc>
                <a:spcPct val="120000"/>
              </a:lnSpc>
            </a:pPr>
            <a:r>
              <a:rPr lang="cs-CZ" sz="2600" dirty="0"/>
              <a:t>Velké čtyřdílné srdce – pravý aortální oblouk</a:t>
            </a:r>
          </a:p>
          <a:p>
            <a:pPr marL="0" indent="0">
              <a:buNone/>
            </a:pPr>
            <a:r>
              <a:rPr lang="cs-CZ" sz="900" dirty="0">
                <a:hlinkClick r:id="rId2"/>
              </a:rPr>
              <a:t>https://www.whfreeman.com/BrainHoney/Resource/6716/SitebuilderUploads/Hillis2e/Student%20Resources/Animated%20Tutorials/pol2e_at_3101_Airflow_in_Birds/pol2e_at_3101_Airflow_in_Birds.html</a:t>
            </a:r>
            <a:r>
              <a:rPr lang="cs-CZ" sz="900" dirty="0"/>
              <a:t> </a:t>
            </a:r>
            <a:endParaRPr lang="cs-CZ" sz="105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310638-278D-47E3-8881-DE7D874A2D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93" b="4581"/>
          <a:stretch/>
        </p:blipFill>
        <p:spPr>
          <a:xfrm>
            <a:off x="9847385" y="3013"/>
            <a:ext cx="2188291" cy="639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177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E5E9D15-BF3C-42D4-B62C-C147D42A0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02021"/>
            <a:ext cx="10129368" cy="963925"/>
          </a:xfrm>
        </p:spPr>
        <p:txBody>
          <a:bodyPr anchor="b">
            <a:normAutofit/>
          </a:bodyPr>
          <a:lstStyle/>
          <a:p>
            <a:r>
              <a:rPr lang="cs-CZ" sz="4000" dirty="0"/>
              <a:t>Anatomie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95E3FA-84D7-4723-8F9E-9075D3F0C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937285"/>
            <a:ext cx="10129368" cy="4085394"/>
          </a:xfrm>
        </p:spPr>
        <p:txBody>
          <a:bodyPr anchor="t">
            <a:normAutofit/>
          </a:bodyPr>
          <a:lstStyle/>
          <a:p>
            <a:r>
              <a:rPr lang="cs-CZ" sz="2400" dirty="0"/>
              <a:t>Nejvíce rozvinutý mozeček – koordinace letu</a:t>
            </a:r>
          </a:p>
          <a:p>
            <a:r>
              <a:rPr lang="cs-CZ" sz="2400" dirty="0"/>
              <a:t>Nejsilnější instinkt, rozvinutější schopnost učení</a:t>
            </a:r>
          </a:p>
          <a:p>
            <a:r>
              <a:rPr lang="cs-CZ" sz="2400" dirty="0"/>
              <a:t>Dominantní zrak a sluch</a:t>
            </a:r>
          </a:p>
          <a:p>
            <a:r>
              <a:rPr lang="cs-CZ" sz="2400" dirty="0"/>
              <a:t>Oplozené vajíčko </a:t>
            </a:r>
            <a:r>
              <a:rPr lang="cs-CZ" sz="2400" dirty="0">
                <a:sym typeface="Wingdings" panose="05000000000000000000" pitchFamily="2" charset="2"/>
              </a:rPr>
              <a:t> obalení bílkem, </a:t>
            </a:r>
            <a:br>
              <a:rPr lang="cs-CZ" sz="2400" dirty="0">
                <a:sym typeface="Wingdings" panose="05000000000000000000" pitchFamily="2" charset="2"/>
              </a:rPr>
            </a:br>
            <a:r>
              <a:rPr lang="cs-CZ" sz="2400" dirty="0">
                <a:sym typeface="Wingdings" panose="05000000000000000000" pitchFamily="2" charset="2"/>
              </a:rPr>
              <a:t>papírovou blánou a kašovitou hmotou  skořápka</a:t>
            </a:r>
          </a:p>
          <a:p>
            <a:r>
              <a:rPr lang="cs-CZ" sz="2400" dirty="0">
                <a:sym typeface="Wingdings" panose="05000000000000000000" pitchFamily="2" charset="2"/>
              </a:rPr>
              <a:t>Inkubace vajíčka </a:t>
            </a:r>
          </a:p>
          <a:p>
            <a:r>
              <a:rPr lang="cs-CZ" sz="2400" dirty="0">
                <a:sym typeface="Wingdings" panose="05000000000000000000" pitchFamily="2" charset="2"/>
              </a:rPr>
              <a:t>Péče rodičů </a:t>
            </a:r>
          </a:p>
          <a:p>
            <a:pPr marL="0" indent="0">
              <a:buNone/>
            </a:pPr>
            <a:r>
              <a:rPr lang="cs-CZ" sz="1700" dirty="0">
                <a:hlinkClick r:id="rId2"/>
              </a:rPr>
              <a:t>https://www.youtube.com/watch?v=PedajVADLGw</a:t>
            </a:r>
            <a:endParaRPr lang="cs-CZ" sz="1700" dirty="0"/>
          </a:p>
          <a:p>
            <a:pPr marL="0" indent="0">
              <a:buNone/>
            </a:pPr>
            <a:r>
              <a:rPr lang="cs-CZ" sz="1700" dirty="0">
                <a:hlinkClick r:id="rId3"/>
              </a:rPr>
              <a:t>https://www.youtube.com/watch?v=Cf0r4nnjZGM</a:t>
            </a:r>
            <a:endParaRPr lang="cs-CZ" sz="17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C1CEE4F-BB40-4AE6-BCBC-2C662A8C2D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307" r="16210" b="-1"/>
          <a:stretch/>
        </p:blipFill>
        <p:spPr>
          <a:xfrm>
            <a:off x="7744541" y="963836"/>
            <a:ext cx="3752134" cy="459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83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E5E9D15-BF3C-42D4-B62C-C147D42A0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02021"/>
            <a:ext cx="10129368" cy="963925"/>
          </a:xfrm>
        </p:spPr>
        <p:txBody>
          <a:bodyPr anchor="b">
            <a:normAutofit/>
          </a:bodyPr>
          <a:lstStyle/>
          <a:p>
            <a:r>
              <a:rPr lang="cs-CZ" sz="4000" dirty="0"/>
              <a:t>Ekologie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95E3FA-84D7-4723-8F9E-9075D3F0C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4" y="1937285"/>
            <a:ext cx="6496051" cy="4085394"/>
          </a:xfrm>
        </p:spPr>
        <p:txBody>
          <a:bodyPr anchor="t">
            <a:normAutofit/>
          </a:bodyPr>
          <a:lstStyle/>
          <a:p>
            <a:r>
              <a:rPr lang="cs-CZ" sz="2200" dirty="0"/>
              <a:t>Intenzivní a rychlý metabolismus</a:t>
            </a:r>
          </a:p>
          <a:p>
            <a:r>
              <a:rPr lang="cs-CZ" sz="2200" dirty="0"/>
              <a:t>Tolerance k výkyvům teploty a vlhkosti</a:t>
            </a:r>
          </a:p>
          <a:p>
            <a:r>
              <a:rPr lang="cs-CZ" sz="2200" dirty="0"/>
              <a:t>Největší rozšíření v tropech, směrem k pólům ubývají</a:t>
            </a:r>
          </a:p>
          <a:p>
            <a:r>
              <a:rPr lang="cs-CZ" sz="2200" dirty="0"/>
              <a:t>Potrava rozmanitá – rozrůznění zobáků</a:t>
            </a:r>
          </a:p>
          <a:p>
            <a:pPr marL="0" indent="0">
              <a:buNone/>
            </a:pPr>
            <a:endParaRPr lang="cs-CZ" sz="2200" dirty="0"/>
          </a:p>
          <a:p>
            <a:r>
              <a:rPr lang="cs-CZ" sz="2200" dirty="0"/>
              <a:t>Stavba hnízda vždy na souši, 1x, někdy vícekrát ročně, snůška 1-25 vajec, inkubace: 11 - 80 dní</a:t>
            </a:r>
          </a:p>
          <a:p>
            <a:r>
              <a:rPr lang="cs-CZ" sz="2200" dirty="0"/>
              <a:t>Hnízdní parazitismus - kukačky, kachny</a:t>
            </a:r>
          </a:p>
          <a:p>
            <a:r>
              <a:rPr lang="cs-CZ" sz="2200" dirty="0"/>
              <a:t>Stálí, přelétaví (100-500 km), tažní (směrované přelety 2x ročně)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77AD03B-057E-411F-993A-207ACF7846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17" r="30600" b="-1"/>
          <a:stretch/>
        </p:blipFill>
        <p:spPr>
          <a:xfrm>
            <a:off x="7394126" y="649577"/>
            <a:ext cx="4385573" cy="537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29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4C49A6C-D9DA-4035-9D45-3D6B37D31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/>
          </a:bodyPr>
          <a:lstStyle/>
          <a:p>
            <a:r>
              <a:rPr lang="cs-CZ" sz="4000" dirty="0"/>
              <a:t>Běžci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B3644C4-EC86-4E19-BEB4-B4A1827477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0" r="1220" b="1"/>
          <a:stretch/>
        </p:blipFill>
        <p:spPr>
          <a:xfrm>
            <a:off x="333375" y="571931"/>
            <a:ext cx="7703823" cy="5524069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48347F-5A71-4AFD-A2CC-6B8A45821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20157" cy="3540265"/>
          </a:xfrm>
        </p:spPr>
        <p:txBody>
          <a:bodyPr>
            <a:normAutofit/>
          </a:bodyPr>
          <a:lstStyle/>
          <a:p>
            <a:r>
              <a:rPr lang="cs-CZ" sz="2000" dirty="0"/>
              <a:t>Třetihorní ptáci</a:t>
            </a:r>
          </a:p>
          <a:p>
            <a:endParaRPr lang="cs-CZ" sz="2000" dirty="0"/>
          </a:p>
          <a:p>
            <a:pPr marL="0" indent="0">
              <a:buNone/>
            </a:pPr>
            <a:r>
              <a:rPr lang="cs-CZ" sz="2000" dirty="0" err="1"/>
              <a:t>Aepyornis</a:t>
            </a:r>
            <a:r>
              <a:rPr lang="cs-CZ" sz="2000" dirty="0"/>
              <a:t> †</a:t>
            </a:r>
          </a:p>
          <a:p>
            <a:pPr marL="0" indent="0">
              <a:buNone/>
            </a:pPr>
            <a:r>
              <a:rPr lang="cs-CZ" sz="2000" dirty="0" err="1"/>
              <a:t>Dinornis</a:t>
            </a:r>
            <a:r>
              <a:rPr lang="cs-CZ" sz="2000" dirty="0"/>
              <a:t> (Moa) †</a:t>
            </a:r>
          </a:p>
          <a:p>
            <a:pPr marL="0" indent="0">
              <a:buNone/>
            </a:pPr>
            <a:r>
              <a:rPr lang="cs-CZ" sz="2000" dirty="0"/>
              <a:t>Dronte mauricijský (blboun nejapný) †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dirty="0"/>
              <a:t>Všichni tři vyhubeni člověkem</a:t>
            </a:r>
          </a:p>
          <a:p>
            <a:endParaRPr lang="cs-CZ" sz="20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484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8135EBA-B3A3-4F88-BCB1-D0C8E63F47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A8195CC-10CD-42BD-94CA-FD047D71B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4190" y="713232"/>
            <a:ext cx="4413749" cy="1197864"/>
          </a:xfrm>
        </p:spPr>
        <p:txBody>
          <a:bodyPr>
            <a:normAutofit/>
          </a:bodyPr>
          <a:lstStyle/>
          <a:p>
            <a:r>
              <a:rPr lang="cs-CZ" sz="3600" dirty="0"/>
              <a:t>Běžci (</a:t>
            </a:r>
            <a:r>
              <a:rPr lang="cs-CZ" sz="3600" i="1" dirty="0" err="1"/>
              <a:t>Paleognathae</a:t>
            </a:r>
            <a:r>
              <a:rPr lang="cs-CZ" sz="3600" dirty="0"/>
              <a:t>)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D19644B-611B-49C5-AC79-336EA57109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41" r="40251" b="2"/>
          <a:stretch/>
        </p:blipFill>
        <p:spPr>
          <a:xfrm>
            <a:off x="361466" y="365124"/>
            <a:ext cx="2834938" cy="357472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0FCD726-BA00-4BB1-8D9B-A0D0156192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59" r="5069" b="4"/>
          <a:stretch/>
        </p:blipFill>
        <p:spPr>
          <a:xfrm>
            <a:off x="3382833" y="365124"/>
            <a:ext cx="2834938" cy="20574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47D1B1D-04C6-4151-9423-F5437649E4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788307" y="831087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>
            <a:extLst>
              <a:ext uri="{FF2B5EF4-FFF2-40B4-BE49-F238E27FC236}">
                <a16:creationId xmlns:a16="http://schemas.microsoft.com/office/drawing/2014/main" id="{29F4ABE5-3480-4CDE-931E-863E739CA4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040" b="2"/>
          <a:stretch/>
        </p:blipFill>
        <p:spPr>
          <a:xfrm>
            <a:off x="361466" y="4119239"/>
            <a:ext cx="2834938" cy="205772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3ADCEDF-5A0D-4B0F-BCC2-69C369F7F3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933" t="135" b="-134"/>
          <a:stretch/>
        </p:blipFill>
        <p:spPr>
          <a:xfrm>
            <a:off x="3382834" y="2601911"/>
            <a:ext cx="2834937" cy="3575052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1C1FB2-00FF-43F6-93BE-2B0006A98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4190" y="2048256"/>
            <a:ext cx="4413749" cy="4123944"/>
          </a:xfrm>
        </p:spPr>
        <p:txBody>
          <a:bodyPr>
            <a:normAutofit/>
          </a:bodyPr>
          <a:lstStyle/>
          <a:p>
            <a:r>
              <a:rPr lang="cs-CZ" sz="2000" dirty="0"/>
              <a:t>Nejsou schopni letu</a:t>
            </a:r>
          </a:p>
          <a:p>
            <a:r>
              <a:rPr lang="cs-CZ" sz="2000" dirty="0" err="1"/>
              <a:t>Paleognátní</a:t>
            </a:r>
            <a:r>
              <a:rPr lang="cs-CZ" sz="2000" dirty="0"/>
              <a:t> lebka</a:t>
            </a:r>
          </a:p>
          <a:p>
            <a:r>
              <a:rPr lang="cs-CZ" sz="2000" dirty="0"/>
              <a:t>Zakrnělé přední končetiny</a:t>
            </a:r>
          </a:p>
          <a:p>
            <a:r>
              <a:rPr lang="cs-CZ" sz="2000" dirty="0"/>
              <a:t>Slabě </a:t>
            </a:r>
            <a:r>
              <a:rPr lang="cs-CZ" sz="2000" dirty="0" err="1"/>
              <a:t>pneumatizované</a:t>
            </a:r>
            <a:r>
              <a:rPr lang="cs-CZ" sz="2000" dirty="0"/>
              <a:t> kosti</a:t>
            </a:r>
          </a:p>
          <a:p>
            <a:r>
              <a:rPr lang="cs-CZ" sz="2000" dirty="0"/>
              <a:t>Izolovaně se vyvíjející skupina</a:t>
            </a:r>
          </a:p>
          <a:p>
            <a:pPr marL="0" indent="0">
              <a:buNone/>
            </a:pPr>
            <a:endParaRPr lang="cs-CZ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Pštros dvouprstý </a:t>
            </a:r>
            <a:r>
              <a:rPr lang="cs-CZ" sz="2000" dirty="0"/>
              <a:t>(250cm, 75kg)</a:t>
            </a:r>
          </a:p>
          <a:p>
            <a:pPr marL="0" indent="0">
              <a:buNone/>
            </a:pPr>
            <a:r>
              <a:rPr lang="cs-CZ" sz="2000" dirty="0" err="1"/>
              <a:t>Kasuár</a:t>
            </a:r>
            <a:r>
              <a:rPr lang="cs-CZ" sz="2000" dirty="0"/>
              <a:t> přílbový (výrůstky na hlavě)</a:t>
            </a:r>
          </a:p>
          <a:p>
            <a:pPr marL="0" indent="0">
              <a:buNone/>
            </a:pPr>
            <a:r>
              <a:rPr lang="cs-CZ" sz="2000" dirty="0"/>
              <a:t>Emu australský (dobře plave)</a:t>
            </a:r>
          </a:p>
          <a:p>
            <a:pPr marL="0" indent="0">
              <a:buNone/>
            </a:pPr>
            <a:r>
              <a:rPr lang="cs-CZ" sz="2000" dirty="0"/>
              <a:t>Kivi jižní (vlhké lesy Nového Zélandu)</a:t>
            </a:r>
          </a:p>
          <a:p>
            <a:pPr marL="0" indent="0">
              <a:buNone/>
            </a:pPr>
            <a:endParaRPr lang="cs-CZ" sz="2000" dirty="0"/>
          </a:p>
          <a:p>
            <a:pPr lvl="1"/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0350108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596F992-698C-48C0-9D89-70DA4CE927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47D7BAD-81FC-4B25-99C6-B8AE110B8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89508"/>
            <a:ext cx="5410199" cy="1655482"/>
          </a:xfrm>
        </p:spPr>
        <p:txBody>
          <a:bodyPr anchor="b">
            <a:normAutofit/>
          </a:bodyPr>
          <a:lstStyle/>
          <a:p>
            <a:r>
              <a:rPr lang="cs-CZ" sz="4000" dirty="0"/>
              <a:t>Létaví (</a:t>
            </a:r>
            <a:r>
              <a:rPr lang="cs-CZ" sz="4000" i="1" dirty="0" err="1"/>
              <a:t>Neognathae</a:t>
            </a:r>
            <a:r>
              <a:rPr lang="cs-CZ" sz="4000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45A0DC-AFCE-4333-96DD-1691609B3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418408"/>
            <a:ext cx="5410200" cy="3409898"/>
          </a:xfrm>
        </p:spPr>
        <p:txBody>
          <a:bodyPr anchor="t">
            <a:normAutofit/>
          </a:bodyPr>
          <a:lstStyle/>
          <a:p>
            <a:r>
              <a:rPr lang="cs-CZ" sz="2000" dirty="0" err="1"/>
              <a:t>Neognátní</a:t>
            </a:r>
            <a:r>
              <a:rPr lang="cs-CZ" sz="2000" dirty="0"/>
              <a:t> lebka</a:t>
            </a:r>
          </a:p>
          <a:p>
            <a:r>
              <a:rPr lang="cs-CZ" sz="2000" dirty="0"/>
              <a:t>Plně vyvinutá křídla i peří</a:t>
            </a:r>
          </a:p>
          <a:p>
            <a:r>
              <a:rPr lang="cs-CZ" sz="2000" dirty="0"/>
              <a:t>Od spodní křídy</a:t>
            </a:r>
          </a:p>
          <a:p>
            <a:r>
              <a:rPr lang="cs-CZ" sz="2000" dirty="0"/>
              <a:t>15/23 řádů u nás</a:t>
            </a:r>
          </a:p>
          <a:p>
            <a:r>
              <a:rPr lang="cs-CZ" sz="2000" dirty="0"/>
              <a:t>Cca 400 druhů se vyskytuje u nás</a:t>
            </a:r>
          </a:p>
        </p:txBody>
      </p:sp>
      <p:pic>
        <p:nvPicPr>
          <p:cNvPr id="5" name="Obrázek 4" descr="Obsah obrázku snímek obrazovky&#10;&#10;Popis byl vytvořen automaticky">
            <a:extLst>
              <a:ext uri="{FF2B5EF4-FFF2-40B4-BE49-F238E27FC236}">
                <a16:creationId xmlns:a16="http://schemas.microsoft.com/office/drawing/2014/main" id="{77B31D4C-4428-4D64-9A87-FE0BA08790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86" b="18637"/>
          <a:stretch/>
        </p:blipFill>
        <p:spPr>
          <a:xfrm>
            <a:off x="5267473" y="1145962"/>
            <a:ext cx="6412420" cy="456607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344AAA5-41F4-4862-97EF-688D31DC75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85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9E1A62C-2AAF-4B3E-8CDB-65E2370809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2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8367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42B65E-E15B-44F4-A2BF-FFC43C3A7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9772" y="525439"/>
            <a:ext cx="3719752" cy="747180"/>
          </a:xfrm>
        </p:spPr>
        <p:txBody>
          <a:bodyPr>
            <a:normAutofit/>
          </a:bodyPr>
          <a:lstStyle/>
          <a:p>
            <a:r>
              <a:rPr lang="cs-CZ" sz="3200" dirty="0"/>
              <a:t>Hrabaví (</a:t>
            </a:r>
            <a:r>
              <a:rPr lang="cs-CZ" sz="3200" i="1" dirty="0" err="1"/>
              <a:t>Galliformes</a:t>
            </a:r>
            <a:r>
              <a:rPr lang="cs-CZ" sz="3200" dirty="0"/>
              <a:t>)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1BC8276-3709-423C-90F9-E18ADBBEA6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79" b="-2"/>
          <a:stretch/>
        </p:blipFill>
        <p:spPr>
          <a:xfrm>
            <a:off x="1" y="-1"/>
            <a:ext cx="3719750" cy="222504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890AEE4-BEA8-42B1-9F1F-ABDC035443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" r="-4" b="6076"/>
          <a:stretch/>
        </p:blipFill>
        <p:spPr>
          <a:xfrm>
            <a:off x="3811189" y="-16426"/>
            <a:ext cx="3719752" cy="226703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86AB46F-306D-4AE6-B951-F1DABCFF5F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41" t="16131" r="-3" b="8306"/>
          <a:stretch/>
        </p:blipFill>
        <p:spPr>
          <a:xfrm>
            <a:off x="0" y="2274490"/>
            <a:ext cx="3719749" cy="225060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6182C43-D8FF-46B0-9D00-20B028D21A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646" r="-4" b="7398"/>
          <a:stretch/>
        </p:blipFill>
        <p:spPr>
          <a:xfrm>
            <a:off x="3811189" y="2316480"/>
            <a:ext cx="3719748" cy="220861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B98AB95-0262-4599-943C-B664AB0A2C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4" b="7646"/>
          <a:stretch/>
        </p:blipFill>
        <p:spPr>
          <a:xfrm>
            <a:off x="1" y="4616536"/>
            <a:ext cx="3719748" cy="224146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043C1BF-2365-44EE-96FF-2E157D9D9FD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52" r="1" b="1"/>
          <a:stretch/>
        </p:blipFill>
        <p:spPr>
          <a:xfrm>
            <a:off x="3811189" y="4607394"/>
            <a:ext cx="3719752" cy="2250607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CCAE67-A0F0-4ABB-A047-136F49395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9767" y="1617784"/>
            <a:ext cx="4216542" cy="4965895"/>
          </a:xfrm>
        </p:spPr>
        <p:txBody>
          <a:bodyPr>
            <a:normAutofit/>
          </a:bodyPr>
          <a:lstStyle/>
          <a:p>
            <a:r>
              <a:rPr lang="cs-CZ" sz="2000" dirty="0"/>
              <a:t>Tupé a široké drápy, samci rohovité ostruhy</a:t>
            </a:r>
          </a:p>
          <a:p>
            <a:r>
              <a:rPr lang="cs-CZ" sz="2000" dirty="0"/>
              <a:t>Popelí se (místo koupele)</a:t>
            </a:r>
          </a:p>
          <a:p>
            <a:r>
              <a:rPr lang="cs-CZ" sz="2000" dirty="0"/>
              <a:t>Rituální tanečky při tokání</a:t>
            </a:r>
          </a:p>
          <a:p>
            <a:pPr marL="0" indent="0">
              <a:buNone/>
            </a:pPr>
            <a:r>
              <a:rPr lang="cs-CZ" sz="1900" dirty="0">
                <a:solidFill>
                  <a:srgbClr val="FF0000"/>
                </a:solidFill>
              </a:rPr>
              <a:t>Tetřev hlušec </a:t>
            </a:r>
            <a:r>
              <a:rPr lang="cs-CZ" sz="1900" dirty="0"/>
              <a:t>(černý samec, tok na stromě, vymírá)</a:t>
            </a:r>
          </a:p>
          <a:p>
            <a:pPr marL="0" indent="0">
              <a:buNone/>
            </a:pPr>
            <a:r>
              <a:rPr lang="cs-CZ" sz="1900" dirty="0"/>
              <a:t>Tetřívek obecný (drobnější, boj o samice)</a:t>
            </a:r>
          </a:p>
          <a:p>
            <a:pPr marL="0" indent="0">
              <a:buNone/>
            </a:pPr>
            <a:r>
              <a:rPr lang="cs-CZ" sz="1900" dirty="0">
                <a:solidFill>
                  <a:srgbClr val="FF0000"/>
                </a:solidFill>
              </a:rPr>
              <a:t>Bažant obecný </a:t>
            </a:r>
            <a:r>
              <a:rPr lang="cs-CZ" sz="1900" dirty="0"/>
              <a:t>(hnědočervený, kovový lesk)</a:t>
            </a:r>
            <a:r>
              <a:rPr lang="cs-CZ" sz="2200" dirty="0">
                <a:hlinkClick r:id="rId8"/>
              </a:rPr>
              <a:t> </a:t>
            </a:r>
            <a:r>
              <a:rPr lang="cs-CZ" sz="1500" dirty="0">
                <a:hlinkClick r:id="rId8"/>
              </a:rPr>
              <a:t>https://www.youtube.com/watch?v=Vru3nUSRjX0</a:t>
            </a:r>
            <a:endParaRPr lang="cs-CZ" sz="1500" dirty="0"/>
          </a:p>
          <a:p>
            <a:pPr marL="0" indent="0">
              <a:buNone/>
            </a:pPr>
            <a:r>
              <a:rPr lang="cs-CZ" sz="1900" dirty="0">
                <a:solidFill>
                  <a:srgbClr val="FF0000"/>
                </a:solidFill>
              </a:rPr>
              <a:t>Koroptev polní </a:t>
            </a:r>
            <a:r>
              <a:rPr lang="cs-CZ" sz="1900" dirty="0"/>
              <a:t>(podkovovitá skvrna)</a:t>
            </a:r>
          </a:p>
          <a:p>
            <a:pPr marL="0" indent="0">
              <a:buNone/>
            </a:pPr>
            <a:r>
              <a:rPr lang="cs-CZ" sz="1900">
                <a:solidFill>
                  <a:srgbClr val="FF0000"/>
                </a:solidFill>
              </a:rPr>
              <a:t>Křepelka polní </a:t>
            </a:r>
            <a:r>
              <a:rPr lang="cs-CZ" sz="1900" dirty="0"/>
              <a:t>(nejmenší, „pět peněz“)</a:t>
            </a:r>
            <a:r>
              <a:rPr lang="cs-CZ" sz="1900" dirty="0">
                <a:hlinkClick r:id="rId9"/>
              </a:rPr>
              <a:t> </a:t>
            </a:r>
            <a:r>
              <a:rPr lang="cs-CZ" sz="1500" dirty="0">
                <a:hlinkClick r:id="rId9"/>
              </a:rPr>
              <a:t>https://www.youtube.com/watch?v=u5mxn9MX1k0</a:t>
            </a:r>
            <a:endParaRPr lang="cs-CZ" sz="1500" dirty="0"/>
          </a:p>
          <a:p>
            <a:pPr marL="0" indent="0">
              <a:buNone/>
            </a:pPr>
            <a:r>
              <a:rPr lang="cs-CZ" sz="1900" dirty="0"/>
              <a:t>Krocan divoký (domestikace v Mexiku)</a:t>
            </a:r>
          </a:p>
          <a:p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5926951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DB16CCE-2292-4D14-8DBC-0586EF344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02022"/>
            <a:ext cx="5400675" cy="797478"/>
          </a:xfrm>
        </p:spPr>
        <p:txBody>
          <a:bodyPr anchor="b">
            <a:normAutofit/>
          </a:bodyPr>
          <a:lstStyle/>
          <a:p>
            <a:r>
              <a:rPr lang="cs-CZ" dirty="0"/>
              <a:t>Plazi (</a:t>
            </a:r>
            <a:r>
              <a:rPr lang="cs-CZ" i="1" dirty="0" err="1"/>
              <a:t>Reptilia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AE6273-FF20-465C-AD3F-391427414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957300"/>
            <a:ext cx="5715000" cy="3785699"/>
          </a:xfrm>
        </p:spPr>
        <p:txBody>
          <a:bodyPr anchor="t">
            <a:normAutofit lnSpcReduction="10000"/>
          </a:bodyPr>
          <a:lstStyle/>
          <a:p>
            <a:r>
              <a:rPr lang="cs-CZ" sz="2400" dirty="0"/>
              <a:t>Přizpůsobení suchozemskému životu </a:t>
            </a:r>
          </a:p>
          <a:p>
            <a:pPr marL="631825" lvl="1" indent="-26987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sz="2000" dirty="0"/>
              <a:t>Tekutina uvnitř zárodečných obalů </a:t>
            </a:r>
            <a:r>
              <a:rPr lang="cs-CZ" sz="2000" dirty="0">
                <a:sym typeface="Wingdings" panose="05000000000000000000" pitchFamily="2" charset="2"/>
              </a:rPr>
              <a:t> </a:t>
            </a:r>
            <a:r>
              <a:rPr lang="cs-CZ" sz="2000" dirty="0" err="1">
                <a:sym typeface="Wingdings" panose="05000000000000000000" pitchFamily="2" charset="2"/>
              </a:rPr>
              <a:t>blanatí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</a:p>
          <a:p>
            <a:pPr marL="631825" lvl="1" indent="-26987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sz="2000" dirty="0"/>
              <a:t>Zrohovatělá kůže (proti výparu)</a:t>
            </a:r>
          </a:p>
          <a:p>
            <a:pPr marL="631825" lvl="1" indent="-26987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sz="2000" dirty="0"/>
              <a:t>Lebka spojena s páteří kloubně</a:t>
            </a:r>
          </a:p>
          <a:p>
            <a:pPr marL="631825" lvl="1" indent="-26987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sz="2000" dirty="0"/>
              <a:t>Hrudní koš a rozvoj kosterního svalstva</a:t>
            </a:r>
          </a:p>
          <a:p>
            <a:pPr marL="631825" lvl="1" indent="-26987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sz="2000" dirty="0"/>
              <a:t>Oddělení krevních oběhů – plicní, tělní</a:t>
            </a:r>
          </a:p>
          <a:p>
            <a:pPr marL="631825" lvl="1" indent="-26987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sz="2000" dirty="0"/>
              <a:t>Srdce 2 předsíně a 2 komory</a:t>
            </a:r>
          </a:p>
          <a:p>
            <a:pPr marL="631825" lvl="1" indent="-26987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sz="2000" dirty="0" err="1"/>
              <a:t>Poikilotermie</a:t>
            </a:r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47F8402-CC34-4EAB-B62A-FA8D60A766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56" b="-3"/>
          <a:stretch/>
        </p:blipFill>
        <p:spPr>
          <a:xfrm>
            <a:off x="6512442" y="701243"/>
            <a:ext cx="5201023" cy="5041756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64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120D7C-C1BD-4702-8A4C-8C48D24D2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5463" y="525439"/>
            <a:ext cx="4339861" cy="718899"/>
          </a:xfrm>
        </p:spPr>
        <p:txBody>
          <a:bodyPr>
            <a:noAutofit/>
          </a:bodyPr>
          <a:lstStyle/>
          <a:p>
            <a:r>
              <a:rPr lang="cs-CZ" sz="3200" dirty="0"/>
              <a:t>Vrubozobí (</a:t>
            </a:r>
            <a:r>
              <a:rPr lang="cs-CZ" sz="3200" i="1" dirty="0" err="1"/>
              <a:t>Anseriformes</a:t>
            </a:r>
            <a:r>
              <a:rPr lang="cs-CZ" sz="3200" dirty="0"/>
              <a:t>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3B2BD53-AD37-4AF9-9EEE-842AB6936E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51" t="11383" r="2801" b="8494"/>
          <a:stretch/>
        </p:blipFill>
        <p:spPr>
          <a:xfrm>
            <a:off x="-1" y="0"/>
            <a:ext cx="3722211" cy="225060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1C6BB64-E7C8-401D-AF13-2EAE5DD65F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74" t="7352" r="9308" b="20448"/>
          <a:stretch/>
        </p:blipFill>
        <p:spPr>
          <a:xfrm>
            <a:off x="3811189" y="0"/>
            <a:ext cx="3722211" cy="225060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B459283-3E69-46AF-B367-64A04F9CA9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77" t="10201" r="4126" b="12872"/>
          <a:stretch/>
        </p:blipFill>
        <p:spPr>
          <a:xfrm>
            <a:off x="-1" y="2316480"/>
            <a:ext cx="3719747" cy="220861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D7D89AA-9477-41EF-9B77-A7F6B01B29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780" r="-4" b="-4"/>
          <a:stretch/>
        </p:blipFill>
        <p:spPr>
          <a:xfrm>
            <a:off x="3811189" y="2316480"/>
            <a:ext cx="3719748" cy="220861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E51B052-ED4E-456D-A123-41FCD68D46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67" t="2476" r="5882" b="16248"/>
          <a:stretch/>
        </p:blipFill>
        <p:spPr>
          <a:xfrm>
            <a:off x="9985" y="4590971"/>
            <a:ext cx="3699773" cy="225060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C8356A8-7E1A-4871-9302-FC52ED404EE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326" r="-4" b="14909"/>
          <a:stretch/>
        </p:blipFill>
        <p:spPr>
          <a:xfrm>
            <a:off x="3811189" y="4607394"/>
            <a:ext cx="3719752" cy="2250607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1A1871-F64D-4C3B-AE6B-437CCA8BD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3000" y="1528354"/>
            <a:ext cx="4104200" cy="5003075"/>
          </a:xfrm>
        </p:spPr>
        <p:txBody>
          <a:bodyPr>
            <a:normAutofit fontScale="92500" lnSpcReduction="10000"/>
          </a:bodyPr>
          <a:lstStyle/>
          <a:p>
            <a:r>
              <a:rPr lang="cs-CZ" sz="2200" dirty="0"/>
              <a:t>Vázáni na vodu, </a:t>
            </a:r>
            <a:r>
              <a:rPr lang="cs-CZ" sz="2200" dirty="0" err="1"/>
              <a:t>vrubovité</a:t>
            </a:r>
            <a:r>
              <a:rPr lang="cs-CZ" sz="2200" dirty="0"/>
              <a:t> lamely na zobáku</a:t>
            </a:r>
          </a:p>
          <a:p>
            <a:r>
              <a:rPr lang="cs-CZ" sz="2200" dirty="0"/>
              <a:t>Plovací blány, někteří se potápí</a:t>
            </a:r>
          </a:p>
          <a:p>
            <a:r>
              <a:rPr lang="cs-CZ" sz="2200" dirty="0"/>
              <a:t>Typické letové formace </a:t>
            </a:r>
          </a:p>
          <a:p>
            <a:r>
              <a:rPr lang="cs-CZ" sz="2200" dirty="0"/>
              <a:t>Četná ohroženost druhů</a:t>
            </a:r>
          </a:p>
          <a:p>
            <a:pPr marL="0" indent="0">
              <a:buNone/>
            </a:pPr>
            <a:r>
              <a:rPr lang="cs-CZ" sz="2200" dirty="0">
                <a:solidFill>
                  <a:srgbClr val="FF0000"/>
                </a:solidFill>
              </a:rPr>
              <a:t>Kachna divoká </a:t>
            </a:r>
            <a:r>
              <a:rPr lang="cs-CZ" sz="2200" dirty="0"/>
              <a:t>(nejpočetnější, výrazný dimorfismus)</a:t>
            </a:r>
          </a:p>
          <a:p>
            <a:pPr marL="0" indent="0">
              <a:buNone/>
            </a:pPr>
            <a:r>
              <a:rPr lang="cs-CZ" sz="2200" dirty="0"/>
              <a:t>Lžičák pestrý (lžícovitě rozšířený zobák)</a:t>
            </a:r>
          </a:p>
          <a:p>
            <a:pPr marL="0" indent="0">
              <a:buNone/>
            </a:pPr>
            <a:r>
              <a:rPr lang="cs-CZ" sz="2200" dirty="0">
                <a:solidFill>
                  <a:srgbClr val="FF0000"/>
                </a:solidFill>
              </a:rPr>
              <a:t>Zrzohlávka </a:t>
            </a:r>
            <a:r>
              <a:rPr lang="cs-CZ" sz="2200" dirty="0" err="1">
                <a:solidFill>
                  <a:srgbClr val="FF0000"/>
                </a:solidFill>
              </a:rPr>
              <a:t>rudozobá</a:t>
            </a:r>
            <a:r>
              <a:rPr lang="cs-CZ" sz="2200" dirty="0">
                <a:solidFill>
                  <a:srgbClr val="FF0000"/>
                </a:solidFill>
              </a:rPr>
              <a:t> </a:t>
            </a:r>
            <a:endParaRPr lang="cs-CZ" sz="2200" dirty="0"/>
          </a:p>
          <a:p>
            <a:pPr marL="0" indent="0">
              <a:buNone/>
            </a:pPr>
            <a:r>
              <a:rPr lang="cs-CZ" sz="2200" dirty="0">
                <a:solidFill>
                  <a:srgbClr val="FF0000"/>
                </a:solidFill>
              </a:rPr>
              <a:t>Polák chocholačka </a:t>
            </a:r>
            <a:r>
              <a:rPr lang="cs-CZ" sz="2200" dirty="0"/>
              <a:t>(potápivý, loví měkkýše)</a:t>
            </a:r>
          </a:p>
          <a:p>
            <a:pPr marL="0" indent="0">
              <a:buNone/>
            </a:pPr>
            <a:r>
              <a:rPr lang="cs-CZ" sz="2200" dirty="0"/>
              <a:t>Morčák velký (rybožravý, chocholka)</a:t>
            </a:r>
          </a:p>
          <a:p>
            <a:pPr marL="0" indent="0">
              <a:buNone/>
            </a:pPr>
            <a:r>
              <a:rPr lang="cs-CZ" sz="2200" dirty="0">
                <a:solidFill>
                  <a:srgbClr val="FF0000"/>
                </a:solidFill>
              </a:rPr>
              <a:t>Husa velká </a:t>
            </a:r>
            <a:r>
              <a:rPr lang="cs-CZ" sz="2200" dirty="0"/>
              <a:t>(popelavá, „</a:t>
            </a:r>
            <a:r>
              <a:rPr lang="cs-CZ" sz="2200" dirty="0" err="1"/>
              <a:t>gagaga</a:t>
            </a:r>
            <a:r>
              <a:rPr lang="cs-CZ" sz="2200" dirty="0"/>
              <a:t>“)</a:t>
            </a:r>
          </a:p>
          <a:p>
            <a:pPr marL="0" indent="0">
              <a:buNone/>
            </a:pPr>
            <a:r>
              <a:rPr lang="cs-CZ" sz="1600" dirty="0">
                <a:hlinkClick r:id="rId8"/>
              </a:rPr>
              <a:t>https://www.youtube.com/watch?v=HUav13cfKik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8309482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E51D50-BE4A-494E-9BB8-E73274793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5701" y="525440"/>
            <a:ext cx="3896753" cy="568070"/>
          </a:xfrm>
        </p:spPr>
        <p:txBody>
          <a:bodyPr>
            <a:normAutofit/>
          </a:bodyPr>
          <a:lstStyle/>
          <a:p>
            <a:r>
              <a:rPr lang="cs-CZ" sz="3200" dirty="0"/>
              <a:t>Brodiví (</a:t>
            </a:r>
            <a:r>
              <a:rPr lang="cs-CZ" sz="3200" i="1" dirty="0" err="1"/>
              <a:t>Ciconiiformes</a:t>
            </a:r>
            <a:r>
              <a:rPr lang="cs-CZ" sz="3200" dirty="0"/>
              <a:t>)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47545BD-B39F-4EB0-8DD9-9E8E0DC7D4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3" r="25197" b="26238"/>
          <a:stretch/>
        </p:blipFill>
        <p:spPr>
          <a:xfrm>
            <a:off x="0" y="-1"/>
            <a:ext cx="3719747" cy="225060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412B6FF-418B-4D1D-A573-607CFFA3E9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49" t="9711" r="-4" b="18007"/>
          <a:stretch/>
        </p:blipFill>
        <p:spPr>
          <a:xfrm>
            <a:off x="3811189" y="20993"/>
            <a:ext cx="3719752" cy="220861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115F6ED-9C32-4842-B949-9AFEC406A2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55" t="8631" r="5731" b="14795"/>
          <a:stretch/>
        </p:blipFill>
        <p:spPr>
          <a:xfrm>
            <a:off x="0" y="2316480"/>
            <a:ext cx="3719748" cy="221672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3D63AFD-9AC0-415A-832E-7E87152593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371" t="8025" r="-4" b="24129"/>
          <a:stretch/>
        </p:blipFill>
        <p:spPr>
          <a:xfrm>
            <a:off x="3811189" y="2282600"/>
            <a:ext cx="3722879" cy="225060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3B346E1-E893-497D-A06D-1E73ADA7DC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131" r="-4" b="14036"/>
          <a:stretch/>
        </p:blipFill>
        <p:spPr>
          <a:xfrm>
            <a:off x="1" y="4616536"/>
            <a:ext cx="3719748" cy="224146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A975C6F-378B-4830-B065-66AA9B1E844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4" b="6913"/>
          <a:stretch/>
        </p:blipFill>
        <p:spPr>
          <a:xfrm>
            <a:off x="3811189" y="4607394"/>
            <a:ext cx="3719752" cy="2250607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2952AD-5E6F-4DBD-8CE9-DE6129C33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5697" y="1451728"/>
            <a:ext cx="3896753" cy="5052767"/>
          </a:xfrm>
        </p:spPr>
        <p:txBody>
          <a:bodyPr>
            <a:normAutofit lnSpcReduction="10000"/>
          </a:bodyPr>
          <a:lstStyle/>
          <a:p>
            <a:r>
              <a:rPr lang="cs-CZ" sz="2000" dirty="0"/>
              <a:t>Velcí, dlouhý zobák, krk i nohy</a:t>
            </a:r>
          </a:p>
          <a:p>
            <a:r>
              <a:rPr lang="cs-CZ" sz="2000" dirty="0"/>
              <a:t>Bažinaté prostředí</a:t>
            </a:r>
          </a:p>
          <a:p>
            <a:r>
              <a:rPr lang="cs-CZ" sz="2000" dirty="0"/>
              <a:t>Statické plachtění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Čáp bílý </a:t>
            </a:r>
            <a:r>
              <a:rPr lang="cs-CZ" sz="2000" dirty="0"/>
              <a:t>(natažený krk za letu, synantropní)</a:t>
            </a:r>
          </a:p>
          <a:p>
            <a:pPr marL="0" indent="0">
              <a:buNone/>
            </a:pPr>
            <a:r>
              <a:rPr lang="cs-CZ" sz="2000" dirty="0"/>
              <a:t>Čáp černý (lesní, ohrožený)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Volavka popelavá </a:t>
            </a:r>
            <a:r>
              <a:rPr lang="cs-CZ" sz="2000" dirty="0"/>
              <a:t>(za letu krk do S, nejčastější)</a:t>
            </a:r>
          </a:p>
          <a:p>
            <a:pPr marL="0" indent="0">
              <a:buNone/>
            </a:pPr>
            <a:r>
              <a:rPr lang="cs-CZ" sz="2000" dirty="0"/>
              <a:t>Volavka stříbřitá (v minulosti téměř vyhubena)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Bukač velký </a:t>
            </a:r>
            <a:r>
              <a:rPr lang="cs-CZ" sz="2000" dirty="0"/>
              <a:t>(zavalitější tělo, kratší nohy)</a:t>
            </a:r>
          </a:p>
          <a:p>
            <a:pPr marL="0" indent="0">
              <a:buNone/>
            </a:pPr>
            <a:r>
              <a:rPr lang="cs-CZ" sz="2000" dirty="0"/>
              <a:t>Ibis hnědý (Eurasie a S Amerika)</a:t>
            </a:r>
          </a:p>
          <a:p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363872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FE9A29-A763-429F-AF0E-78E341877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8526" y="525439"/>
            <a:ext cx="4023360" cy="558643"/>
          </a:xfrm>
        </p:spPr>
        <p:txBody>
          <a:bodyPr>
            <a:normAutofit/>
          </a:bodyPr>
          <a:lstStyle/>
          <a:p>
            <a:r>
              <a:rPr lang="cs-CZ" sz="3200" dirty="0"/>
              <a:t>Dravci (</a:t>
            </a:r>
            <a:r>
              <a:rPr lang="cs-CZ" sz="3200" i="1" dirty="0" err="1"/>
              <a:t>Falconiformes</a:t>
            </a:r>
            <a:r>
              <a:rPr lang="cs-CZ" sz="3200" dirty="0"/>
              <a:t>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BEBDA75-E515-4FC2-AA8A-43008672EE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5" r="1" b="1"/>
          <a:stretch/>
        </p:blipFill>
        <p:spPr>
          <a:xfrm>
            <a:off x="1" y="-1"/>
            <a:ext cx="3719750" cy="222504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0CECD32-1360-430D-A234-2BF2BFBED9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59" t="7137" r="-4" b="15422"/>
          <a:stretch/>
        </p:blipFill>
        <p:spPr>
          <a:xfrm>
            <a:off x="3796009" y="-16426"/>
            <a:ext cx="3734932" cy="224146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344A004-C626-4C0B-948F-6F655016F4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" b="11045"/>
          <a:stretch/>
        </p:blipFill>
        <p:spPr>
          <a:xfrm>
            <a:off x="20" y="2316480"/>
            <a:ext cx="3719729" cy="220861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3DF2314-61BC-4C4D-B985-F056E87AAB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4" b="6858"/>
          <a:stretch/>
        </p:blipFill>
        <p:spPr>
          <a:xfrm>
            <a:off x="3811189" y="2316480"/>
            <a:ext cx="3719748" cy="220861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07AC122-1CE1-4DA9-839B-592E3EEF89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993" t="15771" r="4360" b="9721"/>
          <a:stretch/>
        </p:blipFill>
        <p:spPr>
          <a:xfrm>
            <a:off x="0" y="4616534"/>
            <a:ext cx="3719729" cy="224146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1830EEC-622E-4825-9656-22AF7DF001B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506" r="-4" b="6098"/>
          <a:stretch/>
        </p:blipFill>
        <p:spPr>
          <a:xfrm>
            <a:off x="3811189" y="4616537"/>
            <a:ext cx="3719752" cy="2241464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E414D4-387E-4CB6-B584-DE6052F5A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8521" y="1442301"/>
            <a:ext cx="4023359" cy="5109328"/>
          </a:xfrm>
        </p:spPr>
        <p:txBody>
          <a:bodyPr>
            <a:normAutofit fontScale="92500" lnSpcReduction="20000"/>
          </a:bodyPr>
          <a:lstStyle/>
          <a:p>
            <a:r>
              <a:rPr lang="cs-CZ" sz="2000" dirty="0"/>
              <a:t>Typicky silný, zahnutý zobák - masožravci</a:t>
            </a:r>
          </a:p>
          <a:p>
            <a:r>
              <a:rPr lang="cs-CZ" sz="2000" dirty="0"/>
              <a:t>Opeřené běháky se silnými drápy</a:t>
            </a:r>
          </a:p>
          <a:p>
            <a:r>
              <a:rPr lang="cs-CZ" sz="2000" dirty="0"/>
              <a:t>Mimořádný zrak i let</a:t>
            </a:r>
          </a:p>
          <a:p>
            <a:r>
              <a:rPr lang="cs-CZ" sz="2000" dirty="0"/>
              <a:t>Většina ohrožena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200" dirty="0"/>
              <a:t>Kondor andský (největší vůbec, mrchožravý)</a:t>
            </a:r>
          </a:p>
          <a:p>
            <a:pPr marL="0" indent="0">
              <a:buNone/>
            </a:pPr>
            <a:r>
              <a:rPr lang="cs-CZ" sz="2200" dirty="0"/>
              <a:t>Orlovec říční (rybožravý, vratiprst)</a:t>
            </a:r>
          </a:p>
          <a:p>
            <a:pPr marL="0" indent="0">
              <a:buNone/>
            </a:pPr>
            <a:r>
              <a:rPr lang="cs-CZ" sz="2200" dirty="0">
                <a:solidFill>
                  <a:srgbClr val="FF0000"/>
                </a:solidFill>
              </a:rPr>
              <a:t>Krahujec obecný </a:t>
            </a:r>
            <a:r>
              <a:rPr lang="cs-CZ" sz="2200" dirty="0"/>
              <a:t>(krátký ocas se 4 pruhy)</a:t>
            </a:r>
          </a:p>
          <a:p>
            <a:pPr marL="0" indent="0">
              <a:buNone/>
            </a:pPr>
            <a:r>
              <a:rPr lang="cs-CZ" sz="2200" dirty="0">
                <a:solidFill>
                  <a:srgbClr val="FF0000"/>
                </a:solidFill>
              </a:rPr>
              <a:t>Jestřáb lesní </a:t>
            </a:r>
            <a:r>
              <a:rPr lang="cs-CZ" sz="2200" dirty="0"/>
              <a:t>(na světlém podkladu tmavé skvrny)</a:t>
            </a:r>
          </a:p>
          <a:p>
            <a:pPr marL="0" indent="0">
              <a:buNone/>
            </a:pPr>
            <a:r>
              <a:rPr lang="cs-CZ" sz="2200" dirty="0"/>
              <a:t>Včelojed lesní (kolem očí jemné peří)</a:t>
            </a:r>
          </a:p>
          <a:p>
            <a:pPr marL="0" indent="0">
              <a:buNone/>
            </a:pPr>
            <a:r>
              <a:rPr lang="cs-CZ" sz="2200" dirty="0">
                <a:solidFill>
                  <a:srgbClr val="FF0000"/>
                </a:solidFill>
              </a:rPr>
              <a:t>Káně lesní </a:t>
            </a:r>
            <a:r>
              <a:rPr lang="cs-CZ" sz="2200" dirty="0"/>
              <a:t>(otevřený terén, 5 ručních letech, vějířovitý ocas) </a:t>
            </a:r>
            <a:r>
              <a:rPr lang="cs-CZ" sz="1500" dirty="0">
                <a:hlinkClick r:id="rId8"/>
              </a:rPr>
              <a:t>https://www.youtube.com/watch?v=hlGR2Ted2bg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4109884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8135EBA-B3A3-4F88-BCB1-D0C8E63F47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32833F3-BD8E-41ED-8D32-76243E99D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1824" y="713232"/>
            <a:ext cx="4586115" cy="914400"/>
          </a:xfrm>
        </p:spPr>
        <p:txBody>
          <a:bodyPr>
            <a:normAutofit/>
          </a:bodyPr>
          <a:lstStyle/>
          <a:p>
            <a:r>
              <a:rPr lang="cs-CZ" sz="4200" dirty="0"/>
              <a:t>Dravci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BBAAC68-EEF4-413A-8466-187F09E4AA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40" r="31422" b="-4"/>
          <a:stretch/>
        </p:blipFill>
        <p:spPr>
          <a:xfrm>
            <a:off x="361466" y="365124"/>
            <a:ext cx="2834938" cy="357472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8CD58DB-B4A5-41BE-AB23-D7108B92EB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70" r="31958"/>
          <a:stretch/>
        </p:blipFill>
        <p:spPr>
          <a:xfrm>
            <a:off x="3382833" y="365124"/>
            <a:ext cx="2834938" cy="205740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47D1B1D-04C6-4151-9423-F5437649E4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788307" y="831087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>
            <a:extLst>
              <a:ext uri="{FF2B5EF4-FFF2-40B4-BE49-F238E27FC236}">
                <a16:creationId xmlns:a16="http://schemas.microsoft.com/office/drawing/2014/main" id="{5DEB951B-4274-4B28-A587-FEB1CFF998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96" t="16919" r="4220" b="25099"/>
          <a:stretch/>
        </p:blipFill>
        <p:spPr>
          <a:xfrm>
            <a:off x="361467" y="4110227"/>
            <a:ext cx="2834938" cy="206197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2E8C181-A69E-4056-9533-6C0456E8B0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639" r="22233" b="2"/>
          <a:stretch/>
        </p:blipFill>
        <p:spPr>
          <a:xfrm>
            <a:off x="3382834" y="2601911"/>
            <a:ext cx="2834937" cy="3575052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9EEA00-D820-437C-90CB-039532198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1824" y="2048256"/>
            <a:ext cx="4656840" cy="41239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Sokol stěhovavý </a:t>
            </a:r>
            <a:r>
              <a:rPr lang="cs-CZ" sz="2000" dirty="0"/>
              <a:t>(na pokraji vyhynutí, shora šedý, vespod nažloutlý, proužkovaný)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Raroh velký (podobný sokolovi, světle hnědý, světlejší hlava, delší ocas)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Ostříž lesní (lov za letu, nikdy netřepetá křídly, tmavě šedá hlava)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Poštolka obecná (šedá hlava, okrová záda, skvrnité břicho)</a:t>
            </a:r>
          </a:p>
          <a:p>
            <a:pPr marL="0" indent="0">
              <a:buNone/>
            </a:pPr>
            <a:endParaRPr lang="cs-CZ" sz="20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8144191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D78195-026A-4108-BA65-552325BB4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0235" y="525439"/>
            <a:ext cx="3968829" cy="568070"/>
          </a:xfrm>
        </p:spPr>
        <p:txBody>
          <a:bodyPr>
            <a:normAutofit/>
          </a:bodyPr>
          <a:lstStyle/>
          <a:p>
            <a:r>
              <a:rPr lang="cs-CZ" sz="3200" dirty="0"/>
              <a:t>Sovy (</a:t>
            </a:r>
            <a:r>
              <a:rPr lang="cs-CZ" sz="3200" i="1" dirty="0" err="1"/>
              <a:t>Strigiformes</a:t>
            </a:r>
            <a:r>
              <a:rPr lang="cs-CZ" sz="3200" dirty="0"/>
              <a:t>)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2698582-A32E-4272-AFED-573EAB8052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74" r="-4" b="-4"/>
          <a:stretch/>
        </p:blipFill>
        <p:spPr>
          <a:xfrm>
            <a:off x="1" y="-1"/>
            <a:ext cx="3719750" cy="222504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2B67360-34A4-4218-83D7-4CA47A0586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37" r="-4" b="13253"/>
          <a:stretch/>
        </p:blipFill>
        <p:spPr>
          <a:xfrm>
            <a:off x="3811189" y="-16426"/>
            <a:ext cx="3719752" cy="22242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FFF5372-C6DD-40A2-AC50-9161DB3844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01" t="16262" r="-3" b="8475"/>
          <a:stretch/>
        </p:blipFill>
        <p:spPr>
          <a:xfrm>
            <a:off x="0" y="2300054"/>
            <a:ext cx="3719749" cy="222504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3AC8529-72B8-4800-B443-E4C753ABD0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515" r="23430" b="11303"/>
          <a:stretch/>
        </p:blipFill>
        <p:spPr>
          <a:xfrm>
            <a:off x="3811189" y="2290122"/>
            <a:ext cx="3719749" cy="223497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D4FFFFA-167F-4B1B-8143-756E55C583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172" r="-3" b="2968"/>
          <a:stretch/>
        </p:blipFill>
        <p:spPr>
          <a:xfrm>
            <a:off x="1" y="4633750"/>
            <a:ext cx="3719748" cy="22242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3DACEEA-5BBF-432A-B45E-225ACB65246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188" r="-4" b="-110"/>
          <a:stretch/>
        </p:blipFill>
        <p:spPr>
          <a:xfrm>
            <a:off x="3811186" y="4625143"/>
            <a:ext cx="3719752" cy="222425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CD0F4A-C4B5-405E-AE11-7CA10954E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0231" y="1420837"/>
            <a:ext cx="4138371" cy="5106572"/>
          </a:xfrm>
        </p:spPr>
        <p:txBody>
          <a:bodyPr>
            <a:normAutofit fontScale="85000" lnSpcReduction="20000"/>
          </a:bodyPr>
          <a:lstStyle/>
          <a:p>
            <a:r>
              <a:rPr lang="cs-CZ" sz="2200" dirty="0"/>
              <a:t>Noční život, velké oči, vějířovitě uskupené peří - „závoj“</a:t>
            </a:r>
          </a:p>
          <a:p>
            <a:r>
              <a:rPr lang="cs-CZ" sz="2200" dirty="0"/>
              <a:t>Pohyblivost hlavy až o 270°, silný ohnutý zobák již od kořene</a:t>
            </a:r>
          </a:p>
          <a:p>
            <a:r>
              <a:rPr lang="cs-CZ" sz="2200" dirty="0"/>
              <a:t>Dlouhé drápy a vratiprst, většina na hlavě vztyčitelná pírka „ouška“</a:t>
            </a:r>
          </a:p>
          <a:p>
            <a:r>
              <a:rPr lang="cs-CZ" sz="2200" dirty="0"/>
              <a:t>Většina přísně chráněna</a:t>
            </a:r>
          </a:p>
          <a:p>
            <a:pPr marL="0" indent="0">
              <a:buNone/>
            </a:pPr>
            <a:endParaRPr lang="cs-CZ" sz="2200" dirty="0"/>
          </a:p>
          <a:p>
            <a:pPr marL="0" indent="0">
              <a:buNone/>
            </a:pPr>
            <a:r>
              <a:rPr lang="cs-CZ" sz="2200" dirty="0">
                <a:solidFill>
                  <a:srgbClr val="FF0000"/>
                </a:solidFill>
              </a:rPr>
              <a:t>Sova pálená </a:t>
            </a:r>
            <a:r>
              <a:rPr lang="cs-CZ" sz="2200" dirty="0"/>
              <a:t>(srdčitý závoj)</a:t>
            </a:r>
          </a:p>
          <a:p>
            <a:pPr marL="0" indent="0">
              <a:buNone/>
            </a:pPr>
            <a:r>
              <a:rPr lang="cs-CZ" sz="2200" dirty="0">
                <a:solidFill>
                  <a:srgbClr val="FF0000"/>
                </a:solidFill>
              </a:rPr>
              <a:t>Výr velký </a:t>
            </a:r>
            <a:r>
              <a:rPr lang="cs-CZ" sz="2200" dirty="0"/>
              <a:t>(největší, vzácný)</a:t>
            </a:r>
          </a:p>
          <a:p>
            <a:pPr marL="0" indent="0">
              <a:buNone/>
            </a:pPr>
            <a:r>
              <a:rPr lang="cs-CZ" sz="2200" dirty="0">
                <a:solidFill>
                  <a:srgbClr val="FF0000"/>
                </a:solidFill>
              </a:rPr>
              <a:t>Puštík obecný </a:t>
            </a:r>
            <a:r>
              <a:rPr lang="cs-CZ" sz="2200" dirty="0"/>
              <a:t>(tmavohnědé oči, kruhový závoj kolem očí)</a:t>
            </a:r>
          </a:p>
          <a:p>
            <a:pPr marL="0" indent="0">
              <a:buNone/>
            </a:pPr>
            <a:r>
              <a:rPr lang="cs-CZ" sz="2200" dirty="0"/>
              <a:t>Kulíšek nejmenší (loví kořist větší než je on)</a:t>
            </a:r>
          </a:p>
          <a:p>
            <a:pPr marL="0" indent="0">
              <a:buNone/>
            </a:pPr>
            <a:r>
              <a:rPr lang="cs-CZ" sz="2200" dirty="0">
                <a:solidFill>
                  <a:srgbClr val="FF0000"/>
                </a:solidFill>
              </a:rPr>
              <a:t>Kalous ušatý </a:t>
            </a:r>
            <a:r>
              <a:rPr lang="cs-CZ" sz="2200" dirty="0"/>
              <a:t>(od zobáku po uši černé „V“, typické „</a:t>
            </a:r>
            <a:r>
              <a:rPr lang="cs-CZ" sz="2200" dirty="0" err="1"/>
              <a:t>hu-hú</a:t>
            </a:r>
            <a:r>
              <a:rPr lang="cs-CZ" sz="2200" dirty="0"/>
              <a:t>“) </a:t>
            </a:r>
            <a:r>
              <a:rPr lang="cs-CZ" sz="1600" dirty="0">
                <a:hlinkClick r:id="rId8"/>
              </a:rPr>
              <a:t>https://www.youtube.com/watch?v=YynSyiSuGz4</a:t>
            </a:r>
            <a:endParaRPr lang="cs-CZ" sz="1600" dirty="0"/>
          </a:p>
          <a:p>
            <a:pPr marL="0" indent="0">
              <a:buNone/>
            </a:pPr>
            <a:r>
              <a:rPr lang="cs-CZ" sz="2200" dirty="0"/>
              <a:t>Sýček obecný (synantropní, vzácný)</a:t>
            </a:r>
          </a:p>
          <a:p>
            <a:pPr marL="0" indent="0">
              <a:buNone/>
            </a:pP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5467992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CBF935-3B6E-4DA4-A35F-5856391C2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3902" y="525439"/>
            <a:ext cx="4121834" cy="558643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+mn-lt"/>
              </a:rPr>
              <a:t>Měkkozobí (</a:t>
            </a:r>
            <a:r>
              <a:rPr lang="cs-CZ" sz="2400" dirty="0" err="1">
                <a:latin typeface="+mn-lt"/>
              </a:rPr>
              <a:t>Columbiformes</a:t>
            </a:r>
            <a:r>
              <a:rPr lang="cs-CZ" sz="2400" dirty="0">
                <a:latin typeface="+mn-lt"/>
              </a:rPr>
              <a:t>)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8538AED-A2BC-4270-86C5-59EC244977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16" t="10238" r="12635" b="15827"/>
          <a:stretch/>
        </p:blipFill>
        <p:spPr>
          <a:xfrm>
            <a:off x="0" y="0"/>
            <a:ext cx="3719729" cy="225060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42A1A5D-92B3-483C-865E-F3FB74014D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32" r="-4" b="5060"/>
          <a:stretch/>
        </p:blipFill>
        <p:spPr>
          <a:xfrm>
            <a:off x="3811189" y="-16426"/>
            <a:ext cx="3719752" cy="226703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54D18BB-8097-43E3-8D90-1F7C61E743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368" r="-3" b="12071"/>
          <a:stretch/>
        </p:blipFill>
        <p:spPr>
          <a:xfrm>
            <a:off x="-1" y="2316480"/>
            <a:ext cx="3719729" cy="220861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88A3D94-80C5-4288-8CC5-0F2488133E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67" r="-4" b="10277"/>
          <a:stretch/>
        </p:blipFill>
        <p:spPr>
          <a:xfrm>
            <a:off x="3811189" y="2316480"/>
            <a:ext cx="3719748" cy="220861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CBCB12A-5C9B-43C7-B260-1D5B9A88C8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728" r="-4" b="12945"/>
          <a:stretch/>
        </p:blipFill>
        <p:spPr>
          <a:xfrm>
            <a:off x="1" y="4616536"/>
            <a:ext cx="3719748" cy="224146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FC65230-3F8E-45D6-BB0D-A5D6A2F98F9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756" t="9981" r="6931" b="15805"/>
          <a:stretch/>
        </p:blipFill>
        <p:spPr>
          <a:xfrm>
            <a:off x="3811188" y="4616535"/>
            <a:ext cx="3719747" cy="2249149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0F1F26-E887-49C3-AAA7-E9A9F40E1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3902" y="1350498"/>
            <a:ext cx="4121834" cy="5233182"/>
          </a:xfrm>
        </p:spPr>
        <p:txBody>
          <a:bodyPr>
            <a:normAutofit fontScale="92500" lnSpcReduction="10000"/>
          </a:bodyPr>
          <a:lstStyle/>
          <a:p>
            <a:r>
              <a:rPr lang="cs-CZ" sz="2000" dirty="0"/>
              <a:t>Měkké ozobí – pití sáním, synantropní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Holub skalní </a:t>
            </a:r>
            <a:r>
              <a:rPr lang="cs-CZ" sz="2000" dirty="0"/>
              <a:t>(2 tmavé pruhy přes křídla) </a:t>
            </a:r>
            <a:r>
              <a:rPr lang="cs-CZ" sz="1500" dirty="0">
                <a:hlinkClick r:id="rId8"/>
              </a:rPr>
              <a:t>https://www.youtube.com/watch?v=SlNu1f_dZjY</a:t>
            </a:r>
            <a:endParaRPr lang="cs-CZ" sz="1500" dirty="0"/>
          </a:p>
          <a:p>
            <a:pPr marL="0" indent="0">
              <a:buNone/>
            </a:pPr>
            <a:r>
              <a:rPr lang="cs-CZ" sz="2000" dirty="0"/>
              <a:t>Holub doupňák (hnízdí v dutinách stromů)</a:t>
            </a:r>
          </a:p>
          <a:p>
            <a:pPr marL="0" indent="0">
              <a:buNone/>
            </a:pPr>
            <a:r>
              <a:rPr lang="cs-CZ" sz="2000" dirty="0"/>
              <a:t>Holub hřivnáč (lesní, bílé skvrny na krku)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Hrdlička divoká </a:t>
            </a:r>
            <a:r>
              <a:rPr lang="cs-CZ" sz="2000" dirty="0"/>
              <a:t>(skořicově hnědá křídla, proužky na krku)</a:t>
            </a:r>
          </a:p>
          <a:p>
            <a:pPr marL="0" indent="0">
              <a:buNone/>
            </a:pPr>
            <a:r>
              <a:rPr lang="cs-CZ" sz="2000" dirty="0"/>
              <a:t>Hrdlička zahradní (béžová, černý pruh za krkem)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600" dirty="0"/>
              <a:t>Kukačky (</a:t>
            </a:r>
            <a:r>
              <a:rPr lang="cs-CZ" sz="2600" dirty="0" err="1"/>
              <a:t>Cuculiformes</a:t>
            </a:r>
            <a:r>
              <a:rPr lang="cs-CZ" sz="2600" dirty="0"/>
              <a:t>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Kukačka obecná </a:t>
            </a:r>
            <a:r>
              <a:rPr lang="cs-CZ" sz="2000" dirty="0"/>
              <a:t>(hnízdní parazitismus, kukají pouze samci, proužkované břicho) </a:t>
            </a:r>
            <a:r>
              <a:rPr lang="cs-CZ" sz="1500" dirty="0">
                <a:hlinkClick r:id="rId9"/>
              </a:rPr>
              <a:t>https://www.youtube.com/watch?v=BbRxeIQpQ-I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443979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8135EBA-B3A3-4F88-BCB1-D0C8E63F47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A9BCC5F-5FFD-45F7-902F-46C6602EF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4704" y="713232"/>
            <a:ext cx="4503236" cy="914400"/>
          </a:xfrm>
        </p:spPr>
        <p:txBody>
          <a:bodyPr>
            <a:normAutofit/>
          </a:bodyPr>
          <a:lstStyle/>
          <a:p>
            <a:r>
              <a:rPr lang="cs-CZ" sz="3900" dirty="0"/>
              <a:t>Šplhavci (</a:t>
            </a:r>
            <a:r>
              <a:rPr lang="cs-CZ" sz="3900" dirty="0" err="1"/>
              <a:t>Piciformes</a:t>
            </a:r>
            <a:r>
              <a:rPr lang="cs-CZ" sz="3900" dirty="0"/>
              <a:t>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E339DAE-2B4A-4BCD-9C4D-3D825F0DA1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06" t="1" r="12857" b="1"/>
          <a:stretch/>
        </p:blipFill>
        <p:spPr>
          <a:xfrm>
            <a:off x="361466" y="365124"/>
            <a:ext cx="2834938" cy="357472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812E1A2-1559-48E1-995A-B0F0F7C8BB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8" r="-5" b="-5"/>
          <a:stretch/>
        </p:blipFill>
        <p:spPr>
          <a:xfrm>
            <a:off x="3382833" y="365124"/>
            <a:ext cx="2834938" cy="205740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47D1B1D-04C6-4151-9423-F5437649E4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788307" y="831087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>
            <a:extLst>
              <a:ext uri="{FF2B5EF4-FFF2-40B4-BE49-F238E27FC236}">
                <a16:creationId xmlns:a16="http://schemas.microsoft.com/office/drawing/2014/main" id="{4ECE3B4D-D476-4F14-A793-0970EA839F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28" r="3212" b="2"/>
          <a:stretch/>
        </p:blipFill>
        <p:spPr>
          <a:xfrm>
            <a:off x="361466" y="4119239"/>
            <a:ext cx="2834938" cy="205772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7DC2DC1-B47E-4638-9409-0249F6E890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107" t="206" r="19287" b="-207"/>
          <a:stretch/>
        </p:blipFill>
        <p:spPr>
          <a:xfrm>
            <a:off x="3382834" y="2601911"/>
            <a:ext cx="2834937" cy="3575052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D02DEE-E916-4705-AF95-CD2DAA419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4704" y="2057267"/>
            <a:ext cx="4610096" cy="4123944"/>
          </a:xfrm>
        </p:spPr>
        <p:txBody>
          <a:bodyPr>
            <a:normAutofit/>
          </a:bodyPr>
          <a:lstStyle/>
          <a:p>
            <a:r>
              <a:rPr lang="cs-CZ" sz="2000" dirty="0"/>
              <a:t>Silný zobák, dlouhý jazyk – hloubí dutiny ve stromech – pro jiné druhy</a:t>
            </a:r>
          </a:p>
          <a:p>
            <a:r>
              <a:rPr lang="cs-CZ" sz="2000" dirty="0"/>
              <a:t>Šplhavá noha s vratiprstem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Žluna zelená </a:t>
            </a:r>
            <a:r>
              <a:rPr lang="cs-CZ" sz="2000" dirty="0"/>
              <a:t>(červená čepička, „</a:t>
            </a:r>
            <a:r>
              <a:rPr lang="cs-CZ" sz="2000" dirty="0" err="1"/>
              <a:t>gly</a:t>
            </a:r>
            <a:r>
              <a:rPr lang="cs-CZ" sz="2000" dirty="0"/>
              <a:t> </a:t>
            </a:r>
            <a:r>
              <a:rPr lang="cs-CZ" sz="2000" dirty="0" err="1"/>
              <a:t>gly</a:t>
            </a:r>
            <a:r>
              <a:rPr lang="cs-CZ" sz="2000" dirty="0"/>
              <a:t> </a:t>
            </a:r>
            <a:r>
              <a:rPr lang="cs-CZ" sz="2000" dirty="0" err="1"/>
              <a:t>gly</a:t>
            </a:r>
            <a:r>
              <a:rPr lang="cs-CZ" sz="2000" dirty="0"/>
              <a:t>“)  </a:t>
            </a:r>
            <a:r>
              <a:rPr lang="cs-CZ" sz="1400" dirty="0">
                <a:hlinkClick r:id="rId6"/>
              </a:rPr>
              <a:t>https://www.youtube.com/watch?v=Re4l7tzpobc</a:t>
            </a:r>
            <a:endParaRPr lang="cs-CZ" sz="1400" dirty="0"/>
          </a:p>
          <a:p>
            <a:pPr marL="0" indent="0">
              <a:buNone/>
            </a:pPr>
            <a:r>
              <a:rPr lang="cs-CZ" sz="2000" dirty="0"/>
              <a:t>Strakapoud velký (černobílý, samec má červenou skvrnu za hlavou)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Datel černý </a:t>
            </a:r>
            <a:r>
              <a:rPr lang="cs-CZ" sz="2000" dirty="0"/>
              <a:t>(největší)</a:t>
            </a:r>
          </a:p>
          <a:p>
            <a:pPr marL="0" indent="0">
              <a:buNone/>
            </a:pPr>
            <a:r>
              <a:rPr lang="cs-CZ" sz="2000" dirty="0"/>
              <a:t>Krutihlav obecný (hnědý, nešplhá)</a:t>
            </a:r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047917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3D162B-C7AA-40B1-9F09-9EAF1293D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9434" y="414779"/>
            <a:ext cx="4107766" cy="678730"/>
          </a:xfrm>
        </p:spPr>
        <p:txBody>
          <a:bodyPr>
            <a:normAutofit/>
          </a:bodyPr>
          <a:lstStyle/>
          <a:p>
            <a:r>
              <a:rPr lang="cs-CZ" sz="3600" dirty="0"/>
              <a:t>Pěvci (</a:t>
            </a:r>
            <a:r>
              <a:rPr lang="cs-CZ" sz="3600" i="1" dirty="0" err="1"/>
              <a:t>Passeriformes</a:t>
            </a:r>
            <a:r>
              <a:rPr lang="cs-CZ" sz="3600" dirty="0"/>
              <a:t>)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C59DCDF-6020-45EB-B393-16A06DFE21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76" t="21168" r="-4" b="9356"/>
          <a:stretch/>
        </p:blipFill>
        <p:spPr>
          <a:xfrm>
            <a:off x="0" y="0"/>
            <a:ext cx="3719751" cy="222504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E95B0F0-7254-4AAA-9E45-9510B76997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4" b="9371"/>
          <a:stretch/>
        </p:blipFill>
        <p:spPr>
          <a:xfrm>
            <a:off x="3811189" y="-16426"/>
            <a:ext cx="3719752" cy="226703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F9016F7-1C8D-40A4-93F4-B93F149069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08" t="15851" r="-3" b="9380"/>
          <a:stretch/>
        </p:blipFill>
        <p:spPr>
          <a:xfrm>
            <a:off x="-4" y="2309949"/>
            <a:ext cx="3719753" cy="220861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4EE499A-D86E-4030-ACEA-07DF272FE5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639" t="19449" r="9486" b="12071"/>
          <a:stretch/>
        </p:blipFill>
        <p:spPr>
          <a:xfrm>
            <a:off x="3811189" y="2309948"/>
            <a:ext cx="3719751" cy="220861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B9CED2F-99DA-4A3B-9D92-13151D962D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333"/>
          <a:stretch/>
        </p:blipFill>
        <p:spPr>
          <a:xfrm>
            <a:off x="1" y="4616536"/>
            <a:ext cx="3719748" cy="224146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1312C5B-181D-4335-86DC-15D873E72BA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5987" r="22302" b="3871"/>
          <a:stretch/>
        </p:blipFill>
        <p:spPr>
          <a:xfrm>
            <a:off x="3811189" y="4616536"/>
            <a:ext cx="3719748" cy="2241465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893F98-FD6D-426F-ACF6-434BA5340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9430" y="1442302"/>
            <a:ext cx="4107766" cy="5071040"/>
          </a:xfrm>
        </p:spPr>
        <p:txBody>
          <a:bodyPr>
            <a:normAutofit fontScale="92500" lnSpcReduction="10000"/>
          </a:bodyPr>
          <a:lstStyle/>
          <a:p>
            <a:r>
              <a:rPr lang="cs-CZ" sz="2000" dirty="0"/>
              <a:t>Dokonalé zpěvné ústrojí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Skřivan polní </a:t>
            </a:r>
            <a:r>
              <a:rPr lang="cs-CZ" sz="2000" dirty="0"/>
              <a:t>(hnědý, stepní, jarní zpěv za letu) </a:t>
            </a:r>
            <a:r>
              <a:rPr lang="cs-CZ" sz="1500" dirty="0">
                <a:hlinkClick r:id="rId8"/>
              </a:rPr>
              <a:t>https://www.youtube.com/watch?v=VU5WUeGLfNc</a:t>
            </a:r>
            <a:endParaRPr lang="cs-CZ" sz="1500" dirty="0"/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Vlaštovka obecná </a:t>
            </a:r>
            <a:r>
              <a:rPr lang="cs-CZ" sz="2000" dirty="0"/>
              <a:t>(černá, rezavý podbradek, žlutobílé břicho, dlouhá ocasní pera, zpívá jakoby nadávala) </a:t>
            </a:r>
            <a:r>
              <a:rPr lang="cs-CZ" sz="1500" dirty="0">
                <a:hlinkClick r:id="rId9"/>
              </a:rPr>
              <a:t>https://www.youtube.com/watch?v=FB62EWp_mPk</a:t>
            </a:r>
            <a:endParaRPr lang="cs-CZ" sz="1500" dirty="0"/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Jiřička obecná </a:t>
            </a:r>
            <a:r>
              <a:rPr lang="cs-CZ" sz="2000" dirty="0"/>
              <a:t>(černá, bílá kostrč, mírně vykrojený ocas)</a:t>
            </a:r>
          </a:p>
          <a:p>
            <a:pPr marL="0" indent="0">
              <a:buNone/>
            </a:pPr>
            <a:r>
              <a:rPr lang="cs-CZ" sz="2000" dirty="0"/>
              <a:t>Konipas bílý („třasořitka“, bílý pruh přes oči)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Ťuhýk obecný </a:t>
            </a:r>
            <a:r>
              <a:rPr lang="cs-CZ" sz="2000" dirty="0"/>
              <a:t>(černý pruh přes oči, imituje hlasy jiných ptáků)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Střízlík obecný </a:t>
            </a:r>
            <a:r>
              <a:rPr lang="cs-CZ" sz="2000" dirty="0"/>
              <a:t>(rezavě hnědý, ocásek ve stoji zvednutý nad tělem) </a:t>
            </a:r>
            <a:r>
              <a:rPr lang="cs-CZ" sz="1500" dirty="0">
                <a:hlinkClick r:id="rId10"/>
              </a:rPr>
              <a:t>https://www.youtube.com/watch?v=hhHTRwpOVsI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4401895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367570-C509-4C85-8114-69CA0D537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7231" y="525439"/>
            <a:ext cx="4093697" cy="558643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Pěvci (</a:t>
            </a:r>
            <a:r>
              <a:rPr lang="cs-CZ" sz="3600" i="1" dirty="0" err="1"/>
              <a:t>Passeriformes</a:t>
            </a:r>
            <a:r>
              <a:rPr lang="cs-CZ" sz="3600" dirty="0"/>
              <a:t>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DD37E85-CB1E-45CB-90E1-18A899DFA2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7" r="-4" b="11275"/>
          <a:stretch/>
        </p:blipFill>
        <p:spPr>
          <a:xfrm>
            <a:off x="1" y="-1"/>
            <a:ext cx="3719750" cy="222504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CBF17CE-559A-47CF-B207-D1DC8190F5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77" r="-4" b="10078"/>
          <a:stretch/>
        </p:blipFill>
        <p:spPr>
          <a:xfrm>
            <a:off x="3811189" y="-16426"/>
            <a:ext cx="3719752" cy="226703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AD0CFB8-3734-4CF8-BB8D-8DD82CECC0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99" t="18264" r="6584" b="15777"/>
          <a:stretch/>
        </p:blipFill>
        <p:spPr>
          <a:xfrm>
            <a:off x="0" y="2316480"/>
            <a:ext cx="3719749" cy="220861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D21D814-995C-4DB8-B99C-6B5689FDF1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837" t="22041" r="6146" b="9036"/>
          <a:stretch/>
        </p:blipFill>
        <p:spPr>
          <a:xfrm>
            <a:off x="3811189" y="2316480"/>
            <a:ext cx="3719752" cy="220861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B6F7FCB-E74E-4036-9073-6302E2D2E1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964" t="19552" r="-4" b="19157"/>
          <a:stretch/>
        </p:blipFill>
        <p:spPr>
          <a:xfrm>
            <a:off x="1" y="4607392"/>
            <a:ext cx="3719748" cy="225060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822893C-BA7A-4A3A-8A03-C4778110D6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989" r="26165" b="16085"/>
          <a:stretch/>
        </p:blipFill>
        <p:spPr>
          <a:xfrm>
            <a:off x="3811193" y="4607391"/>
            <a:ext cx="3719748" cy="2250607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99F393-AF7F-43B6-ADF5-1A28930B9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2357" y="1432874"/>
            <a:ext cx="4093697" cy="50101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Kos černý </a:t>
            </a:r>
            <a:r>
              <a:rPr lang="cs-CZ" sz="2000" dirty="0"/>
              <a:t>(žlutý zobák a oční kroužek, černý, zpěv </a:t>
            </a:r>
            <a:r>
              <a:rPr lang="cs-CZ" sz="2000" dirty="0" err="1"/>
              <a:t>flétnovitý</a:t>
            </a:r>
            <a:r>
              <a:rPr lang="cs-CZ" sz="2000" dirty="0"/>
              <a:t>) </a:t>
            </a:r>
            <a:r>
              <a:rPr lang="cs-CZ" sz="1400" dirty="0">
                <a:hlinkClick r:id="rId8"/>
              </a:rPr>
              <a:t>https://www.youtube.com/watch?v=1-Zo39yzycE</a:t>
            </a:r>
            <a:endParaRPr lang="cs-CZ" sz="1400" dirty="0"/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Drozd zpěvný </a:t>
            </a:r>
            <a:r>
              <a:rPr lang="cs-CZ" sz="2000" dirty="0"/>
              <a:t>(hnědý, na břiše kropenatý, zpěv různý, 3x opakovaný) </a:t>
            </a:r>
            <a:r>
              <a:rPr lang="cs-CZ" sz="1400" dirty="0">
                <a:hlinkClick r:id="rId9"/>
              </a:rPr>
              <a:t>https://www.youtube.com/watch?v=9d8KJ2xi6R4</a:t>
            </a:r>
            <a:endParaRPr lang="cs-CZ" sz="2000" dirty="0"/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Červenka obecná </a:t>
            </a:r>
            <a:r>
              <a:rPr lang="cs-CZ" sz="2000" dirty="0"/>
              <a:t>(rezavý obličej i hruď béžový hřbet, bílé břicho) </a:t>
            </a:r>
            <a:r>
              <a:rPr lang="cs-CZ" sz="1200" dirty="0">
                <a:hlinkClick r:id="rId10"/>
              </a:rPr>
              <a:t>https://www.youtube.com/watch?v=Qj_sCvf4po8&amp;t=20s</a:t>
            </a:r>
            <a:endParaRPr lang="cs-CZ" sz="1200" dirty="0"/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Rehek zahradní </a:t>
            </a:r>
            <a:r>
              <a:rPr lang="cs-CZ" sz="2000" dirty="0"/>
              <a:t>(rezavá hruď, bílé čelo, černé hrdlo a líce, neposedný)</a:t>
            </a:r>
          </a:p>
          <a:p>
            <a:pPr marL="0" indent="0">
              <a:buNone/>
            </a:pPr>
            <a:r>
              <a:rPr lang="cs-CZ" sz="2000" dirty="0"/>
              <a:t>Slavík obecný (hnědý, rezavý ocas)</a:t>
            </a:r>
          </a:p>
          <a:p>
            <a:pPr marL="0" indent="0">
              <a:buNone/>
            </a:pPr>
            <a:r>
              <a:rPr lang="cs-CZ" sz="2000" dirty="0"/>
              <a:t>Bramborníček černohlavý (černá hlava, bílé rameno, rezavá hruď)</a:t>
            </a:r>
          </a:p>
          <a:p>
            <a:pPr marL="0" indent="0">
              <a:buNone/>
            </a:pPr>
            <a:endParaRPr lang="cs-CZ" sz="1700" dirty="0"/>
          </a:p>
          <a:p>
            <a:pPr marL="0" indent="0">
              <a:buNone/>
            </a:pP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39234159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3F6EEB-58C6-403C-9591-A57353C23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5464" y="525439"/>
            <a:ext cx="4075610" cy="568070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Pěvci (</a:t>
            </a:r>
            <a:r>
              <a:rPr lang="cs-CZ" sz="3600" i="1" dirty="0" err="1"/>
              <a:t>Passeriformes</a:t>
            </a:r>
            <a:r>
              <a:rPr lang="cs-CZ" sz="3600" dirty="0"/>
              <a:t>)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BB87DCF-2E77-491C-9179-B6561E3DB5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24" t="16136" r="13392" b="14510"/>
          <a:stretch/>
        </p:blipFill>
        <p:spPr>
          <a:xfrm>
            <a:off x="0" y="-16426"/>
            <a:ext cx="3719729" cy="229091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62EC356-20E6-4A7E-AF34-8E75D9492B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28" t="12868" r="11091" b="17501"/>
          <a:stretch/>
        </p:blipFill>
        <p:spPr>
          <a:xfrm>
            <a:off x="3817619" y="-16427"/>
            <a:ext cx="3713319" cy="229091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F8C8E09-300D-4EE9-9F24-1BEA5747A5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09" t="17931" r="20631" b="9719"/>
          <a:stretch/>
        </p:blipFill>
        <p:spPr>
          <a:xfrm>
            <a:off x="-1" y="2316480"/>
            <a:ext cx="3719729" cy="224146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96234C7-AE1E-418A-914B-17EB8224B3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644" t="20747" r="-4" b="19717"/>
          <a:stretch/>
        </p:blipFill>
        <p:spPr>
          <a:xfrm>
            <a:off x="3817618" y="2320794"/>
            <a:ext cx="3713320" cy="223715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3CE3DA4-52CD-473C-B692-86D8708FA3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388" t="17928" r="1142" b="12272"/>
          <a:stretch/>
        </p:blipFill>
        <p:spPr>
          <a:xfrm>
            <a:off x="0" y="4607394"/>
            <a:ext cx="3719751" cy="223715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7F993D4-E7A4-4024-AE0A-B2362FD92E1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960" t="21382" r="5445" b="26440"/>
          <a:stretch/>
        </p:blipFill>
        <p:spPr>
          <a:xfrm>
            <a:off x="3817618" y="4620849"/>
            <a:ext cx="3713320" cy="2237151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BF000D-AEBE-4B1D-9DB5-0F6299190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5463" y="1461154"/>
            <a:ext cx="4075609" cy="50056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Pěnice černohlavá </a:t>
            </a:r>
            <a:r>
              <a:rPr lang="cs-CZ" sz="2000" dirty="0"/>
              <a:t>(šedá,, černá čepička, melodický flétnový zpěv)</a:t>
            </a:r>
          </a:p>
          <a:p>
            <a:pPr marL="0" indent="0">
              <a:buNone/>
            </a:pPr>
            <a:r>
              <a:rPr lang="cs-CZ" sz="2000" dirty="0"/>
              <a:t>Pěnice hnědokřídlá (šedá hlava, bílé hrdlo, hnědá křídla)</a:t>
            </a:r>
          </a:p>
          <a:p>
            <a:pPr marL="0" indent="0">
              <a:buNone/>
            </a:pPr>
            <a:r>
              <a:rPr lang="cs-CZ" sz="2000" dirty="0"/>
              <a:t>Rákosník velký (skřehotavý hlas, rákosiny nenápadný světle hnědý)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>
                <a:solidFill>
                  <a:srgbClr val="FF0000"/>
                </a:solidFill>
              </a:rPr>
              <a:t>Králíček obecný </a:t>
            </a:r>
            <a:r>
              <a:rPr lang="cs-CZ" sz="2000" dirty="0"/>
              <a:t>(nejmenší, zelený se žlutou čepičkou)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Budníček menší </a:t>
            </a:r>
            <a:r>
              <a:rPr lang="cs-CZ" sz="2000" dirty="0"/>
              <a:t>(zelenohnědý, žlutý proužek nad okem, hlasité „</a:t>
            </a:r>
            <a:r>
              <a:rPr lang="cs-CZ" sz="2000" dirty="0" err="1"/>
              <a:t>cilp-calp</a:t>
            </a:r>
            <a:r>
              <a:rPr lang="cs-CZ" sz="2000" dirty="0"/>
              <a:t>“) </a:t>
            </a:r>
            <a:r>
              <a:rPr lang="cs-CZ" sz="1200" dirty="0">
                <a:hlinkClick r:id="rId8"/>
              </a:rPr>
              <a:t>https://www.youtube.com/watch?v=Z8fZ-OswGCs</a:t>
            </a:r>
            <a:endParaRPr lang="cs-CZ" sz="1200" dirty="0"/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Sedmihlásek hajní </a:t>
            </a:r>
            <a:r>
              <a:rPr lang="cs-CZ" sz="2000" dirty="0"/>
              <a:t>(šedohnědý hřbet, žluté břicho, zpěv připomíná zvuky gameboye </a:t>
            </a:r>
            <a:r>
              <a:rPr lang="cs-CZ" sz="2000" dirty="0">
                <a:sym typeface="Wingdings" panose="05000000000000000000" pitchFamily="2" charset="2"/>
              </a:rPr>
              <a:t></a:t>
            </a:r>
            <a:r>
              <a:rPr lang="cs-CZ" sz="2000" dirty="0"/>
              <a:t>)</a:t>
            </a:r>
          </a:p>
          <a:p>
            <a:pPr marL="0" indent="0">
              <a:buNone/>
            </a:pPr>
            <a:r>
              <a:rPr lang="cs-CZ" sz="1300" dirty="0">
                <a:hlinkClick r:id="rId9"/>
              </a:rPr>
              <a:t>https://www.youtube.com/watch?v=izjX_wqsUb0</a:t>
            </a:r>
            <a:r>
              <a:rPr lang="cs-CZ" sz="1300" dirty="0"/>
              <a:t> </a:t>
            </a:r>
          </a:p>
          <a:p>
            <a:endParaRPr lang="cs-CZ" sz="1900" dirty="0"/>
          </a:p>
        </p:txBody>
      </p:sp>
    </p:spTree>
    <p:extLst>
      <p:ext uri="{BB962C8B-B14F-4D97-AF65-F5344CB8AC3E}">
        <p14:creationId xmlns:p14="http://schemas.microsoft.com/office/powerpoint/2010/main" val="37243419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5220DD2-7E11-490E-9BD6-09448A61C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1" y="502022"/>
            <a:ext cx="5391150" cy="764804"/>
          </a:xfrm>
        </p:spPr>
        <p:txBody>
          <a:bodyPr anchor="b">
            <a:normAutofit/>
          </a:bodyPr>
          <a:lstStyle/>
          <a:p>
            <a:r>
              <a:rPr lang="cs-CZ" sz="4000" dirty="0"/>
              <a:t>Morfologie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B365B1-C6CB-4806-9DB0-7044D0024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1990724"/>
            <a:ext cx="6591300" cy="3950254"/>
          </a:xfrm>
        </p:spPr>
        <p:txBody>
          <a:bodyPr anchor="t">
            <a:normAutofit/>
          </a:bodyPr>
          <a:lstStyle/>
          <a:p>
            <a:r>
              <a:rPr lang="cs-CZ" sz="2000" dirty="0"/>
              <a:t>Svrchní zrohovatělá kůže – </a:t>
            </a:r>
            <a:r>
              <a:rPr lang="cs-CZ" sz="2000" i="1" dirty="0" err="1"/>
              <a:t>stratum</a:t>
            </a:r>
            <a:r>
              <a:rPr lang="cs-CZ" sz="2000" i="1" dirty="0"/>
              <a:t> </a:t>
            </a:r>
            <a:r>
              <a:rPr lang="cs-CZ" sz="2000" i="1" dirty="0" err="1"/>
              <a:t>corneum</a:t>
            </a:r>
            <a:r>
              <a:rPr lang="cs-CZ" sz="2000" i="1" dirty="0"/>
              <a:t> </a:t>
            </a:r>
            <a:r>
              <a:rPr lang="cs-CZ" sz="2000" dirty="0"/>
              <a:t>– svléká se</a:t>
            </a:r>
          </a:p>
          <a:p>
            <a:r>
              <a:rPr lang="cs-CZ" sz="2000" dirty="0"/>
              <a:t>Na povrchu kůže štítky, šupiny nebo krunýř</a:t>
            </a:r>
          </a:p>
          <a:p>
            <a:r>
              <a:rPr lang="cs-CZ" sz="2000" dirty="0"/>
              <a:t>2 nebo více krčních obratlů </a:t>
            </a:r>
          </a:p>
          <a:p>
            <a:r>
              <a:rPr lang="cs-CZ" sz="2000" dirty="0"/>
              <a:t>Hrudní koš s mezižeberním svalstvem – mechanické dýchání</a:t>
            </a:r>
          </a:p>
          <a:p>
            <a:r>
              <a:rPr lang="cs-CZ" sz="2000" dirty="0"/>
              <a:t>Roztažitelný jícen, jedové zuby, poprvé slepé střevo</a:t>
            </a:r>
          </a:p>
          <a:p>
            <a:r>
              <a:rPr lang="cs-CZ" sz="2000" dirty="0"/>
              <a:t>Pravé ledviny, vylučují kyselinu močovou</a:t>
            </a:r>
          </a:p>
          <a:p>
            <a:r>
              <a:rPr lang="cs-CZ" sz="2000" dirty="0"/>
              <a:t>Nepárový penis (želvy), párové </a:t>
            </a:r>
            <a:r>
              <a:rPr lang="cs-CZ" sz="2000" dirty="0" err="1"/>
              <a:t>hemipenisy</a:t>
            </a:r>
            <a:r>
              <a:rPr lang="cs-CZ" sz="2000" dirty="0"/>
              <a:t> (hadi, ještěrky)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B47E420-3605-4D7C-9C23-D2F2C90027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8478"/>
          <a:stretch/>
        </p:blipFill>
        <p:spPr>
          <a:xfrm>
            <a:off x="7503248" y="641519"/>
            <a:ext cx="3983901" cy="503538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459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5D8F51-9A04-469C-AC0C-9A88DB0D8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0" y="525439"/>
            <a:ext cx="4101737" cy="558643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Pěvci (</a:t>
            </a:r>
            <a:r>
              <a:rPr lang="cs-CZ" sz="3600" dirty="0" err="1"/>
              <a:t>Passeriformes</a:t>
            </a:r>
            <a:r>
              <a:rPr lang="cs-CZ" sz="3600" dirty="0"/>
              <a:t>)</a:t>
            </a:r>
          </a:p>
        </p:txBody>
      </p:sp>
      <p:pic>
        <p:nvPicPr>
          <p:cNvPr id="4" name="Obrázek 3" descr="Obsah obrázku zvíře, exteriér, pták, malé&#10;&#10;Popis byl vytvořen automaticky">
            <a:extLst>
              <a:ext uri="{FF2B5EF4-FFF2-40B4-BE49-F238E27FC236}">
                <a16:creationId xmlns:a16="http://schemas.microsoft.com/office/drawing/2014/main" id="{9F9B5DED-8758-43EB-A5B9-6587453766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28" r="-4" b="19321"/>
          <a:stretch/>
        </p:blipFill>
        <p:spPr>
          <a:xfrm>
            <a:off x="1" y="-1"/>
            <a:ext cx="3719750" cy="2225041"/>
          </a:xfrm>
          <a:prstGeom prst="rect">
            <a:avLst/>
          </a:prstGeom>
        </p:spPr>
      </p:pic>
      <p:pic>
        <p:nvPicPr>
          <p:cNvPr id="8" name="Obrázek 7" descr="Obsah obrázku pták, exteriér, vsedě, posazený&#10;&#10;Popis byl vytvořen automaticky">
            <a:extLst>
              <a:ext uri="{FF2B5EF4-FFF2-40B4-BE49-F238E27FC236}">
                <a16:creationId xmlns:a16="http://schemas.microsoft.com/office/drawing/2014/main" id="{4F10C67F-1090-4102-B947-438DB044B6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72" r="-4" b="9807"/>
          <a:stretch/>
        </p:blipFill>
        <p:spPr>
          <a:xfrm>
            <a:off x="3811189" y="16422"/>
            <a:ext cx="3719752" cy="2208618"/>
          </a:xfrm>
          <a:prstGeom prst="rect">
            <a:avLst/>
          </a:prstGeom>
        </p:spPr>
      </p:pic>
      <p:pic>
        <p:nvPicPr>
          <p:cNvPr id="5" name="Obrázek 4" descr="Obsah obrázku pták, malé, zvíře, vsedě&#10;&#10;Popis byl vytvořen automaticky">
            <a:extLst>
              <a:ext uri="{FF2B5EF4-FFF2-40B4-BE49-F238E27FC236}">
                <a16:creationId xmlns:a16="http://schemas.microsoft.com/office/drawing/2014/main" id="{D7404834-9CD4-4F5F-BB55-C42BC31DDE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38" t="19223" r="6584" b="7956"/>
          <a:stretch/>
        </p:blipFill>
        <p:spPr>
          <a:xfrm>
            <a:off x="0" y="2316479"/>
            <a:ext cx="3719750" cy="2208618"/>
          </a:xfrm>
          <a:prstGeom prst="rect">
            <a:avLst/>
          </a:prstGeom>
        </p:spPr>
      </p:pic>
      <p:pic>
        <p:nvPicPr>
          <p:cNvPr id="6" name="Obrázek 5" descr="Obsah obrázku malé, zvíře, vsedě, pták&#10;&#10;Popis byl vytvořen automaticky">
            <a:extLst>
              <a:ext uri="{FF2B5EF4-FFF2-40B4-BE49-F238E27FC236}">
                <a16:creationId xmlns:a16="http://schemas.microsoft.com/office/drawing/2014/main" id="{6D1D2744-2AE8-4F68-ADF9-420208633B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965" r="25814" b="11045"/>
          <a:stretch/>
        </p:blipFill>
        <p:spPr>
          <a:xfrm>
            <a:off x="3811188" y="2316479"/>
            <a:ext cx="3719729" cy="2208618"/>
          </a:xfrm>
          <a:prstGeom prst="rect">
            <a:avLst/>
          </a:prstGeom>
        </p:spPr>
      </p:pic>
      <p:pic>
        <p:nvPicPr>
          <p:cNvPr id="7" name="Obrázek 6" descr="Obsah obrázku pták, exteriér, vsedě, malé&#10;&#10;Popis byl vytvořen automaticky">
            <a:extLst>
              <a:ext uri="{FF2B5EF4-FFF2-40B4-BE49-F238E27FC236}">
                <a16:creationId xmlns:a16="http://schemas.microsoft.com/office/drawing/2014/main" id="{1CF3E309-9E50-4E16-8021-DA6820B8D0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535" t="11580" r="-4" b="6651"/>
          <a:stretch/>
        </p:blipFill>
        <p:spPr>
          <a:xfrm>
            <a:off x="1" y="4616535"/>
            <a:ext cx="3719748" cy="2241465"/>
          </a:xfrm>
          <a:prstGeom prst="rect">
            <a:avLst/>
          </a:prstGeom>
        </p:spPr>
      </p:pic>
      <p:pic>
        <p:nvPicPr>
          <p:cNvPr id="9" name="Obrázek 8" descr="Obsah obrázku pták, exteriér, tráva, zvíře&#10;&#10;Popis byl vytvořen automaticky">
            <a:extLst>
              <a:ext uri="{FF2B5EF4-FFF2-40B4-BE49-F238E27FC236}">
                <a16:creationId xmlns:a16="http://schemas.microsoft.com/office/drawing/2014/main" id="{205994E8-DB57-43B8-B6D0-82E3A552C75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326" t="9132" r="-4" b="9012"/>
          <a:stretch/>
        </p:blipFill>
        <p:spPr>
          <a:xfrm>
            <a:off x="3811188" y="4616536"/>
            <a:ext cx="3719753" cy="2241465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F33832-3F54-4B0F-90FA-54D486BF6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377" y="1451727"/>
            <a:ext cx="3964606" cy="472523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000" dirty="0"/>
              <a:t>Lejsek bělokrký (černobílý, bílý pruh za krkem, bílý pruh na křídlech)</a:t>
            </a:r>
          </a:p>
          <a:p>
            <a:pPr marL="0" indent="0">
              <a:buNone/>
            </a:pPr>
            <a:r>
              <a:rPr lang="cs-CZ" sz="2000" dirty="0"/>
              <a:t>Mlynařík dlouhoocasý (bílé břicho a hlava, zavalitý)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Moudivláček lužní </a:t>
            </a:r>
            <a:r>
              <a:rPr lang="cs-CZ" sz="2000" dirty="0"/>
              <a:t>(černá maska přes oči, rezavý hřbet)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Brhlík lesní </a:t>
            </a:r>
            <a:r>
              <a:rPr lang="cs-CZ" sz="2000" dirty="0"/>
              <a:t>(krátký ocas, šedomodrý hřbet, rezavé břicho černý proužek přes oči)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Žluva hajní </a:t>
            </a:r>
            <a:r>
              <a:rPr lang="cs-CZ" sz="2000" dirty="0"/>
              <a:t>(</a:t>
            </a:r>
            <a:r>
              <a:rPr lang="cs-CZ" sz="2000" dirty="0" err="1"/>
              <a:t>flétnovitý</a:t>
            </a:r>
            <a:r>
              <a:rPr lang="cs-CZ" sz="2000" dirty="0"/>
              <a:t> zpěv, samec žlutý s černými křídly, samice šedozelená) </a:t>
            </a:r>
            <a:r>
              <a:rPr lang="cs-CZ" sz="1400" dirty="0">
                <a:hlinkClick r:id="rId8"/>
              </a:rPr>
              <a:t>https://www.youtube.com/watch?v=wtcmRuHexPA</a:t>
            </a:r>
            <a:endParaRPr lang="cs-CZ" sz="1400" dirty="0"/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Špaček obecný </a:t>
            </a:r>
            <a:r>
              <a:rPr lang="cs-CZ" sz="2000" dirty="0"/>
              <a:t>(trojúhelníkovitá křídla, kropenatý, kovový vzhled)</a:t>
            </a:r>
          </a:p>
          <a:p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13019110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3735AA-5E48-4F63-8441-E4DBE06F3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9337" y="525440"/>
            <a:ext cx="4075611" cy="586924"/>
          </a:xfrm>
        </p:spPr>
        <p:txBody>
          <a:bodyPr>
            <a:normAutofit/>
          </a:bodyPr>
          <a:lstStyle/>
          <a:p>
            <a:r>
              <a:rPr lang="cs-CZ" sz="3600" dirty="0"/>
              <a:t>Pěvci (</a:t>
            </a:r>
            <a:r>
              <a:rPr lang="cs-CZ" sz="3600" i="1" dirty="0" err="1"/>
              <a:t>Passeriformes</a:t>
            </a:r>
            <a:r>
              <a:rPr lang="cs-CZ" sz="3600" dirty="0"/>
              <a:t>)</a:t>
            </a:r>
          </a:p>
        </p:txBody>
      </p:sp>
      <p:pic>
        <p:nvPicPr>
          <p:cNvPr id="5" name="Obrázek 4" descr="Obsah obrázku vsedě, malé, pták, posazený&#10;&#10;Popis byl vytvořen automaticky">
            <a:extLst>
              <a:ext uri="{FF2B5EF4-FFF2-40B4-BE49-F238E27FC236}">
                <a16:creationId xmlns:a16="http://schemas.microsoft.com/office/drawing/2014/main" id="{F057B659-4D35-438E-8DA3-6DDBE1A13F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78" r="-4" b="11063"/>
          <a:stretch/>
        </p:blipFill>
        <p:spPr>
          <a:xfrm>
            <a:off x="1" y="-1"/>
            <a:ext cx="3719750" cy="2225041"/>
          </a:xfrm>
          <a:prstGeom prst="rect">
            <a:avLst/>
          </a:prstGeom>
        </p:spPr>
      </p:pic>
      <p:pic>
        <p:nvPicPr>
          <p:cNvPr id="6" name="Obrázek 5" descr="Obsah obrázku pták, zvíře, malé, vsedě&#10;&#10;Popis byl vytvořen automaticky">
            <a:extLst>
              <a:ext uri="{FF2B5EF4-FFF2-40B4-BE49-F238E27FC236}">
                <a16:creationId xmlns:a16="http://schemas.microsoft.com/office/drawing/2014/main" id="{0D1D371D-61F7-4378-89D8-2FA58E31D9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53" r="-4" b="-4"/>
          <a:stretch/>
        </p:blipFill>
        <p:spPr>
          <a:xfrm>
            <a:off x="3811189" y="-16426"/>
            <a:ext cx="3719752" cy="2241466"/>
          </a:xfrm>
          <a:prstGeom prst="rect">
            <a:avLst/>
          </a:prstGeom>
        </p:spPr>
      </p:pic>
      <p:pic>
        <p:nvPicPr>
          <p:cNvPr id="9" name="Obrázek 8" descr="Obsah obrázku tráva, exteriér, pták, malé&#10;&#10;Popis byl vytvořen automaticky">
            <a:extLst>
              <a:ext uri="{FF2B5EF4-FFF2-40B4-BE49-F238E27FC236}">
                <a16:creationId xmlns:a16="http://schemas.microsoft.com/office/drawing/2014/main" id="{8918A33B-1C4F-4BC5-98AF-17DA6FB9D9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59" t="19156" r="-4" b="10815"/>
          <a:stretch/>
        </p:blipFill>
        <p:spPr>
          <a:xfrm>
            <a:off x="3811189" y="2296886"/>
            <a:ext cx="3719752" cy="2225041"/>
          </a:xfrm>
          <a:prstGeom prst="rect">
            <a:avLst/>
          </a:prstGeom>
        </p:spPr>
      </p:pic>
      <p:pic>
        <p:nvPicPr>
          <p:cNvPr id="4" name="Obrázek 3" descr="Obsah obrázku černá, pták, malé, vsedě&#10;&#10;Popis byl vytvořen automaticky">
            <a:extLst>
              <a:ext uri="{FF2B5EF4-FFF2-40B4-BE49-F238E27FC236}">
                <a16:creationId xmlns:a16="http://schemas.microsoft.com/office/drawing/2014/main" id="{7C38BFE7-40DA-43CA-B619-6991D16F34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380" r="-4" b="16363"/>
          <a:stretch/>
        </p:blipFill>
        <p:spPr>
          <a:xfrm>
            <a:off x="1" y="4616536"/>
            <a:ext cx="3719748" cy="2241464"/>
          </a:xfrm>
          <a:prstGeom prst="rect">
            <a:avLst/>
          </a:prstGeom>
        </p:spPr>
      </p:pic>
      <p:pic>
        <p:nvPicPr>
          <p:cNvPr id="8" name="Obrázek 7" descr="Obsah obrázku pták, vsedě, malé, exteriér&#10;&#10;Popis byl vytvořen automaticky">
            <a:extLst>
              <a:ext uri="{FF2B5EF4-FFF2-40B4-BE49-F238E27FC236}">
                <a16:creationId xmlns:a16="http://schemas.microsoft.com/office/drawing/2014/main" id="{F20A3539-E71D-40FB-80AD-6884015F9E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045" r="-4" b="7309"/>
          <a:stretch/>
        </p:blipFill>
        <p:spPr>
          <a:xfrm>
            <a:off x="3811189" y="4607394"/>
            <a:ext cx="3719752" cy="2250607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B34449-32E0-4925-BD26-4686C3224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9333" y="1451728"/>
            <a:ext cx="4075611" cy="514501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sz="2200" dirty="0">
                <a:solidFill>
                  <a:srgbClr val="FF0000"/>
                </a:solidFill>
              </a:rPr>
              <a:t>Sýkora koňadra </a:t>
            </a:r>
            <a:r>
              <a:rPr lang="cs-CZ" sz="2200" dirty="0"/>
              <a:t>(černá hlava, bílé tváře, černý pruh přes žlutavé břicho „Si-</a:t>
            </a:r>
            <a:r>
              <a:rPr lang="cs-CZ" sz="2200" dirty="0" err="1"/>
              <a:t>ko</a:t>
            </a:r>
            <a:r>
              <a:rPr lang="cs-CZ" sz="2200" dirty="0"/>
              <a:t>“) </a:t>
            </a:r>
            <a:r>
              <a:rPr lang="cs-CZ" sz="1500" dirty="0">
                <a:hlinkClick r:id="rId7"/>
              </a:rPr>
              <a:t>https://www.youtube.com/watch?v=4RPTd0M1OJk</a:t>
            </a:r>
            <a:endParaRPr lang="cs-CZ" sz="1500" dirty="0"/>
          </a:p>
          <a:p>
            <a:pPr marL="0" indent="0">
              <a:buNone/>
            </a:pPr>
            <a:r>
              <a:rPr lang="cs-CZ" sz="2200" dirty="0">
                <a:solidFill>
                  <a:srgbClr val="FF0000"/>
                </a:solidFill>
              </a:rPr>
              <a:t>Sýkora modřinka </a:t>
            </a:r>
            <a:r>
              <a:rPr lang="cs-CZ" sz="2200" dirty="0"/>
              <a:t>(temeno a křídla modrá, břicho žluté)</a:t>
            </a:r>
          </a:p>
          <a:p>
            <a:pPr marL="0" indent="0">
              <a:buNone/>
            </a:pPr>
            <a:r>
              <a:rPr lang="cs-CZ" sz="2200" dirty="0">
                <a:solidFill>
                  <a:srgbClr val="FF0000"/>
                </a:solidFill>
              </a:rPr>
              <a:t>Sýkora parukářka </a:t>
            </a:r>
            <a:r>
              <a:rPr lang="cs-CZ" sz="2200" dirty="0"/>
              <a:t>(chocholka, šedohnědý hřbet)</a:t>
            </a:r>
          </a:p>
          <a:p>
            <a:pPr marL="0" indent="0">
              <a:buNone/>
            </a:pPr>
            <a:r>
              <a:rPr lang="cs-CZ" sz="2200" dirty="0">
                <a:solidFill>
                  <a:srgbClr val="FF0000"/>
                </a:solidFill>
              </a:rPr>
              <a:t>Sýkora babka </a:t>
            </a:r>
            <a:r>
              <a:rPr lang="cs-CZ" sz="2200" dirty="0"/>
              <a:t>(světlá, černá hlava a skvrna na bradě)</a:t>
            </a:r>
          </a:p>
          <a:p>
            <a:pPr marL="0" indent="0">
              <a:buNone/>
            </a:pPr>
            <a:r>
              <a:rPr lang="cs-CZ" sz="2200" dirty="0">
                <a:solidFill>
                  <a:srgbClr val="FF0000"/>
                </a:solidFill>
              </a:rPr>
              <a:t>Strnad obecný </a:t>
            </a:r>
            <a:r>
              <a:rPr lang="cs-CZ" sz="2200" dirty="0"/>
              <a:t>(žlutě kreslená hlava typických několik tónů v řadě a jeden nižší – „osudová“) </a:t>
            </a:r>
            <a:r>
              <a:rPr lang="cs-CZ" sz="1500" dirty="0">
                <a:hlinkClick r:id="rId8"/>
              </a:rPr>
              <a:t>https://www.youtube.com/watch?v=W7LEb0enU4U</a:t>
            </a:r>
            <a:endParaRPr lang="cs-CZ" sz="1500" dirty="0"/>
          </a:p>
          <a:p>
            <a:pPr marL="0" indent="0">
              <a:buNone/>
            </a:pPr>
            <a:r>
              <a:rPr lang="cs-CZ" sz="2200" dirty="0">
                <a:solidFill>
                  <a:srgbClr val="FF0000"/>
                </a:solidFill>
              </a:rPr>
              <a:t>Vrabec domácí </a:t>
            </a:r>
            <a:r>
              <a:rPr lang="cs-CZ" sz="2200" dirty="0"/>
              <a:t>(šedé temeno, černá hruď a </a:t>
            </a:r>
            <a:r>
              <a:rPr lang="cs-CZ" sz="2200" dirty="0" err="1"/>
              <a:t>rezavěhnědý</a:t>
            </a:r>
            <a:r>
              <a:rPr lang="cs-CZ" sz="2200" dirty="0"/>
              <a:t> hřbet, „</a:t>
            </a:r>
            <a:r>
              <a:rPr lang="cs-CZ" sz="2200" dirty="0" err="1"/>
              <a:t>čim-čim</a:t>
            </a:r>
            <a:r>
              <a:rPr lang="cs-CZ" sz="2200" dirty="0"/>
              <a:t>“) </a:t>
            </a:r>
            <a:r>
              <a:rPr lang="cs-CZ" sz="1500" dirty="0">
                <a:hlinkClick r:id="rId9"/>
              </a:rPr>
              <a:t>https://www.youtube.com/watch?v=XKFCslHw_zc</a:t>
            </a:r>
            <a:endParaRPr lang="cs-CZ" sz="22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D859824-6392-48AF-9159-4D8AD489972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923" t="21827" r="3304" b="10351"/>
          <a:stretch/>
        </p:blipFill>
        <p:spPr>
          <a:xfrm>
            <a:off x="0" y="2296886"/>
            <a:ext cx="3719748" cy="222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34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5264DD-C274-40DE-A057-6DB46F97F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9337" y="525439"/>
            <a:ext cx="4114799" cy="586924"/>
          </a:xfrm>
        </p:spPr>
        <p:txBody>
          <a:bodyPr>
            <a:normAutofit/>
          </a:bodyPr>
          <a:lstStyle/>
          <a:p>
            <a:r>
              <a:rPr lang="cs-CZ" sz="3600" dirty="0"/>
              <a:t>Pěvci (</a:t>
            </a:r>
            <a:r>
              <a:rPr lang="cs-CZ" sz="3600" i="1" dirty="0" err="1"/>
              <a:t>Passeriformes</a:t>
            </a:r>
            <a:r>
              <a:rPr lang="cs-CZ" sz="3600" dirty="0"/>
              <a:t>)</a:t>
            </a:r>
          </a:p>
        </p:txBody>
      </p:sp>
      <p:pic>
        <p:nvPicPr>
          <p:cNvPr id="7" name="Obrázek 6" descr="Obsah obrázku malé, pták, vsedě, zvíře&#10;&#10;Popis byl vytvořen automaticky">
            <a:extLst>
              <a:ext uri="{FF2B5EF4-FFF2-40B4-BE49-F238E27FC236}">
                <a16:creationId xmlns:a16="http://schemas.microsoft.com/office/drawing/2014/main" id="{F1BBA202-C75A-4D94-909F-C5B97E1871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" b="10383"/>
          <a:stretch/>
        </p:blipFill>
        <p:spPr>
          <a:xfrm>
            <a:off x="1" y="-1"/>
            <a:ext cx="3719750" cy="2225041"/>
          </a:xfrm>
          <a:prstGeom prst="rect">
            <a:avLst/>
          </a:prstGeom>
        </p:spPr>
      </p:pic>
      <p:pic>
        <p:nvPicPr>
          <p:cNvPr id="6" name="Obrázek 5" descr="Obsah obrázku malé, pták, vsedě, zvíře&#10;&#10;Popis byl vytvořen automaticky">
            <a:extLst>
              <a:ext uri="{FF2B5EF4-FFF2-40B4-BE49-F238E27FC236}">
                <a16:creationId xmlns:a16="http://schemas.microsoft.com/office/drawing/2014/main" id="{B1C080E6-549D-4280-BD16-BBD7806378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06" r="-4" b="7486"/>
          <a:stretch/>
        </p:blipFill>
        <p:spPr>
          <a:xfrm>
            <a:off x="3811189" y="-16426"/>
            <a:ext cx="3719752" cy="2267032"/>
          </a:xfrm>
          <a:prstGeom prst="rect">
            <a:avLst/>
          </a:prstGeom>
        </p:spPr>
      </p:pic>
      <p:pic>
        <p:nvPicPr>
          <p:cNvPr id="8" name="Obrázek 7" descr="Obsah obrázku pták, malé, exteriér, vsedě&#10;&#10;Popis byl vytvořen automaticky">
            <a:extLst>
              <a:ext uri="{FF2B5EF4-FFF2-40B4-BE49-F238E27FC236}">
                <a16:creationId xmlns:a16="http://schemas.microsoft.com/office/drawing/2014/main" id="{651085B4-7457-47C4-9BD6-BCF7172CB8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" b="9000"/>
          <a:stretch/>
        </p:blipFill>
        <p:spPr>
          <a:xfrm>
            <a:off x="20" y="2316480"/>
            <a:ext cx="3719729" cy="2208616"/>
          </a:xfrm>
          <a:prstGeom prst="rect">
            <a:avLst/>
          </a:prstGeom>
        </p:spPr>
      </p:pic>
      <p:pic>
        <p:nvPicPr>
          <p:cNvPr id="4" name="Obrázek 3" descr="Obsah obrázku exteriér, pták, skála, malé&#10;&#10;Popis byl vytvořen automaticky">
            <a:extLst>
              <a:ext uri="{FF2B5EF4-FFF2-40B4-BE49-F238E27FC236}">
                <a16:creationId xmlns:a16="http://schemas.microsoft.com/office/drawing/2014/main" id="{9431D319-60A2-41BF-91F6-9FACC2705E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4" b="20830"/>
          <a:stretch/>
        </p:blipFill>
        <p:spPr>
          <a:xfrm>
            <a:off x="3811189" y="2316480"/>
            <a:ext cx="3719748" cy="2208617"/>
          </a:xfrm>
          <a:prstGeom prst="rect">
            <a:avLst/>
          </a:prstGeom>
        </p:spPr>
      </p:pic>
      <p:pic>
        <p:nvPicPr>
          <p:cNvPr id="5" name="Obrázek 4" descr="Obsah obrázku pták, exteriér, zvíře, malé&#10;&#10;Popis byl vytvořen automaticky">
            <a:extLst>
              <a:ext uri="{FF2B5EF4-FFF2-40B4-BE49-F238E27FC236}">
                <a16:creationId xmlns:a16="http://schemas.microsoft.com/office/drawing/2014/main" id="{A16215C6-DDA6-4640-87F6-42CF4CCE3B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4" b="9382"/>
          <a:stretch/>
        </p:blipFill>
        <p:spPr>
          <a:xfrm>
            <a:off x="1" y="4616536"/>
            <a:ext cx="3719748" cy="2241464"/>
          </a:xfrm>
          <a:prstGeom prst="rect">
            <a:avLst/>
          </a:prstGeom>
        </p:spPr>
      </p:pic>
      <p:pic>
        <p:nvPicPr>
          <p:cNvPr id="9" name="Obrázek 8" descr="Obsah obrázku pták, zvíře, malé, posazený&#10;&#10;Popis byl vytvořen automaticky">
            <a:extLst>
              <a:ext uri="{FF2B5EF4-FFF2-40B4-BE49-F238E27FC236}">
                <a16:creationId xmlns:a16="http://schemas.microsoft.com/office/drawing/2014/main" id="{980E814C-E8D3-4C8E-8D33-014067E0DFE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4" b="9012"/>
          <a:stretch/>
        </p:blipFill>
        <p:spPr>
          <a:xfrm>
            <a:off x="3811189" y="4607394"/>
            <a:ext cx="3719752" cy="2250607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6F527D-5673-4FF6-B127-DDBD587E3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9337" y="1432874"/>
            <a:ext cx="4114799" cy="51508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Pěnkava obecná </a:t>
            </a:r>
            <a:r>
              <a:rPr lang="cs-CZ" sz="2000" dirty="0"/>
              <a:t>(nejpočetnější typická klesající melodie zakončená zvýšením, šedá hlava, růžové břicho) </a:t>
            </a:r>
            <a:r>
              <a:rPr lang="cs-CZ" sz="1400" dirty="0">
                <a:hlinkClick r:id="rId8"/>
              </a:rPr>
              <a:t>https://www.youtube.com/watch?v=sgulYE0Mbmc</a:t>
            </a:r>
            <a:endParaRPr lang="cs-CZ" sz="1400" dirty="0"/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Zvonek zelený </a:t>
            </a:r>
            <a:r>
              <a:rPr lang="cs-CZ" sz="2000" dirty="0"/>
              <a:t>(kuželovitý zobák, olivově zelený a šedý, žlutý ocasní lem)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Stehlík obecný </a:t>
            </a:r>
            <a:r>
              <a:rPr lang="cs-CZ" sz="2000" dirty="0"/>
              <a:t>(bíločervená hlava, bílý kostřec, žlutý pruh na křídlech)</a:t>
            </a:r>
          </a:p>
          <a:p>
            <a:pPr marL="0" indent="0">
              <a:buNone/>
            </a:pPr>
            <a:r>
              <a:rPr lang="cs-CZ" sz="2000" dirty="0"/>
              <a:t>Zvonohlík zahradní (šedožlutý)</a:t>
            </a:r>
            <a:endParaRPr lang="cs-CZ" sz="1500" dirty="0"/>
          </a:p>
          <a:p>
            <a:pPr marL="0" indent="0">
              <a:buNone/>
            </a:pPr>
            <a:r>
              <a:rPr lang="cs-CZ" sz="2000" dirty="0"/>
              <a:t>Čížek lesní (černá čepička, žlutá kresba, bílé břicho) 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Hýl obecný </a:t>
            </a:r>
            <a:r>
              <a:rPr lang="cs-CZ" sz="2000" dirty="0"/>
              <a:t>(černá hlava, růžové břicho)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27567046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50696F-607B-484D-9E1D-2C99BE510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5464" y="525439"/>
            <a:ext cx="4075610" cy="558643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Pěvci (</a:t>
            </a:r>
            <a:r>
              <a:rPr lang="cs-CZ" sz="3600" i="1" dirty="0" err="1"/>
              <a:t>Passeriformes</a:t>
            </a:r>
            <a:r>
              <a:rPr lang="cs-CZ" sz="3600" dirty="0"/>
              <a:t>)</a:t>
            </a:r>
          </a:p>
        </p:txBody>
      </p:sp>
      <p:pic>
        <p:nvPicPr>
          <p:cNvPr id="6" name="Obrázek 5" descr="Obsah obrázku pták, exteriér, tráva, vsedě&#10;&#10;Popis byl vytvořen automaticky">
            <a:extLst>
              <a:ext uri="{FF2B5EF4-FFF2-40B4-BE49-F238E27FC236}">
                <a16:creationId xmlns:a16="http://schemas.microsoft.com/office/drawing/2014/main" id="{33ABDE7E-AD6F-472E-808E-F625C1B0AB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7" t="8883" r="-4" b="9951"/>
          <a:stretch/>
        </p:blipFill>
        <p:spPr>
          <a:xfrm>
            <a:off x="1" y="13063"/>
            <a:ext cx="3719750" cy="2211977"/>
          </a:xfrm>
          <a:prstGeom prst="rect">
            <a:avLst/>
          </a:prstGeom>
        </p:spPr>
      </p:pic>
      <p:pic>
        <p:nvPicPr>
          <p:cNvPr id="8" name="Obrázek 7" descr="Obsah obrázku pták, zvíře, vsedě, malé&#10;&#10;Popis byl vytvořen automaticky">
            <a:extLst>
              <a:ext uri="{FF2B5EF4-FFF2-40B4-BE49-F238E27FC236}">
                <a16:creationId xmlns:a16="http://schemas.microsoft.com/office/drawing/2014/main" id="{09DB5307-05A4-4548-9BF3-59D59E1732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76" t="10170" r="4392" b="16423"/>
          <a:stretch/>
        </p:blipFill>
        <p:spPr>
          <a:xfrm>
            <a:off x="3811189" y="16423"/>
            <a:ext cx="3666244" cy="2208617"/>
          </a:xfrm>
          <a:prstGeom prst="rect">
            <a:avLst/>
          </a:prstGeom>
        </p:spPr>
      </p:pic>
      <p:pic>
        <p:nvPicPr>
          <p:cNvPr id="5" name="Obrázek 4" descr="Obsah obrázku tráva, exteriér, pták, černá&#10;&#10;Popis byl vytvořen automaticky">
            <a:extLst>
              <a:ext uri="{FF2B5EF4-FFF2-40B4-BE49-F238E27FC236}">
                <a16:creationId xmlns:a16="http://schemas.microsoft.com/office/drawing/2014/main" id="{836C669F-2C4A-4F12-A5E2-64A106AECE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25" t="24338" r="8691" b="10959"/>
          <a:stretch/>
        </p:blipFill>
        <p:spPr>
          <a:xfrm>
            <a:off x="0" y="2313120"/>
            <a:ext cx="3719748" cy="2211977"/>
          </a:xfrm>
          <a:prstGeom prst="rect">
            <a:avLst/>
          </a:prstGeom>
        </p:spPr>
      </p:pic>
      <p:pic>
        <p:nvPicPr>
          <p:cNvPr id="7" name="Obrázek 6" descr="Obsah obrázku tráva, exteriér, pták, černá&#10;&#10;Popis byl vytvořen automaticky">
            <a:extLst>
              <a:ext uri="{FF2B5EF4-FFF2-40B4-BE49-F238E27FC236}">
                <a16:creationId xmlns:a16="http://schemas.microsoft.com/office/drawing/2014/main" id="{DA3D335D-A99D-426C-9BE6-0D670459B8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4" b="11044"/>
          <a:stretch/>
        </p:blipFill>
        <p:spPr>
          <a:xfrm>
            <a:off x="3811189" y="2316480"/>
            <a:ext cx="3719748" cy="2208617"/>
          </a:xfrm>
          <a:prstGeom prst="rect">
            <a:avLst/>
          </a:prstGeom>
        </p:spPr>
      </p:pic>
      <p:pic>
        <p:nvPicPr>
          <p:cNvPr id="9" name="Obrázek 8" descr="Obsah obrázku pták, zvíře, vsedě, malé&#10;&#10;Popis byl vytvořen automaticky">
            <a:extLst>
              <a:ext uri="{FF2B5EF4-FFF2-40B4-BE49-F238E27FC236}">
                <a16:creationId xmlns:a16="http://schemas.microsoft.com/office/drawing/2014/main" id="{25EA77BF-8D1D-40B0-ABF1-645A1089EA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634" r="16417" b="14996"/>
          <a:stretch/>
        </p:blipFill>
        <p:spPr>
          <a:xfrm>
            <a:off x="1" y="4607394"/>
            <a:ext cx="3719747" cy="2250607"/>
          </a:xfrm>
          <a:prstGeom prst="rect">
            <a:avLst/>
          </a:prstGeom>
        </p:spPr>
      </p:pic>
      <p:pic>
        <p:nvPicPr>
          <p:cNvPr id="4" name="Obrázek 3" descr="Obsah obrázku tráva, exteriér, zvíře, pták&#10;&#10;Popis byl vytvořen automaticky">
            <a:extLst>
              <a:ext uri="{FF2B5EF4-FFF2-40B4-BE49-F238E27FC236}">
                <a16:creationId xmlns:a16="http://schemas.microsoft.com/office/drawing/2014/main" id="{8919A6BC-9E2A-47CE-A117-7DA65399E67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377" r="9822" b="14028"/>
          <a:stretch/>
        </p:blipFill>
        <p:spPr>
          <a:xfrm>
            <a:off x="3811189" y="4627202"/>
            <a:ext cx="3719747" cy="223080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714753-398D-4C29-A6FA-F31042210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5459" y="1423851"/>
            <a:ext cx="4075609" cy="490871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Krkavec velký </a:t>
            </a:r>
            <a:r>
              <a:rPr lang="cs-CZ" sz="2000" dirty="0"/>
              <a:t>(načepýřený „vous“, typické „</a:t>
            </a:r>
            <a:r>
              <a:rPr lang="cs-CZ" sz="2000" dirty="0" err="1"/>
              <a:t>kruk-kruk</a:t>
            </a:r>
            <a:r>
              <a:rPr lang="cs-CZ" sz="2000" dirty="0"/>
              <a:t>“) </a:t>
            </a:r>
            <a:r>
              <a:rPr lang="cs-CZ" sz="1500" dirty="0">
                <a:hlinkClick r:id="rId8"/>
              </a:rPr>
              <a:t>https://www.youtube.com/watch?v=0FIbOy4exus</a:t>
            </a:r>
            <a:endParaRPr lang="cs-CZ" sz="1500" dirty="0"/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Vrána obecná </a:t>
            </a:r>
            <a:r>
              <a:rPr lang="cs-CZ" sz="2000" dirty="0"/>
              <a:t>(šedivka vs. Černá – hranicí je tok Vltavy) </a:t>
            </a:r>
            <a:r>
              <a:rPr lang="cs-CZ" sz="1500" dirty="0">
                <a:hlinkClick r:id="rId9"/>
              </a:rPr>
              <a:t>https://www.youtube.com/watch?v=e5WZ4C0mIW0</a:t>
            </a:r>
            <a:endParaRPr lang="cs-CZ" sz="1500" dirty="0"/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Havran polní </a:t>
            </a:r>
            <a:r>
              <a:rPr lang="cs-CZ" sz="2000" dirty="0"/>
              <a:t>(kovově fialově lesklý, holé ozobí)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Straka obecná </a:t>
            </a:r>
            <a:r>
              <a:rPr lang="cs-CZ" sz="2000" dirty="0"/>
              <a:t>(kovově černá s bílým břichem a středem v křídlech)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Sojka obecná </a:t>
            </a:r>
            <a:r>
              <a:rPr lang="cs-CZ" sz="2000" dirty="0"/>
              <a:t>(šedá, hnědá, načervenalá, černý vous a </a:t>
            </a:r>
            <a:r>
              <a:rPr lang="cs-CZ" sz="2000" dirty="0" err="1"/>
              <a:t>ocas,modré</a:t>
            </a:r>
            <a:r>
              <a:rPr lang="cs-CZ" sz="2000" dirty="0"/>
              <a:t> zrcátko, načepýřené peří na temeni) </a:t>
            </a:r>
            <a:r>
              <a:rPr lang="cs-CZ" sz="1500" dirty="0">
                <a:hlinkClick r:id="rId10"/>
              </a:rPr>
              <a:t>https://www.youtube.com/watch?v=9KhOzWGpvvc</a:t>
            </a:r>
            <a:endParaRPr lang="cs-CZ" sz="1500" dirty="0"/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Kavka obecná </a:t>
            </a:r>
            <a:r>
              <a:rPr lang="cs-CZ" sz="2000" dirty="0"/>
              <a:t>(černá, šedá šíje, bílé oči, lehce ochočitelná) </a:t>
            </a:r>
            <a:r>
              <a:rPr lang="cs-CZ" sz="1500" dirty="0">
                <a:hlinkClick r:id="rId11"/>
              </a:rPr>
              <a:t>https://www.youtube.com/watch?v=yi7oeal4mpQ</a:t>
            </a:r>
            <a:r>
              <a:rPr lang="cs-CZ" sz="1500" dirty="0"/>
              <a:t> </a:t>
            </a:r>
          </a:p>
          <a:p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32697434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3A91FA-D110-D8E9-EF6E-93B081A34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23" y="365125"/>
            <a:ext cx="10788977" cy="1325563"/>
          </a:xfrm>
        </p:spPr>
        <p:txBody>
          <a:bodyPr/>
          <a:lstStyle/>
          <a:p>
            <a:r>
              <a:rPr lang="cs-CZ" dirty="0"/>
              <a:t>Ptáci u nás – užitečné odkazy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C4EEAC-D907-327F-006D-2B994ABA6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23" y="1690688"/>
            <a:ext cx="10515600" cy="3953006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Stěhovaví vs. přezimující</a:t>
            </a:r>
          </a:p>
          <a:p>
            <a:r>
              <a:rPr lang="cs-CZ" dirty="0"/>
              <a:t>Dokrmování během zimního období</a:t>
            </a:r>
          </a:p>
          <a:p>
            <a:pPr lvl="1"/>
            <a:r>
              <a:rPr lang="cs-CZ" dirty="0"/>
              <a:t>Program Ptačí hodinka </a:t>
            </a:r>
            <a:r>
              <a:rPr lang="cs-CZ" sz="1200" dirty="0">
                <a:hlinkClick r:id="rId2"/>
              </a:rPr>
              <a:t>https://ptacihodinka.birdlife.cz/#/</a:t>
            </a:r>
            <a:r>
              <a:rPr lang="cs-CZ" sz="1200" dirty="0"/>
              <a:t>   </a:t>
            </a:r>
          </a:p>
          <a:p>
            <a:r>
              <a:rPr lang="cs-CZ" dirty="0"/>
              <a:t>Jak pomoci, hlášení nemocí, výzkum a další vzdělávání  </a:t>
            </a:r>
            <a:r>
              <a:rPr lang="cs-CZ" sz="1600" dirty="0">
                <a:highlight>
                  <a:srgbClr val="FFFF00"/>
                </a:highlight>
                <a:hlinkClick r:id="rId3"/>
              </a:rPr>
              <a:t>https://www.birdlife.cz/</a:t>
            </a:r>
            <a:r>
              <a:rPr lang="cs-CZ" sz="1600" dirty="0">
                <a:highlight>
                  <a:srgbClr val="FFFF00"/>
                </a:highlight>
              </a:rPr>
              <a:t> </a:t>
            </a:r>
          </a:p>
          <a:p>
            <a:endParaRPr lang="cs-CZ" sz="1600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cs-CZ" dirty="0"/>
              <a:t>Ptačí nemoci – rozmach po r. 2000</a:t>
            </a:r>
          </a:p>
          <a:p>
            <a:r>
              <a:rPr lang="cs-CZ" sz="2200" b="1" dirty="0" err="1"/>
              <a:t>Trichomonóza</a:t>
            </a:r>
            <a:r>
              <a:rPr lang="cs-CZ" sz="2200" dirty="0"/>
              <a:t> (krmítková nemoc) – pěnkavovití </a:t>
            </a:r>
          </a:p>
          <a:p>
            <a:r>
              <a:rPr lang="cs-CZ" sz="2200" b="1" dirty="0"/>
              <a:t>Ptačí neštovice </a:t>
            </a:r>
            <a:r>
              <a:rPr lang="cs-CZ" sz="2200" dirty="0"/>
              <a:t>- sýkorovití</a:t>
            </a:r>
          </a:p>
          <a:p>
            <a:r>
              <a:rPr lang="cs-CZ" sz="2200" b="1" dirty="0"/>
              <a:t>Virus </a:t>
            </a:r>
            <a:r>
              <a:rPr lang="cs-CZ" sz="2200" b="1" dirty="0" err="1"/>
              <a:t>Usutu</a:t>
            </a:r>
            <a:r>
              <a:rPr lang="cs-CZ" sz="2200" b="1" dirty="0"/>
              <a:t> </a:t>
            </a:r>
            <a:r>
              <a:rPr lang="cs-CZ" sz="2200" dirty="0"/>
              <a:t>– kosi, synantropní ptáci</a:t>
            </a:r>
          </a:p>
          <a:p>
            <a:r>
              <a:rPr lang="cs-CZ" sz="2200" b="1" dirty="0"/>
              <a:t>Ptačí chřipka </a:t>
            </a:r>
            <a:r>
              <a:rPr lang="cs-CZ" sz="2200" dirty="0"/>
              <a:t>(virus HPAI)</a:t>
            </a:r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AA15B69-1EDE-C23B-BA99-5C3B03AD96FB}"/>
              </a:ext>
            </a:extLst>
          </p:cNvPr>
          <p:cNvSpPr txBox="1"/>
          <p:nvPr/>
        </p:nvSpPr>
        <p:spPr>
          <a:xfrm>
            <a:off x="4986782" y="1593909"/>
            <a:ext cx="4883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hlinkClick r:id="rId4"/>
              </a:rPr>
              <a:t>https://www.nasiptaci.info/ptaci-rady/ptaci-obecne/prezimujici-ptaci/</a:t>
            </a:r>
            <a:r>
              <a:rPr lang="cs-CZ" sz="1200" dirty="0"/>
              <a:t> </a:t>
            </a:r>
          </a:p>
          <a:p>
            <a:r>
              <a:rPr lang="cs-CZ" sz="1200" dirty="0">
                <a:hlinkClick r:id="rId5"/>
              </a:rPr>
              <a:t>https://www.nasiptaci.info/ptaci-rady/ptaci-obecne/stehovavy-ptaci/</a:t>
            </a:r>
            <a:r>
              <a:rPr lang="cs-CZ" sz="1200" dirty="0"/>
              <a:t>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D75202D-BA9C-1E4C-6189-78E8324E8482}"/>
              </a:ext>
            </a:extLst>
          </p:cNvPr>
          <p:cNvSpPr txBox="1"/>
          <p:nvPr/>
        </p:nvSpPr>
        <p:spPr>
          <a:xfrm>
            <a:off x="5822623" y="2188716"/>
            <a:ext cx="4440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hlinkClick r:id="rId6"/>
              </a:rPr>
              <a:t>https://www.birdlife.cz/zapojte-se/pomoc-ptakum/prikrmovani/</a:t>
            </a:r>
            <a:r>
              <a:rPr lang="cs-CZ" sz="1200" dirty="0"/>
              <a:t> </a:t>
            </a:r>
          </a:p>
        </p:txBody>
      </p:sp>
      <p:pic>
        <p:nvPicPr>
          <p:cNvPr id="1026" name="Picture 2" descr="Trichomonóza - krmítková nákaza • Česká společnost ornitologická">
            <a:extLst>
              <a:ext uri="{FF2B5EF4-FFF2-40B4-BE49-F238E27FC236}">
                <a16:creationId xmlns:a16="http://schemas.microsoft.com/office/drawing/2014/main" id="{D445DA83-77FE-1BB2-33C7-200C43D1CE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9" b="12571"/>
          <a:stretch/>
        </p:blipFill>
        <p:spPr bwMode="auto">
          <a:xfrm>
            <a:off x="6608975" y="3429000"/>
            <a:ext cx="4744825" cy="309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AF5FD68-D43A-3972-9C95-BCF7DC4173C8}"/>
              </a:ext>
            </a:extLst>
          </p:cNvPr>
          <p:cNvSpPr txBox="1"/>
          <p:nvPr/>
        </p:nvSpPr>
        <p:spPr>
          <a:xfrm>
            <a:off x="810705" y="5593082"/>
            <a:ext cx="59483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hlinkClick r:id="rId8"/>
              </a:rPr>
              <a:t>https://www.svscr.cz/zdravi-zvirat/ptaci-chripka-influenza-drubeze/ptaci-chripka-v-cr/</a:t>
            </a:r>
            <a:r>
              <a:rPr lang="cs-CZ" sz="1200" dirty="0"/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F941AFE-EE8C-04AB-8054-6A41544CFA4F}"/>
              </a:ext>
            </a:extLst>
          </p:cNvPr>
          <p:cNvSpPr txBox="1"/>
          <p:nvPr/>
        </p:nvSpPr>
        <p:spPr>
          <a:xfrm>
            <a:off x="810705" y="5808070"/>
            <a:ext cx="53544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hlinkClick r:id="rId9"/>
              </a:rPr>
              <a:t>https://www.birdlife.cz/zapojte-se/obcanska-veda/choroby/</a:t>
            </a:r>
            <a:r>
              <a:rPr lang="cs-CZ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24240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250C65-F1E2-4BB7-8F03-7E616D28B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1144" y="300505"/>
            <a:ext cx="5712655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5400" dirty="0"/>
              <a:t>Tažní ptáci</a:t>
            </a:r>
            <a:endParaRPr lang="en-US" sz="5400" dirty="0"/>
          </a:p>
        </p:txBody>
      </p:sp>
      <p:pic>
        <p:nvPicPr>
          <p:cNvPr id="7" name="Obrázek 6" descr="Obsah obrázku text, kniha, fotka, vsedě&#10;&#10;Popis byl vytvořen automaticky">
            <a:extLst>
              <a:ext uri="{FF2B5EF4-FFF2-40B4-BE49-F238E27FC236}">
                <a16:creationId xmlns:a16="http://schemas.microsoft.com/office/drawing/2014/main" id="{6118E855-5F22-4AA5-BF12-DC758A469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2572" y="1487659"/>
            <a:ext cx="6114461" cy="3882682"/>
          </a:xfrm>
          <a:prstGeom prst="rect">
            <a:avLst/>
          </a:prstGeom>
        </p:spPr>
      </p:pic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940263B-FB5D-41E6-9E30-57F173C91B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80950" y="1596137"/>
            <a:ext cx="4008553" cy="534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336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DE412376-A53F-4CC5-B373-0C09ED5B7B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2333" y="2512"/>
            <a:ext cx="5447333" cy="685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82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DB701FA-FBE1-4E92-8213-B4FE9BB44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5" y="502021"/>
            <a:ext cx="5381625" cy="774329"/>
          </a:xfrm>
        </p:spPr>
        <p:txBody>
          <a:bodyPr anchor="b">
            <a:normAutofit/>
          </a:bodyPr>
          <a:lstStyle/>
          <a:p>
            <a:r>
              <a:rPr lang="cs-CZ" sz="4000" dirty="0"/>
              <a:t>Strategie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FE9EB9-5457-42E5-A1BF-70184E0CE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1962151"/>
            <a:ext cx="5798067" cy="3435424"/>
          </a:xfrm>
        </p:spPr>
        <p:txBody>
          <a:bodyPr anchor="t">
            <a:normAutofit/>
          </a:bodyPr>
          <a:lstStyle/>
          <a:p>
            <a:r>
              <a:rPr lang="cs-CZ" sz="2000" dirty="0"/>
              <a:t>Oplození je vždy vnitřní</a:t>
            </a:r>
          </a:p>
          <a:p>
            <a:r>
              <a:rPr lang="cs-CZ" sz="2000" dirty="0"/>
              <a:t>Převážně snáší vejce, méně často živorodí</a:t>
            </a:r>
          </a:p>
          <a:p>
            <a:r>
              <a:rPr lang="cs-CZ" sz="2000" dirty="0"/>
              <a:t>Vytvořeny plodové obaly </a:t>
            </a:r>
            <a:r>
              <a:rPr lang="cs-CZ" sz="2000" b="1" dirty="0"/>
              <a:t>amnion, </a:t>
            </a:r>
            <a:r>
              <a:rPr lang="cs-CZ" sz="2000" b="1" dirty="0" err="1"/>
              <a:t>allantois</a:t>
            </a:r>
            <a:r>
              <a:rPr lang="cs-CZ" sz="2000" b="1" dirty="0"/>
              <a:t> a </a:t>
            </a:r>
            <a:r>
              <a:rPr lang="cs-CZ" sz="2000" b="1" dirty="0" err="1"/>
              <a:t>serosa</a:t>
            </a:r>
            <a:endParaRPr lang="cs-CZ" sz="2000" b="1" dirty="0"/>
          </a:p>
          <a:p>
            <a:r>
              <a:rPr lang="cs-CZ" sz="2000" dirty="0"/>
              <a:t>Rostou po celý život</a:t>
            </a:r>
          </a:p>
          <a:p>
            <a:r>
              <a:rPr lang="cs-CZ" sz="2000" dirty="0"/>
              <a:t>Dlouhověkost, v chladu strnulost</a:t>
            </a:r>
          </a:p>
          <a:p>
            <a:r>
              <a:rPr lang="cs-CZ" sz="2000" dirty="0"/>
              <a:t>Autotomie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dirty="0"/>
              <a:t>Všechny původní druhy v ČR zvláště chráněni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5FC4178-CE51-42A2-8A60-AA95497982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2" r="1612" b="-1"/>
          <a:stretch/>
        </p:blipFill>
        <p:spPr>
          <a:xfrm>
            <a:off x="6512442" y="1046668"/>
            <a:ext cx="5201023" cy="435090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684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35535B-FA0D-44B3-A2C0-C4F6238C0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750" y="525439"/>
            <a:ext cx="3448049" cy="560411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Želvy (</a:t>
            </a:r>
            <a:r>
              <a:rPr lang="cs-CZ" sz="3600" i="1" dirty="0" err="1"/>
              <a:t>Testudinata</a:t>
            </a:r>
            <a:r>
              <a:rPr lang="cs-CZ" sz="3600" dirty="0"/>
              <a:t>)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11EFCB2-5188-4818-ABE0-DB449D1834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66" r="-4" b="8508"/>
          <a:stretch/>
        </p:blipFill>
        <p:spPr>
          <a:xfrm>
            <a:off x="1" y="-1"/>
            <a:ext cx="3719750" cy="222504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F0CB875-D19F-4A96-9437-3CD19FF048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2" r="5" b="5"/>
          <a:stretch/>
        </p:blipFill>
        <p:spPr>
          <a:xfrm>
            <a:off x="3811189" y="-16426"/>
            <a:ext cx="3719752" cy="226703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D2FC082-3F22-44EE-A999-9AE1213C24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377" r="-3" b="-3"/>
          <a:stretch/>
        </p:blipFill>
        <p:spPr>
          <a:xfrm>
            <a:off x="20" y="2316480"/>
            <a:ext cx="3719729" cy="220861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E2EE3B4-A689-48B3-B2B9-B093D9992F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684" r="-4" b="14929"/>
          <a:stretch/>
        </p:blipFill>
        <p:spPr>
          <a:xfrm>
            <a:off x="3811189" y="2316480"/>
            <a:ext cx="3719748" cy="220861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374F826-1F32-4E9A-8016-B6DEF28252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4" b="9382"/>
          <a:stretch/>
        </p:blipFill>
        <p:spPr>
          <a:xfrm>
            <a:off x="1" y="4616536"/>
            <a:ext cx="3719748" cy="224146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2824169-8456-4748-8791-E6250D6E98C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825" r="-4" b="4529"/>
          <a:stretch/>
        </p:blipFill>
        <p:spPr>
          <a:xfrm>
            <a:off x="3811189" y="4607394"/>
            <a:ext cx="3719752" cy="2250607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C6D60C-007A-4B6A-A84A-A6B8815EE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5750" y="1447800"/>
            <a:ext cx="3981450" cy="5079609"/>
          </a:xfrm>
        </p:spPr>
        <p:txBody>
          <a:bodyPr>
            <a:normAutofit/>
          </a:bodyPr>
          <a:lstStyle/>
          <a:p>
            <a:r>
              <a:rPr lang="cs-CZ" sz="2000" dirty="0"/>
              <a:t>Kostěný krunýř</a:t>
            </a:r>
          </a:p>
          <a:p>
            <a:r>
              <a:rPr lang="cs-CZ" sz="2000" dirty="0"/>
              <a:t>Dechová výdrž pod vodou</a:t>
            </a:r>
          </a:p>
          <a:p>
            <a:r>
              <a:rPr lang="cs-CZ" sz="2000" dirty="0" err="1"/>
              <a:t>Skrytohlavé</a:t>
            </a:r>
            <a:r>
              <a:rPr lang="cs-CZ" sz="2000" dirty="0"/>
              <a:t> x </a:t>
            </a:r>
            <a:r>
              <a:rPr lang="cs-CZ" sz="2000" dirty="0" err="1"/>
              <a:t>skrytohrdlé</a:t>
            </a: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 err="1"/>
              <a:t>Matamata</a:t>
            </a:r>
            <a:r>
              <a:rPr lang="cs-CZ" sz="2000" dirty="0"/>
              <a:t> třásnitá (dlouhý krk, ostnitá)</a:t>
            </a:r>
          </a:p>
          <a:p>
            <a:pPr marL="0" indent="0">
              <a:buNone/>
            </a:pPr>
            <a:r>
              <a:rPr lang="cs-CZ" sz="2000" dirty="0"/>
              <a:t>Kajmanka dravá (hákovité čelisti)</a:t>
            </a:r>
          </a:p>
          <a:p>
            <a:pPr marL="0" indent="0">
              <a:buNone/>
            </a:pPr>
            <a:r>
              <a:rPr lang="cs-CZ" sz="2000" dirty="0"/>
              <a:t>Kareta obrovská (nohy – ploutve)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Želva bahenní </a:t>
            </a:r>
            <a:r>
              <a:rPr lang="cs-CZ" sz="2000" dirty="0"/>
              <a:t>(černozelený krunýř)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Želva nádherná</a:t>
            </a:r>
            <a:r>
              <a:rPr lang="cs-CZ" sz="2000" dirty="0"/>
              <a:t>(u nás zavlečena a vytlačuje bahenní)</a:t>
            </a:r>
          </a:p>
          <a:p>
            <a:pPr marL="0" indent="0">
              <a:buNone/>
            </a:pPr>
            <a:r>
              <a:rPr lang="cs-CZ" sz="2000" dirty="0"/>
              <a:t>Želva sloní (až 200kg) </a:t>
            </a:r>
          </a:p>
          <a:p>
            <a:pPr marL="0" indent="0">
              <a:buNone/>
            </a:pPr>
            <a:endParaRPr lang="cs-CZ" sz="16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5E4046CD-C20F-4DB4-998B-7B616AF133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66" r="-4" b="8508"/>
          <a:stretch/>
        </p:blipFill>
        <p:spPr>
          <a:xfrm>
            <a:off x="1" y="16425"/>
            <a:ext cx="3719750" cy="222504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986394F-2E40-4048-83B5-9910996143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2" r="5" b="5"/>
          <a:stretch/>
        </p:blipFill>
        <p:spPr>
          <a:xfrm>
            <a:off x="3811189" y="0"/>
            <a:ext cx="3719752" cy="226703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7C53B57D-AAAB-41D5-B3B4-31A0114EA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377" r="-3" b="-3"/>
          <a:stretch/>
        </p:blipFill>
        <p:spPr>
          <a:xfrm>
            <a:off x="20" y="2332906"/>
            <a:ext cx="3719729" cy="220861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7E55BAED-FBF0-48F4-B1B0-0A5634D70E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684" r="-4" b="14929"/>
          <a:stretch/>
        </p:blipFill>
        <p:spPr>
          <a:xfrm>
            <a:off x="3811189" y="2332906"/>
            <a:ext cx="3719748" cy="2208617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94966855-DBEA-49B3-94F8-D3D5A744DD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4" b="9382"/>
          <a:stretch/>
        </p:blipFill>
        <p:spPr>
          <a:xfrm>
            <a:off x="1" y="4632962"/>
            <a:ext cx="3719748" cy="224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492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98135EBA-B3A3-4F88-BCB1-D0C8E63F47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7419909-B004-42AF-99BE-7676A2C7F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4190" y="713232"/>
            <a:ext cx="4413749" cy="1197864"/>
          </a:xfrm>
        </p:spPr>
        <p:txBody>
          <a:bodyPr>
            <a:normAutofit/>
          </a:bodyPr>
          <a:lstStyle/>
          <a:p>
            <a:r>
              <a:rPr lang="cs-CZ" sz="3600" dirty="0"/>
              <a:t>Krokodýli (</a:t>
            </a:r>
            <a:r>
              <a:rPr lang="cs-CZ" sz="3600" dirty="0" err="1"/>
              <a:t>Crocodylia</a:t>
            </a:r>
            <a:r>
              <a:rPr lang="cs-CZ" sz="3600" dirty="0"/>
              <a:t>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C95EC4D-836F-40E0-89D3-6CFC8948D7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87" r="34875" b="-4"/>
          <a:stretch/>
        </p:blipFill>
        <p:spPr>
          <a:xfrm>
            <a:off x="361466" y="365124"/>
            <a:ext cx="2834938" cy="3574727"/>
          </a:xfrm>
          <a:prstGeom prst="rect">
            <a:avLst/>
          </a:prstGeom>
        </p:spPr>
      </p:pic>
      <p:pic>
        <p:nvPicPr>
          <p:cNvPr id="1030" name="Picture 6" descr="Melanosuchus niger - kajman černý">
            <a:extLst>
              <a:ext uri="{FF2B5EF4-FFF2-40B4-BE49-F238E27FC236}">
                <a16:creationId xmlns:a16="http://schemas.microsoft.com/office/drawing/2014/main" id="{2A42DF20-31AE-4E42-AE2A-15A7FAD2E8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" r="5721" b="5"/>
          <a:stretch/>
        </p:blipFill>
        <p:spPr bwMode="auto">
          <a:xfrm>
            <a:off x="3382833" y="365124"/>
            <a:ext cx="2834938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447D1B1D-04C6-4151-9423-F5437649E4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788307" y="831087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Saltwater Crocodile Crocodylus porosus Daintree Queensland Australia  2633961 Stock Photo at Vecteezy">
            <a:extLst>
              <a:ext uri="{FF2B5EF4-FFF2-40B4-BE49-F238E27FC236}">
                <a16:creationId xmlns:a16="http://schemas.microsoft.com/office/drawing/2014/main" id="{2357A34D-951D-4353-B311-F914826D12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" t="438" r="3024" b="-436"/>
          <a:stretch/>
        </p:blipFill>
        <p:spPr bwMode="auto">
          <a:xfrm>
            <a:off x="361466" y="4119239"/>
            <a:ext cx="2834938" cy="205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FF52747-DE03-4E26-91BE-11F39D4493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263" r="20264" b="1"/>
          <a:stretch/>
        </p:blipFill>
        <p:spPr>
          <a:xfrm>
            <a:off x="3382834" y="2601911"/>
            <a:ext cx="2834937" cy="3575052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1D5AE5-0992-49AE-B1BB-4407CFCE8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4190" y="2048256"/>
            <a:ext cx="4413749" cy="4123944"/>
          </a:xfrm>
        </p:spPr>
        <p:txBody>
          <a:bodyPr>
            <a:normAutofit/>
          </a:bodyPr>
          <a:lstStyle/>
          <a:p>
            <a:r>
              <a:rPr lang="cs-CZ" sz="1900" dirty="0"/>
              <a:t>Nejdokonalejší z plazů</a:t>
            </a:r>
          </a:p>
          <a:p>
            <a:r>
              <a:rPr lang="cs-CZ" sz="1900" dirty="0"/>
              <a:t>Největší sladkovodní predátoři</a:t>
            </a:r>
          </a:p>
          <a:p>
            <a:r>
              <a:rPr lang="cs-CZ" sz="1900" dirty="0"/>
              <a:t>Kostěné destičky na kůži</a:t>
            </a:r>
          </a:p>
          <a:p>
            <a:r>
              <a:rPr lang="cs-CZ" sz="1900" dirty="0"/>
              <a:t>Velmi dobrý sluch</a:t>
            </a:r>
          </a:p>
          <a:p>
            <a:r>
              <a:rPr lang="cs-CZ" sz="1900" dirty="0"/>
              <a:t>Většina je přísně chráněna</a:t>
            </a:r>
          </a:p>
          <a:p>
            <a:pPr marL="0" indent="0">
              <a:buNone/>
            </a:pPr>
            <a:endParaRPr lang="cs-CZ" sz="1900" dirty="0"/>
          </a:p>
          <a:p>
            <a:pPr marL="0" indent="0">
              <a:buNone/>
            </a:pPr>
            <a:r>
              <a:rPr lang="cs-CZ" sz="1900" dirty="0">
                <a:solidFill>
                  <a:srgbClr val="FF0000"/>
                </a:solidFill>
              </a:rPr>
              <a:t>Aligátor severoamerický </a:t>
            </a:r>
            <a:r>
              <a:rPr lang="cs-CZ" sz="1900" dirty="0"/>
              <a:t>(není vidět 4. zub)</a:t>
            </a:r>
          </a:p>
          <a:p>
            <a:pPr marL="0" indent="0">
              <a:buNone/>
            </a:pPr>
            <a:r>
              <a:rPr lang="cs-CZ" sz="1900" dirty="0"/>
              <a:t>Kajman černý</a:t>
            </a:r>
          </a:p>
          <a:p>
            <a:pPr marL="0" indent="0">
              <a:buNone/>
            </a:pPr>
            <a:r>
              <a:rPr lang="cs-CZ" sz="1900" dirty="0">
                <a:solidFill>
                  <a:srgbClr val="FF0000"/>
                </a:solidFill>
              </a:rPr>
              <a:t>Krokodýl nilský </a:t>
            </a:r>
            <a:r>
              <a:rPr lang="cs-CZ" sz="1900" dirty="0"/>
              <a:t>(zřetelný 4. zub)</a:t>
            </a:r>
          </a:p>
          <a:p>
            <a:pPr marL="0" indent="0">
              <a:buNone/>
            </a:pPr>
            <a:r>
              <a:rPr lang="cs-CZ" sz="1900" dirty="0"/>
              <a:t>Krokodýl mořský (nejmohutnější)</a:t>
            </a:r>
          </a:p>
        </p:txBody>
      </p:sp>
    </p:spTree>
    <p:extLst>
      <p:ext uri="{BB962C8B-B14F-4D97-AF65-F5344CB8AC3E}">
        <p14:creationId xmlns:p14="http://schemas.microsoft.com/office/powerpoint/2010/main" val="2768285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3F4F5D-F5D6-4B56-945E-8737413B4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0235" y="537327"/>
            <a:ext cx="3463564" cy="556181"/>
          </a:xfrm>
        </p:spPr>
        <p:txBody>
          <a:bodyPr>
            <a:normAutofit/>
          </a:bodyPr>
          <a:lstStyle/>
          <a:p>
            <a:r>
              <a:rPr lang="cs-CZ" sz="3200" dirty="0"/>
              <a:t>Ještěři (</a:t>
            </a:r>
            <a:r>
              <a:rPr lang="cs-CZ" sz="3200" dirty="0" err="1"/>
              <a:t>Sauria</a:t>
            </a:r>
            <a:r>
              <a:rPr lang="cs-CZ" sz="3200" dirty="0"/>
              <a:t>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F785A24-ECCE-4F35-ABD7-8C22CFDE30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401" r="-4" b="336"/>
          <a:stretch/>
        </p:blipFill>
        <p:spPr>
          <a:xfrm>
            <a:off x="0" y="-16426"/>
            <a:ext cx="3719750" cy="226703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B175834-2F94-4514-9ECE-C953B37F6A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53" r="-4" b="-4"/>
          <a:stretch/>
        </p:blipFill>
        <p:spPr>
          <a:xfrm>
            <a:off x="3811189" y="-16426"/>
            <a:ext cx="3719752" cy="226703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2F4A289-7C21-4CC3-8159-0DC44397B3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714" r="-3" b="-3"/>
          <a:stretch/>
        </p:blipFill>
        <p:spPr>
          <a:xfrm>
            <a:off x="20" y="2316480"/>
            <a:ext cx="3719729" cy="220861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37CC071-8746-48E7-8E28-340D932A1D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710" r="-4" b="-4"/>
          <a:stretch/>
        </p:blipFill>
        <p:spPr>
          <a:xfrm>
            <a:off x="3811189" y="2316480"/>
            <a:ext cx="3719748" cy="220861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0AEAC6E-9834-448E-81CD-8423C0CBC7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223" r="-4" b="8790"/>
          <a:stretch/>
        </p:blipFill>
        <p:spPr>
          <a:xfrm>
            <a:off x="1" y="4616536"/>
            <a:ext cx="3719748" cy="224146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8FCCD13-7A05-432B-9B7C-70BF5B298FF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034" r="-4" b="12618"/>
          <a:stretch/>
        </p:blipFill>
        <p:spPr>
          <a:xfrm>
            <a:off x="3811189" y="4607395"/>
            <a:ext cx="3719752" cy="2241464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3076AF-B717-4850-AC05-E84FECE5E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0235" y="1451728"/>
            <a:ext cx="4176074" cy="5061613"/>
          </a:xfrm>
        </p:spPr>
        <p:txBody>
          <a:bodyPr>
            <a:normAutofit/>
          </a:bodyPr>
          <a:lstStyle/>
          <a:p>
            <a:r>
              <a:rPr lang="cs-CZ" sz="2000" dirty="0"/>
              <a:t>Rozeklaný jazyk, lámavý ocas</a:t>
            </a:r>
          </a:p>
          <a:p>
            <a:r>
              <a:rPr lang="cs-CZ" sz="2000" dirty="0"/>
              <a:t>4 pětiprsté končetiny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Ještěrka obecná </a:t>
            </a:r>
            <a:r>
              <a:rPr lang="cs-CZ" sz="2000" dirty="0"/>
              <a:t>(šedohnědá, skvrnitá)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Ještěrka živorodá </a:t>
            </a:r>
            <a:r>
              <a:rPr lang="cs-CZ" sz="2000" dirty="0"/>
              <a:t>(vyšší polohy, hnědá až černá)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Ještěrka zelená </a:t>
            </a:r>
            <a:r>
              <a:rPr lang="cs-CZ" sz="2000" dirty="0"/>
              <a:t>(smaragdově zelená, teplomilná)</a:t>
            </a:r>
          </a:p>
          <a:p>
            <a:pPr marL="0" indent="0">
              <a:buNone/>
            </a:pPr>
            <a:r>
              <a:rPr lang="cs-CZ" sz="2000" dirty="0"/>
              <a:t>Ještěrka zední (nápadně malá hlava, dlouhý ocas)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Slepýš křehký </a:t>
            </a:r>
            <a:r>
              <a:rPr lang="cs-CZ" sz="2000" dirty="0"/>
              <a:t>(redukované končetiny)</a:t>
            </a:r>
          </a:p>
          <a:p>
            <a:pPr marL="0" indent="0">
              <a:buNone/>
            </a:pPr>
            <a:r>
              <a:rPr lang="cs-CZ" sz="2000" dirty="0"/>
              <a:t>Krátkonožka evropská (jižní Evropa)</a:t>
            </a:r>
          </a:p>
        </p:txBody>
      </p:sp>
    </p:spTree>
    <p:extLst>
      <p:ext uri="{BB962C8B-B14F-4D97-AF65-F5344CB8AC3E}">
        <p14:creationId xmlns:p14="http://schemas.microsoft.com/office/powerpoint/2010/main" val="39023852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E409E8-737F-476A-A84C-5C4656B41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9089" y="527900"/>
            <a:ext cx="3444710" cy="597515"/>
          </a:xfrm>
        </p:spPr>
        <p:txBody>
          <a:bodyPr>
            <a:normAutofit/>
          </a:bodyPr>
          <a:lstStyle/>
          <a:p>
            <a:r>
              <a:rPr lang="cs-CZ" sz="3600" dirty="0"/>
              <a:t>Hadi (</a:t>
            </a:r>
            <a:r>
              <a:rPr lang="cs-CZ" sz="3600" i="1" dirty="0" err="1"/>
              <a:t>Serpentes</a:t>
            </a:r>
            <a:r>
              <a:rPr lang="cs-CZ" sz="3600" dirty="0"/>
              <a:t>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6D8F7F5-7368-4E72-BC61-884E819AD4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26" r="-4" b="2157"/>
          <a:stretch/>
        </p:blipFill>
        <p:spPr>
          <a:xfrm>
            <a:off x="1" y="-1"/>
            <a:ext cx="3719750" cy="222504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9031BCC-2526-4506-ADAE-D306D05131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9" r="-4" b="7532"/>
          <a:stretch/>
        </p:blipFill>
        <p:spPr>
          <a:xfrm>
            <a:off x="3811189" y="-16426"/>
            <a:ext cx="3719752" cy="226703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886CF3B-D200-44A7-9A95-0D70C20199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32" r="-3" b="7299"/>
          <a:stretch/>
        </p:blipFill>
        <p:spPr>
          <a:xfrm>
            <a:off x="0" y="2298895"/>
            <a:ext cx="3719729" cy="226703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ACB8042-8D45-44D9-8E6C-10C7E300B3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945" r="-4" b="-4"/>
          <a:stretch/>
        </p:blipFill>
        <p:spPr>
          <a:xfrm>
            <a:off x="3811189" y="2316480"/>
            <a:ext cx="3719748" cy="220861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C6973B2-66F6-4EE6-BBD1-D5FA7F3084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726" r="-4" b="-4"/>
          <a:stretch/>
        </p:blipFill>
        <p:spPr>
          <a:xfrm>
            <a:off x="1" y="4616536"/>
            <a:ext cx="3719748" cy="224146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8DEDA74-BEDB-4A4B-B5E1-BE72F701E53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357" r="-4" b="-4"/>
          <a:stretch/>
        </p:blipFill>
        <p:spPr>
          <a:xfrm>
            <a:off x="3811189" y="4607394"/>
            <a:ext cx="3719752" cy="2250607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952E5E-66E1-468E-AA0C-490086F67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9089" y="1282044"/>
            <a:ext cx="4081806" cy="5386041"/>
          </a:xfrm>
        </p:spPr>
        <p:txBody>
          <a:bodyPr>
            <a:normAutofit fontScale="85000" lnSpcReduction="20000"/>
          </a:bodyPr>
          <a:lstStyle/>
          <a:p>
            <a:r>
              <a:rPr lang="cs-CZ" sz="2200" dirty="0"/>
              <a:t>Ztráta končetin, chybí močový měchýř zvukovod a bubínek</a:t>
            </a:r>
          </a:p>
          <a:p>
            <a:r>
              <a:rPr lang="cs-CZ" sz="2200" dirty="0"/>
              <a:t>Chybí hrudní kost, roztažitelná žebra, kořist v celku</a:t>
            </a:r>
          </a:p>
          <a:p>
            <a:r>
              <a:rPr lang="cs-CZ" sz="2200" dirty="0"/>
              <a:t>1/5 jedovatých</a:t>
            </a:r>
          </a:p>
          <a:p>
            <a:r>
              <a:rPr lang="cs-CZ" sz="2200" dirty="0"/>
              <a:t>Užovky „milý“ obličej, nížiny</a:t>
            </a:r>
          </a:p>
          <a:p>
            <a:r>
              <a:rPr lang="cs-CZ" sz="2200" dirty="0"/>
              <a:t>Zmije „naštvaný“ obličej, vyšší polohy</a:t>
            </a:r>
            <a:br>
              <a:rPr lang="cs-CZ" sz="2200" dirty="0"/>
            </a:br>
            <a:endParaRPr lang="cs-CZ" sz="2200" dirty="0"/>
          </a:p>
          <a:p>
            <a:pPr marL="0" indent="0">
              <a:buNone/>
            </a:pPr>
            <a:r>
              <a:rPr lang="cs-CZ" sz="2200" dirty="0">
                <a:solidFill>
                  <a:srgbClr val="FF0000"/>
                </a:solidFill>
              </a:rPr>
              <a:t>Užovka obojková </a:t>
            </a:r>
          </a:p>
          <a:p>
            <a:pPr marL="358775" lvl="1" indent="-179388"/>
            <a:r>
              <a:rPr lang="cs-CZ" sz="1800" dirty="0"/>
              <a:t>žluté poloměsíčité skvrny</a:t>
            </a:r>
          </a:p>
          <a:p>
            <a:pPr marL="0" indent="0">
              <a:buNone/>
            </a:pPr>
            <a:r>
              <a:rPr lang="cs-CZ" sz="2200" dirty="0">
                <a:solidFill>
                  <a:srgbClr val="FF0000"/>
                </a:solidFill>
              </a:rPr>
              <a:t>Užovka podplamatá </a:t>
            </a:r>
            <a:endParaRPr lang="cs-CZ" sz="2200" dirty="0"/>
          </a:p>
          <a:p>
            <a:pPr marL="358775" lvl="1" indent="-179388"/>
            <a:r>
              <a:rPr lang="cs-CZ" sz="1800" dirty="0"/>
              <a:t>šedá, u vody</a:t>
            </a:r>
          </a:p>
          <a:p>
            <a:pPr marL="0" indent="0">
              <a:buNone/>
            </a:pPr>
            <a:r>
              <a:rPr lang="cs-CZ" sz="2200" dirty="0"/>
              <a:t>Užovka stromová </a:t>
            </a:r>
          </a:p>
          <a:p>
            <a:pPr marL="0" indent="0">
              <a:buNone/>
            </a:pPr>
            <a:r>
              <a:rPr lang="cs-CZ" sz="2200" dirty="0">
                <a:solidFill>
                  <a:srgbClr val="FF0000"/>
                </a:solidFill>
              </a:rPr>
              <a:t>Zmije obecná </a:t>
            </a:r>
            <a:endParaRPr lang="cs-CZ" sz="2200" dirty="0"/>
          </a:p>
          <a:p>
            <a:pPr marL="358775" lvl="1" indent="-179388"/>
            <a:r>
              <a:rPr lang="cs-CZ" sz="1800" dirty="0"/>
              <a:t>tmavý klikatý pruh </a:t>
            </a:r>
          </a:p>
          <a:p>
            <a:pPr marL="358775" lvl="1" indent="-179388"/>
            <a:r>
              <a:rPr lang="cs-CZ" sz="1800" dirty="0" err="1"/>
              <a:t>pákovitě</a:t>
            </a:r>
            <a:r>
              <a:rPr lang="cs-CZ" sz="1800" dirty="0"/>
              <a:t> vztyčující se jedové zuby</a:t>
            </a:r>
          </a:p>
          <a:p>
            <a:pPr marL="0" indent="0">
              <a:buNone/>
            </a:pPr>
            <a:r>
              <a:rPr lang="cs-CZ" sz="2200" dirty="0"/>
              <a:t>Zmije růžkatá </a:t>
            </a:r>
          </a:p>
          <a:p>
            <a:pPr marL="358775" lvl="1" indent="-179388"/>
            <a:r>
              <a:rPr lang="cs-CZ" sz="1800" dirty="0" err="1"/>
              <a:t>nejjedovatějšív</a:t>
            </a:r>
            <a:r>
              <a:rPr lang="cs-CZ" sz="1800" dirty="0"/>
              <a:t> v Evropě</a:t>
            </a:r>
          </a:p>
          <a:p>
            <a:pPr marL="0" indent="0">
              <a:buNone/>
            </a:pPr>
            <a:r>
              <a:rPr lang="cs-CZ" sz="2200" dirty="0"/>
              <a:t>Chřestýš zelený</a:t>
            </a:r>
            <a:endParaRPr lang="cs-CZ" sz="1100" u="sng" dirty="0"/>
          </a:p>
          <a:p>
            <a:pPr marL="0" indent="0">
              <a:buNone/>
            </a:pP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21955634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0EE3FF40-C2AB-4EA7-A82E-025EC3669E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5864" y="0"/>
            <a:ext cx="9200271" cy="685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929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Fialová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1953</Words>
  <Application>Microsoft Office PowerPoint</Application>
  <PresentationFormat>Širokoúhlá obrazovka</PresentationFormat>
  <Paragraphs>303</Paragraphs>
  <Slides>36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Wingdings</vt:lpstr>
      <vt:lpstr>Office Theme</vt:lpstr>
      <vt:lpstr>Plazi, ptáci</vt:lpstr>
      <vt:lpstr>Plazi (Reptilia)</vt:lpstr>
      <vt:lpstr>Morfologie</vt:lpstr>
      <vt:lpstr>Strategie </vt:lpstr>
      <vt:lpstr>Želvy (Testudinata)</vt:lpstr>
      <vt:lpstr>Krokodýli (Crocodylia)</vt:lpstr>
      <vt:lpstr>Ještěři (Sauria)</vt:lpstr>
      <vt:lpstr>Hadi (Serpentes)</vt:lpstr>
      <vt:lpstr>Prezentace aplikace PowerPoint</vt:lpstr>
      <vt:lpstr>Ptáci</vt:lpstr>
      <vt:lpstr>Ptáci</vt:lpstr>
      <vt:lpstr>Morfologie</vt:lpstr>
      <vt:lpstr>Anatomie</vt:lpstr>
      <vt:lpstr>Anatomie</vt:lpstr>
      <vt:lpstr>Ekologie</vt:lpstr>
      <vt:lpstr>Běžci</vt:lpstr>
      <vt:lpstr>Běžci (Paleognathae)</vt:lpstr>
      <vt:lpstr>Létaví (Neognathae)</vt:lpstr>
      <vt:lpstr>Hrabaví (Galliformes)</vt:lpstr>
      <vt:lpstr>Vrubozobí (Anseriformes)</vt:lpstr>
      <vt:lpstr>Brodiví (Ciconiiformes)</vt:lpstr>
      <vt:lpstr>Dravci (Falconiformes)</vt:lpstr>
      <vt:lpstr>Dravci</vt:lpstr>
      <vt:lpstr>Sovy (Strigiformes)</vt:lpstr>
      <vt:lpstr>Měkkozobí (Columbiformes)</vt:lpstr>
      <vt:lpstr>Šplhavci (Piciformes)</vt:lpstr>
      <vt:lpstr>Pěvci (Passeriformes)</vt:lpstr>
      <vt:lpstr>Pěvci (Passeriformes)</vt:lpstr>
      <vt:lpstr>Pěvci (Passeriformes)</vt:lpstr>
      <vt:lpstr>Pěvci (Passeriformes)</vt:lpstr>
      <vt:lpstr>Pěvci (Passeriformes)</vt:lpstr>
      <vt:lpstr>Pěvci (Passeriformes)</vt:lpstr>
      <vt:lpstr>Pěvci (Passeriformes)</vt:lpstr>
      <vt:lpstr>Ptáci u nás – užitečné odkazy</vt:lpstr>
      <vt:lpstr>Tažní ptáci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Plazi, ptáci</dc:title>
  <dc:creator>Petra Černochová</dc:creator>
  <cp:lastModifiedBy>Křížková Petra</cp:lastModifiedBy>
  <cp:revision>15</cp:revision>
  <dcterms:created xsi:type="dcterms:W3CDTF">2020-04-20T12:58:46Z</dcterms:created>
  <dcterms:modified xsi:type="dcterms:W3CDTF">2023-02-22T13:43:06Z</dcterms:modified>
</cp:coreProperties>
</file>