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60" r:id="rId5"/>
    <p:sldId id="261" r:id="rId6"/>
    <p:sldId id="322" r:id="rId7"/>
    <p:sldId id="263" r:id="rId8"/>
    <p:sldId id="350" r:id="rId9"/>
    <p:sldId id="264" r:id="rId10"/>
    <p:sldId id="334" r:id="rId11"/>
    <p:sldId id="265" r:id="rId12"/>
    <p:sldId id="266" r:id="rId13"/>
    <p:sldId id="352" r:id="rId14"/>
    <p:sldId id="320" r:id="rId15"/>
    <p:sldId id="353" r:id="rId16"/>
    <p:sldId id="342" r:id="rId17"/>
    <p:sldId id="335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85" r:id="rId28"/>
    <p:sldId id="323" r:id="rId29"/>
    <p:sldId id="329" r:id="rId30"/>
    <p:sldId id="328" r:id="rId31"/>
    <p:sldId id="282" r:id="rId32"/>
    <p:sldId id="283" r:id="rId33"/>
    <p:sldId id="284" r:id="rId34"/>
    <p:sldId id="286" r:id="rId35"/>
    <p:sldId id="287" r:id="rId36"/>
    <p:sldId id="288" r:id="rId37"/>
    <p:sldId id="354" r:id="rId38"/>
    <p:sldId id="289" r:id="rId39"/>
    <p:sldId id="356" r:id="rId40"/>
    <p:sldId id="357" r:id="rId41"/>
    <p:sldId id="290" r:id="rId42"/>
    <p:sldId id="291" r:id="rId43"/>
    <p:sldId id="292" r:id="rId44"/>
    <p:sldId id="293" r:id="rId45"/>
    <p:sldId id="343" r:id="rId46"/>
    <p:sldId id="295" r:id="rId47"/>
    <p:sldId id="296" r:id="rId48"/>
    <p:sldId id="337" r:id="rId49"/>
    <p:sldId id="349" r:id="rId50"/>
    <p:sldId id="338" r:id="rId51"/>
    <p:sldId id="346" r:id="rId52"/>
    <p:sldId id="331" r:id="rId53"/>
    <p:sldId id="332" r:id="rId54"/>
    <p:sldId id="347" r:id="rId55"/>
    <p:sldId id="321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51" r:id="rId65"/>
    <p:sldId id="305" r:id="rId66"/>
    <p:sldId id="316" r:id="rId67"/>
    <p:sldId id="306" r:id="rId68"/>
    <p:sldId id="307" r:id="rId69"/>
    <p:sldId id="308" r:id="rId70"/>
    <p:sldId id="310" r:id="rId71"/>
    <p:sldId id="355" r:id="rId72"/>
    <p:sldId id="318" r:id="rId73"/>
    <p:sldId id="319" r:id="rId7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Ľuboš Slová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45" autoAdjust="0"/>
  </p:normalViewPr>
  <p:slideViewPr>
    <p:cSldViewPr snapToGrid="0">
      <p:cViewPr varScale="1">
        <p:scale>
          <a:sx n="68" d="100"/>
          <a:sy n="68" d="100"/>
        </p:scale>
        <p:origin x="1248" y="5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250" y="182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1642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15B27-1B5C-40E3-A3EF-C5276F3DD154}" type="datetimeFigureOut">
              <a:rPr lang="en-US" smtClean="0"/>
              <a:pPr/>
              <a:t>4/24/2023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1203-F1C8-4800-A442-C1DFEA121C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20a054d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520a054d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359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2232834"/>
            <a:ext cx="8520600" cy="200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Georgia"/>
              <a:buNone/>
              <a:defRPr sz="5200" b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4490034"/>
            <a:ext cx="8520600" cy="16641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474834"/>
            <a:ext cx="8520600" cy="26181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83F48487-7778-4C5C-A798-B273EAE84B82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FF376B0C-4E70-41B3-8711-BCDA2BEED4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820167"/>
            <a:ext cx="39999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  <a:defRPr>
                <a:solidFill>
                  <a:srgbClr val="000000"/>
                </a:solidFill>
              </a:defRPr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832400" y="1820234"/>
            <a:ext cx="39999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  <a:defRPr>
                <a:solidFill>
                  <a:srgbClr val="000000"/>
                </a:solidFill>
              </a:defRPr>
            </a:lvl1pPr>
            <a:lvl2pPr marL="914400" lvl="1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2pPr>
            <a:lvl3pPr marL="1371600" lvl="2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3pPr>
            <a:lvl4pPr marL="1828800" lvl="3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4pPr>
            <a:lvl5pPr marL="2286000" lvl="4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5pPr>
            <a:lvl6pPr marL="2743200" lvl="5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6pPr>
            <a:lvl7pPr marL="3200400" lvl="6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7pPr>
            <a:lvl8pPr marL="3657600" lvl="7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8pPr>
            <a:lvl9pPr marL="4114800" lvl="8" indent="-3873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0974"/>
            <a:ext cx="8520600" cy="947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 sz="4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74"/>
            <a:ext cx="8520600" cy="906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1"/>
            <a:ext cx="2808000" cy="1007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1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1"/>
            <a:ext cx="6367800" cy="5454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0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226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820167"/>
            <a:ext cx="85206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AG.PRD.CREL.M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urworldindata.org/meat-production" TargetMode="External"/><Relationship Id="rId4" Type="http://schemas.openxmlformats.org/officeDocument/2006/relationships/hyperlink" Target="http://www.fao.org/worldfoodsituation/csdb/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forward.eu/sl/facts-figur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04/y3557e/y3557e09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oam-eu.org/sites/default/files/ifoameu_policy_cap_post_2020_vision_paper_final_201701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chranjidlo.c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t24.ceskatelevize.cz/svet/2835725-jak-nemecky-farmaceuticky-obr-bayer-spolkl-americkou-legendu-monsanto-a-jak-se-mu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fp.org/global-hunger-crisi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potravinovasuverenita.cz/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adacepropudu.cz/" TargetMode="External"/><Relationship Id="rId2" Type="http://schemas.openxmlformats.org/officeDocument/2006/relationships/hyperlink" Target="http://fondpudy.cz/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zinfo.cz/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zinfo.cz/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foodclock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nv-impacts-of-foo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n.org/en/story/2021/11/1105172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conversation.com/food-production-generates-more-than-a-third-of-manmade-greenhouse-gas-emissions-a-new-framework-tells-us-how-much-comes-from-crops-countries-and-regions-167623&#168;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esticide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-for-the-end-of-the-world.com/world_maps/world_maps_deforest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urworldindata.org/deforestation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gri.cz" TargetMode="External"/><Relationship Id="rId3" Type="http://schemas.openxmlformats.org/officeDocument/2006/relationships/hyperlink" Target="https://www.ifoam-eu.org/sites/default/files/ifoameu_policy_cap_post_2020_vision_paper_final_201701.pdf" TargetMode="External"/><Relationship Id="rId7" Type="http://schemas.openxmlformats.org/officeDocument/2006/relationships/hyperlink" Target="http://www.szif.cz" TargetMode="External"/><Relationship Id="rId12" Type="http://schemas.openxmlformats.org/officeDocument/2006/relationships/hyperlink" Target="http://glopolis.org/cs/clanky/zabory-pudy-v-africe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ec.gov/Archives/edgar/data/104169/000010416914000019/0000104169-14-000019-index.htm" TargetMode="External"/><Relationship Id="rId11" Type="http://schemas.openxmlformats.org/officeDocument/2006/relationships/hyperlink" Target="http://www.euractiv.com/section/agriculture-food/news/ttip-the-downfall-of-eu-agriculture/" TargetMode="External"/><Relationship Id="rId5" Type="http://schemas.openxmlformats.org/officeDocument/2006/relationships/hyperlink" Target="http://www.etcgroup.org/sites/www.etcgroup.org/files/publication/707/01/etc_won_report_final_color.pdf" TargetMode="External"/><Relationship Id="rId10" Type="http://schemas.openxmlformats.org/officeDocument/2006/relationships/hyperlink" Target="http://eagri.cz/public/web/file/186838/Rocenka_EZ_2011_web.pdf" TargetMode="External"/><Relationship Id="rId4" Type="http://schemas.openxmlformats.org/officeDocument/2006/relationships/hyperlink" Target="https://glopolis.org/_publications/atlas-pudy" TargetMode="External"/><Relationship Id="rId9" Type="http://schemas.openxmlformats.org/officeDocument/2006/relationships/hyperlink" Target="http://eagri.cz/public/web/file/181775/Zprava_Puda_kniha_web__1_.pdf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glopolis.org/soubory/9091/Ztracene-sklizne-plytvani-potravinova-bezpecnost.pdf" TargetMode="External"/><Relationship Id="rId13" Type="http://schemas.openxmlformats.org/officeDocument/2006/relationships/hyperlink" Target="http://www.fao.org/news/story/en/item/216137/icode/" TargetMode="External"/><Relationship Id="rId18" Type="http://schemas.openxmlformats.org/officeDocument/2006/relationships/hyperlink" Target="https://ourworldindata.org/" TargetMode="External"/><Relationship Id="rId3" Type="http://schemas.openxmlformats.org/officeDocument/2006/relationships/hyperlink" Target="http://www.glopolis.org/soubory/8eff/proc-jedna-miliarda-hladovi.pdf" TargetMode="External"/><Relationship Id="rId7" Type="http://schemas.openxmlformats.org/officeDocument/2006/relationships/hyperlink" Target="http://www.hnutiduha.cz/sites/default/files/publikace/2014/08/meatatlas2014_cz_web.pdf" TargetMode="External"/><Relationship Id="rId12" Type="http://schemas.openxmlformats.org/officeDocument/2006/relationships/hyperlink" Target="http://www.nature.com/news/one-third-of-our-greenhouse-gas-emissions-come-from-agriculture-1.11708" TargetMode="External"/><Relationship Id="rId17" Type="http://schemas.openxmlformats.org/officeDocument/2006/relationships/hyperlink" Target="http://atlas-for-the-end-of-the-world.com/" TargetMode="External"/><Relationship Id="rId2" Type="http://schemas.openxmlformats.org/officeDocument/2006/relationships/notesSlide" Target="../notesSlides/notesSlide54.xml"/><Relationship Id="rId16" Type="http://schemas.openxmlformats.org/officeDocument/2006/relationships/hyperlink" Target="http://www.un.org/millenniumgoals/2015_MDG_Report/pdf/MDG%202015%20rev%20(July%201)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z.boell.org/sites/default/files/atlas_pudy_digitalni.pdf" TargetMode="External"/><Relationship Id="rId11" Type="http://schemas.openxmlformats.org/officeDocument/2006/relationships/hyperlink" Target="http://www.fao.org/3/a-i4646e.pdf" TargetMode="External"/><Relationship Id="rId5" Type="http://schemas.openxmlformats.org/officeDocument/2006/relationships/hyperlink" Target="http://glopolis.org/cs/projekty/hlad-neprijimame/" TargetMode="External"/><Relationship Id="rId15" Type="http://schemas.openxmlformats.org/officeDocument/2006/relationships/hyperlink" Target="http://ftp.fao.org/docrep/fao/010/a0701e/a0701e00.pdf" TargetMode="External"/><Relationship Id="rId10" Type="http://schemas.openxmlformats.org/officeDocument/2006/relationships/hyperlink" Target="http://www.fao.org/docrep/018/i3347e/i3347e.pdf" TargetMode="External"/><Relationship Id="rId4" Type="http://schemas.openxmlformats.org/officeDocument/2006/relationships/hyperlink" Target="http://www.worldhunger.org" TargetMode="External"/><Relationship Id="rId9" Type="http://schemas.openxmlformats.org/officeDocument/2006/relationships/hyperlink" Target="http://www.fao.org/3/a-bb144e.pdf" TargetMode="External"/><Relationship Id="rId14" Type="http://schemas.openxmlformats.org/officeDocument/2006/relationships/hyperlink" Target="http://www.fao.org/news/story/en/item/197623/ico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land-u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073400"/>
            <a:ext cx="8520600" cy="1753906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5400" dirty="0">
                <a:latin typeface="Helvetica" pitchFamily="34" charset="0"/>
              </a:rPr>
              <a:t>Proč miliarda hladoví a třetina jídla se vyhodí?</a:t>
            </a:r>
            <a:endParaRPr sz="540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5158958"/>
            <a:ext cx="8520600" cy="1699042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25. 4. 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20</a:t>
            </a:r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23</a:t>
            </a:r>
            <a:endParaRPr sz="2000" dirty="0">
              <a:solidFill>
                <a:srgbClr val="EFEFEF"/>
              </a:solidFill>
              <a:latin typeface="Helvetica" pitchFamily="34" charset="0"/>
            </a:endParaRPr>
          </a:p>
          <a:p>
            <a:pPr marL="0" indent="0"/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Jan</a:t>
            </a:r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 Malý 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Blažek (</a:t>
            </a:r>
            <a:r>
              <a:rPr lang="cs-CZ" sz="2000" dirty="0" err="1">
                <a:solidFill>
                  <a:srgbClr val="EFEFEF"/>
                </a:solidFill>
                <a:latin typeface="Helvetica" pitchFamily="34" charset="0"/>
              </a:rPr>
              <a:t>maly-blazek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@</a:t>
            </a:r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fss.muni.cz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)</a:t>
            </a:r>
            <a:endParaRPr lang="cs-CZ" sz="2000" dirty="0">
              <a:solidFill>
                <a:srgbClr val="EFEFEF"/>
              </a:solidFill>
              <a:latin typeface="Helvetica" pitchFamily="34" charset="0"/>
            </a:endParaRPr>
          </a:p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Katedra environmentálních studií</a:t>
            </a:r>
          </a:p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Fakulta sociálních studií</a:t>
            </a:r>
          </a:p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Masarykova univerzita</a:t>
            </a:r>
          </a:p>
          <a:p>
            <a:pPr marL="0" indent="0"/>
            <a:endParaRPr lang="cs-CZ" sz="2000" dirty="0">
              <a:solidFill>
                <a:srgbClr val="EFEFEF"/>
              </a:solidFill>
            </a:endParaRPr>
          </a:p>
          <a:p>
            <a:pPr marL="0" indent="0"/>
            <a:endParaRPr sz="2000" dirty="0">
              <a:solidFill>
                <a:srgbClr val="EFEFEF"/>
              </a:solidFill>
              <a:latin typeface="Helvetica" pitchFamily="34" charset="0"/>
            </a:endParaRPr>
          </a:p>
          <a:p>
            <a:pPr marL="0" indent="0"/>
            <a:endParaRPr dirty="0">
              <a:solidFill>
                <a:srgbClr val="EFEFEF"/>
              </a:solidFill>
              <a:latin typeface="Helvetica" pitchFamily="34" charset="0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99"/>
    </mc:Choice>
    <mc:Fallback xmlns="">
      <p:transition spd="slow" advTm="1303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52" y="0"/>
            <a:ext cx="9179304" cy="66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669896" y="6651485"/>
            <a:ext cx="1494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Zdroj: Atlas půdy, 2018</a:t>
            </a:r>
            <a:endParaRPr lang="en-GB"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61"/>
    </mc:Choice>
    <mc:Fallback xmlns="">
      <p:transition spd="slow" advTm="2191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Rostoucí produkce?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53652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PROBLÉM: </a:t>
            </a:r>
            <a:r>
              <a:rPr lang="en" u="sng" dirty="0"/>
              <a:t>Vytváření nových zemědělských ploch</a:t>
            </a:r>
            <a:r>
              <a:rPr lang="en" dirty="0"/>
              <a:t> - Nová zemědělská půda je méně úrodná, často chybí zdroj vody, potenciální plochy jsou daleko od měst, v nichž dnes žije většina obyvatel země.</a:t>
            </a: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u="sng" dirty="0"/>
              <a:t>Růst hnojení chemickými hnojivy</a:t>
            </a:r>
            <a:r>
              <a:rPr lang="cs-CZ" dirty="0"/>
              <a:t> – postupem času se přesto snižuje relativní růst produkce</a:t>
            </a:r>
            <a:endParaRPr lang="cs-CZ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37031" t="15820" r="39844" b="4492"/>
          <a:stretch>
            <a:fillRect/>
          </a:stretch>
        </p:blipFill>
        <p:spPr bwMode="auto">
          <a:xfrm>
            <a:off x="6057900" y="18216"/>
            <a:ext cx="2476500" cy="68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976695" y="661178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Atlas půdy, 2018</a:t>
            </a:r>
            <a:endParaRPr lang="en-GB"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79"/>
    </mc:Choice>
    <mc:Fallback xmlns="">
      <p:transition spd="slow" advTm="1050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Měřítko globální produkce</a:t>
            </a:r>
            <a:endParaRPr sz="2000" i="1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4855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1950">
              <a:spcBef>
                <a:spcPts val="1000"/>
              </a:spcBef>
              <a:buSzPts val="2100"/>
            </a:pPr>
            <a:r>
              <a:rPr lang="cs-CZ" sz="2100" b="1" dirty="0"/>
              <a:t>ROSTLINNÁ PRODUKCE</a:t>
            </a:r>
          </a:p>
          <a:p>
            <a:pPr lvl="1" indent="-361950">
              <a:buSzPts val="2100"/>
              <a:buChar char="●"/>
            </a:pPr>
            <a:r>
              <a:rPr lang="en" sz="1700" b="1" dirty="0"/>
              <a:t>Dominance pěstování obilovi</a:t>
            </a:r>
            <a:r>
              <a:rPr lang="cs-CZ" sz="1700" b="1" dirty="0"/>
              <a:t>n</a:t>
            </a:r>
            <a:r>
              <a:rPr lang="en" sz="1700" dirty="0"/>
              <a:t>. V roce 1961 celkem 740 mil. tun, v roce 20</a:t>
            </a:r>
            <a:r>
              <a:rPr lang="cs-CZ" sz="1700" dirty="0"/>
              <a:t>21</a:t>
            </a:r>
            <a:r>
              <a:rPr lang="en" sz="1700" dirty="0"/>
              <a:t> celkem 2800 mil. tun</a:t>
            </a:r>
            <a:r>
              <a:rPr lang="cs-CZ" sz="1700" dirty="0"/>
              <a:t>.</a:t>
            </a:r>
            <a:br>
              <a:rPr lang="cs-CZ" sz="1700" dirty="0"/>
            </a:br>
            <a:r>
              <a:rPr lang="cs-CZ" sz="1700" dirty="0"/>
              <a:t>Pozn: z klimatických důvodů, a také z důvodu Ruské agrese na Ukrajině došlo ke stagnaci/poklesu produkce v posledním roce </a:t>
            </a:r>
            <a:r>
              <a:rPr lang="en" sz="1000" i="1" u="sng" dirty="0">
                <a:solidFill>
                  <a:schemeClr val="hlink"/>
                </a:solidFill>
                <a:hlinkClick r:id="rId3"/>
              </a:rPr>
              <a:t>http://data.worldbank.org/indicator/AG.PRD.CREL.MT</a:t>
            </a:r>
            <a:r>
              <a:rPr lang="en" sz="1000" i="1" dirty="0"/>
              <a:t>; </a:t>
            </a:r>
            <a:r>
              <a:rPr lang="en" sz="1000" i="1" u="sng" dirty="0">
                <a:solidFill>
                  <a:schemeClr val="hlink"/>
                </a:solidFill>
                <a:hlinkClick r:id="rId4"/>
              </a:rPr>
              <a:t>http://www.fao.org/worldfoodsituation/csdb/en/</a:t>
            </a:r>
            <a:r>
              <a:rPr lang="en" sz="1000" i="1" dirty="0"/>
              <a:t> </a:t>
            </a:r>
            <a:endParaRPr lang="cs-CZ" sz="1000" i="1" dirty="0"/>
          </a:p>
          <a:p>
            <a:pPr lvl="1" indent="-361950">
              <a:buSzPts val="2100"/>
              <a:buChar char="●"/>
            </a:pPr>
            <a:endParaRPr lang="cs-CZ" sz="1000" i="1" dirty="0"/>
          </a:p>
          <a:p>
            <a:pPr indent="-361950">
              <a:buSzPts val="2100"/>
            </a:pPr>
            <a:r>
              <a:rPr lang="cs-CZ" sz="2100" b="1" dirty="0"/>
              <a:t>ŽIVOČIŠNÁ PRODUKCE</a:t>
            </a:r>
          </a:p>
          <a:p>
            <a:pPr lvl="1" indent="-361950">
              <a:buSzPts val="2100"/>
            </a:pPr>
            <a:r>
              <a:rPr lang="cs-CZ" sz="1700" dirty="0"/>
              <a:t>Ročně 3,5</a:t>
            </a:r>
            <a:r>
              <a:rPr lang="en-GB" sz="1700" dirty="0"/>
              <a:t> </a:t>
            </a:r>
            <a:r>
              <a:rPr lang="en-GB" sz="1700" dirty="0" err="1"/>
              <a:t>mld</a:t>
            </a:r>
            <a:r>
              <a:rPr lang="en-GB" sz="1700" dirty="0"/>
              <a:t>. </a:t>
            </a:r>
            <a:r>
              <a:rPr lang="en-GB" sz="1700" dirty="0" err="1"/>
              <a:t>kusů</a:t>
            </a:r>
            <a:r>
              <a:rPr lang="en-GB" sz="1700" dirty="0"/>
              <a:t> </a:t>
            </a:r>
            <a:r>
              <a:rPr lang="en-GB" sz="1700" dirty="0" err="1"/>
              <a:t>domácích</a:t>
            </a:r>
            <a:r>
              <a:rPr lang="en-GB" sz="1700" dirty="0"/>
              <a:t> </a:t>
            </a:r>
            <a:r>
              <a:rPr lang="en-GB" sz="1700" dirty="0" err="1"/>
              <a:t>zvířat</a:t>
            </a:r>
            <a:r>
              <a:rPr lang="en-GB" sz="1700" dirty="0"/>
              <a:t> a </a:t>
            </a:r>
            <a:r>
              <a:rPr lang="cs-CZ" sz="1700" dirty="0"/>
              <a:t>69</a:t>
            </a:r>
            <a:r>
              <a:rPr lang="en-GB" sz="1700" dirty="0"/>
              <a:t> </a:t>
            </a:r>
            <a:r>
              <a:rPr lang="en-GB" sz="1700" dirty="0" err="1"/>
              <a:t>mld</a:t>
            </a:r>
            <a:r>
              <a:rPr lang="en-GB" sz="1700" dirty="0"/>
              <a:t>. </a:t>
            </a:r>
            <a:r>
              <a:rPr lang="en-GB" sz="1700" dirty="0" err="1"/>
              <a:t>kusů</a:t>
            </a:r>
            <a:r>
              <a:rPr lang="en-GB" sz="1700" dirty="0"/>
              <a:t> </a:t>
            </a:r>
            <a:r>
              <a:rPr lang="en-GB" sz="1700" dirty="0" err="1"/>
              <a:t>drůbeže</a:t>
            </a:r>
            <a:endParaRPr lang="cs-CZ" sz="1700" dirty="0"/>
          </a:p>
          <a:p>
            <a:pPr lvl="1" indent="-361950">
              <a:buSzPts val="2100"/>
            </a:pPr>
            <a:r>
              <a:rPr lang="cs-CZ" sz="1700" dirty="0"/>
              <a:t>3x více masa (v tunách), než před 50 lety </a:t>
            </a:r>
            <a:r>
              <a:rPr lang="cs-CZ" sz="1100" i="1" dirty="0"/>
              <a:t>(</a:t>
            </a:r>
            <a:r>
              <a:rPr lang="cs-CZ" sz="1100" i="1" dirty="0">
                <a:hlinkClick r:id="rId5"/>
              </a:rPr>
              <a:t>https://ourworldindata.org/</a:t>
            </a:r>
            <a:r>
              <a:rPr lang="cs-CZ" sz="1100" i="1" dirty="0" err="1">
                <a:hlinkClick r:id="rId5"/>
              </a:rPr>
              <a:t>meat-production</a:t>
            </a:r>
            <a:r>
              <a:rPr lang="cs-CZ" sz="1100" i="1" dirty="0"/>
              <a:t>) </a:t>
            </a:r>
            <a:endParaRPr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6"/>
    </mc:Choice>
    <mc:Fallback xmlns="">
      <p:transition spd="slow" advTm="4541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7D48B2C-B654-4A79-8D55-41863DCE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70" descr="poražená zvířat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2"/>
            <a:ext cx="66855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0"/>
          <p:cNvSpPr txBox="1"/>
          <p:nvPr/>
        </p:nvSpPr>
        <p:spPr>
          <a:xfrm>
            <a:off x="7531100" y="6271800"/>
            <a:ext cx="16129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cs-CZ" sz="1100" i="1" dirty="0"/>
              <a:t>Zdroj: A</a:t>
            </a:r>
            <a:r>
              <a:rPr lang="en" sz="1100" i="1" dirty="0"/>
              <a:t>tlas mas</a:t>
            </a:r>
            <a:r>
              <a:rPr lang="cs-CZ" sz="1100" i="1" dirty="0"/>
              <a:t>a, 2014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6"/>
    </mc:Choice>
    <mc:Fallback xmlns="">
      <p:transition spd="slow" advTm="211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0CDF109-CDAB-4FCF-AF7A-058302AD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/>
              <a:t>Rozsah a náročnost živočišné výroby</a:t>
            </a:r>
            <a:endParaRPr sz="4000"/>
          </a:p>
        </p:txBody>
      </p:sp>
      <p:sp>
        <p:nvSpPr>
          <p:cNvPr id="408" name="Google Shape;408;p7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Spotřeba masa na osobu: 79 kg/rok v bohatých zemích, 33 kg v chudých</a:t>
            </a:r>
            <a:endParaRPr dirty="0"/>
          </a:p>
          <a:p>
            <a:pPr lvl="1"/>
            <a:r>
              <a:rPr lang="en" dirty="0"/>
              <a:t>Stoupá, zejména v globálním Jihu a hlavně v Číně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Výroba 1 kg hovězího spotřebuje</a:t>
            </a:r>
            <a:endParaRPr dirty="0"/>
          </a:p>
          <a:p>
            <a:pPr lvl="1"/>
            <a:r>
              <a:rPr lang="en" dirty="0"/>
              <a:t>15 000 litrů vody a 6,5 kg obilovin</a:t>
            </a:r>
            <a:endParaRPr dirty="0"/>
          </a:p>
          <a:p>
            <a:pPr>
              <a:spcBef>
                <a:spcPts val="1000"/>
              </a:spcBef>
            </a:pPr>
            <a:r>
              <a:rPr lang="cs-CZ" dirty="0"/>
              <a:t>Živočišná produkce (pastviny + krmivo) = 1/4</a:t>
            </a:r>
            <a:r>
              <a:rPr lang="en" dirty="0"/>
              <a:t> veškeré souše (= </a:t>
            </a:r>
            <a:r>
              <a:rPr lang="cs-CZ" dirty="0"/>
              <a:t>¾ </a:t>
            </a:r>
            <a:r>
              <a:rPr lang="en" b="1" dirty="0"/>
              <a:t>veškeré zemědělské půdy</a:t>
            </a:r>
            <a:r>
              <a:rPr lang="en" dirty="0"/>
              <a:t>)</a:t>
            </a:r>
            <a:endParaRPr dirty="0"/>
          </a:p>
          <a:p>
            <a:pPr>
              <a:spcBef>
                <a:spcPts val="1000"/>
              </a:spcBef>
              <a:buClr>
                <a:schemeClr val="dk1"/>
              </a:buClr>
            </a:pPr>
            <a:r>
              <a:rPr lang="en-GB" b="1" dirty="0">
                <a:solidFill>
                  <a:schemeClr val="dk1"/>
                </a:solidFill>
              </a:rPr>
              <a:t>14,5% </a:t>
            </a:r>
            <a:r>
              <a:rPr lang="en-GB" b="1" dirty="0" err="1">
                <a:solidFill>
                  <a:schemeClr val="dk1"/>
                </a:solidFill>
              </a:rPr>
              <a:t>veškerých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antropogenních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emisí</a:t>
            </a:r>
            <a:r>
              <a:rPr lang="en-GB" b="1" dirty="0">
                <a:solidFill>
                  <a:schemeClr val="dk1"/>
                </a:solidFill>
              </a:rPr>
              <a:t> GHGs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GB" dirty="0" err="1">
                <a:solidFill>
                  <a:schemeClr val="dk1"/>
                </a:solidFill>
              </a:rPr>
              <a:t>Více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než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doprava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6"/>
    </mc:Choice>
    <mc:Fallback xmlns="">
      <p:transition spd="slow" advTm="786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Krmiva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„Sója dovezená do ČR zpravidla pochází z J </a:t>
            </a:r>
            <a:r>
              <a:rPr lang="cs-CZ" dirty="0" err="1"/>
              <a:t>Am</a:t>
            </a:r>
            <a:r>
              <a:rPr lang="cs-CZ" dirty="0"/>
              <a:t>. Většina skončí ve zvířecích žaludcích“</a:t>
            </a:r>
            <a:r>
              <a:rPr lang="cs-CZ" i="1" dirty="0"/>
              <a:t> </a:t>
            </a:r>
            <a:r>
              <a:rPr lang="cs-CZ" sz="1000" i="1" dirty="0"/>
              <a:t>(Zdroj: Atlas půdy, 2018)</a:t>
            </a:r>
            <a:endParaRPr lang="en-GB" sz="1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250" t="26562" r="39688" b="35547"/>
          <a:stretch>
            <a:fillRect/>
          </a:stretch>
        </p:blipFill>
        <p:spPr bwMode="auto">
          <a:xfrm>
            <a:off x="1869795" y="2439453"/>
            <a:ext cx="6880507" cy="425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0"/>
    </mc:Choice>
    <mc:Fallback xmlns="">
      <p:transition spd="slow" advTm="206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.. a dále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u="sng" dirty="0"/>
              <a:t>Včelařství (apikultura)</a:t>
            </a:r>
            <a:r>
              <a:rPr lang="en" dirty="0"/>
              <a:t> - Od roku 2010 úbytek 40 % včelstev v USA</a:t>
            </a:r>
            <a:r>
              <a:rPr lang="cs-CZ" dirty="0"/>
              <a:t> </a:t>
            </a:r>
            <a:r>
              <a:rPr lang="en" sz="1400" dirty="0"/>
              <a:t>(www.sos-bess.org)</a:t>
            </a:r>
            <a:endParaRPr sz="1400"/>
          </a:p>
          <a:p>
            <a:pPr>
              <a:spcBef>
                <a:spcPts val="1000"/>
              </a:spcBef>
            </a:pPr>
            <a:r>
              <a:rPr lang="en" u="sng" dirty="0"/>
              <a:t>Rybolov</a:t>
            </a:r>
            <a:endParaRPr/>
          </a:p>
          <a:p>
            <a:pPr indent="-228600">
              <a:spcBef>
                <a:spcPts val="1000"/>
              </a:spcBef>
              <a:buNone/>
            </a:pPr>
            <a:endParaRPr/>
          </a:p>
          <a:p>
            <a:pPr indent="-228600">
              <a:spcBef>
                <a:spcPts val="1000"/>
              </a:spcBef>
              <a:buNone/>
            </a:pPr>
            <a:endParaRPr u="sng"/>
          </a:p>
          <a:p>
            <a:pPr indent="-228600">
              <a:spcBef>
                <a:spcPts val="1000"/>
              </a:spcBef>
              <a:buNone/>
            </a:pPr>
            <a:endParaRPr u="sng"/>
          </a:p>
          <a:p>
            <a:pPr>
              <a:spcBef>
                <a:spcPts val="1000"/>
              </a:spcBef>
              <a:buNone/>
            </a:pPr>
            <a:r>
              <a:rPr lang="en" sz="1000" i="1" dirty="0"/>
              <a:t>				</a:t>
            </a:r>
            <a:endParaRPr/>
          </a:p>
          <a:p>
            <a:pPr algn="ctr">
              <a:spcBef>
                <a:spcPts val="1000"/>
              </a:spcBef>
              <a:buNone/>
            </a:pPr>
            <a:r>
              <a:rPr lang="en" sz="1000" i="1" dirty="0"/>
              <a:t>Zdroj: </a:t>
            </a:r>
            <a:r>
              <a:rPr lang="en" sz="1000" i="1" u="sng" dirty="0">
                <a:solidFill>
                  <a:schemeClr val="hlink"/>
                </a:solidFill>
                <a:hlinkClick r:id="rId3"/>
              </a:rPr>
              <a:t>https://www.fishforward.eu/sl/facts-figures/</a:t>
            </a:r>
            <a:endParaRPr sz="1000" i="1"/>
          </a:p>
          <a:p>
            <a:pPr>
              <a:spcBef>
                <a:spcPts val="1000"/>
              </a:spcBef>
            </a:pPr>
            <a:r>
              <a:rPr lang="en" u="sng" dirty="0"/>
              <a:t>Lesnictví </a:t>
            </a:r>
            <a:r>
              <a:rPr lang="en" dirty="0"/>
              <a:t>- chov a lov, sběr hub a lesních plodin</a:t>
            </a:r>
            <a:endParaRPr/>
          </a:p>
          <a:p>
            <a:pPr indent="-228600">
              <a:spcBef>
                <a:spcPts val="1000"/>
              </a:spcBef>
              <a:buNone/>
            </a:pPr>
            <a:endParaRPr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34" name="Google Shape;134;p26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26172" t="44375" r="26953" b="30000"/>
          <a:stretch/>
        </p:blipFill>
        <p:spPr>
          <a:xfrm>
            <a:off x="1411025" y="3061592"/>
            <a:ext cx="632195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19"/>
    </mc:Choice>
    <mc:Fallback xmlns="">
      <p:transition spd="slow" advTm="1513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Politicko-ekonomické souvislosti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1"/>
    </mc:Choice>
    <mc:Fallback xmlns="">
      <p:transition spd="slow" advTm="228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Úvod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"/>
    </mc:Choice>
    <mc:Fallback xmlns="">
      <p:transition spd="slow" advTm="100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/>
              <a:t>Faktory ovlivňující světovou produkci</a:t>
            </a:r>
            <a:endParaRPr sz="3600"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Přírodní poměry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Vývoj společnosti a dostupnost technologií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Vlastnictví a způsoby využívání půdy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Koncentrace poptávky (obyvatelstvo měst)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Rozptýlenost nabídky (zemědělské plochy dál od měst, příměstské zemědělství, městské zemědělství)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Vznik specializovaných produkčních oblastí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75"/>
    </mc:Choice>
    <mc:Fallback xmlns="">
      <p:transition spd="slow" advTm="13337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Export a import potravin (kcal)</a:t>
            </a:r>
            <a:endParaRPr sz="4400"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>
              <a:buNone/>
            </a:pPr>
            <a:r>
              <a:rPr lang="en" sz="1000" i="1"/>
              <a:t>Zdroj: World Atlas, viz Gomiero 2016</a:t>
            </a:r>
            <a:endParaRPr sz="1000" i="1"/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71" y="1214424"/>
            <a:ext cx="8755063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37"/>
    </mc:Choice>
    <mc:Fallback xmlns="">
      <p:transition spd="slow" advTm="1172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Pracovníci v zemědělství</a:t>
            </a:r>
            <a:endParaRPr sz="4400"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285722" y="6550225"/>
            <a:ext cx="3110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n" i="1"/>
              <a:t>Zdroj: World Atlas, viz Gomiero 2016</a:t>
            </a:r>
            <a:endParaRPr i="1"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5" y="1211287"/>
            <a:ext cx="8778875" cy="536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19"/>
    </mc:Choice>
    <mc:Fallback xmlns="">
      <p:transition spd="slow" advTm="5681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200"/>
              <a:t>Vlastnictví a způsoby využití půdy</a:t>
            </a:r>
            <a:endParaRPr sz="4200"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u="sng" dirty="0"/>
              <a:t>Moderní společnosti</a:t>
            </a:r>
            <a:r>
              <a:rPr lang="en" dirty="0"/>
              <a:t> – </a:t>
            </a:r>
            <a:r>
              <a:rPr lang="en" b="1" dirty="0"/>
              <a:t>průmyslové zemědělství</a:t>
            </a:r>
            <a:endParaRPr b="1" dirty="0"/>
          </a:p>
          <a:p>
            <a:pPr lvl="1"/>
            <a:r>
              <a:rPr lang="cs-CZ" sz="1800" dirty="0"/>
              <a:t>Průměrná výměra zem. půdy na farmě v USA 100x větší než v Japonsku, 10 x větší než v západní Evropě</a:t>
            </a:r>
          </a:p>
          <a:p>
            <a:pPr lvl="1"/>
            <a:r>
              <a:rPr lang="cs-CZ" sz="1800" dirty="0"/>
              <a:t>V USA typické rodinné farmy, v </a:t>
            </a:r>
            <a:r>
              <a:rPr lang="cs-CZ" sz="1800" dirty="0" err="1"/>
              <a:t>záp</a:t>
            </a:r>
            <a:r>
              <a:rPr lang="cs-CZ" sz="1800" dirty="0"/>
              <a:t>. Evropě typické farmářské družstva a velké podniky</a:t>
            </a:r>
          </a:p>
          <a:p>
            <a:pPr>
              <a:spcBef>
                <a:spcPts val="1000"/>
              </a:spcBef>
            </a:pPr>
            <a:r>
              <a:rPr lang="en" u="sng" dirty="0"/>
              <a:t>Tradiční společnosti</a:t>
            </a:r>
            <a:r>
              <a:rPr lang="en" dirty="0"/>
              <a:t> - </a:t>
            </a:r>
            <a:r>
              <a:rPr lang="en" b="1" dirty="0"/>
              <a:t>občinové zemědělství</a:t>
            </a:r>
            <a:endParaRPr lang="cs-CZ" b="1" dirty="0"/>
          </a:p>
          <a:p>
            <a:pPr lvl="1"/>
            <a:r>
              <a:rPr lang="cs-CZ" dirty="0"/>
              <a:t>Veškerá půda ve vlastnictví občiny, zemědělec (člen) právo na úrodu, ale ne na volné vlastnictví.</a:t>
            </a:r>
          </a:p>
          <a:p>
            <a:pPr indent="-355600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cs-CZ" u="sng" dirty="0"/>
              <a:t>„Modernita“ v tradičních společnostech</a:t>
            </a:r>
            <a:r>
              <a:rPr lang="cs-CZ" dirty="0"/>
              <a:t> – </a:t>
            </a:r>
            <a:r>
              <a:rPr lang="cs-CZ" b="1" dirty="0"/>
              <a:t>plantážnictví a nucené tržní zemědělství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35"/>
    </mc:Choice>
    <mc:Fallback xmlns="">
      <p:transition spd="slow" advTm="1969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Občinové zemědělství</a:t>
            </a:r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u="sng"/>
              <a:t>Latinská Amerika</a:t>
            </a:r>
            <a:r>
              <a:rPr lang="en"/>
              <a:t> - méně úrodné půdy, vysoko v horách</a:t>
            </a:r>
            <a:endParaRPr/>
          </a:p>
          <a:p>
            <a:pPr>
              <a:spcBef>
                <a:spcPts val="1000"/>
              </a:spcBef>
            </a:pPr>
            <a:r>
              <a:rPr lang="en" u="sng"/>
              <a:t>Tropická Afrika</a:t>
            </a:r>
            <a:r>
              <a:rPr lang="en"/>
              <a:t> - stále velké plochy</a:t>
            </a:r>
            <a:endParaRPr/>
          </a:p>
          <a:p>
            <a:pPr>
              <a:spcBef>
                <a:spcPts val="1000"/>
              </a:spcBef>
              <a:buNone/>
            </a:pPr>
            <a:r>
              <a:rPr lang="en"/>
              <a:t>= Samozásobitelské hospodářství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Problémy:</a:t>
            </a:r>
            <a:endParaRPr/>
          </a:p>
          <a:p>
            <a:pPr lvl="1"/>
            <a:r>
              <a:rPr lang="en"/>
              <a:t>Vyvlastňování → vznik nových plantáží</a:t>
            </a:r>
            <a:endParaRPr/>
          </a:p>
          <a:p>
            <a:pPr lvl="1"/>
            <a:r>
              <a:rPr lang="en"/>
              <a:t>Přelidnění → nezaměstnanost (příp. zaměstnanost na plantážích), hlad</a:t>
            </a:r>
            <a:endParaRPr/>
          </a:p>
          <a:p>
            <a:pPr lvl="1"/>
            <a:r>
              <a:rPr lang="en"/>
              <a:t>Majetková diferenciace v občině → vznik občinové šlechty</a:t>
            </a:r>
            <a:endParaRPr/>
          </a:p>
          <a:p>
            <a:pPr lvl="1">
              <a:spcAft>
                <a:spcPts val="1000"/>
              </a:spcAft>
            </a:pPr>
            <a:r>
              <a:rPr lang="en"/>
              <a:t>Nucený vstup na trh (daňová povinnost) → exportní specializace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70"/>
    </mc:Choice>
    <mc:Fallback xmlns="">
      <p:transition spd="slow" advTm="666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Drobné tržní zemědělství a plantážnictví</a:t>
            </a:r>
            <a:endParaRPr sz="3600"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u="sng"/>
              <a:t>Drobné tržní zemědělství</a:t>
            </a:r>
            <a:r>
              <a:rPr lang="en"/>
              <a:t> -  rozklad občin a feudálních vztahů, daňová povinnost, nutnost produkce (exportních) druhů - monokultury, často pachtovní (nájemní) smlouvy</a:t>
            </a:r>
            <a:endParaRPr/>
          </a:p>
          <a:p>
            <a:pPr marL="0" indent="0">
              <a:spcBef>
                <a:spcPts val="1000"/>
              </a:spcBef>
              <a:buNone/>
            </a:pPr>
            <a:endParaRPr u="sng"/>
          </a:p>
          <a:p>
            <a:pPr indent="-342900">
              <a:spcBef>
                <a:spcPts val="1000"/>
              </a:spcBef>
              <a:buSzPts val="1800"/>
            </a:pPr>
            <a:r>
              <a:rPr lang="en" u="sng"/>
              <a:t>Plantážnictví</a:t>
            </a:r>
            <a:r>
              <a:rPr lang="en"/>
              <a:t> - vznik a) z otrokářství a kolonialismu; b) neokolonialismus zahraničního kapitálu + exportní závislost zemí a dnes již i domácí kapitál. </a:t>
            </a:r>
            <a:endParaRPr/>
          </a:p>
          <a:p>
            <a:pPr lvl="1">
              <a:spcAft>
                <a:spcPts val="1000"/>
              </a:spcAft>
            </a:pPr>
            <a:r>
              <a:rPr lang="en"/>
              <a:t>Velmi špatné pracovní podmínky - pracovní doba, plat v naturáliích, používání pesticidů, dětská práce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2"/>
    </mc:Choice>
    <mc:Fallback xmlns="">
      <p:transition spd="slow" advTm="6065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Tržní zemědělství - vývoj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sz="1800" dirty="0"/>
              <a:t>Smíšené zemědělství (pěstování píce a žita na zimu, chov dobytka na maso a mléko) přetrvávalo v Evropě 2-3 tis. let (dvojpolní a trojpolní systém)</a:t>
            </a:r>
            <a:endParaRPr sz="1800" dirty="0"/>
          </a:p>
          <a:p>
            <a:pPr indent="-342900">
              <a:spcBef>
                <a:spcPts val="1000"/>
              </a:spcBef>
              <a:buSzPts val="1800"/>
            </a:pPr>
            <a:r>
              <a:rPr lang="en" sz="1800" dirty="0"/>
              <a:t>V 19. stol. agrární revoluce, střídavé hospodářství, celoroční obdělávání, specializace, </a:t>
            </a:r>
            <a:r>
              <a:rPr lang="en" sz="1800" b="1" dirty="0"/>
              <a:t>oddělení produkce a spotřeby - trh</a:t>
            </a:r>
            <a:r>
              <a:rPr lang="en" sz="1800" dirty="0"/>
              <a:t>. Produkce podle ziskovosti (nikoli výnosnosti), mezikontinentální obchod (dnes nejen plodiny, které nejdou v Evropě produkovat)</a:t>
            </a:r>
            <a:endParaRPr sz="1800" dirty="0"/>
          </a:p>
          <a:p>
            <a:pPr indent="-342900">
              <a:spcBef>
                <a:spcPts val="1000"/>
              </a:spcBef>
              <a:buSzPts val="1800"/>
            </a:pPr>
            <a:r>
              <a:rPr lang="en" sz="1800" dirty="0"/>
              <a:t>Dnes: </a:t>
            </a:r>
            <a:r>
              <a:rPr lang="en" sz="1800" b="1" dirty="0"/>
              <a:t>Intenzifikace, mechanizace a specializace</a:t>
            </a:r>
            <a:r>
              <a:rPr lang="en" sz="1800" dirty="0"/>
              <a:t>, zvýšení </a:t>
            </a:r>
            <a:r>
              <a:rPr lang="en" sz="1800" i="1" dirty="0"/>
              <a:t>food miles</a:t>
            </a:r>
            <a:r>
              <a:rPr lang="en" sz="1800" dirty="0"/>
              <a:t>, pokles pracovní síly v zemědělství (v ČR dnes 3 %). </a:t>
            </a:r>
            <a:r>
              <a:rPr lang="en" sz="1800" i="1" dirty="0"/>
              <a:t>Green revolution </a:t>
            </a:r>
            <a:r>
              <a:rPr lang="en" sz="1800" dirty="0"/>
              <a:t>(zvýšení výnosnosti odrůd, původně odrůd rýže; používání průmyslových hnojiv a mechanizace); </a:t>
            </a:r>
            <a:r>
              <a:rPr lang="en" sz="1800" i="1" dirty="0"/>
              <a:t>White revolution </a:t>
            </a:r>
            <a:r>
              <a:rPr lang="en" sz="1800" dirty="0"/>
              <a:t>(zvýšení dojivosti krav v Indii). </a:t>
            </a:r>
            <a:r>
              <a:rPr lang="en" sz="1800" i="1" dirty="0"/>
              <a:t>GMO revolution?</a:t>
            </a:r>
            <a:r>
              <a:rPr lang="en" sz="1800" dirty="0"/>
              <a:t> Zdroj:</a:t>
            </a:r>
            <a:r>
              <a:rPr lang="en" sz="1800" i="1" dirty="0"/>
              <a:t> </a:t>
            </a:r>
            <a:r>
              <a:rPr lang="en" sz="1800" i="1" u="sng" dirty="0">
                <a:solidFill>
                  <a:schemeClr val="hlink"/>
                </a:solidFill>
                <a:hlinkClick r:id="rId3"/>
              </a:rPr>
              <a:t>http://www.fao.org/docrep/004/y3557e/y3557e09.htm</a:t>
            </a:r>
            <a:r>
              <a:rPr lang="en" sz="1800" i="1" dirty="0"/>
              <a:t> </a:t>
            </a:r>
            <a:endParaRPr sz="1800" i="1" dirty="0"/>
          </a:p>
          <a:p>
            <a:pPr indent="-342900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" sz="1800" b="1" dirty="0"/>
              <a:t>Ekologizace zemědělství:</a:t>
            </a:r>
            <a:r>
              <a:rPr lang="en" sz="1800" dirty="0"/>
              <a:t> </a:t>
            </a:r>
            <a:r>
              <a:rPr lang="en" sz="1800" dirty="0">
                <a:solidFill>
                  <a:schemeClr val="dk1"/>
                </a:solidFill>
              </a:rPr>
              <a:t>Odklon od produkce k mimoprodukčním funkcím zemědělství (sociální, krajinotvorné, environmentální). Zemědělství by mělo mít aktivní podíl na všestranné obnově funkcí krajiny, na tvorbě a upevňování její ekologické stability i na očištění potravních řetězců</a:t>
            </a:r>
            <a:endParaRPr sz="18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0"/>
    </mc:Choice>
    <mc:Fallback xmlns="">
      <p:transition spd="slow" advTm="5377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Zemědělská politika </a:t>
            </a:r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SzPts val="2000"/>
            </a:pPr>
            <a:r>
              <a:rPr lang="en" sz="2000" u="sng" dirty="0"/>
              <a:t>Obchodní politika států</a:t>
            </a:r>
            <a:r>
              <a:rPr lang="en" sz="2000" dirty="0"/>
              <a:t> (cla, licence, kvóty)</a:t>
            </a:r>
            <a:endParaRPr sz="2000" dirty="0"/>
          </a:p>
          <a:p>
            <a:pPr indent="-355600">
              <a:spcBef>
                <a:spcPts val="1000"/>
              </a:spcBef>
              <a:buSzPts val="2000"/>
            </a:pPr>
            <a:r>
              <a:rPr lang="en" sz="2000" u="sng" dirty="0"/>
              <a:t>Obchodní politika nadstátních organizací </a:t>
            </a:r>
            <a:r>
              <a:rPr lang="en" sz="2000" dirty="0"/>
              <a:t>na základě mez. dohod sdružující významné producenty</a:t>
            </a:r>
            <a:endParaRPr sz="2000" dirty="0"/>
          </a:p>
          <a:p>
            <a:pPr indent="-355600">
              <a:spcBef>
                <a:spcPts val="1000"/>
              </a:spcBef>
              <a:buSzPts val="2000"/>
            </a:pPr>
            <a:r>
              <a:rPr lang="en" sz="2000" u="sng" dirty="0"/>
              <a:t>Státní intervencionismus</a:t>
            </a:r>
            <a:r>
              <a:rPr lang="en" sz="2000" dirty="0"/>
              <a:t> - </a:t>
            </a:r>
            <a:r>
              <a:rPr lang="en" sz="2000" b="1" dirty="0"/>
              <a:t>podpora určitých kultur</a:t>
            </a:r>
            <a:r>
              <a:rPr lang="en" sz="2000" dirty="0"/>
              <a:t> (energetické plodiny) </a:t>
            </a:r>
            <a:r>
              <a:rPr lang="en" sz="2000" b="1" dirty="0"/>
              <a:t>oblastí </a:t>
            </a:r>
            <a:r>
              <a:rPr lang="en" sz="2000" dirty="0"/>
              <a:t>(upadající oblasti) </a:t>
            </a:r>
            <a:r>
              <a:rPr lang="en" sz="2000" b="1" dirty="0"/>
              <a:t>procesů </a:t>
            </a:r>
            <a:r>
              <a:rPr lang="en" sz="2000" dirty="0"/>
              <a:t>(ekologické zem.), </a:t>
            </a:r>
            <a:r>
              <a:rPr lang="en" sz="2000" b="1" dirty="0"/>
              <a:t>rekultivace prostředí</a:t>
            </a:r>
            <a:endParaRPr sz="2000" b="1" dirty="0"/>
          </a:p>
          <a:p>
            <a:pPr indent="-355600">
              <a:spcBef>
                <a:spcPts val="1000"/>
              </a:spcBef>
              <a:buSzPts val="2000"/>
            </a:pPr>
            <a:r>
              <a:rPr lang="en" sz="2000" b="1" dirty="0"/>
              <a:t>Př. Společná zemědělská politika EU </a:t>
            </a:r>
            <a:r>
              <a:rPr lang="en" sz="2000" dirty="0"/>
              <a:t>- formou dotací by měla zajišťovat vysoké standardy kvality a bezpečnosti produkce, měla by podporovat místní zemědělce a rozvoj venkova. Je však značně kontroverzní - podporuje více velké podniky, nedokáže řešit problémy distribučního řetězce ani koncentrace půdy. – Viz IFOAM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https://www.ifoam-eu.org/sites/default/files/ifoameu_policy_cap_post_2020_vision_paper_final_201701.pdf</a:t>
            </a:r>
            <a:r>
              <a:rPr lang="en" sz="2000" dirty="0"/>
              <a:t> 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06"/>
    </mc:Choice>
    <mc:Fallback xmlns="">
      <p:transition spd="slow" advTm="12790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/>
              <a:t>Sociální a ekonomické problémy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8EE164-6FC0-44A7-9688-6C0EDF659AC3}"/>
              </a:ext>
            </a:extLst>
          </p:cNvPr>
          <p:cNvSpPr/>
          <p:nvPr/>
        </p:nvSpPr>
        <p:spPr>
          <a:xfrm>
            <a:off x="414779" y="5197701"/>
            <a:ext cx="8417521" cy="133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</a:rPr>
              <a:t>Koncentrace půdy a </a:t>
            </a:r>
            <a:r>
              <a:rPr lang="cs-CZ" sz="2000" dirty="0">
                <a:solidFill>
                  <a:schemeClr val="dk1"/>
                </a:solidFill>
              </a:rPr>
              <a:t>zisků v</a:t>
            </a:r>
            <a:r>
              <a:rPr lang="en" sz="2000" dirty="0">
                <a:solidFill>
                  <a:schemeClr val="dk1"/>
                </a:solidFill>
              </a:rPr>
              <a:t> rukou nadnárodních firem</a:t>
            </a:r>
          </a:p>
          <a:p>
            <a:pPr indent="-228600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</a:rPr>
              <a:t>Zábory půdy (Land Grabbing)</a:t>
            </a:r>
            <a:endParaRPr lang="cs-CZ" sz="2000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</a:rPr>
              <a:t>Plýtvání produkcí</a:t>
            </a:r>
            <a:endParaRPr lang="en" sz="2000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</a:rPr>
              <a:t>Produkce geneticky modifikovaných organismů (GMOs)</a:t>
            </a:r>
            <a:endParaRPr lang="cs-CZ" sz="2000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</a:rPr>
              <a:t>Rostoucí cena půdy</a:t>
            </a:r>
          </a:p>
          <a:p>
            <a:pPr indent="-228600"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</a:rPr>
              <a:t>Specializace regionů (vývozní regiony globálního Jihu)</a:t>
            </a:r>
          </a:p>
          <a:p>
            <a:pPr indent="-228600">
              <a:buClr>
                <a:schemeClr val="dk1"/>
              </a:buClr>
            </a:pPr>
            <a:r>
              <a:rPr lang="en" sz="2000" dirty="0"/>
              <a:t>Zemědělec - cenový příjemce, nadnárodní řetězec - cenový tvůrce</a:t>
            </a:r>
            <a:endParaRPr lang="cs-CZ" sz="2000" dirty="0"/>
          </a:p>
          <a:p>
            <a:pPr lvl="1" indent="-228600">
              <a:buClr>
                <a:schemeClr val="dk1"/>
              </a:buClr>
            </a:pPr>
            <a:r>
              <a:rPr lang="cs-CZ" sz="1200" b="1" dirty="0"/>
              <a:t>Zemědělec - cenový příjemce, nadnárodní řetězec - cenový tvůrce</a:t>
            </a:r>
            <a:r>
              <a:rPr lang="cs-CZ" sz="1400" dirty="0"/>
              <a:t>; ústní dohody, krátkodobé smlouvy, tlak na produkci. Dopad - zemědělci do poslední chvíle neví, zda produkci prodají. Stávají se vazaly velkých podniků. Viz např: </a:t>
            </a:r>
            <a:r>
              <a:rPr lang="cs-CZ" sz="1400" u="sng" dirty="0">
                <a:solidFill>
                  <a:schemeClr val="hlink"/>
                </a:solidFill>
                <a:hlinkClick r:id="rId3"/>
              </a:rPr>
              <a:t>www.zachranjidlo.cz</a:t>
            </a:r>
            <a:r>
              <a:rPr lang="cs-CZ" sz="1400" dirty="0"/>
              <a:t> </a:t>
            </a:r>
          </a:p>
          <a:p>
            <a:pPr lvl="1" indent="-228600">
              <a:buClr>
                <a:schemeClr val="dk1"/>
              </a:buClr>
            </a:pPr>
            <a:endParaRPr lang="cs-CZ" sz="1400" dirty="0"/>
          </a:p>
          <a:p>
            <a:pPr indent="-228600">
              <a:buClr>
                <a:schemeClr val="dk1"/>
              </a:buClr>
              <a:buNone/>
            </a:pPr>
            <a:r>
              <a:rPr lang="cs-CZ" sz="1800" i="1" dirty="0">
                <a:solidFill>
                  <a:schemeClr val="dk1"/>
                </a:solidFill>
              </a:rPr>
              <a:t>OTÁZKA 2: Současný stav zhoršuje </a:t>
            </a:r>
            <a:r>
              <a:rPr lang="cs-CZ" sz="1800" b="1" i="1" u="sng" dirty="0">
                <a:solidFill>
                  <a:schemeClr val="dk1"/>
                </a:solidFill>
              </a:rPr>
              <a:t>PŘÍSTUP K PŮDĚ </a:t>
            </a:r>
            <a:r>
              <a:rPr lang="cs-CZ" sz="1800" i="1" dirty="0">
                <a:solidFill>
                  <a:schemeClr val="dk1"/>
                </a:solidFill>
              </a:rPr>
              <a:t>malým a středním zemědělcům a  přístup obyvatel ke kvalitním a bezpečným potravinám a zároveň vytváří tlak na spravedlivou odměnu pro zemědělce. Jak tuto situaci změnit?</a:t>
            </a:r>
            <a:endParaRPr lang="en" sz="1800" i="1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AC811F6-030D-481E-B495-3401504A4A74}"/>
              </a:ext>
            </a:extLst>
          </p:cNvPr>
          <p:cNvSpPr/>
          <p:nvPr/>
        </p:nvSpPr>
        <p:spPr>
          <a:xfrm>
            <a:off x="311700" y="1472867"/>
            <a:ext cx="8520600" cy="263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45"/>
    </mc:Choice>
    <mc:Fallback xmlns="">
      <p:transition spd="slow" advTm="29144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959950" y="390167"/>
            <a:ext cx="3872400" cy="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/>
              <a:t>Koncentrace půdy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0081" t="16601" r="27525" b="10156"/>
          <a:stretch>
            <a:fillRect/>
          </a:stretch>
        </p:blipFill>
        <p:spPr bwMode="auto">
          <a:xfrm>
            <a:off x="785786" y="285728"/>
            <a:ext cx="3681600" cy="6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Zástupný symbol pro obsah 3" descr="4-z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523987"/>
            <a:ext cx="4767188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46"/>
    </mc:Choice>
    <mc:Fallback xmlns="">
      <p:transition spd="slow" advTm="1600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O čem to dnes bude?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buFont typeface="+mj-lt"/>
              <a:buAutoNum type="arabicPeriod"/>
            </a:pPr>
            <a:r>
              <a:rPr lang="en" dirty="0"/>
              <a:t>O základní formě lidské aktivity </a:t>
            </a:r>
            <a:r>
              <a:rPr lang="en-GB" dirty="0"/>
              <a:t>–</a:t>
            </a:r>
            <a:r>
              <a:rPr lang="cs-CZ" dirty="0"/>
              <a:t> </a:t>
            </a:r>
            <a:r>
              <a:rPr lang="en" dirty="0"/>
              <a:t>zajištění obživy</a:t>
            </a:r>
            <a:endParaRPr lang="cs-CZ" dirty="0"/>
          </a:p>
          <a:p>
            <a:pPr marL="533400" lvl="0" indent="-457200">
              <a:buFont typeface="+mj-lt"/>
              <a:buAutoNum type="arabicPeriod"/>
            </a:pPr>
            <a:r>
              <a:rPr lang="en" dirty="0"/>
              <a:t>O politicko-ekonomických souvislostech produkce potravin</a:t>
            </a:r>
            <a:endParaRPr lang="cs-CZ" dirty="0"/>
          </a:p>
          <a:p>
            <a:pPr marL="533400" lvl="0" indent="-457200">
              <a:buFont typeface="+mj-lt"/>
              <a:buAutoNum type="arabicPeriod"/>
            </a:pPr>
            <a:r>
              <a:rPr lang="en" dirty="0"/>
              <a:t>O nedostatku potravin a potravinové </a:t>
            </a:r>
            <a:r>
              <a:rPr lang="cs-CZ" dirty="0"/>
              <a:t>suverenitě</a:t>
            </a:r>
          </a:p>
          <a:p>
            <a:pPr marL="533400" lvl="0" indent="-457200">
              <a:buFont typeface="+mj-lt"/>
              <a:buAutoNum type="arabicPeriod"/>
            </a:pPr>
            <a:r>
              <a:rPr lang="en" dirty="0"/>
              <a:t>O </a:t>
            </a:r>
            <a:r>
              <a:rPr lang="cs-CZ" dirty="0"/>
              <a:t>sociálních a </a:t>
            </a:r>
            <a:r>
              <a:rPr lang="en" dirty="0"/>
              <a:t>environmentálních dopadech globální produkce potravin</a:t>
            </a:r>
            <a:endParaRPr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48F3E21-EEFF-46AD-986D-70D75CB054BE}"/>
              </a:ext>
            </a:extLst>
          </p:cNvPr>
          <p:cNvSpPr/>
          <p:nvPr/>
        </p:nvSpPr>
        <p:spPr>
          <a:xfrm>
            <a:off x="311701" y="1472869"/>
            <a:ext cx="8520600" cy="3306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72"/>
    </mc:Choice>
    <mc:Fallback xmlns="">
      <p:transition spd="slow" advTm="13917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zemědělské půdy v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12" y="1472867"/>
            <a:ext cx="2545788" cy="5217600"/>
          </a:xfrm>
        </p:spPr>
        <p:txBody>
          <a:bodyPr/>
          <a:lstStyle/>
          <a:p>
            <a:pPr marL="76200" indent="0" algn="ctr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26B153-88A2-42F6-A979-406C0C89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85645"/>
            <a:ext cx="82105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3"/>
    </mc:Choice>
    <mc:Fallback xmlns="">
      <p:transition spd="slow" advTm="3411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1082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i="1"/>
              <a:t>Kdo vlastní genofond? A</a:t>
            </a:r>
            <a:r>
              <a:rPr lang="en" sz="3200"/>
              <a:t>grochemické a semenářské firmy</a:t>
            </a:r>
            <a:endParaRPr sz="3200"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421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endParaRPr sz="900" i="1" dirty="0"/>
          </a:p>
          <a:p>
            <a:pPr marL="0" indent="0">
              <a:buNone/>
            </a:pPr>
            <a:r>
              <a:rPr lang="pl-PL" sz="900" i="1" dirty="0"/>
              <a:t>Zdroj: https://www.accesstoseeds.org/app/uploads/2018/07/Top20GlobalSeed.pdf</a:t>
            </a:r>
          </a:p>
          <a:p>
            <a:pPr marL="0" indent="0">
              <a:buNone/>
            </a:pPr>
            <a:endParaRPr sz="900" i="1" dirty="0"/>
          </a:p>
        </p:txBody>
      </p:sp>
      <p:pic>
        <p:nvPicPr>
          <p:cNvPr id="216" name="Google Shape;216;p3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7285" t="26789" r="28685" b="18640"/>
          <a:stretch/>
        </p:blipFill>
        <p:spPr>
          <a:xfrm>
            <a:off x="142844" y="1643050"/>
            <a:ext cx="5079605" cy="3934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A8B96-F0DC-4215-9A8E-2D39B0595669}"/>
              </a:ext>
            </a:extLst>
          </p:cNvPr>
          <p:cNvSpPr txBox="1"/>
          <p:nvPr/>
        </p:nvSpPr>
        <p:spPr>
          <a:xfrm>
            <a:off x="452488" y="5979893"/>
            <a:ext cx="7975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linkClick r:id="rId4"/>
              </a:rPr>
              <a:t>Jak německý farmaceutický obr Bayer spolkl americkou legendu </a:t>
            </a:r>
            <a:r>
              <a:rPr lang="cs-CZ" sz="2000" dirty="0" err="1">
                <a:hlinkClick r:id="rId4"/>
              </a:rPr>
              <a:t>Monsanto</a:t>
            </a:r>
            <a:r>
              <a:rPr lang="cs-CZ" sz="2000" dirty="0">
                <a:hlinkClick r:id="rId4"/>
              </a:rPr>
              <a:t>. A jak se mu zpříčila v krku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9"/>
    </mc:Choice>
    <mc:Fallback xmlns="">
      <p:transition spd="slow" advTm="5393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GMO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"/>
              <a:t>GMO - geneticky modifikované organismy</a:t>
            </a:r>
            <a:endParaRPr/>
          </a:p>
          <a:p>
            <a:pPr lvl="1" indent="-336550">
              <a:buSzPts val="1700"/>
            </a:pPr>
            <a:r>
              <a:rPr lang="en" sz="1700"/>
              <a:t>Technologie zasahující do DNA struktury organismů (plodin) za účelem selekce určitých vlastností (velikost, růst, odolnost vůči klimatickým vlivům, vůči škůdcům, apod.)</a:t>
            </a:r>
            <a:endParaRPr sz="1700"/>
          </a:p>
          <a:p>
            <a:pPr lvl="1" indent="-336550">
              <a:buSzPts val="1700"/>
            </a:pPr>
            <a:r>
              <a:rPr lang="en" sz="1700"/>
              <a:t>Zkracuje dobu nutnou k vyšlechtění druhu konkrétních vlastností na polovinu</a:t>
            </a:r>
            <a:endParaRPr sz="1700"/>
          </a:p>
          <a:p>
            <a:pPr lvl="1" indent="-336550">
              <a:spcAft>
                <a:spcPts val="1000"/>
              </a:spcAft>
              <a:buSzPts val="1700"/>
            </a:pPr>
            <a:r>
              <a:rPr lang="en" sz="1700"/>
              <a:t>Není zaručena bezpečnost těchto plodin na organismy (vč. člověka), na ekosystém</a:t>
            </a:r>
            <a:endParaRPr sz="1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3"/>
    </mc:Choice>
    <mc:Fallback xmlns="">
      <p:transition spd="slow" advTm="4708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Zábory půdy (</a:t>
            </a:r>
            <a:r>
              <a:rPr lang="en" i="1"/>
              <a:t>land-grabbing</a:t>
            </a:r>
            <a:r>
              <a:rPr lang="en"/>
              <a:t>)</a:t>
            </a:r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dirty="0">
                <a:solidFill>
                  <a:schemeClr val="dk1"/>
                </a:solidFill>
              </a:rPr>
              <a:t>„Dlouhodobé nabývání nebo pronájem půdy nebo práva užívat tuto půdu, a to s doprovodnými značnými problémy či dokonce s porušováním lidských práv“. (</a:t>
            </a:r>
            <a:r>
              <a:rPr lang="en" i="1" dirty="0">
                <a:solidFill>
                  <a:schemeClr val="dk1"/>
                </a:solidFill>
              </a:rPr>
              <a:t>Glopolis)</a:t>
            </a:r>
            <a:endParaRPr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Nepřítomnost dobrovolného nebo informovaného předchozího souhlasu místního obyvatelstva,</a:t>
            </a:r>
            <a:endParaRPr sz="1700"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Nezohlednění sociálních, hospodářských a ekologických dopadů.</a:t>
            </a:r>
            <a:endParaRPr sz="1700"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Velmi kontroverzní, přestože má podobu mnohdy legálních půdních akvizic. Zahraniční kapitál je do země “pozván” často i státními politikami a představiteli</a:t>
            </a:r>
            <a:endParaRPr sz="1700"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V JV Asii, Lat. Am a Africe spojené s produkcí plodin pro biopaliva (jatropha, palma olejná, cukrová třtina, sója)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E73EF1C-F3CC-4883-8996-423E68A3B1F9}"/>
              </a:ext>
            </a:extLst>
          </p:cNvPr>
          <p:cNvSpPr/>
          <p:nvPr/>
        </p:nvSpPr>
        <p:spPr>
          <a:xfrm>
            <a:off x="311700" y="1472867"/>
            <a:ext cx="8520600" cy="4607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95"/>
    </mc:Choice>
    <mc:Fallback xmlns="">
      <p:transition spd="slow" advTm="5309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Hlad a potravinová </a:t>
            </a:r>
            <a:r>
              <a:rPr lang="cs-CZ" dirty="0"/>
              <a:t>suverenita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2"/>
    </mc:Choice>
    <mc:Fallback xmlns="">
      <p:transition spd="slow" advTm="1235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/>
              <a:t>Case Study:</a:t>
            </a:r>
            <a:r>
              <a:rPr lang="en" sz="4600"/>
              <a:t> </a:t>
            </a:r>
            <a:r>
              <a:rPr lang="en" sz="3200"/>
              <a:t>Potravinová krize 2008</a:t>
            </a:r>
            <a:r>
              <a:rPr lang="en"/>
              <a:t> </a:t>
            </a:r>
            <a:r>
              <a:rPr lang="en" sz="1500" i="1"/>
              <a:t>(Blažek, 2012)</a:t>
            </a:r>
            <a:endParaRPr sz="1500" i="1"/>
          </a:p>
          <a:p>
            <a:endParaRPr b="1"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Od roku 2006 silně rostly ceny základních potravin na světových trzích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Skokový nárůst v roce 2008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FAKTORY: růst obyvatel, změna jídelníčku v Číně a Indii, sucho (Rusko, Austrálie), růst produkce biopaliv, restrikce exportů (Argentina, Ukrajina), rostoucí cena ropy, finanční spekulace s cenami komodit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Ceny potravin </a:t>
            </a:r>
            <a:r>
              <a:rPr lang="cs-CZ" dirty="0"/>
              <a:t>byly</a:t>
            </a:r>
            <a:r>
              <a:rPr lang="en" dirty="0"/>
              <a:t> i nadále silně volatilní (2. nárůst cen 2010-2011, zejména cukr)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3"/>
    </mc:Choice>
    <mc:Fallback xmlns="">
      <p:transition spd="slow" advTm="6161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Ceny potravin 2007-2010 </a:t>
            </a:r>
            <a:r>
              <a:rPr lang="en" sz="1500" i="1"/>
              <a:t>(Blažek, 2012)</a:t>
            </a:r>
            <a:endParaRPr sz="1500" i="1"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/>
          </a:p>
        </p:txBody>
      </p:sp>
      <p:pic>
        <p:nvPicPr>
          <p:cNvPr id="252" name="Google Shape;2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42" y="2246502"/>
            <a:ext cx="431482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 rotWithShape="1">
          <a:blip r:embed="rId4">
            <a:alphaModFix/>
          </a:blip>
          <a:srcRect t="-6609" r="-6608"/>
          <a:stretch/>
        </p:blipFill>
        <p:spPr>
          <a:xfrm>
            <a:off x="5009792" y="1675036"/>
            <a:ext cx="3609975" cy="417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8"/>
    </mc:Choice>
    <mc:Fallback xmlns="">
      <p:transition spd="slow" advTm="1180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57FD3-8EF6-4039-88CA-D25C2ADE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krize 2022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E0B897-B84B-4610-BEAF-35CB52EF3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21787" r="19783" b="14058"/>
          <a:stretch/>
        </p:blipFill>
        <p:spPr>
          <a:xfrm>
            <a:off x="623449" y="2509544"/>
            <a:ext cx="3736954" cy="2161444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0C7DFE-9DBA-4F74-9D9D-609A86AE1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653" y="1506659"/>
            <a:ext cx="8520600" cy="5217600"/>
          </a:xfrm>
        </p:spPr>
        <p:txBody>
          <a:bodyPr/>
          <a:lstStyle/>
          <a:p>
            <a:pPr marL="76200" indent="0">
              <a:buNone/>
            </a:pPr>
            <a:r>
              <a:rPr lang="cs-CZ" dirty="0" err="1"/>
              <a:t>Unprecedented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</a:t>
            </a:r>
            <a:r>
              <a:rPr lang="cs-CZ" dirty="0" err="1"/>
              <a:t>threaten</a:t>
            </a:r>
            <a:r>
              <a:rPr lang="cs-CZ" dirty="0"/>
              <a:t> a </a:t>
            </a:r>
            <a:r>
              <a:rPr lang="cs-CZ" dirty="0" err="1"/>
              <a:t>hunger</a:t>
            </a:r>
            <a:r>
              <a:rPr lang="cs-CZ" dirty="0"/>
              <a:t> </a:t>
            </a:r>
            <a:r>
              <a:rPr lang="cs-CZ" dirty="0" err="1"/>
              <a:t>catastrophe</a:t>
            </a:r>
            <a:r>
              <a:rPr lang="cs-CZ" dirty="0"/>
              <a:t>, </a:t>
            </a:r>
            <a:r>
              <a:rPr lang="cs-CZ" dirty="0" err="1"/>
              <a:t>World</a:t>
            </a:r>
            <a:r>
              <a:rPr lang="cs-CZ" dirty="0"/>
              <a:t> Food </a:t>
            </a:r>
            <a:r>
              <a:rPr lang="cs-CZ" dirty="0" err="1"/>
              <a:t>Programme</a:t>
            </a:r>
            <a:r>
              <a:rPr lang="cs-CZ" dirty="0"/>
              <a:t>, 4 </a:t>
            </a:r>
            <a:r>
              <a:rPr lang="cs-CZ" dirty="0" err="1"/>
              <a:t>April</a:t>
            </a:r>
            <a:r>
              <a:rPr lang="cs-CZ" dirty="0"/>
              <a:t> 2022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6200" indent="0">
              <a:buNone/>
            </a:pPr>
            <a:endParaRPr lang="cs-CZ" dirty="0">
              <a:hlinkClick r:id="rId3"/>
            </a:endParaRPr>
          </a:p>
          <a:p>
            <a:pPr marL="76200" indent="0">
              <a:buNone/>
            </a:pPr>
            <a:endParaRPr lang="cs-CZ" sz="1400" dirty="0">
              <a:hlinkClick r:id="rId3"/>
            </a:endParaRPr>
          </a:p>
          <a:p>
            <a:pPr marL="76200" indent="0">
              <a:buNone/>
            </a:pPr>
            <a:r>
              <a:rPr lang="en-GB" sz="1800" dirty="0">
                <a:hlinkClick r:id="rId3"/>
              </a:rPr>
              <a:t>https://www.wfp.org/global-hunger-crisis</a:t>
            </a:r>
            <a:r>
              <a:rPr lang="cs-CZ" sz="1800" dirty="0"/>
              <a:t> </a:t>
            </a:r>
            <a:endParaRPr lang="en-GB" sz="1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8BA3FAB-5C73-464F-A5AC-BD99158AA2AC}"/>
              </a:ext>
            </a:extLst>
          </p:cNvPr>
          <p:cNvSpPr/>
          <p:nvPr/>
        </p:nvSpPr>
        <p:spPr>
          <a:xfrm>
            <a:off x="490193" y="5385133"/>
            <a:ext cx="8417521" cy="133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buClr>
                <a:schemeClr val="dk1"/>
              </a:buClr>
              <a:buNone/>
            </a:pPr>
            <a:r>
              <a:rPr lang="cs-CZ" sz="1800" i="1" dirty="0">
                <a:solidFill>
                  <a:schemeClr val="dk1"/>
                </a:solidFill>
              </a:rPr>
              <a:t>OTÁZKA 3: Jak ovlivňuje potravinovou bezpečnost současný konflikt na Ukrajině? Jak ji ovlivnila pandemie koronaviru?</a:t>
            </a:r>
            <a:endParaRPr lang="en" sz="1800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56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>
            <a:spLocks noGrp="1"/>
          </p:cNvSpPr>
          <p:nvPr>
            <p:ph type="title"/>
          </p:nvPr>
        </p:nvSpPr>
        <p:spPr>
          <a:xfrm>
            <a:off x="311700" y="390176"/>
            <a:ext cx="8520600" cy="1133825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Proč </a:t>
            </a:r>
            <a:r>
              <a:rPr lang="cs-CZ" dirty="0"/>
              <a:t>téměř </a:t>
            </a:r>
            <a:r>
              <a:rPr lang="en" dirty="0"/>
              <a:t>1 mld. lidí hladoví? </a:t>
            </a:r>
            <a:r>
              <a:rPr lang="en" sz="1800" i="1" dirty="0"/>
              <a:t>(Glopolis, 2011)</a:t>
            </a:r>
            <a:endParaRPr sz="1800" i="1"/>
          </a:p>
        </p:txBody>
      </p:sp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>
              <a:spcBef>
                <a:spcPts val="400"/>
              </a:spcBef>
              <a:buClr>
                <a:schemeClr val="dk1"/>
              </a:buClr>
              <a:buSzPts val="1600"/>
            </a:pPr>
            <a:r>
              <a:rPr lang="en" sz="2800" dirty="0">
                <a:solidFill>
                  <a:schemeClr val="dk1"/>
                </a:solidFill>
              </a:rPr>
              <a:t>HLAD</a:t>
            </a:r>
            <a:endParaRPr sz="2800" dirty="0">
              <a:solidFill>
                <a:schemeClr val="dk1"/>
              </a:solidFill>
            </a:endParaRPr>
          </a:p>
          <a:p>
            <a:pPr lvl="1" indent="-330200">
              <a:spcBef>
                <a:spcPts val="400"/>
              </a:spcBef>
              <a:buClr>
                <a:schemeClr val="dk1"/>
              </a:buClr>
              <a:buSzPts val="1600"/>
            </a:pPr>
            <a:r>
              <a:rPr lang="en" sz="1800" b="1" i="1" dirty="0">
                <a:solidFill>
                  <a:schemeClr val="dk1"/>
                </a:solidFill>
              </a:rPr>
              <a:t>„Hlad je situace, kdy lidé nemají zajištěný přístup k dostatečnému množství bezpečných a výživných potravin potřebných k normálnímu růstu a zdravému životu.“</a:t>
            </a:r>
            <a:endParaRPr sz="1800" b="1" i="1" dirty="0">
              <a:solidFill>
                <a:schemeClr val="dk1"/>
              </a:solidFill>
            </a:endParaRPr>
          </a:p>
          <a:p>
            <a:pPr lvl="1" indent="-330200">
              <a:spcBef>
                <a:spcPts val="400"/>
              </a:spcBef>
              <a:buClr>
                <a:schemeClr val="dk1"/>
              </a:buClr>
              <a:buSzPts val="1600"/>
            </a:pPr>
            <a:r>
              <a:rPr lang="en" sz="2400" dirty="0">
                <a:solidFill>
                  <a:schemeClr val="dk1"/>
                </a:solidFill>
              </a:rPr>
              <a:t>Světový potravinový program definuje tři projevy hladu:</a:t>
            </a:r>
            <a:endParaRPr sz="2400" dirty="0">
              <a:solidFill>
                <a:schemeClr val="dk1"/>
              </a:solidFill>
            </a:endParaRPr>
          </a:p>
          <a:p>
            <a:pPr lvl="2" indent="-330200">
              <a:spcBef>
                <a:spcPts val="0"/>
              </a:spcBef>
              <a:buSzPts val="1600"/>
            </a:pPr>
            <a:r>
              <a:rPr lang="en" u="sng" dirty="0"/>
              <a:t>nedostatečná výživa (chronické hladovění)</a:t>
            </a:r>
            <a:r>
              <a:rPr lang="en" dirty="0"/>
              <a:t> - konzumovaná potrava neobsahuje dostatek energie k zajištění minimálních fyziologických potřeb</a:t>
            </a:r>
            <a:endParaRPr dirty="0"/>
          </a:p>
          <a:p>
            <a:pPr lvl="2" indent="-330200">
              <a:spcBef>
                <a:spcPts val="0"/>
              </a:spcBef>
              <a:buSzPts val="1600"/>
            </a:pPr>
            <a:r>
              <a:rPr lang="en" u="sng" dirty="0"/>
              <a:t>podvýživa (skrytý projev hladu)</a:t>
            </a:r>
            <a:r>
              <a:rPr lang="en" dirty="0"/>
              <a:t> - nedostatečný příjem bílkovin, energie a stopových prvků, časté infekce a choroby; nedostatek železa, jodu, zinku a vitaminu A</a:t>
            </a:r>
            <a:endParaRPr dirty="0"/>
          </a:p>
          <a:p>
            <a:pPr lvl="2" indent="-330200">
              <a:spcBef>
                <a:spcPts val="0"/>
              </a:spcBef>
              <a:buSzPts val="1600"/>
            </a:pPr>
            <a:r>
              <a:rPr lang="en" u="sng" dirty="0"/>
              <a:t>hladovění (akutní hlad)</a:t>
            </a:r>
            <a:r>
              <a:rPr lang="en" dirty="0"/>
              <a:t> - současné procesy vedoucí k podstatné ztrátě tělesné hmotnosti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2068750-0784-4C39-86A0-7AB1C87DE8C0}"/>
              </a:ext>
            </a:extLst>
          </p:cNvPr>
          <p:cNvSpPr/>
          <p:nvPr/>
        </p:nvSpPr>
        <p:spPr>
          <a:xfrm>
            <a:off x="311700" y="1600986"/>
            <a:ext cx="8520600" cy="5012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1"/>
    </mc:Choice>
    <mc:Fallback xmlns="">
      <p:transition spd="slow" advTm="8933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3E21-2764-4333-873D-4787AA3C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5081-186B-4FB9-B317-7EB8BB8F5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FC7B-B3A6-4048-8D09-7CA81D1E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7" y="174603"/>
            <a:ext cx="8915399" cy="62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Potravinové zdroje člověka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Zdroj potravy pro člověka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 širším pohledu jsou to </a:t>
            </a:r>
            <a:endParaRPr dirty="0"/>
          </a:p>
          <a:p>
            <a:pPr lvl="1"/>
            <a:r>
              <a:rPr lang="en" b="1" dirty="0"/>
              <a:t>Půda, osivo, klima, pracovní síla</a:t>
            </a:r>
            <a:endParaRPr b="1" dirty="0"/>
          </a:p>
          <a:p>
            <a:pPr lvl="1"/>
            <a:r>
              <a:rPr lang="en" dirty="0"/>
              <a:t>Technologie - stroje, zpracovatelské linky, šlechtitelství, skladování</a:t>
            </a:r>
            <a:endParaRPr dirty="0"/>
          </a:p>
          <a:p>
            <a:pPr lvl="1"/>
            <a:r>
              <a:rPr lang="en" dirty="0"/>
              <a:t>Přírodní zdroje - voda, minerály jako hnojivo, přírodní kapacita pro ukládání zemědělských odpadů</a:t>
            </a:r>
            <a:endParaRPr dirty="0"/>
          </a:p>
          <a:p>
            <a:pPr lvl="1"/>
            <a:r>
              <a:rPr lang="en" dirty="0"/>
              <a:t>Instituce - organizace, management, právní předpisy, státní regulace, dotace, politika</a:t>
            </a:r>
            <a:endParaRPr dirty="0"/>
          </a:p>
          <a:p>
            <a:pPr lvl="1" indent="-228600">
              <a:spcBef>
                <a:spcPts val="2000"/>
              </a:spcBef>
              <a:buNone/>
            </a:pPr>
            <a:endParaRPr dirty="0"/>
          </a:p>
          <a:p>
            <a:pPr lvl="1">
              <a:spcBef>
                <a:spcPts val="2000"/>
              </a:spcBef>
              <a:buNone/>
            </a:pPr>
            <a:r>
              <a:rPr lang="en" sz="1400" i="1" dirty="0"/>
              <a:t>(Braniš, M. 2006. Globální problémy životního prostředí, str. 211)</a:t>
            </a:r>
            <a:endParaRPr dirty="0"/>
          </a:p>
          <a:p>
            <a:pPr lvl="1">
              <a:spcBef>
                <a:spcPts val="2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49"/>
    </mc:Choice>
    <mc:Fallback xmlns="">
      <p:transition spd="slow" advTm="6644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3E21-2764-4333-873D-4787AA3C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5081-186B-4FB9-B317-7EB8BB8F5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62D09-8AB9-40F5-B517-608BD443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31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Hlad</a:t>
            </a:r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buSzPts val="2300"/>
            </a:pPr>
            <a:r>
              <a:rPr lang="en" sz="2300" dirty="0"/>
              <a:t>Svět produkuje dostatek jídla, aby nasytil všechny obyvatele (v současnosti cca 2700 kcal denně na osobu)</a:t>
            </a:r>
            <a:endParaRPr sz="23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Millenium Development Goals - Rozvojové cíle tisíciletí OSN</a:t>
            </a:r>
            <a:endParaRPr sz="2300" dirty="0"/>
          </a:p>
          <a:p>
            <a:pPr lvl="1" indent="-349250">
              <a:buSzPts val="1900"/>
            </a:pPr>
            <a:r>
              <a:rPr lang="en" sz="1900" dirty="0"/>
              <a:t>Úmluva z roku 2000, cílem č. 1 ukončení chudoby a hladu do r. 2015</a:t>
            </a:r>
            <a:endParaRPr sz="1900" dirty="0"/>
          </a:p>
          <a:p>
            <a:pPr lvl="2" indent="-349250">
              <a:buClr>
                <a:schemeClr val="dk1"/>
              </a:buClr>
              <a:buSzPts val="1900"/>
            </a:pPr>
            <a:r>
              <a:rPr lang="en" sz="1900" dirty="0">
                <a:solidFill>
                  <a:schemeClr val="dk1"/>
                </a:solidFill>
              </a:rPr>
              <a:t>Hlad: zmenšit na polovinu počet hladovějících mezi 1990 a 2015</a:t>
            </a:r>
            <a:endParaRPr sz="1900" dirty="0">
              <a:solidFill>
                <a:schemeClr val="dk1"/>
              </a:solidFill>
            </a:endParaRPr>
          </a:p>
          <a:p>
            <a:pPr lvl="1" indent="-349250">
              <a:buClr>
                <a:schemeClr val="dk1"/>
              </a:buClr>
              <a:buSzPts val="1900"/>
            </a:pPr>
            <a:r>
              <a:rPr lang="en" sz="1900" dirty="0">
                <a:solidFill>
                  <a:schemeClr val="dk1"/>
                </a:solidFill>
              </a:rPr>
              <a:t>Výsledek: oficiálně dosaženo, ale jen procentuálně</a:t>
            </a:r>
            <a:endParaRPr sz="1900" dirty="0">
              <a:solidFill>
                <a:schemeClr val="dk1"/>
              </a:solidFill>
            </a:endParaRPr>
          </a:p>
          <a:p>
            <a:pPr lvl="2" indent="-349250">
              <a:buClr>
                <a:schemeClr val="dk1"/>
              </a:buClr>
              <a:buSzPts val="1900"/>
            </a:pPr>
            <a:r>
              <a:rPr lang="en" sz="1900" dirty="0">
                <a:solidFill>
                  <a:schemeClr val="dk1"/>
                </a:solidFill>
              </a:rPr>
              <a:t>1990: 23,3%, 2014-16: 12,9% </a:t>
            </a:r>
            <a:endParaRPr sz="1900" dirty="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		(Zdroj: United Nations, 2015)</a:t>
            </a:r>
            <a:endParaRPr sz="1900" dirty="0">
              <a:solidFill>
                <a:schemeClr val="dk1"/>
              </a:solidFill>
            </a:endParaRPr>
          </a:p>
          <a:p>
            <a:pPr indent="-374650"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Sustainable Development Goals (od 2015)</a:t>
            </a:r>
            <a:endParaRPr sz="2300" dirty="0">
              <a:solidFill>
                <a:schemeClr val="dk1"/>
              </a:solidFill>
            </a:endParaRPr>
          </a:p>
          <a:p>
            <a:pPr lvl="1" indent="-374650"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Cíl 2: do 2030 žádný hlad</a:t>
            </a:r>
            <a:endParaRPr sz="2300" dirty="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0"/>
    </mc:Choice>
    <mc:Fallback xmlns="">
      <p:transition spd="slow" advTm="2729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Hlad (a nadváha)</a:t>
            </a:r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2</a:t>
            </a:r>
            <a:r>
              <a:rPr lang="cs-CZ" sz="2300" dirty="0">
                <a:solidFill>
                  <a:schemeClr val="dk1"/>
                </a:solidFill>
              </a:rPr>
              <a:t>021</a:t>
            </a:r>
            <a:r>
              <a:rPr lang="en" sz="2300" dirty="0">
                <a:solidFill>
                  <a:schemeClr val="dk1"/>
                </a:solidFill>
              </a:rPr>
              <a:t> asi </a:t>
            </a:r>
            <a:r>
              <a:rPr lang="cs-CZ" sz="2300" dirty="0">
                <a:solidFill>
                  <a:schemeClr val="dk1"/>
                </a:solidFill>
              </a:rPr>
              <a:t>780</a:t>
            </a:r>
            <a:r>
              <a:rPr lang="en" sz="2300" b="1" dirty="0">
                <a:solidFill>
                  <a:schemeClr val="dk1"/>
                </a:solidFill>
              </a:rPr>
              <a:t> mil. lidí trpí nedostatečnou výživou</a:t>
            </a:r>
            <a:r>
              <a:rPr lang="en" sz="2300" dirty="0">
                <a:solidFill>
                  <a:schemeClr val="dk1"/>
                </a:solidFill>
              </a:rPr>
              <a:t>. Nejvíce v subsaharské Africe - ¼ obyvatel regionu </a:t>
            </a:r>
            <a:r>
              <a:rPr lang="en" sz="2300" i="1" dirty="0">
                <a:solidFill>
                  <a:schemeClr val="dk1"/>
                </a:solidFill>
              </a:rPr>
              <a:t>(FAO)</a:t>
            </a:r>
            <a:endParaRPr sz="2300" dirty="0">
              <a:solidFill>
                <a:schemeClr val="dk1"/>
              </a:solidFill>
            </a:endParaRPr>
          </a:p>
          <a:p>
            <a:pPr indent="-374650"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3,1 mil. dětí ročně zemře v důsledku nedostatečné výživy (asi polovina dětské úmrtnosti celosvětově)</a:t>
            </a:r>
            <a:endParaRPr sz="2300" dirty="0">
              <a:solidFill>
                <a:schemeClr val="dk1"/>
              </a:solidFill>
            </a:endParaRPr>
          </a:p>
          <a:p>
            <a:pPr indent="-37465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A ZÁROVEŇ: více než 1 mld. lidí má nadváhu, z toho 300 mil. trpí obezitou</a:t>
            </a:r>
            <a:endParaRPr sz="2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05"/>
    </mc:Choice>
    <mc:Fallback xmlns="">
      <p:transition spd="slow" advTm="2770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Příčiny hladu</a:t>
            </a:r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dirty="0"/>
              <a:t>Nerovnoměrná produkce a spotřeba </a:t>
            </a:r>
            <a:r>
              <a:rPr lang="en" sz="1200" i="1" dirty="0">
                <a:solidFill>
                  <a:schemeClr val="dk1"/>
                </a:solidFill>
              </a:rPr>
              <a:t>(UNEP 2012)</a:t>
            </a:r>
            <a:endParaRPr sz="1200" i="1" dirty="0">
              <a:solidFill>
                <a:schemeClr val="dk1"/>
              </a:solidFill>
            </a:endParaRPr>
          </a:p>
          <a:p>
            <a:pPr indent="-368300">
              <a:spcBef>
                <a:spcPts val="1000"/>
              </a:spcBef>
              <a:buSzPts val="2200"/>
            </a:pPr>
            <a:r>
              <a:rPr lang="en" sz="2200" b="1" dirty="0"/>
              <a:t>18 % světové populace (industrializované země) spotřebuje 39 % produkce obilnin a 41 % produkce živočišných bílkovin</a:t>
            </a:r>
            <a:endParaRPr sz="2200" b="1" dirty="0"/>
          </a:p>
          <a:p>
            <a:pPr indent="-368300">
              <a:spcBef>
                <a:spcPts val="1000"/>
              </a:spcBef>
              <a:buSzPts val="2200"/>
            </a:pPr>
            <a:r>
              <a:rPr lang="en" sz="2200" dirty="0"/>
              <a:t>Přístup k hodnotnému jídlu</a:t>
            </a:r>
            <a:endParaRPr sz="2200" dirty="0"/>
          </a:p>
          <a:p>
            <a:pPr lvl="1" indent="-330200">
              <a:buSzPts val="1600"/>
            </a:pPr>
            <a:r>
              <a:rPr lang="en" sz="1600" dirty="0"/>
              <a:t>Přestože v nejchudších zemích vzrostla spotřeba jídla o 10 % mezi lety 1970-2000, ve stejnou dobu poklesla spotřeba zeleniny, ovoce a luštěnin (vzrostly cukry a tuky)</a:t>
            </a:r>
            <a:endParaRPr sz="1600" dirty="0"/>
          </a:p>
          <a:p>
            <a:pPr lvl="1" indent="-330200">
              <a:buSzPts val="1600"/>
            </a:pPr>
            <a:r>
              <a:rPr lang="en" sz="1600" dirty="0"/>
              <a:t>Důvodem je </a:t>
            </a:r>
            <a:r>
              <a:rPr lang="en" sz="1600" b="1" dirty="0"/>
              <a:t>urbanizace </a:t>
            </a:r>
            <a:r>
              <a:rPr lang="en" sz="1600" dirty="0"/>
              <a:t>- ztráta přístupu k půdě (např. z důvodu </a:t>
            </a:r>
            <a:r>
              <a:rPr lang="en" sz="1600" b="1" i="1" dirty="0"/>
              <a:t>land grabbingu</a:t>
            </a:r>
            <a:r>
              <a:rPr lang="en" sz="1600" i="1" dirty="0"/>
              <a:t>) </a:t>
            </a:r>
            <a:r>
              <a:rPr lang="en" sz="1600" dirty="0"/>
              <a:t>+ jiné stravovací návyky + růst významu obchodních řetězců s levným jídlem</a:t>
            </a:r>
            <a:endParaRPr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sz="2200" dirty="0"/>
              <a:t>Chudoba, konflikty, růst populace, klimatická změna, zemědělské politiky, mocenské politiky států a nadnárodních korporací </a:t>
            </a:r>
            <a:r>
              <a:rPr lang="en" sz="1200" i="1" dirty="0"/>
              <a:t>(</a:t>
            </a:r>
            <a:r>
              <a:rPr lang="en" sz="1200" i="1" dirty="0">
                <a:solidFill>
                  <a:schemeClr val="dk1"/>
                </a:solidFill>
              </a:rPr>
              <a:t>Causes of Hunger, www.worldhunger.org</a:t>
            </a:r>
            <a:r>
              <a:rPr lang="en" sz="1200" i="1" dirty="0"/>
              <a:t>)</a:t>
            </a:r>
            <a:endParaRPr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60"/>
    </mc:Choice>
    <mc:Fallback xmlns="">
      <p:transition spd="slow" advTm="11296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800"/>
              <a:t>Ohrožené skupiny</a:t>
            </a:r>
            <a:r>
              <a:rPr lang="en"/>
              <a:t> </a:t>
            </a:r>
            <a:r>
              <a:rPr lang="en" sz="1600" i="1"/>
              <a:t>(Hlad nepřijímáme, Glopolis, ActionAid, 2011)</a:t>
            </a:r>
            <a:endParaRPr sz="1600" i="1"/>
          </a:p>
        </p:txBody>
      </p:sp>
      <p:sp>
        <p:nvSpPr>
          <p:cNvPr id="283" name="Google Shape;283;p5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" dirty="0"/>
              <a:t>Drobní zemědělci (50 %)</a:t>
            </a:r>
            <a:endParaRPr/>
          </a:p>
          <a:p>
            <a:pPr>
              <a:spcBef>
                <a:spcPts val="1000"/>
              </a:spcBef>
            </a:pPr>
            <a:r>
              <a:rPr lang="en" dirty="0"/>
              <a:t>Nájemní zemědělští pracovníci (20 %)</a:t>
            </a:r>
            <a:endParaRPr/>
          </a:p>
          <a:p>
            <a:pPr>
              <a:spcBef>
                <a:spcPts val="1000"/>
              </a:spcBef>
            </a:pPr>
            <a:r>
              <a:rPr lang="en" dirty="0"/>
              <a:t>Rybáři a pastevci (10 %)</a:t>
            </a:r>
            <a:endParaRPr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Městská chudina (20 %)</a:t>
            </a: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err="1"/>
              <a:t>Děti</a:t>
            </a:r>
            <a:r>
              <a:rPr lang="en-GB" dirty="0"/>
              <a:t>!</a:t>
            </a:r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3"/>
    </mc:Choice>
    <mc:Fallback xmlns="">
      <p:transition spd="slow" advTm="6378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936550"/>
            <a:ext cx="8520600" cy="984900"/>
          </a:xfrm>
        </p:spPr>
        <p:txBody>
          <a:bodyPr/>
          <a:lstStyle/>
          <a:p>
            <a:pPr algn="ctr"/>
            <a:r>
              <a:rPr lang="cs-CZ" dirty="0"/>
              <a:t>Potravinová suverenita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6"/>
    </mc:Choice>
    <mc:Fallback xmlns="">
      <p:transition spd="slow" advTm="678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Potravinová bezpečnost (Food security)</a:t>
            </a:r>
            <a:endParaRPr sz="3600"/>
          </a:p>
        </p:txBody>
      </p:sp>
      <p:sp>
        <p:nvSpPr>
          <p:cNvPr id="294" name="Google Shape;294;p5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„Potravinová bezpečnost je zaručena tehdy, pokud za všech okolností mají všichni lidé </a:t>
            </a:r>
            <a:r>
              <a:rPr lang="en" b="1" dirty="0"/>
              <a:t>ekonomický</a:t>
            </a:r>
            <a:r>
              <a:rPr lang="en" dirty="0"/>
              <a:t>, </a:t>
            </a:r>
            <a:r>
              <a:rPr lang="en" b="1" dirty="0"/>
              <a:t>sociální </a:t>
            </a:r>
            <a:r>
              <a:rPr lang="en" dirty="0"/>
              <a:t>a </a:t>
            </a:r>
            <a:r>
              <a:rPr lang="en" b="1" dirty="0"/>
              <a:t>fyzický </a:t>
            </a:r>
            <a:r>
              <a:rPr lang="en" dirty="0"/>
              <a:t>přístup k </a:t>
            </a:r>
            <a:r>
              <a:rPr lang="en" b="1" dirty="0"/>
              <a:t>dostatečnému </a:t>
            </a:r>
            <a:r>
              <a:rPr lang="en" dirty="0"/>
              <a:t>množství </a:t>
            </a:r>
            <a:r>
              <a:rPr lang="en" b="1" dirty="0"/>
              <a:t>bezpečných </a:t>
            </a:r>
            <a:r>
              <a:rPr lang="en" dirty="0"/>
              <a:t>a </a:t>
            </a:r>
            <a:r>
              <a:rPr lang="en" b="1" dirty="0"/>
              <a:t>výživných </a:t>
            </a:r>
            <a:r>
              <a:rPr lang="en" dirty="0"/>
              <a:t>potravin postačujících k pokrytí potřeb jejich výživy a stravovacích preferencí tak, aby mohli vést aktivní a zdravý život.“ </a:t>
            </a:r>
            <a:r>
              <a:rPr lang="en" sz="1400" dirty="0"/>
              <a:t>(</a:t>
            </a:r>
            <a:r>
              <a:rPr lang="en" sz="1400" i="1" dirty="0"/>
              <a:t>Světový potravinový summit, 1996</a:t>
            </a:r>
            <a:r>
              <a:rPr lang="en" sz="1400" dirty="0"/>
              <a:t> + doplnění </a:t>
            </a:r>
            <a:r>
              <a:rPr lang="en" sz="1400" i="1" dirty="0"/>
              <a:t>FAO 2001</a:t>
            </a:r>
            <a:r>
              <a:rPr lang="en" sz="1400" dirty="0"/>
              <a:t>)</a:t>
            </a:r>
            <a:endParaRPr sz="1400" dirty="0"/>
          </a:p>
          <a:p>
            <a:pPr>
              <a:spcBef>
                <a:spcPts val="1000"/>
              </a:spcBef>
            </a:pPr>
            <a:r>
              <a:rPr lang="en" dirty="0"/>
              <a:t>4 rozměry</a:t>
            </a:r>
            <a:endParaRPr dirty="0"/>
          </a:p>
          <a:p>
            <a:pPr lvl="1" indent="-342900">
              <a:buSzPts val="1800"/>
            </a:pPr>
            <a:r>
              <a:rPr lang="en" sz="1800" dirty="0"/>
              <a:t>Dostupnost potravy (availability; výroba, distribuce a výměna)</a:t>
            </a:r>
            <a:endParaRPr sz="1800" dirty="0"/>
          </a:p>
          <a:p>
            <a:pPr lvl="1" indent="-342900">
              <a:buSzPts val="1800"/>
            </a:pPr>
            <a:r>
              <a:rPr lang="en" sz="1800" dirty="0"/>
              <a:t>Přístup k potravě (access; cena, alokace, preference)</a:t>
            </a:r>
            <a:endParaRPr sz="1800" dirty="0"/>
          </a:p>
          <a:p>
            <a:pPr lvl="1" indent="-342900">
              <a:buSzPts val="1800"/>
            </a:pPr>
            <a:r>
              <a:rPr lang="en" sz="1800" dirty="0"/>
              <a:t>Využití potravin (vhodná dieta, čistá voda, hygienická opatření)</a:t>
            </a:r>
            <a:endParaRPr sz="1800" dirty="0"/>
          </a:p>
          <a:p>
            <a:pPr lvl="1" indent="-342900">
              <a:spcAft>
                <a:spcPts val="1000"/>
              </a:spcAft>
              <a:buSzPts val="1800"/>
            </a:pPr>
            <a:r>
              <a:rPr lang="en" sz="1800" dirty="0"/>
              <a:t>Stabilita přístupu (není riziko ztráty přístupu v důsledku náhlých výkyvů)</a:t>
            </a:r>
            <a:endParaRPr sz="18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05FF49-060B-4F8D-A57D-88C9E39B56A0}"/>
              </a:ext>
            </a:extLst>
          </p:cNvPr>
          <p:cNvSpPr/>
          <p:nvPr/>
        </p:nvSpPr>
        <p:spPr>
          <a:xfrm>
            <a:off x="311700" y="1545996"/>
            <a:ext cx="8520600" cy="5071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5"/>
    </mc:Choice>
    <mc:Fallback xmlns="">
      <p:transition spd="slow" advTm="4737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Potravinová nejistota (Food insecurity)</a:t>
            </a:r>
            <a:endParaRPr sz="3600"/>
          </a:p>
        </p:txBody>
      </p:sp>
      <p:sp>
        <p:nvSpPr>
          <p:cNvPr id="300" name="Google Shape;300;p53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Potravin se celosvětově vyprodukuje dostatek, problém je zejména v </a:t>
            </a:r>
            <a:r>
              <a:rPr lang="en" b="1" dirty="0"/>
              <a:t>distribuci a přístupu</a:t>
            </a:r>
            <a:endParaRPr b="1" dirty="0"/>
          </a:p>
          <a:p>
            <a:pPr lvl="1"/>
            <a:r>
              <a:rPr lang="en" dirty="0"/>
              <a:t>Do budoucna ale potřeba zvýšit produkci / změnit složení stravy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Problematické trendy a faktory:</a:t>
            </a:r>
            <a:endParaRPr dirty="0"/>
          </a:p>
        </p:txBody>
      </p:sp>
      <p:sp>
        <p:nvSpPr>
          <p:cNvPr id="301" name="Google Shape;301;p53"/>
          <p:cNvSpPr txBox="1">
            <a:spLocks noGrp="1"/>
          </p:cNvSpPr>
          <p:nvPr>
            <p:ph type="body" idx="1"/>
          </p:nvPr>
        </p:nvSpPr>
        <p:spPr>
          <a:xfrm>
            <a:off x="299425" y="3461623"/>
            <a:ext cx="4235700" cy="3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Bef>
                <a:spcPts val="0"/>
              </a:spcBef>
            </a:pPr>
            <a:r>
              <a:rPr lang="en"/>
              <a:t>Populační růst</a:t>
            </a:r>
            <a:endParaRPr/>
          </a:p>
          <a:p>
            <a:pPr lvl="1"/>
            <a:r>
              <a:rPr lang="en"/>
              <a:t>Urbanizace</a:t>
            </a:r>
            <a:endParaRPr/>
          </a:p>
          <a:p>
            <a:pPr lvl="1"/>
            <a:r>
              <a:rPr lang="en"/>
              <a:t>Nárůst cen potravin</a:t>
            </a:r>
            <a:endParaRPr/>
          </a:p>
          <a:p>
            <a:pPr lvl="1"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Změny stravovacích návyků</a:t>
            </a:r>
            <a:endParaRPr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Znečištění ŽP</a:t>
            </a:r>
            <a:endParaRPr>
              <a:solidFill>
                <a:schemeClr val="dk1"/>
              </a:solidFill>
            </a:endParaRPr>
          </a:p>
          <a:p>
            <a:pPr lvl="1"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Klimatická změna</a:t>
            </a:r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body" idx="1"/>
          </p:nvPr>
        </p:nvSpPr>
        <p:spPr>
          <a:xfrm>
            <a:off x="4299375" y="3461626"/>
            <a:ext cx="4471500" cy="25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Bef>
                <a:spcPts val="0"/>
              </a:spcBef>
            </a:pPr>
            <a:r>
              <a:rPr lang="en"/>
              <a:t>Chudoba a bezmoc</a:t>
            </a:r>
            <a:endParaRPr/>
          </a:p>
          <a:p>
            <a:pPr lvl="1"/>
            <a:r>
              <a:rPr lang="en"/>
              <a:t>Konflikty </a:t>
            </a:r>
            <a:endParaRPr/>
          </a:p>
          <a:p>
            <a:pPr lvl="1"/>
            <a:r>
              <a:rPr lang="en"/>
              <a:t>Globální potravinový systém</a:t>
            </a:r>
            <a:endParaRPr/>
          </a:p>
          <a:p>
            <a:pPr lvl="2"/>
            <a:r>
              <a:rPr lang="en"/>
              <a:t>Liberalizace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Upřednostňování importu a exportu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Kolísání cen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Zábory půdy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Podpora biopaliv</a:t>
            </a:r>
            <a:endParaRPr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121839F-5D31-4FE0-815F-603BE3B6DE9D}"/>
              </a:ext>
            </a:extLst>
          </p:cNvPr>
          <p:cNvSpPr/>
          <p:nvPr/>
        </p:nvSpPr>
        <p:spPr>
          <a:xfrm>
            <a:off x="299425" y="1472867"/>
            <a:ext cx="8520600" cy="538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62"/>
    </mc:Choice>
    <mc:Fallback xmlns="">
      <p:transition spd="slow" advTm="3646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suverenita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/>
              <a:t>„Potravinová suverenita je právo lidí na zdravou a kulturně</a:t>
            </a:r>
            <a:r>
              <a:rPr lang="cs-CZ" i="1" dirty="0"/>
              <a:t> přiměřenou potravu vyráběnou prostřednictvím ekologických a udržitelných metod a jejich právo vytvořit si své vlastní potravinové a zemědělské systémy.“</a:t>
            </a:r>
            <a:endParaRPr lang="cs-CZ" dirty="0"/>
          </a:p>
          <a:p>
            <a:r>
              <a:rPr lang="cs-CZ" dirty="0">
                <a:hlinkClick r:id="rId2"/>
              </a:rPr>
              <a:t>https://potravinovasuverenita.cz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Jinými slovy se jedná o „cestu“, jak dosáhnout </a:t>
            </a:r>
            <a:r>
              <a:rPr lang="cs-CZ" i="1" dirty="0"/>
              <a:t>potravinové bezpečnosti</a:t>
            </a:r>
            <a:r>
              <a:rPr lang="cs-CZ" dirty="0"/>
              <a:t> – stálé fyzické, sociální a ekonomické dostupnosti potravy pro všechny.</a:t>
            </a:r>
          </a:p>
          <a:p>
            <a:endParaRPr lang="cs-CZ" dirty="0"/>
          </a:p>
          <a:p>
            <a:r>
              <a:rPr lang="cs-CZ" dirty="0"/>
              <a:t>Jedná se o cestu, jak dosáhnout větší kontroly nad produkcí, obchodem a spotřebou potravin.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B65814B-21A3-40DF-9B54-375D884DB0E6}"/>
              </a:ext>
            </a:extLst>
          </p:cNvPr>
          <p:cNvSpPr/>
          <p:nvPr/>
        </p:nvSpPr>
        <p:spPr>
          <a:xfrm>
            <a:off x="311700" y="1472867"/>
            <a:ext cx="8520600" cy="2373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34"/>
    </mc:Choice>
    <mc:Fallback xmlns="">
      <p:transition spd="slow" advTm="141434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936550"/>
            <a:ext cx="8520600" cy="984900"/>
          </a:xfrm>
        </p:spPr>
        <p:txBody>
          <a:bodyPr/>
          <a:lstStyle/>
          <a:p>
            <a:pPr algn="ctr"/>
            <a:r>
              <a:rPr lang="cs-CZ" dirty="0"/>
              <a:t>Co s tím mohu dělat?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8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"/>
    </mc:Choice>
    <mc:Fallback xmlns="">
      <p:transition spd="slow" advTm="16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Produkce potravin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Sběr, lov, rostlinná a živočišná produkce</a:t>
            </a:r>
            <a:endParaRPr/>
          </a:p>
          <a:p>
            <a:r>
              <a:rPr lang="en"/>
              <a:t>Zpracování potravin, konzervace, skladování</a:t>
            </a:r>
            <a:endParaRPr/>
          </a:p>
          <a:p>
            <a:r>
              <a:rPr lang="en"/>
              <a:t>Distribuce a konzumace</a:t>
            </a:r>
            <a:endParaRPr/>
          </a:p>
          <a:p>
            <a:pPr>
              <a:buNone/>
            </a:pPr>
            <a:endParaRPr/>
          </a:p>
          <a:p>
            <a:pPr>
              <a:spcBef>
                <a:spcPts val="1000"/>
              </a:spcBef>
              <a:buNone/>
            </a:pPr>
            <a:r>
              <a:rPr lang="en"/>
              <a:t>+ všechny návazné činnosti agroprůmyslu (výroba hnojiv, pesticidů, GMO)... politiky, lobbying, ekonomické souvislosti, mezinárodní dohody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09"/>
    </mc:Choice>
    <mc:Fallback xmlns="">
      <p:transition spd="slow" advTm="37209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Podporovat aby: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Zemědělci měli důstojné ekonomické podmínky</a:t>
            </a:r>
          </a:p>
          <a:p>
            <a:r>
              <a:rPr lang="cs-CZ" dirty="0"/>
              <a:t>Zemědělci využívali ekologických a udržitelných způsobů hospodaření</a:t>
            </a:r>
          </a:p>
          <a:p>
            <a:r>
              <a:rPr lang="cs-CZ" dirty="0"/>
              <a:t>Distribuční sítě zajišťovaly zdravou, bezpečnou a místní produkci</a:t>
            </a:r>
          </a:p>
          <a:p>
            <a:r>
              <a:rPr lang="cs-CZ" dirty="0"/>
              <a:t>Nebyla utlačována práva výrobců a spotřebitelů nikde na světě</a:t>
            </a:r>
          </a:p>
          <a:p>
            <a:r>
              <a:rPr lang="cs-CZ" dirty="0"/>
              <a:t>Spotřebitelé byli schopni si potravu obstarat kdekoli na světě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862AFE3-04DF-4751-8834-F1729CDF7F48}"/>
              </a:ext>
            </a:extLst>
          </p:cNvPr>
          <p:cNvSpPr/>
          <p:nvPr/>
        </p:nvSpPr>
        <p:spPr>
          <a:xfrm>
            <a:off x="311700" y="1472867"/>
            <a:ext cx="8520600" cy="39122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5"/>
    </mc:Choice>
    <mc:Fallback xmlns="">
      <p:transition spd="slow" advTm="3648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majitel půdy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Neprodávat půdu spekulantům! Preferovat místní ekologické drobné farmáře</a:t>
            </a:r>
          </a:p>
          <a:p>
            <a:r>
              <a:rPr lang="cs-CZ" dirty="0"/>
              <a:t>Takto ne: </a:t>
            </a:r>
            <a:r>
              <a:rPr lang="cs-CZ" dirty="0">
                <a:hlinkClick r:id="rId2"/>
              </a:rPr>
              <a:t>http://fondpudy.cz/</a:t>
            </a:r>
            <a:endParaRPr lang="cs-CZ" dirty="0"/>
          </a:p>
          <a:p>
            <a:r>
              <a:rPr lang="cs-CZ" dirty="0"/>
              <a:t>Takto ano: </a:t>
            </a:r>
            <a:r>
              <a:rPr lang="cs-CZ" dirty="0">
                <a:hlinkClick r:id="rId3"/>
              </a:rPr>
              <a:t>http://nadacepropudu.cz/</a:t>
            </a:r>
            <a:r>
              <a:rPr lang="cs-CZ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8"/>
    </mc:Choice>
    <mc:Fallback xmlns="">
      <p:transition spd="slow" advTm="24408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zemědělec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Zaměřit se na ekologické hospodaření</a:t>
            </a:r>
          </a:p>
          <a:p>
            <a:r>
              <a:rPr lang="cs-CZ" dirty="0"/>
              <a:t>Vytvářet dlouhodobé vztahy s majiteli pozemků</a:t>
            </a:r>
          </a:p>
          <a:p>
            <a:r>
              <a:rPr lang="cs-CZ" dirty="0"/>
              <a:t>Hledat nové distribuční kanály – poskytovat produkci svým sousedům a místním lidem</a:t>
            </a:r>
          </a:p>
          <a:p>
            <a:r>
              <a:rPr lang="cs-CZ" dirty="0" err="1"/>
              <a:t>Např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kpzinfo.cz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4"/>
    </mc:Choice>
    <mc:Fallback xmlns="">
      <p:transition spd="slow" advTm="26474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spotřebitel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Omezit konzumaci importované produkce a produkce z velkofarem a velkochovů</a:t>
            </a:r>
          </a:p>
          <a:p>
            <a:r>
              <a:rPr lang="cs-CZ" dirty="0"/>
              <a:t>Podporovat místní zemědělce – nákupem, pomocí, informacemi</a:t>
            </a:r>
          </a:p>
          <a:p>
            <a:r>
              <a:rPr lang="cs-CZ" dirty="0"/>
              <a:t>Upozorňovat na význam zemědělské půdy místní obyvatele, ale také místní a celostátní politiky</a:t>
            </a:r>
          </a:p>
          <a:p>
            <a:r>
              <a:rPr lang="cs-CZ" dirty="0"/>
              <a:t>Pěstovat vlastní potraviny. Ve městě vytvářet komunitní zahrady, na venkově se starat o kousek půdy. Přebytky směňovat. Vytvářet potravinové sítě.</a:t>
            </a:r>
          </a:p>
          <a:p>
            <a:r>
              <a:rPr lang="cs-CZ" dirty="0"/>
              <a:t>Vytvořit např. potravinové družstvo nebo se stát součástí 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kpzinfo.cz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 a najít si konkrétního farmáře.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22"/>
    </mc:Choice>
    <mc:Fallback xmlns="">
      <p:transition spd="slow" advTm="133722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936550"/>
            <a:ext cx="8520600" cy="984900"/>
          </a:xfrm>
        </p:spPr>
        <p:txBody>
          <a:bodyPr/>
          <a:lstStyle/>
          <a:p>
            <a:pPr algn="ctr"/>
            <a:r>
              <a:rPr lang="cs-CZ" dirty="0"/>
              <a:t>Plýtvání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"/>
    </mc:Choice>
    <mc:Fallback xmlns="">
      <p:transition spd="slow" advTm="1236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zenice_tykvi-1024x43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990245"/>
            <a:ext cx="8504238" cy="3645860"/>
          </a:xfrm>
        </p:spPr>
      </p:pic>
      <p:sp>
        <p:nvSpPr>
          <p:cNvPr id="5" name="Obdélník 4"/>
          <p:cNvSpPr/>
          <p:nvPr/>
        </p:nvSpPr>
        <p:spPr>
          <a:xfrm>
            <a:off x="1812270" y="5929414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hlinkClick r:id="rId3"/>
              </a:rPr>
              <a:t>http://worldfoodclock.com/</a:t>
            </a:r>
            <a:endParaRPr lang="en-GB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2"/>
    </mc:Choice>
    <mc:Fallback xmlns="">
      <p:transition spd="slow" advTm="11362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Plýtvání potravinami</a:t>
            </a:r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Plýtvání na Severu vs. Jihu</a:t>
            </a:r>
            <a:endParaRPr dirty="0"/>
          </a:p>
          <a:p>
            <a:pPr>
              <a:spcBef>
                <a:spcPts val="1000"/>
              </a:spcBef>
            </a:pPr>
            <a:r>
              <a:rPr lang="en" b="1" dirty="0"/>
              <a:t>Ztráty </a:t>
            </a:r>
            <a:r>
              <a:rPr lang="en" dirty="0"/>
              <a:t>(skladování, přeprava, zpracování) </a:t>
            </a:r>
            <a:endParaRPr dirty="0"/>
          </a:p>
          <a:p>
            <a:pPr lvl="1"/>
            <a:r>
              <a:rPr lang="cs-CZ" dirty="0"/>
              <a:t>z</a:t>
            </a:r>
            <a:r>
              <a:rPr lang="en" dirty="0"/>
              <a:t>ačátek distribučního řetězce</a:t>
            </a:r>
            <a:endParaRPr dirty="0"/>
          </a:p>
          <a:p>
            <a:pPr marL="0" indent="457200">
              <a:spcBef>
                <a:spcPts val="1000"/>
              </a:spcBef>
              <a:buNone/>
            </a:pPr>
            <a:r>
              <a:rPr lang="en" dirty="0"/>
              <a:t>vs. </a:t>
            </a:r>
            <a:r>
              <a:rPr lang="en" b="1" dirty="0"/>
              <a:t>plýtvání </a:t>
            </a:r>
            <a:r>
              <a:rPr lang="en" dirty="0"/>
              <a:t>(vyhazování</a:t>
            </a:r>
            <a:r>
              <a:rPr lang="cs-CZ" dirty="0"/>
              <a:t>,</a:t>
            </a:r>
            <a:r>
              <a:rPr lang="en" dirty="0"/>
              <a:t> znehodnocení) </a:t>
            </a:r>
            <a:endParaRPr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cs-CZ" dirty="0">
                <a:solidFill>
                  <a:schemeClr val="dk1"/>
                </a:solidFill>
              </a:rPr>
              <a:t>k</a:t>
            </a:r>
            <a:r>
              <a:rPr lang="en" dirty="0">
                <a:solidFill>
                  <a:schemeClr val="dk1"/>
                </a:solidFill>
              </a:rPr>
              <a:t>onec distribučního řetězce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Nepřímé plýtvání</a:t>
            </a:r>
            <a:endParaRPr dirty="0"/>
          </a:p>
          <a:p>
            <a:pPr lvl="1"/>
            <a:r>
              <a:rPr lang="cs-CZ" dirty="0"/>
              <a:t>k</a:t>
            </a:r>
            <a:r>
              <a:rPr lang="en" dirty="0"/>
              <a:t>rmivo pro živočišnou výrobu</a:t>
            </a:r>
            <a:endParaRPr dirty="0"/>
          </a:p>
          <a:p>
            <a:pPr lvl="1"/>
            <a:r>
              <a:rPr lang="cs-CZ" dirty="0"/>
              <a:t>b</a:t>
            </a:r>
            <a:r>
              <a:rPr lang="en" dirty="0"/>
              <a:t>iopaliva</a:t>
            </a:r>
            <a:endParaRPr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Ztráty + plýtvání = </a:t>
            </a:r>
            <a:r>
              <a:rPr lang="en" b="1" dirty="0"/>
              <a:t>1/3 všech potravin </a:t>
            </a:r>
            <a:r>
              <a:rPr lang="en" dirty="0"/>
              <a:t>= 1,3 mld. tun/rok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03"/>
    </mc:Choice>
    <mc:Fallback xmlns="">
      <p:transition spd="slow" advTm="79803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Plýtvání potravinami - Sever</a:t>
            </a:r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Celkově: </a:t>
            </a:r>
            <a:r>
              <a:rPr lang="en" b="1" dirty="0"/>
              <a:t>31 – 39</a:t>
            </a:r>
            <a:r>
              <a:rPr lang="cs-CZ" b="1" dirty="0"/>
              <a:t> </a:t>
            </a:r>
            <a:r>
              <a:rPr lang="en" b="1" dirty="0"/>
              <a:t>% </a:t>
            </a:r>
            <a:r>
              <a:rPr lang="en" dirty="0"/>
              <a:t>(cca 280 - 350 kg/os/rok)</a:t>
            </a:r>
            <a:endParaRPr dirty="0"/>
          </a:p>
          <a:p>
            <a:pPr lvl="1"/>
            <a:r>
              <a:rPr lang="en" dirty="0">
                <a:solidFill>
                  <a:schemeClr val="dk1"/>
                </a:solidFill>
              </a:rPr>
              <a:t>na straně spotřebitele: </a:t>
            </a:r>
            <a:r>
              <a:rPr lang="en" b="1" dirty="0">
                <a:solidFill>
                  <a:schemeClr val="dk1"/>
                </a:solidFill>
              </a:rPr>
              <a:t>cca 95 - 115 kg/os/rok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Největší </a:t>
            </a:r>
            <a:r>
              <a:rPr lang="cs-CZ" dirty="0"/>
              <a:t>plýtvání</a:t>
            </a:r>
            <a:endParaRPr dirty="0"/>
          </a:p>
          <a:p>
            <a:pPr lvl="1"/>
            <a:r>
              <a:rPr lang="en" dirty="0"/>
              <a:t>Přímo na poli: požadavky na vzhled a rozměry zboží</a:t>
            </a:r>
            <a:endParaRPr dirty="0"/>
          </a:p>
          <a:p>
            <a:pPr lvl="1"/>
            <a:r>
              <a:rPr lang="en" dirty="0"/>
              <a:t>“Prošlé” zboží v obchodech</a:t>
            </a:r>
            <a:endParaRPr dirty="0"/>
          </a:p>
          <a:p>
            <a:pPr lvl="1"/>
            <a:r>
              <a:rPr lang="en" dirty="0"/>
              <a:t>Vyhazování v domácnostech</a:t>
            </a:r>
            <a:endParaRPr b="1" dirty="0"/>
          </a:p>
          <a:p>
            <a:pPr>
              <a:spcBef>
                <a:spcPts val="1000"/>
              </a:spcBef>
            </a:pPr>
            <a:r>
              <a:rPr lang="en" dirty="0"/>
              <a:t>Mentalita blahobytu a plýtvání</a:t>
            </a:r>
            <a:endParaRPr dirty="0"/>
          </a:p>
          <a:p>
            <a:pPr lvl="1"/>
            <a:r>
              <a:rPr lang="en" dirty="0"/>
              <a:t>Vždy plné regály</a:t>
            </a:r>
            <a:endParaRPr dirty="0"/>
          </a:p>
          <a:p>
            <a:pPr lvl="1"/>
            <a:r>
              <a:rPr lang="en" dirty="0"/>
              <a:t>Vzhled a rozměr zboží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Datum spotřeby vs. datum minimální trvanlivosti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4"/>
    </mc:Choice>
    <mc:Fallback xmlns="">
      <p:transition spd="slow" advTm="23114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Plýtvání potravinami - Jih</a:t>
            </a:r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buSzPts val="2300"/>
            </a:pPr>
            <a:r>
              <a:rPr lang="en" sz="2300" dirty="0"/>
              <a:t>Celkově: </a:t>
            </a:r>
            <a:r>
              <a:rPr lang="en" sz="2300" b="1" dirty="0"/>
              <a:t>10 – 20</a:t>
            </a:r>
            <a:r>
              <a:rPr lang="cs-CZ" sz="2300" b="1" dirty="0"/>
              <a:t> </a:t>
            </a:r>
            <a:r>
              <a:rPr lang="en" sz="2300" b="1" dirty="0"/>
              <a:t>%</a:t>
            </a:r>
            <a:r>
              <a:rPr lang="en" sz="2300" dirty="0"/>
              <a:t> (46 - 92 kg/os/rok)</a:t>
            </a:r>
            <a:endParaRPr sz="2300" dirty="0"/>
          </a:p>
          <a:p>
            <a:pPr lvl="1"/>
            <a:r>
              <a:rPr lang="en" dirty="0"/>
              <a:t>na straně spotřebitele </a:t>
            </a:r>
            <a:r>
              <a:rPr lang="en" b="1" dirty="0">
                <a:solidFill>
                  <a:schemeClr val="dk1"/>
                </a:solidFill>
              </a:rPr>
              <a:t>6 - 11 kg/os/rok</a:t>
            </a:r>
            <a:endParaRPr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Největší ztráty</a:t>
            </a:r>
            <a:endParaRPr sz="2300" dirty="0"/>
          </a:p>
          <a:p>
            <a:pPr lvl="1" indent="-349250">
              <a:buSzPts val="1900"/>
            </a:pPr>
            <a:r>
              <a:rPr lang="en" sz="1900" dirty="0"/>
              <a:t>Škůdci</a:t>
            </a:r>
            <a:endParaRPr sz="1900" dirty="0"/>
          </a:p>
          <a:p>
            <a:pPr lvl="1" indent="-349250">
              <a:buSzPts val="1900"/>
            </a:pPr>
            <a:r>
              <a:rPr lang="en" sz="1900" dirty="0"/>
              <a:t>Nevhodné skladování (chudí farmáři nemají prostředky na zpracování a konzervování potravin)</a:t>
            </a:r>
            <a:endParaRPr sz="1900" dirty="0"/>
          </a:p>
          <a:p>
            <a:pPr lvl="1" indent="-349250">
              <a:buSzPts val="1900"/>
            </a:pPr>
            <a:r>
              <a:rPr lang="en" sz="1900" dirty="0"/>
              <a:t>Dlouhá přeprava</a:t>
            </a:r>
            <a:endParaRPr sz="19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Zadlužení a špatné klimatické podmínky vedou k předčasným sklizním</a:t>
            </a:r>
            <a:endParaRPr sz="2300" dirty="0"/>
          </a:p>
          <a:p>
            <a:pPr indent="-349250">
              <a:spcBef>
                <a:spcPts val="1000"/>
              </a:spcBef>
              <a:spcAft>
                <a:spcPts val="1000"/>
              </a:spcAft>
              <a:buSzPts val="1900"/>
              <a:buChar char="○"/>
            </a:pPr>
            <a:r>
              <a:rPr lang="en" sz="2200" dirty="0"/>
              <a:t>Pěstování plodin pro export je zabezpečeno lépe: půda, zavlažování, skladování, infrastruktura, chlazení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4"/>
    </mc:Choice>
    <mc:Fallback xmlns="">
      <p:transition spd="slow" advTm="18924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7" descr="graf - plýtvání a ztráty v různých fázích v regione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1305098"/>
            <a:ext cx="9144001" cy="424781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7"/>
          <p:cNvSpPr txBox="1"/>
          <p:nvPr/>
        </p:nvSpPr>
        <p:spPr>
          <a:xfrm>
            <a:off x="159350" y="6197600"/>
            <a:ext cx="8825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/>
              <a:t>Převzato z: Hoering, Uwe. 2014. </a:t>
            </a:r>
            <a:r>
              <a:rPr lang="en" i="1"/>
              <a:t>ZTRACENÉ SKLIZNĚ – Plýtvání a potravinová bezpečnost.</a:t>
            </a:r>
            <a:r>
              <a:rPr lang="en"/>
              <a:t> Praha, Glopolis.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"/>
    </mc:Choice>
    <mc:Fallback xmlns="">
      <p:transition spd="slow" advTm="28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6E944F5-C550-4277-A976-260F3C3FEDE6}"/>
              </a:ext>
            </a:extLst>
          </p:cNvPr>
          <p:cNvSpPr/>
          <p:nvPr/>
        </p:nvSpPr>
        <p:spPr>
          <a:xfrm>
            <a:off x="268973" y="5460408"/>
            <a:ext cx="8606057" cy="1313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500" dirty="0"/>
              <a:t>Potřeby </a:t>
            </a:r>
            <a:r>
              <a:rPr lang="cs-CZ" sz="3500" dirty="0"/>
              <a:t>a milníky současného zemědělství</a:t>
            </a:r>
            <a:endParaRPr lang="en" sz="3500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301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/>
            <a:r>
              <a:rPr lang="en" dirty="0"/>
              <a:t>Nasytit </a:t>
            </a:r>
            <a:r>
              <a:rPr lang="cs-CZ" dirty="0"/>
              <a:t>8</a:t>
            </a:r>
            <a:r>
              <a:rPr lang="en" dirty="0"/>
              <a:t> mld obyvatel</a:t>
            </a:r>
          </a:p>
          <a:p>
            <a:pPr indent="-228600"/>
            <a:r>
              <a:rPr lang="en" dirty="0"/>
              <a:t>Nasytit 9+ mld budoucích obyvatel</a:t>
            </a:r>
          </a:p>
          <a:p>
            <a:pPr indent="-228600"/>
            <a:r>
              <a:rPr lang="en" dirty="0"/>
              <a:t>Nasytit současnou </a:t>
            </a:r>
            <a:r>
              <a:rPr lang="cs-CZ" dirty="0"/>
              <a:t>téměř </a:t>
            </a:r>
            <a:r>
              <a:rPr lang="en" dirty="0"/>
              <a:t>1 mld hladovějících</a:t>
            </a:r>
          </a:p>
          <a:p>
            <a:pPr indent="-228600"/>
            <a:r>
              <a:rPr lang="en" dirty="0"/>
              <a:t>Udržet ekosystémové kvality, udržet “Planetary boundaries”</a:t>
            </a:r>
          </a:p>
          <a:p>
            <a:pPr indent="-228600"/>
            <a:r>
              <a:rPr lang="en" dirty="0"/>
              <a:t>Nevytvářet erozi, environmentální degradaci, kontaminaci vod a půd</a:t>
            </a:r>
          </a:p>
          <a:p>
            <a:pPr indent="-228600"/>
            <a:r>
              <a:rPr lang="en" dirty="0"/>
              <a:t>Snížit únik skleníkových plynů </a:t>
            </a:r>
          </a:p>
          <a:p>
            <a:pPr indent="-228600"/>
            <a:r>
              <a:rPr lang="en" dirty="0"/>
              <a:t>Adaptovat se na klimatickou změnu</a:t>
            </a:r>
            <a:endParaRPr lang="cs-CZ" dirty="0"/>
          </a:p>
          <a:p>
            <a:pPr marL="228600" indent="0">
              <a:buNone/>
            </a:pPr>
            <a:endParaRPr lang="cs-CZ" sz="1600" dirty="0"/>
          </a:p>
          <a:p>
            <a:pPr marL="228600" indent="0">
              <a:buNone/>
            </a:pPr>
            <a:r>
              <a:rPr lang="cs-CZ" i="1" dirty="0"/>
              <a:t>Otázka 1: </a:t>
            </a:r>
            <a:r>
              <a:rPr lang="en" i="1" dirty="0"/>
              <a:t>Jak zajistit potřeby</a:t>
            </a:r>
            <a:r>
              <a:rPr lang="cs-CZ" i="1" dirty="0"/>
              <a:t> </a:t>
            </a:r>
            <a:r>
              <a:rPr lang="en" i="1" dirty="0"/>
              <a:t>potravinové produkce a zároveň zachovat a zlepšit současný stav ekosystémů?</a:t>
            </a:r>
          </a:p>
          <a:p>
            <a:pPr indent="-228600"/>
            <a:endParaRPr lang="en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0AFA83-5FA3-469A-BEED-9F575BDF1E18}"/>
              </a:ext>
            </a:extLst>
          </p:cNvPr>
          <p:cNvSpPr/>
          <p:nvPr/>
        </p:nvSpPr>
        <p:spPr>
          <a:xfrm>
            <a:off x="268973" y="1520003"/>
            <a:ext cx="8606057" cy="3940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70"/>
    </mc:Choice>
    <mc:Fallback xmlns="">
      <p:transition spd="slow" advTm="17587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8" descr="graf - ztráty a plýtvání potravinam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8241"/>
            <a:ext cx="9164232" cy="44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8"/>
          <p:cNvSpPr txBox="1"/>
          <p:nvPr/>
        </p:nvSpPr>
        <p:spPr>
          <a:xfrm>
            <a:off x="159350" y="6197600"/>
            <a:ext cx="8825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/>
              <a:t>Převzato z: Hoering, Uwe. 2014. </a:t>
            </a:r>
            <a:r>
              <a:rPr lang="en" i="1"/>
              <a:t>ZTRACENÉ SKLIZNĚ – Plýtvání a potravinová bezpečnost.</a:t>
            </a:r>
            <a:r>
              <a:rPr lang="en"/>
              <a:t> Praha, Glopolis.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spd="slow" advTm="1947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800"/>
              <a:t>Plýtvání potravinami = plýtvání zdroji</a:t>
            </a:r>
            <a:endParaRPr sz="3800"/>
          </a:p>
        </p:txBody>
      </p:sp>
      <p:sp>
        <p:nvSpPr>
          <p:cNvPr id="338" name="Google Shape;338;p59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Voda</a:t>
            </a:r>
            <a:endParaRPr dirty="0"/>
          </a:p>
          <a:p>
            <a:pPr lvl="1"/>
            <a:r>
              <a:rPr lang="en" dirty="0"/>
              <a:t>Na vyplýtvané jídlo se ročně spotřebuje </a:t>
            </a:r>
            <a:r>
              <a:rPr lang="en" b="1" u="sng" dirty="0"/>
              <a:t>250 km</a:t>
            </a:r>
            <a:r>
              <a:rPr lang="en" b="1" u="sng" baseline="30000" dirty="0"/>
              <a:t>3</a:t>
            </a:r>
            <a:r>
              <a:rPr lang="en" b="1" u="sng" dirty="0"/>
              <a:t> vody</a:t>
            </a:r>
            <a:r>
              <a:rPr lang="cs-CZ" b="1" u="sng" dirty="0"/>
              <a:t> </a:t>
            </a:r>
            <a:br>
              <a:rPr lang="cs-CZ" b="1" u="sng" dirty="0"/>
            </a:br>
            <a:r>
              <a:rPr lang="cs-CZ" dirty="0"/>
              <a:t>(= 3 Ženevská jezera)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Skleníkové plyny</a:t>
            </a:r>
            <a:endParaRPr dirty="0"/>
          </a:p>
          <a:p>
            <a:pPr lvl="1"/>
            <a:r>
              <a:rPr lang="en" b="1" u="sng" dirty="0"/>
              <a:t>3. místo po emisích Číny a USA</a:t>
            </a:r>
            <a:endParaRPr b="1" u="sng" dirty="0"/>
          </a:p>
          <a:p>
            <a:pPr>
              <a:spcBef>
                <a:spcPts val="1000"/>
              </a:spcBef>
            </a:pPr>
            <a:r>
              <a:rPr lang="en" dirty="0"/>
              <a:t>Půda</a:t>
            </a:r>
            <a:endParaRPr dirty="0"/>
          </a:p>
          <a:p>
            <a:pPr lvl="1"/>
            <a:r>
              <a:rPr lang="en" b="1" u="sng" dirty="0"/>
              <a:t>14</a:t>
            </a:r>
            <a:r>
              <a:rPr lang="cs-CZ" b="1" u="sng" dirty="0"/>
              <a:t> mil km</a:t>
            </a:r>
            <a:r>
              <a:rPr lang="cs-CZ" b="1" u="sng" baseline="30000" dirty="0"/>
              <a:t>2 </a:t>
            </a:r>
            <a:r>
              <a:rPr lang="en" dirty="0"/>
              <a:t>= 28</a:t>
            </a:r>
            <a:r>
              <a:rPr lang="cs-CZ" dirty="0"/>
              <a:t> </a:t>
            </a:r>
            <a:r>
              <a:rPr lang="en" dirty="0"/>
              <a:t>% veškeré zemědělské půdy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Nejvíc</a:t>
            </a:r>
            <a:r>
              <a:rPr lang="cs-CZ" dirty="0"/>
              <a:t>e půdy </a:t>
            </a:r>
            <a:r>
              <a:rPr lang="en" dirty="0"/>
              <a:t>plýtván</a:t>
            </a:r>
            <a:r>
              <a:rPr lang="cs-CZ" dirty="0"/>
              <a:t>o pro produkci masa –</a:t>
            </a:r>
            <a:r>
              <a:rPr lang="en" dirty="0"/>
              <a:t> 78</a:t>
            </a:r>
            <a:r>
              <a:rPr lang="cs-CZ" dirty="0"/>
              <a:t> </a:t>
            </a:r>
            <a:r>
              <a:rPr lang="en" dirty="0"/>
              <a:t>% (zatímco</a:t>
            </a:r>
            <a:r>
              <a:rPr lang="cs-CZ" dirty="0"/>
              <a:t> maso</a:t>
            </a:r>
            <a:r>
              <a:rPr lang="en" dirty="0"/>
              <a:t> tvoří jen 11</a:t>
            </a:r>
            <a:r>
              <a:rPr lang="cs-CZ" dirty="0"/>
              <a:t> </a:t>
            </a:r>
            <a:r>
              <a:rPr lang="en" dirty="0"/>
              <a:t>% vyplýtvaného jídla)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2"/>
    </mc:Choice>
    <mc:Fallback xmlns="">
      <p:transition spd="slow" advTm="70822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0" descr="graf - food wastage - phas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9223"/>
            <a:ext cx="9144000" cy="411955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 txBox="1"/>
          <p:nvPr/>
        </p:nvSpPr>
        <p:spPr>
          <a:xfrm>
            <a:off x="159350" y="6197600"/>
            <a:ext cx="8825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/>
              <a:t>Převzato z: FAO. 2011. </a:t>
            </a:r>
            <a:r>
              <a:rPr lang="en" i="1"/>
              <a:t>Global wastage footprint &amp; Climate Change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"/>
    </mc:Choice>
    <mc:Fallback xmlns="">
      <p:transition spd="slow" advTm="1282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Environmentální dopady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9"/>
    </mc:Choice>
    <mc:Fallback xmlns="">
      <p:transition spd="slow" advTm="15259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7A5A3B-94A8-4995-A084-64DDF3E2E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B64E24-FF53-4D25-B6D4-02EE3C0B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00" y="167533"/>
            <a:ext cx="9171497" cy="593854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67E9F15-637A-4900-928F-15D1FAFD10C4}"/>
              </a:ext>
            </a:extLst>
          </p:cNvPr>
          <p:cNvSpPr/>
          <p:nvPr/>
        </p:nvSpPr>
        <p:spPr>
          <a:xfrm>
            <a:off x="5274996" y="6382690"/>
            <a:ext cx="400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https://ourworldindata.org/env-impacts-of-food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1050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900"/>
              <a:t>Potraviny jako environmentální zátěž</a:t>
            </a:r>
            <a:endParaRPr sz="3900"/>
          </a:p>
        </p:txBody>
      </p:sp>
      <p:sp>
        <p:nvSpPr>
          <p:cNvPr id="355" name="Google Shape;355;p6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cs-CZ" dirty="0"/>
              <a:t>Zemědělství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en" dirty="0"/>
              <a:t>yužívá </a:t>
            </a:r>
            <a:r>
              <a:rPr lang="cs-CZ" dirty="0"/>
              <a:t>50 </a:t>
            </a:r>
            <a:r>
              <a:rPr lang="en" dirty="0"/>
              <a:t>% nezamrznuté souše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" dirty="0"/>
              <a:t>Spotřebovává 70</a:t>
            </a:r>
            <a:r>
              <a:rPr lang="cs-CZ" dirty="0"/>
              <a:t> </a:t>
            </a:r>
            <a:r>
              <a:rPr lang="en" dirty="0"/>
              <a:t>% veškeré užívané sladké vody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" dirty="0"/>
              <a:t>Produkuje </a:t>
            </a:r>
            <a:r>
              <a:rPr lang="cs-CZ" dirty="0"/>
              <a:t>78 </a:t>
            </a:r>
            <a:r>
              <a:rPr lang="en" dirty="0"/>
              <a:t>% vodního znečištění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Výroba potravin (zemědělství, změna </a:t>
            </a:r>
            <a:r>
              <a:rPr lang="cs-CZ" dirty="0" err="1"/>
              <a:t>land</a:t>
            </a:r>
            <a:r>
              <a:rPr lang="cs-CZ" dirty="0"/>
              <a:t> use a navazující činnosti) p</a:t>
            </a:r>
            <a:r>
              <a:rPr lang="en" dirty="0"/>
              <a:t>rodukuj</a:t>
            </a:r>
            <a:r>
              <a:rPr lang="cs-CZ" dirty="0"/>
              <a:t>í 17-35 </a:t>
            </a:r>
            <a:r>
              <a:rPr lang="en" dirty="0"/>
              <a:t>% celkových antropogenních emisí skleníkových plyn</a:t>
            </a:r>
            <a:r>
              <a:rPr lang="cs-CZ" dirty="0"/>
              <a:t>ů	</a:t>
            </a:r>
            <a:br>
              <a:rPr lang="cs-CZ" dirty="0"/>
            </a:br>
            <a:r>
              <a:rPr lang="cs-CZ" dirty="0"/>
              <a:t>(srovnej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in Data s: </a:t>
            </a:r>
            <a:r>
              <a:rPr lang="cs-CZ" dirty="0">
                <a:hlinkClick r:id="rId3"/>
              </a:rPr>
              <a:t>FAO</a:t>
            </a:r>
            <a:r>
              <a:rPr lang="cs-CZ" dirty="0"/>
              <a:t>, nebo s </a:t>
            </a:r>
            <a:r>
              <a:rPr lang="cs-CZ" dirty="0" err="1">
                <a:hlinkClick r:id="rId4"/>
              </a:rPr>
              <a:t>The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Conversation</a:t>
            </a:r>
            <a:r>
              <a:rPr lang="cs-CZ" dirty="0"/>
              <a:t>)</a:t>
            </a:r>
            <a:endParaRPr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8A02184-6679-41F6-996D-EFD4F19C2F79}"/>
              </a:ext>
            </a:extLst>
          </p:cNvPr>
          <p:cNvSpPr/>
          <p:nvPr/>
        </p:nvSpPr>
        <p:spPr>
          <a:xfrm>
            <a:off x="414779" y="5197701"/>
            <a:ext cx="8417521" cy="133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buClr>
                <a:schemeClr val="dk1"/>
              </a:buClr>
              <a:buNone/>
            </a:pPr>
            <a:r>
              <a:rPr lang="cs-CZ" sz="1800" i="1" dirty="0">
                <a:solidFill>
                  <a:schemeClr val="dk1"/>
                </a:solidFill>
              </a:rPr>
              <a:t>OTÁZKA 4: Jak snížit environmentální dopady zemědělství a potravinové produkce?</a:t>
            </a:r>
            <a:endParaRPr lang="en" sz="18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95"/>
    </mc:Choice>
    <mc:Fallback xmlns="">
      <p:transition spd="slow" advTm="75695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73" descr="emise z živočišné výrob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06" y="3"/>
            <a:ext cx="9059988" cy="64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3"/>
          <p:cNvSpPr txBox="1"/>
          <p:nvPr/>
        </p:nvSpPr>
        <p:spPr>
          <a:xfrm>
            <a:off x="0" y="6441275"/>
            <a:ext cx="92238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Převzato z: </a:t>
            </a:r>
            <a:r>
              <a:rPr lang="en" i="1">
                <a:solidFill>
                  <a:schemeClr val="dk1"/>
                </a:solidFill>
              </a:rPr>
              <a:t>Atlas masa: příběhy a fakta o zvířatech, která jíme.</a:t>
            </a:r>
            <a:r>
              <a:rPr lang="en">
                <a:solidFill>
                  <a:schemeClr val="dk1"/>
                </a:solidFill>
              </a:rPr>
              <a:t> 2014. Praha, Heinrich-Böll-Stiftung a Hnutí DUHA.</a:t>
            </a:r>
            <a:endParaRPr>
              <a:solidFill>
                <a:schemeClr val="dk1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1"/>
    </mc:Choice>
    <mc:Fallback xmlns="">
      <p:transition spd="slow" advTm="955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Potraviny a půda</a:t>
            </a:r>
            <a:endParaRPr/>
          </a:p>
        </p:txBody>
      </p:sp>
      <p:sp>
        <p:nvSpPr>
          <p:cNvPr id="361" name="Google Shape;361;p63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" b="1" dirty="0"/>
              <a:t>Eroze (svrchní vrstvy) půdy</a:t>
            </a:r>
            <a:endParaRPr dirty="0"/>
          </a:p>
          <a:p>
            <a:pPr lvl="1"/>
            <a:r>
              <a:rPr lang="en" dirty="0"/>
              <a:t>Půda pokrytá vegetací se obnovuje přibližně stejně</a:t>
            </a:r>
            <a:r>
              <a:rPr lang="cs-CZ" dirty="0"/>
              <a:t> rychle</a:t>
            </a:r>
            <a:r>
              <a:rPr lang="en" dirty="0"/>
              <a:t> jak</a:t>
            </a:r>
            <a:r>
              <a:rPr lang="cs-CZ" dirty="0"/>
              <a:t>o </a:t>
            </a:r>
            <a:r>
              <a:rPr lang="en" dirty="0"/>
              <a:t>dochází k erozi (stovky let)</a:t>
            </a:r>
            <a:endParaRPr dirty="0"/>
          </a:p>
          <a:p>
            <a:pPr lvl="1"/>
            <a:r>
              <a:rPr lang="en" dirty="0"/>
              <a:t>Problém: orba, odlesnění</a:t>
            </a:r>
            <a:endParaRPr dirty="0"/>
          </a:p>
          <a:p>
            <a:pPr lvl="1"/>
            <a:r>
              <a:rPr lang="cs-CZ" dirty="0"/>
              <a:t>38% světové orné půdy je ohroženo erozí</a:t>
            </a:r>
          </a:p>
          <a:p>
            <a:pPr>
              <a:spcBef>
                <a:spcPts val="1000"/>
              </a:spcBef>
            </a:pPr>
            <a:r>
              <a:rPr lang="en" b="1" dirty="0"/>
              <a:t>Degradace půdy</a:t>
            </a:r>
            <a:endParaRPr b="1" dirty="0"/>
          </a:p>
          <a:p>
            <a:pPr lvl="1"/>
            <a:r>
              <a:rPr lang="en" dirty="0"/>
              <a:t>Desertifikace</a:t>
            </a:r>
            <a:r>
              <a:rPr lang="cs-CZ" dirty="0"/>
              <a:t>:</a:t>
            </a:r>
            <a:r>
              <a:rPr lang="en" dirty="0"/>
              <a:t> zhoršuje se s klimatickou změnou</a:t>
            </a:r>
            <a:endParaRPr dirty="0"/>
          </a:p>
          <a:p>
            <a:pPr lvl="2"/>
            <a:r>
              <a:rPr lang="en" dirty="0"/>
              <a:t>Také v Evropě: jižní, střední a východní E.: 8</a:t>
            </a:r>
            <a:r>
              <a:rPr lang="cs-CZ" dirty="0"/>
              <a:t> </a:t>
            </a:r>
            <a:r>
              <a:rPr lang="en" dirty="0"/>
              <a:t>% půd ohroženo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Zasolování: jako důsledek zavlažování a minerálních hnojiv; dnes je ohroženo 10</a:t>
            </a:r>
            <a:r>
              <a:rPr lang="cs-CZ" dirty="0"/>
              <a:t> </a:t>
            </a:r>
            <a:r>
              <a:rPr lang="en" dirty="0"/>
              <a:t>% zavlažované půdy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8"/>
    </mc:Choice>
    <mc:Fallback xmlns="">
      <p:transition spd="slow" advTm="8948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Potraviny a voda</a:t>
            </a:r>
            <a:endParaRPr/>
          </a:p>
        </p:txBody>
      </p:sp>
      <p:sp>
        <p:nvSpPr>
          <p:cNvPr id="367" name="Google Shape;367;p6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Přečerpávání podzemních vod: hlavně Indie, Čína, USA - obiloviny</a:t>
            </a:r>
            <a:endParaRPr sz="23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Znečištění</a:t>
            </a:r>
            <a:endParaRPr sz="23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Sedimenty z erodované půdy</a:t>
            </a:r>
            <a:endParaRPr sz="19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Živiny z polí </a:t>
            </a:r>
            <a:r>
              <a:rPr lang="cs-CZ" sz="1900" dirty="0">
                <a:sym typeface="Wingdings" panose="05000000000000000000" pitchFamily="2" charset="2"/>
              </a:rPr>
              <a:t></a:t>
            </a:r>
            <a:r>
              <a:rPr lang="en" sz="1900" dirty="0"/>
              <a:t> eutrofizace </a:t>
            </a:r>
            <a:r>
              <a:rPr lang="cs-CZ" sz="1900" dirty="0">
                <a:sym typeface="Wingdings" panose="05000000000000000000" pitchFamily="2" charset="2"/>
              </a:rPr>
              <a:t></a:t>
            </a:r>
            <a:r>
              <a:rPr lang="en" sz="1900" dirty="0"/>
              <a:t> přemnožení sinic a řas </a:t>
            </a:r>
            <a:r>
              <a:rPr lang="cs-CZ" sz="1900" dirty="0">
                <a:sym typeface="Wingdings" panose="05000000000000000000" pitchFamily="2" charset="2"/>
              </a:rPr>
              <a:t></a:t>
            </a:r>
            <a:r>
              <a:rPr lang="en" sz="1900" dirty="0"/>
              <a:t> “dead zones” v mořích</a:t>
            </a:r>
            <a:endParaRPr sz="19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Rybolov a chov ryb</a:t>
            </a:r>
            <a:endParaRPr sz="23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Lov vlečnými sítěmi: ničení mořského dna</a:t>
            </a:r>
            <a:endParaRPr sz="19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Chov: znečištění odpadem a antibiotiky; ničení biotopů</a:t>
            </a: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0"/>
    </mc:Choice>
    <mc:Fallback xmlns="">
      <p:transition spd="slow" advTm="3944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Znečištění pesticidy</a:t>
            </a:r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98</a:t>
            </a:r>
            <a:r>
              <a:rPr lang="cs-CZ" dirty="0"/>
              <a:t> </a:t>
            </a:r>
            <a:r>
              <a:rPr lang="en" dirty="0"/>
              <a:t>% insekticidů a 95</a:t>
            </a:r>
            <a:r>
              <a:rPr lang="cs-CZ" dirty="0"/>
              <a:t> </a:t>
            </a:r>
            <a:r>
              <a:rPr lang="en" dirty="0"/>
              <a:t>% herbicidů skončí jako znečištění ovzduší, vody, nebo potravin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Persistentní látky - přenášení potrav</a:t>
            </a:r>
            <a:r>
              <a:rPr lang="cs-CZ" dirty="0" err="1"/>
              <a:t>inový</a:t>
            </a:r>
            <a:r>
              <a:rPr lang="en" dirty="0"/>
              <a:t>m řetězcem</a:t>
            </a:r>
            <a:endParaRPr dirty="0"/>
          </a:p>
          <a:p>
            <a:pPr lvl="1"/>
            <a:r>
              <a:rPr lang="en" dirty="0"/>
              <a:t>např. DDT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Vyvíjení odolnosti na pesticidy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Zabíjení přirozených predátorů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Dlouhodobé studie zpochybňují pozitivní vliv na množství produkce</a:t>
            </a: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hlinkClick r:id="rId3"/>
              </a:rPr>
              <a:t>Pesticides - Our World in Data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7"/>
    </mc:Choice>
    <mc:Fallback xmlns="">
      <p:transition spd="slow" advTm="693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Půda jako zdroj</a:t>
            </a:r>
            <a:endParaRPr sz="2000" i="1"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Plocha souše – 1</a:t>
            </a:r>
            <a:r>
              <a:rPr lang="cs-CZ" dirty="0"/>
              <a:t>49</a:t>
            </a:r>
            <a:r>
              <a:rPr lang="en" dirty="0"/>
              <a:t> mil. km</a:t>
            </a:r>
            <a:r>
              <a:rPr lang="en" baseline="30000" dirty="0"/>
              <a:t>2</a:t>
            </a:r>
            <a:r>
              <a:rPr lang="en" dirty="0"/>
              <a:t>, z toho </a:t>
            </a:r>
            <a:r>
              <a:rPr lang="cs-CZ" dirty="0"/>
              <a:t>40</a:t>
            </a:r>
            <a:r>
              <a:rPr lang="en" dirty="0"/>
              <a:t> mil. je </a:t>
            </a:r>
            <a:r>
              <a:rPr lang="cs-CZ" dirty="0"/>
              <a:t>živočišná produkce, 11 mil. rostlinná produkce, </a:t>
            </a:r>
            <a:r>
              <a:rPr lang="en" dirty="0"/>
              <a:t>3</a:t>
            </a:r>
            <a:r>
              <a:rPr lang="cs-CZ" dirty="0"/>
              <a:t>9</a:t>
            </a:r>
            <a:r>
              <a:rPr lang="en" dirty="0"/>
              <a:t> mil. jsou lesy</a:t>
            </a:r>
            <a:endParaRPr lang="cs-CZ" dirty="0"/>
          </a:p>
          <a:p>
            <a:pPr>
              <a:spcBef>
                <a:spcPts val="1000"/>
              </a:spcBef>
            </a:pPr>
            <a:r>
              <a:rPr lang="en" b="1" u="sng" dirty="0"/>
              <a:t>Úbytek lesů </a:t>
            </a:r>
            <a:r>
              <a:rPr lang="en" dirty="0"/>
              <a:t>každoročně o </a:t>
            </a:r>
            <a:r>
              <a:rPr lang="cs-CZ" dirty="0"/>
              <a:t>47</a:t>
            </a:r>
            <a:r>
              <a:rPr lang="en" dirty="0"/>
              <a:t> tis. km</a:t>
            </a:r>
            <a:r>
              <a:rPr lang="en" baseline="30000" dirty="0"/>
              <a:t>2</a:t>
            </a:r>
            <a:r>
              <a:rPr lang="en" dirty="0"/>
              <a:t>, </a:t>
            </a:r>
            <a:r>
              <a:rPr lang="cs-CZ" dirty="0"/>
              <a:t>tj. rozloha Slovenska</a:t>
            </a:r>
            <a:r>
              <a:rPr lang="cs-CZ" sz="1400" dirty="0"/>
              <a:t> </a:t>
            </a:r>
            <a:r>
              <a:rPr lang="en" sz="1400" dirty="0"/>
              <a:t>(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Atlas for the end of the world</a:t>
            </a:r>
            <a:r>
              <a:rPr lang="cs-CZ" sz="1400" dirty="0"/>
              <a:t>, </a:t>
            </a:r>
            <a:r>
              <a:rPr lang="cs-CZ" sz="1400" dirty="0" err="1">
                <a:hlinkClick r:id="rId4"/>
              </a:rPr>
              <a:t>Our</a:t>
            </a:r>
            <a:r>
              <a:rPr lang="cs-CZ" sz="1400" dirty="0">
                <a:hlinkClick r:id="rId4"/>
              </a:rPr>
              <a:t> </a:t>
            </a:r>
            <a:r>
              <a:rPr lang="cs-CZ" sz="1400" dirty="0" err="1">
                <a:hlinkClick r:id="rId4"/>
              </a:rPr>
              <a:t>World</a:t>
            </a:r>
            <a:r>
              <a:rPr lang="cs-CZ" sz="1400" dirty="0">
                <a:hlinkClick r:id="rId4"/>
              </a:rPr>
              <a:t> in Data</a:t>
            </a:r>
            <a:r>
              <a:rPr lang="cs-CZ" sz="1400" dirty="0"/>
              <a:t>).</a:t>
            </a:r>
            <a:endParaRPr dirty="0"/>
          </a:p>
          <a:p>
            <a:pPr>
              <a:spcBef>
                <a:spcPts val="1000"/>
              </a:spcBef>
            </a:pPr>
            <a:r>
              <a:rPr lang="en" b="1" u="sng" dirty="0"/>
              <a:t>Úbytek orné půdy</a:t>
            </a:r>
            <a:r>
              <a:rPr lang="en" dirty="0"/>
              <a:t>, viz tabulka: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4"/>
    </mc:Choice>
    <mc:Fallback xmlns="">
      <p:transition spd="slow" advTm="22494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Potraviny a biodiverzita</a:t>
            </a:r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Ztráta habitatu: hlavně odlesňování a pastva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Zvětšování zrna krajinné mozaiky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Průmyslové zemědělství využívá jen velmi malou škálu plodin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V Indií se pěstovalo cca 30 000 odrůd rýže, dnes 75% tvoří jen 10 odrůd</a:t>
            </a:r>
            <a:endParaRPr lang="cs-CZ" dirty="0"/>
          </a:p>
          <a:p>
            <a:pPr lvl="1">
              <a:spcAft>
                <a:spcPts val="1000"/>
              </a:spcAft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1"/>
    </mc:Choice>
    <mc:Fallback xmlns="">
      <p:transition spd="slow" advTm="33001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Energetická náročnost</a:t>
            </a:r>
            <a:endParaRPr dirty="0"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cs-CZ" dirty="0"/>
              <a:t>Energetická náročnost</a:t>
            </a:r>
          </a:p>
          <a:p>
            <a:pPr lvl="1"/>
            <a:r>
              <a:rPr lang="cs-CZ" dirty="0"/>
              <a:t>Průměrná efektivita: 7-10 : 1</a:t>
            </a:r>
          </a:p>
          <a:p>
            <a:pPr lvl="1"/>
            <a:r>
              <a:rPr lang="cs-CZ" dirty="0"/>
              <a:t>Rostlinná potrava: 3 : 1</a:t>
            </a:r>
          </a:p>
          <a:p>
            <a:pPr lvl="1">
              <a:spcAft>
                <a:spcPts val="1000"/>
              </a:spcAft>
            </a:pPr>
            <a:r>
              <a:rPr lang="cs-CZ" dirty="0"/>
              <a:t>Hovězí maso 35 : 1</a:t>
            </a:r>
          </a:p>
          <a:p>
            <a:pPr lvl="1">
              <a:spcAft>
                <a:spcPts val="10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7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1"/>
    </mc:Choice>
    <mc:Fallback xmlns="">
      <p:transition spd="slow" advTm="33001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Zdroje</a:t>
            </a:r>
            <a:endParaRPr/>
          </a:p>
        </p:txBody>
      </p:sp>
      <p:sp>
        <p:nvSpPr>
          <p:cNvPr id="432" name="Google Shape;432;p7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2100">
              <a:buSzPts val="1000"/>
            </a:pPr>
            <a:r>
              <a:rPr lang="en" sz="1000"/>
              <a:t>A CAP for healthy farms, healthy people, healthy planet Public money must deliver public goods January 2017, IFOAM,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https://www.ifoam-eu.org/sites/default/files/ifoameu_policy_cap_post_2020_vision_paper_final_201701.pdf</a:t>
            </a:r>
            <a:r>
              <a:rPr lang="en" sz="1000"/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SzPts val="1000"/>
            </a:pPr>
            <a:r>
              <a:rPr lang="en" sz="1000">
                <a:solidFill>
                  <a:schemeClr val="dk1"/>
                </a:solidFill>
              </a:rPr>
              <a:t>Atlas půdy. Fakta a čísla o zemi, půdě a životě, 2018, Glopolis,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https://glopolis.org/_publications/atlas-pudy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SzPts val="1000"/>
            </a:pPr>
            <a:r>
              <a:rPr lang="en" sz="1000">
                <a:solidFill>
                  <a:schemeClr val="dk1"/>
                </a:solidFill>
              </a:rPr>
              <a:t>Myers, Norman &amp; Spoolman, Scott. Environmental issues &amp; solutions: a modular approach. International edition. Australia: Brooks/Cole, Cengage Learning. Chapter 4: Food Resources, s. 83-113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Braniš. Martin. 2006. Globální problémy životního prostředí. In. Dlouhá, Jana; Dlouhý, Jiří; Mezřický, Václav (eds.) </a:t>
            </a:r>
            <a:r>
              <a:rPr lang="en" sz="1000" i="1">
                <a:solidFill>
                  <a:schemeClr val="dk1"/>
                </a:solidFill>
              </a:rPr>
              <a:t>Globalizace a globální problémy. Sborník textů k celouniverzitnímu kurzu “Globalizace a globální problémy” 2005-2007. </a:t>
            </a:r>
            <a:r>
              <a:rPr lang="en" sz="1000">
                <a:solidFill>
                  <a:schemeClr val="dk1"/>
                </a:solidFill>
              </a:rPr>
              <a:t>Univerzita Karlova v Praze, Centrum pro otázky životního prostředí, s. 207-212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Gomiero, Tiziano, 2016,Soil degradation, land scarcity and food security: Reviewing a complex challenge. Přednáška na MU 1 March 2016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Věžník, Antonín 2008. </a:t>
            </a:r>
            <a:r>
              <a:rPr lang="en" sz="1000" i="1">
                <a:solidFill>
                  <a:schemeClr val="dk1"/>
                </a:solidFill>
              </a:rPr>
              <a:t>Geografie zemědělství</a:t>
            </a:r>
            <a:r>
              <a:rPr lang="en" sz="1000">
                <a:solidFill>
                  <a:schemeClr val="dk1"/>
                </a:solidFill>
              </a:rPr>
              <a:t>. Přednášky z kurzu Z0047 Geografie průmyslu a zemědělství. Geografický ústav Masarykovy univerzity.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Save the bees. </a:t>
            </a:r>
            <a:r>
              <a:rPr lang="en" sz="1000" i="1">
                <a:solidFill>
                  <a:schemeClr val="dk1"/>
                </a:solidFill>
              </a:rPr>
              <a:t>Greenpeace</a:t>
            </a:r>
            <a:r>
              <a:rPr lang="en" sz="1000">
                <a:solidFill>
                  <a:schemeClr val="dk1"/>
                </a:solidFill>
              </a:rPr>
              <a:t>. Dostupné online www.sos-bees.org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Who Owns Nature? Corporate Power and the Final Frontier in the Commodification of Life. ETC GROUP. November 2008. 48 s. Dostupné online.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http://www.etcgroup.org/sites/www.etcgroup.org/files/publication/707/01/etc_won_report_final_color.pdf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"Wal Mart Stores Inc 2016 Annual Report Form</a:t>
            </a:r>
            <a:r>
              <a:rPr lang="en" sz="1000">
                <a:solidFill>
                  <a:schemeClr val="dk1"/>
                </a:solidFill>
              </a:rPr>
              <a:t> United States Securities and Exchange Commission. February 21, 2016. Dostupné online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http://www.sec.gov/Archives/edgar/data/104169/000010416914000019/0000104169-14-000019-index.htm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Státní zemědělský intervenční fond. Dostupné online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www.szif.cz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Ministerstvo zemědělství ČR. Portál e-agri. Dostupné online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www.eagri.cz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Situační a výhledová zpráva, Půda, prosinec 2012, Ministerstvo zemědělství. Dostupné online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http://eagri.cz/public/web/file/181775/Zprava_Puda_kniha_web__1_.pdf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Ročenka ekologického zemědělství 2011. Dostupné online 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http://eagri.cz/public/web/file/186838/Rocenka_EZ_2011_web.pdf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TTIP the downfall of EU agriculture. Dostupné online </a:t>
            </a:r>
            <a:r>
              <a:rPr lang="en" sz="1000" i="1" u="sng">
                <a:solidFill>
                  <a:schemeClr val="hlink"/>
                </a:solidFill>
                <a:hlinkClick r:id="rId11"/>
              </a:rPr>
              <a:t>http://www.euractiv.com/section/agriculture-food/news/ttip-the-downfall-of-eu-agriculture/</a:t>
            </a:r>
            <a:r>
              <a:rPr lang="en" sz="1000" i="1">
                <a:solidFill>
                  <a:schemeClr val="dk1"/>
                </a:solidFill>
              </a:rPr>
              <a:t>)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Milerová Prášková, Dagmar. </a:t>
            </a:r>
            <a:r>
              <a:rPr lang="en" sz="1000" i="1">
                <a:solidFill>
                  <a:schemeClr val="dk1"/>
                </a:solidFill>
              </a:rPr>
              <a:t>Zábory půdy v Africe. Hrozba pro potravinovou bezpečnost. </a:t>
            </a:r>
            <a:r>
              <a:rPr lang="en" sz="1000">
                <a:solidFill>
                  <a:schemeClr val="dk1"/>
                </a:solidFill>
              </a:rPr>
              <a:t>Glopolis, listopad 2011. Dostupné online. </a:t>
            </a:r>
            <a:r>
              <a:rPr lang="en" sz="1000" u="sng">
                <a:solidFill>
                  <a:schemeClr val="hlink"/>
                </a:solidFill>
                <a:hlinkClick r:id="rId12"/>
              </a:rPr>
              <a:t>http://glopolis.org/cs/clanky/zabory-pudy-v-africe/</a:t>
            </a:r>
            <a:r>
              <a:rPr lang="en" sz="1000">
                <a:solidFill>
                  <a:schemeClr val="dk1"/>
                </a:solidFill>
              </a:rPr>
              <a:t>  </a:t>
            </a:r>
            <a:endParaRPr sz="100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"/>
    </mc:Choice>
    <mc:Fallback xmlns="">
      <p:transition spd="slow" advTm="551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6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Zdroje</a:t>
            </a:r>
            <a:endParaRPr/>
          </a:p>
        </p:txBody>
      </p:sp>
      <p:sp>
        <p:nvSpPr>
          <p:cNvPr id="438" name="Google Shape;438;p7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2100">
              <a:buClr>
                <a:schemeClr val="dk1"/>
              </a:buClr>
              <a:buSzPts val="1000"/>
            </a:pPr>
            <a:r>
              <a:rPr lang="en" sz="1000" i="1" dirty="0">
                <a:solidFill>
                  <a:schemeClr val="dk1"/>
                </a:solidFill>
              </a:rPr>
              <a:t>Proč jedna miliarda hladoví? Fakta a mýty. </a:t>
            </a:r>
            <a:r>
              <a:rPr lang="en" sz="1000" dirty="0">
                <a:solidFill>
                  <a:schemeClr val="dk1"/>
                </a:solidFill>
              </a:rPr>
              <a:t>Březen 2011, Glopolis. Dostupné online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http://www.glopolis.org/soubory/8eff/proc-jedna-miliarda-hladovi.pdf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i="1" dirty="0">
                <a:solidFill>
                  <a:schemeClr val="dk1"/>
                </a:solidFill>
              </a:rPr>
              <a:t>UNEP (United Nations Environment Programme). 2012. The critical role of global food consumption patterns in achieving sustainable food systems and food for all.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i="1" dirty="0">
                <a:solidFill>
                  <a:schemeClr val="dk1"/>
                </a:solidFill>
              </a:rPr>
              <a:t>Causes of Hunger, </a:t>
            </a:r>
            <a:r>
              <a:rPr lang="en" sz="1000" dirty="0">
                <a:solidFill>
                  <a:schemeClr val="dk1"/>
                </a:solidFill>
              </a:rPr>
              <a:t>Dostupné online </a:t>
            </a:r>
            <a:r>
              <a:rPr lang="en" sz="1000" i="1" u="sng" dirty="0">
                <a:solidFill>
                  <a:schemeClr val="hlink"/>
                </a:solidFill>
                <a:hlinkClick r:id="rId4"/>
              </a:rPr>
              <a:t>www.worldhunger.org</a:t>
            </a:r>
            <a:r>
              <a:rPr lang="en" sz="1000" i="1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Hlad nepřijímáme. Příručka vyslance. ActionAid, Glopolis. Dostupné online </a:t>
            </a:r>
            <a:r>
              <a:rPr lang="en" sz="1000" u="sng" dirty="0">
                <a:solidFill>
                  <a:schemeClr val="hlink"/>
                </a:solidFill>
                <a:hlinkClick r:id="rId5"/>
              </a:rPr>
              <a:t>http://glopolis.org/cs/projekty/hlad-neprijimame/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cs-CZ" sz="1000" dirty="0">
                <a:solidFill>
                  <a:schemeClr val="dk1"/>
                </a:solidFill>
              </a:rPr>
              <a:t>Atlas půdy. Fakta a čísla o zemi, půdě a životě, Heinrich </a:t>
            </a:r>
            <a:r>
              <a:rPr lang="cs-CZ" sz="1000" dirty="0" err="1">
                <a:solidFill>
                  <a:schemeClr val="dk1"/>
                </a:solidFill>
              </a:rPr>
              <a:t>Böll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Stiftung</a:t>
            </a:r>
            <a:r>
              <a:rPr lang="cs-CZ" sz="1000" dirty="0">
                <a:solidFill>
                  <a:schemeClr val="dk1"/>
                </a:solidFill>
              </a:rPr>
              <a:t>, 2018 </a:t>
            </a:r>
            <a:r>
              <a:rPr lang="cs-CZ" sz="1000" dirty="0">
                <a:solidFill>
                  <a:schemeClr val="dk1"/>
                </a:solidFill>
                <a:hlinkClick r:id="rId6"/>
              </a:rPr>
              <a:t>https://cz.boell.org/sites/default/files/atlas_pudy_digitalni.pdf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Atlas masa: příběhy a fakta o zvířatech, která jíme. 2014. Praha, Heinrich-Böll-Stiftung a Hnutí DUHA.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7"/>
              </a:rPr>
              <a:t> http://www.hnutiduha.cz/sites/default/files/publikace/2014/08/meatatlas2014_cz_web.pdf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Hoering, Uwe. 2014. </a:t>
            </a:r>
            <a:r>
              <a:rPr lang="en" sz="1000" i="1" dirty="0">
                <a:solidFill>
                  <a:schemeClr val="dk1"/>
                </a:solidFill>
              </a:rPr>
              <a:t>ZTRACENÉ SKLIZNĚ – Plýtvání a potravinová bezpečnost</a:t>
            </a:r>
            <a:r>
              <a:rPr lang="en" sz="1000" dirty="0">
                <a:solidFill>
                  <a:schemeClr val="dk1"/>
                </a:solidFill>
              </a:rPr>
              <a:t>. Praha, Glopolis.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8"/>
              </a:rPr>
              <a:t> http://glopolis.org/soubory/9091/Ztracene-sklizne-plytvani-potravinova-bezpecnost.pdf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FAO. 2011. </a:t>
            </a:r>
            <a:r>
              <a:rPr lang="en" sz="1000" i="1" dirty="0">
                <a:solidFill>
                  <a:schemeClr val="dk1"/>
                </a:solidFill>
              </a:rPr>
              <a:t>Global wastage footprint &amp; Climate Change.</a:t>
            </a:r>
            <a:r>
              <a:rPr lang="en" sz="1000" dirty="0">
                <a:solidFill>
                  <a:schemeClr val="dk1"/>
                </a:solidFill>
              </a:rPr>
              <a:t>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9"/>
              </a:rPr>
              <a:t> http://www.fao.org/3/a-bb144e.pdf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FAO. 2013. </a:t>
            </a:r>
            <a:r>
              <a:rPr lang="en" sz="1000" i="1" dirty="0">
                <a:solidFill>
                  <a:schemeClr val="dk1"/>
                </a:solidFill>
              </a:rPr>
              <a:t>Food wastage footprint. Impacts on natural resources. Summary Report.</a:t>
            </a:r>
            <a:r>
              <a:rPr lang="en" sz="1000" dirty="0">
                <a:solidFill>
                  <a:schemeClr val="dk1"/>
                </a:solidFill>
              </a:rPr>
              <a:t>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0"/>
              </a:rPr>
              <a:t> http://www.fao.org/docrep/018/i3347e/i3347e.pdf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FAO, IFAD and WFP. 2015. </a:t>
            </a:r>
            <a:r>
              <a:rPr lang="en" sz="1000" i="1" dirty="0">
                <a:solidFill>
                  <a:schemeClr val="dk1"/>
                </a:solidFill>
              </a:rPr>
              <a:t>The State of Food Insecurity in the World 2015. Meeting the 2015 international hunger targets: taking stock of uneven progress.</a:t>
            </a:r>
            <a:r>
              <a:rPr lang="en" sz="1000" dirty="0">
                <a:solidFill>
                  <a:schemeClr val="dk1"/>
                </a:solidFill>
              </a:rPr>
              <a:t> Rome, FAO.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1"/>
              </a:rPr>
              <a:t> http://www.fao.org/3/a-i4646e.pdf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2"/>
              </a:rPr>
              <a:t>http://www.nature.com/news/one-third-of-our-greenhouse-gas-emissions-come-from-agriculture-1.11708</a:t>
            </a:r>
            <a:endParaRPr sz="1000" dirty="0">
              <a:solidFill>
                <a:schemeClr val="hlink"/>
              </a:solidFill>
              <a:uFill>
                <a:noFill/>
              </a:uFill>
              <a:hlinkClick r:id="rId12"/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3"/>
              </a:rPr>
              <a:t>http://www.fao.org/news/story/en/item/216137/icode/</a:t>
            </a:r>
            <a:endParaRPr sz="1000" dirty="0">
              <a:solidFill>
                <a:schemeClr val="hlink"/>
              </a:solidFill>
              <a:uFill>
                <a:noFill/>
              </a:uFill>
              <a:hlinkClick r:id="rId13"/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4"/>
              </a:rPr>
              <a:t>http://www.fao.org/news/story/en/item/197623/icode/</a:t>
            </a:r>
            <a:endParaRPr sz="1000" dirty="0">
              <a:solidFill>
                <a:schemeClr val="hlink"/>
              </a:solidFill>
              <a:uFill>
                <a:noFill/>
              </a:uFill>
              <a:hlinkClick r:id="rId14"/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LEAD &amp; FAO. </a:t>
            </a:r>
            <a:r>
              <a:rPr lang="en" sz="1000" i="1" dirty="0">
                <a:solidFill>
                  <a:schemeClr val="dk1"/>
                </a:solidFill>
              </a:rPr>
              <a:t>Livestock's Long Shadow: Environmental Issues and Options.</a:t>
            </a:r>
            <a:r>
              <a:rPr lang="en" sz="1000" dirty="0">
                <a:solidFill>
                  <a:schemeClr val="dk1"/>
                </a:solidFill>
              </a:rPr>
              <a:t>2006. Dostupné online: ftp://</a:t>
            </a:r>
            <a:r>
              <a:rPr lang="en" sz="1000" u="sng" dirty="0">
                <a:solidFill>
                  <a:schemeClr val="hlink"/>
                </a:solidFill>
                <a:hlinkClick r:id="rId15"/>
              </a:rPr>
              <a:t>ftp.fao.org/docrep/fao/010/a0701e/a0701e00.pdf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Uniteda Nations. 2015 </a:t>
            </a:r>
            <a:r>
              <a:rPr lang="en" sz="1000" i="1" dirty="0">
                <a:solidFill>
                  <a:schemeClr val="dk1"/>
                </a:solidFill>
              </a:rPr>
              <a:t>The Millenium Development Goals Report 2015. </a:t>
            </a:r>
            <a:r>
              <a:rPr lang="en" sz="1000" dirty="0">
                <a:solidFill>
                  <a:schemeClr val="dk1"/>
                </a:solidFill>
              </a:rPr>
              <a:t>New York: United Nations. Dostupné online: </a:t>
            </a:r>
            <a:r>
              <a:rPr lang="en" sz="1000" u="sng" dirty="0">
                <a:solidFill>
                  <a:schemeClr val="hlink"/>
                </a:solidFill>
                <a:hlinkClick r:id="rId16"/>
              </a:rPr>
              <a:t>www.un.org/millenniumgoals/2015_MDG_Report/pdf/MDG%202015%20rev%20(July%201).pdf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lang="cs-CZ"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cs-CZ" sz="1000" dirty="0">
                <a:solidFill>
                  <a:schemeClr val="dk1"/>
                </a:solidFill>
              </a:rPr>
              <a:t>Atlas </a:t>
            </a:r>
            <a:r>
              <a:rPr lang="cs-CZ" sz="1000" dirty="0" err="1">
                <a:solidFill>
                  <a:schemeClr val="dk1"/>
                </a:solidFill>
              </a:rPr>
              <a:t>for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the</a:t>
            </a:r>
            <a:r>
              <a:rPr lang="cs-CZ" sz="1000" dirty="0">
                <a:solidFill>
                  <a:schemeClr val="dk1"/>
                </a:solidFill>
              </a:rPr>
              <a:t> end </a:t>
            </a:r>
            <a:r>
              <a:rPr lang="cs-CZ" sz="1000" dirty="0" err="1">
                <a:solidFill>
                  <a:schemeClr val="dk1"/>
                </a:solidFill>
              </a:rPr>
              <a:t>of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the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world</a:t>
            </a:r>
            <a:r>
              <a:rPr lang="cs-CZ" sz="1000" dirty="0">
                <a:solidFill>
                  <a:schemeClr val="dk1"/>
                </a:solidFill>
              </a:rPr>
              <a:t>. Dostupné online: </a:t>
            </a:r>
            <a:r>
              <a:rPr lang="cs-CZ" sz="1000" dirty="0">
                <a:solidFill>
                  <a:schemeClr val="dk1"/>
                </a:solidFill>
                <a:hlinkClick r:id="rId17"/>
              </a:rPr>
              <a:t>http://atlas-for-the-end-of-the-world.com/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</a:p>
          <a:p>
            <a:pPr indent="-292100">
              <a:buClr>
                <a:schemeClr val="dk1"/>
              </a:buClr>
              <a:buSzPts val="1000"/>
            </a:pPr>
            <a:r>
              <a:rPr lang="cs-CZ" sz="1000" dirty="0" err="1">
                <a:solidFill>
                  <a:schemeClr val="dk1"/>
                </a:solidFill>
              </a:rPr>
              <a:t>Our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World</a:t>
            </a:r>
            <a:r>
              <a:rPr lang="cs-CZ" sz="1000" dirty="0">
                <a:solidFill>
                  <a:schemeClr val="dk1"/>
                </a:solidFill>
              </a:rPr>
              <a:t> in Data. Dostupné online: </a:t>
            </a:r>
            <a:r>
              <a:rPr lang="cs-CZ" sz="1000" dirty="0">
                <a:solidFill>
                  <a:schemeClr val="dk1"/>
                </a:solidFill>
                <a:hlinkClick r:id="rId18"/>
              </a:rPr>
              <a:t>https://ourworldindata.org/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"/>
    </mc:Choice>
    <mc:Fallback xmlns="">
      <p:transition spd="slow" advTm="18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B9259B4-C57D-43C5-A97E-8F725E4D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757"/>
            <a:ext cx="9144000" cy="57804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056758B-EBA6-41F4-981D-34F318DB0F95}"/>
              </a:ext>
            </a:extLst>
          </p:cNvPr>
          <p:cNvSpPr/>
          <p:nvPr/>
        </p:nvSpPr>
        <p:spPr>
          <a:xfrm>
            <a:off x="4991901" y="6487519"/>
            <a:ext cx="4152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Více grafů na: </a:t>
            </a:r>
            <a:r>
              <a:rPr lang="cs-CZ" dirty="0">
                <a:hlinkClick r:id="rId3"/>
              </a:rPr>
              <a:t>https://ourworldindata.org/land-use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62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>
              <a:buNone/>
            </a:pPr>
            <a:r>
              <a:rPr lang="en" sz="1600" i="1"/>
              <a:t>Zdroj: WorldBank. Viz Gomiero 2016</a:t>
            </a:r>
            <a:endParaRPr sz="1600" i="1"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9334" t="15625" r="10504" b="4296"/>
          <a:stretch/>
        </p:blipFill>
        <p:spPr>
          <a:xfrm>
            <a:off x="0" y="0"/>
            <a:ext cx="9144000" cy="5857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/>
          <p:cNvSpPr/>
          <p:nvPr/>
        </p:nvSpPr>
        <p:spPr>
          <a:xfrm>
            <a:off x="3602736" y="713232"/>
            <a:ext cx="1152144" cy="5358384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4"/>
    </mc:Choice>
    <mc:Fallback xmlns="">
      <p:transition spd="slow" advTm="54154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4321</Words>
  <Application>Microsoft Office PowerPoint</Application>
  <PresentationFormat>On-screen Show (4:3)</PresentationFormat>
  <Paragraphs>425</Paragraphs>
  <Slides>73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Georgia</vt:lpstr>
      <vt:lpstr>Helvetica</vt:lpstr>
      <vt:lpstr>Simple Light</vt:lpstr>
      <vt:lpstr>Proč miliarda hladoví a třetina jídla se vyhodí?</vt:lpstr>
      <vt:lpstr>Úvod</vt:lpstr>
      <vt:lpstr>O čem to dnes bude?</vt:lpstr>
      <vt:lpstr>Potravinové zdroje člověka</vt:lpstr>
      <vt:lpstr>Produkce potravin</vt:lpstr>
      <vt:lpstr>Potřeby a milníky současného zemědělství</vt:lpstr>
      <vt:lpstr>Půda jako zdroj</vt:lpstr>
      <vt:lpstr>PowerPoint Presentation</vt:lpstr>
      <vt:lpstr>PowerPoint Presentation</vt:lpstr>
      <vt:lpstr>PowerPoint Presentation</vt:lpstr>
      <vt:lpstr>Rostoucí produkce?</vt:lpstr>
      <vt:lpstr>Měřítko globální produkce</vt:lpstr>
      <vt:lpstr>PowerPoint Presentation</vt:lpstr>
      <vt:lpstr>PowerPoint Presentation</vt:lpstr>
      <vt:lpstr>PowerPoint Presentation</vt:lpstr>
      <vt:lpstr>Rozsah a náročnost živočišné výroby</vt:lpstr>
      <vt:lpstr>Krmiva</vt:lpstr>
      <vt:lpstr>.. a dále</vt:lpstr>
      <vt:lpstr>Politicko-ekonomické souvislosti</vt:lpstr>
      <vt:lpstr>Faktory ovlivňující světovou produkci</vt:lpstr>
      <vt:lpstr>Export a import potravin (kcal)</vt:lpstr>
      <vt:lpstr>Pracovníci v zemědělství</vt:lpstr>
      <vt:lpstr>Vlastnictví a způsoby využití půdy</vt:lpstr>
      <vt:lpstr>Občinové zemědělství</vt:lpstr>
      <vt:lpstr>Drobné tržní zemědělství a plantážnictví</vt:lpstr>
      <vt:lpstr>Tržní zemědělství - vývoj</vt:lpstr>
      <vt:lpstr>Zemědělská politika </vt:lpstr>
      <vt:lpstr>Sociální a ekonomické problémy</vt:lpstr>
      <vt:lpstr>Koncentrace půdy</vt:lpstr>
      <vt:lpstr>Cena zemědělské půdy v ČR</vt:lpstr>
      <vt:lpstr>Kdo vlastní genofond? Agrochemické a semenářské firmy</vt:lpstr>
      <vt:lpstr>GMO</vt:lpstr>
      <vt:lpstr>Zábory půdy (land-grabbing)</vt:lpstr>
      <vt:lpstr>Hlad a potravinová suverenita</vt:lpstr>
      <vt:lpstr>Case Study: Potravinová krize 2008 (Blažek, 2012) </vt:lpstr>
      <vt:lpstr>Ceny potravin 2007-2010 (Blažek, 2012)</vt:lpstr>
      <vt:lpstr>Potravinová krize 2022</vt:lpstr>
      <vt:lpstr>Proč téměř 1 mld. lidí hladoví? (Glopolis, 2011)</vt:lpstr>
      <vt:lpstr>PowerPoint Presentation</vt:lpstr>
      <vt:lpstr>PowerPoint Presentation</vt:lpstr>
      <vt:lpstr>Hlad</vt:lpstr>
      <vt:lpstr>Hlad (a nadváha)</vt:lpstr>
      <vt:lpstr>Příčiny hladu</vt:lpstr>
      <vt:lpstr>Ohrožené skupiny (Hlad nepřijímáme, Glopolis, ActionAid, 2011)</vt:lpstr>
      <vt:lpstr>Potravinová suverenita</vt:lpstr>
      <vt:lpstr>Potravinová bezpečnost (Food security)</vt:lpstr>
      <vt:lpstr>Potravinová nejistota (Food insecurity)</vt:lpstr>
      <vt:lpstr>Potravinová suverenita</vt:lpstr>
      <vt:lpstr>Co s tím mohu dělat?</vt:lpstr>
      <vt:lpstr>Podporovat aby:</vt:lpstr>
      <vt:lpstr>Jako majitel půdy</vt:lpstr>
      <vt:lpstr>Jako zemědělec</vt:lpstr>
      <vt:lpstr>Jako spotřebitel</vt:lpstr>
      <vt:lpstr>Plýtvání</vt:lpstr>
      <vt:lpstr>PowerPoint Presentation</vt:lpstr>
      <vt:lpstr>Plýtvání potravinami</vt:lpstr>
      <vt:lpstr>Plýtvání potravinami - Sever</vt:lpstr>
      <vt:lpstr>Plýtvání potravinami - Jih</vt:lpstr>
      <vt:lpstr>PowerPoint Presentation</vt:lpstr>
      <vt:lpstr>PowerPoint Presentation</vt:lpstr>
      <vt:lpstr>Plýtvání potravinami = plýtvání zdroji</vt:lpstr>
      <vt:lpstr>PowerPoint Presentation</vt:lpstr>
      <vt:lpstr>Environmentální dopady</vt:lpstr>
      <vt:lpstr>PowerPoint Presentation</vt:lpstr>
      <vt:lpstr>Potraviny jako environmentální zátěž</vt:lpstr>
      <vt:lpstr>PowerPoint Presentation</vt:lpstr>
      <vt:lpstr>Potraviny a půda</vt:lpstr>
      <vt:lpstr>Potraviny a voda</vt:lpstr>
      <vt:lpstr>Znečištění pesticidy</vt:lpstr>
      <vt:lpstr>Potraviny a biodiverzita</vt:lpstr>
      <vt:lpstr>Energetická náročnost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Potravinové zdroje: Proč miliarda hladoví a třetina jídla se vyhodí?</dc:title>
  <dc:creator>Jan Blažek</dc:creator>
  <cp:lastModifiedBy>Jan Malý Blažek</cp:lastModifiedBy>
  <cp:revision>55</cp:revision>
  <dcterms:modified xsi:type="dcterms:W3CDTF">2023-04-24T15:16:42Z</dcterms:modified>
</cp:coreProperties>
</file>