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90" r:id="rId3"/>
    <p:sldId id="257" r:id="rId4"/>
    <p:sldId id="294" r:id="rId5"/>
    <p:sldId id="295" r:id="rId6"/>
    <p:sldId id="291" r:id="rId7"/>
    <p:sldId id="258" r:id="rId8"/>
    <p:sldId id="292" r:id="rId9"/>
    <p:sldId id="259" r:id="rId10"/>
    <p:sldId id="262" r:id="rId11"/>
    <p:sldId id="301" r:id="rId12"/>
    <p:sldId id="279" r:id="rId13"/>
    <p:sldId id="263" r:id="rId14"/>
    <p:sldId id="271" r:id="rId15"/>
    <p:sldId id="264" r:id="rId16"/>
    <p:sldId id="277" r:id="rId17"/>
    <p:sldId id="303" r:id="rId18"/>
    <p:sldId id="304" r:id="rId19"/>
    <p:sldId id="305" r:id="rId20"/>
    <p:sldId id="302" r:id="rId21"/>
    <p:sldId id="276" r:id="rId22"/>
    <p:sldId id="281" r:id="rId23"/>
    <p:sldId id="296" r:id="rId24"/>
    <p:sldId id="282" r:id="rId25"/>
    <p:sldId id="283" r:id="rId26"/>
    <p:sldId id="284" r:id="rId27"/>
    <p:sldId id="285" r:id="rId28"/>
    <p:sldId id="306" r:id="rId29"/>
    <p:sldId id="307" r:id="rId30"/>
    <p:sldId id="297" r:id="rId31"/>
    <p:sldId id="308" r:id="rId32"/>
    <p:sldId id="278" r:id="rId33"/>
    <p:sldId id="298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94E8D-CF73-4120-82B6-3A54D75F56CB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459C-97BE-40BA-8748-B4D2619CA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94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1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" TargetMode="External"/><Relationship Id="rId2" Type="http://schemas.openxmlformats.org/officeDocument/2006/relationships/hyperlink" Target="https://climate.nasa.gov/vital-sign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lima.clovekvtisni.cz/zmena-klimatu" TargetMode="External"/><Relationship Id="rId4" Type="http://schemas.openxmlformats.org/officeDocument/2006/relationships/hyperlink" Target="https://faktaoklimatu.c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matedata.net/climate-spirals/carbon-budget/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openclimatedata.net/climate-spirals/carbon-budg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23/03/12/business/saudi-aramco-record-profit-intl/index.html" TargetMode="External"/><Relationship Id="rId2" Type="http://schemas.openxmlformats.org/officeDocument/2006/relationships/hyperlink" Target="https://news.harvard.edu/gazette/story/2023/01/harvard-led-analysis-finds-exxonmobil-internal-research-accurately-predicted-climate-chan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guardian.com/sustainable-business/2017/jul/10/100-fossil-fuel-companies-investors-responsible-71-global-emissions-cdp-study-climate-chang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uters.com/business/environment/rich-countries-failed-meet-their-climate-funding-goal-2022-07-29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Klimatické změny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Mikuláš Černík, Katedra environmentálních studií, MU</a:t>
            </a:r>
          </a:p>
        </p:txBody>
      </p:sp>
    </p:spTree>
    <p:extLst>
      <p:ext uri="{BB962C8B-B14F-4D97-AF65-F5344CB8AC3E}">
        <p14:creationId xmlns:p14="http://schemas.microsoft.com/office/powerpoint/2010/main" val="1134001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836" y="389029"/>
            <a:ext cx="8596668" cy="1320800"/>
          </a:xfrm>
        </p:spPr>
        <p:txBody>
          <a:bodyPr/>
          <a:lstStyle/>
          <a:p>
            <a:r>
              <a:rPr lang="cs-CZ" dirty="0"/>
              <a:t>Co produkuje emise globálně?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985" y="1485730"/>
            <a:ext cx="8596668" cy="448198"/>
          </a:xfrm>
        </p:spPr>
        <p:txBody>
          <a:bodyPr/>
          <a:lstStyle/>
          <a:p>
            <a:r>
              <a:rPr lang="cs-CZ" altLang="en-US" dirty="0">
                <a:ea typeface="ＭＳ Ｐゴシック" pitchFamily="34" charset="-128"/>
              </a:rPr>
              <a:t>uhlí</a:t>
            </a:r>
            <a:r>
              <a:rPr lang="en-GB" altLang="en-US" dirty="0">
                <a:ea typeface="ＭＳ Ｐゴシック" pitchFamily="34" charset="-128"/>
              </a:rPr>
              <a:t> (40%), </a:t>
            </a:r>
            <a:r>
              <a:rPr lang="cs-CZ" altLang="en-US" dirty="0">
                <a:ea typeface="ＭＳ Ｐゴシック" pitchFamily="34" charset="-128"/>
              </a:rPr>
              <a:t>ropa</a:t>
            </a:r>
            <a:r>
              <a:rPr lang="en-GB" altLang="en-US" dirty="0">
                <a:ea typeface="ＭＳ Ｐゴシック" pitchFamily="34" charset="-128"/>
              </a:rPr>
              <a:t> (34%), </a:t>
            </a:r>
            <a:r>
              <a:rPr lang="cs-CZ" altLang="en-US" dirty="0">
                <a:ea typeface="ＭＳ Ｐゴシック" pitchFamily="34" charset="-128"/>
              </a:rPr>
              <a:t>plyn</a:t>
            </a:r>
            <a:r>
              <a:rPr lang="en-GB" altLang="en-US" dirty="0">
                <a:ea typeface="ＭＳ Ｐゴシック" pitchFamily="34" charset="-128"/>
              </a:rPr>
              <a:t> (19%), cement (6%), </a:t>
            </a:r>
            <a:endParaRPr lang="cs-CZ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41" y="1933928"/>
            <a:ext cx="6126892" cy="40898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F3AFB7-862A-5402-9D29-89F4E4B2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2" r="16176" b="15686"/>
          <a:stretch/>
        </p:blipFill>
        <p:spPr>
          <a:xfrm>
            <a:off x="211682" y="1709829"/>
            <a:ext cx="5693334" cy="39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28AD5-5784-062F-E8A9-65B40BD5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hledat aktuální informace o klimatických změnách?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48229A-A6CA-377E-E1C4-914C9BDC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NASA - </a:t>
            </a:r>
            <a:r>
              <a:rPr lang="cs-CZ" dirty="0">
                <a:hlinkClick r:id="rId2"/>
              </a:rPr>
              <a:t>https://climate.nasa.gov/vital-signs</a:t>
            </a:r>
            <a:r>
              <a:rPr lang="cs-CZ" dirty="0"/>
              <a:t> </a:t>
            </a:r>
          </a:p>
          <a:p>
            <a:r>
              <a:rPr lang="cs-CZ" dirty="0"/>
              <a:t>IPCC - </a:t>
            </a:r>
            <a:r>
              <a:rPr lang="cs-CZ" dirty="0">
                <a:hlinkClick r:id="rId3"/>
              </a:rPr>
              <a:t>https://www.ipcc.ch/</a:t>
            </a:r>
            <a:r>
              <a:rPr lang="cs-CZ" dirty="0"/>
              <a:t> </a:t>
            </a:r>
          </a:p>
          <a:p>
            <a:r>
              <a:rPr lang="cs-CZ" dirty="0"/>
              <a:t>Fakta o klimatu - </a:t>
            </a:r>
            <a:r>
              <a:rPr lang="cs-CZ" dirty="0">
                <a:hlinkClick r:id="rId4"/>
              </a:rPr>
              <a:t>https://faktaoklimatu.cz/</a:t>
            </a:r>
            <a:r>
              <a:rPr lang="cs-CZ" dirty="0"/>
              <a:t> </a:t>
            </a:r>
          </a:p>
          <a:p>
            <a:r>
              <a:rPr lang="cs-CZ" dirty="0"/>
              <a:t>Člověk v tísni - </a:t>
            </a:r>
            <a:r>
              <a:rPr lang="cs-CZ" dirty="0">
                <a:hlinkClick r:id="rId5"/>
              </a:rPr>
              <a:t>https://klima.clovekvtisni.cz/zmena-klimatu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34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92690-D948-4094-AA0A-8BBF1A8B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0" y="583345"/>
            <a:ext cx="5833787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Uhlíkový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rozpočet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CAB86AC-9796-4BDD-8790-2EF30844B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91" y="2814239"/>
            <a:ext cx="3217333" cy="32173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292372-04BB-4C89-B902-A2989BD1827E}"/>
              </a:ext>
            </a:extLst>
          </p:cNvPr>
          <p:cNvSpPr txBox="1"/>
          <p:nvPr/>
        </p:nvSpPr>
        <p:spPr>
          <a:xfrm>
            <a:off x="5786537" y="3009418"/>
            <a:ext cx="52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3"/>
              </a:rPr>
              <a:t>Carbon Budget (openclimatedata.net)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729028-74E7-4E09-BBB2-26D85E635F0C}"/>
              </a:ext>
            </a:extLst>
          </p:cNvPr>
          <p:cNvSpPr txBox="1"/>
          <p:nvPr/>
        </p:nvSpPr>
        <p:spPr>
          <a:xfrm>
            <a:off x="5447763" y="3429000"/>
            <a:ext cx="5833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ukazuje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množství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možné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vypustit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aby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nebyla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překročena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určitá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hranice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Do 1,5°C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odpovídá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400 Gt CO2 (6 let a 4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měsíce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produkovány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podobnou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mírou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dosud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do 2°C 1150 Gt (24 let)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64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Uhlíkový rozpočet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62099"/>
            <a:ext cx="8596668" cy="3880773"/>
          </a:xfrm>
        </p:spPr>
        <p:txBody>
          <a:bodyPr/>
          <a:lstStyle/>
          <a:p>
            <a:r>
              <a:rPr lang="cs-CZ" dirty="0">
                <a:hlinkClick r:id="rId2"/>
              </a:rPr>
              <a:t>http://openclimatedata.net/climate-spirals/carbon-budget/</a:t>
            </a: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7" y="1760770"/>
            <a:ext cx="3985273" cy="36637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" y="1748793"/>
            <a:ext cx="3915178" cy="36756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67" y="3333877"/>
            <a:ext cx="3996703" cy="38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tabulka&#10;&#10;Popis byl vytvořen automaticky">
            <a:extLst>
              <a:ext uri="{FF2B5EF4-FFF2-40B4-BE49-F238E27FC236}">
                <a16:creationId xmlns:a16="http://schemas.microsoft.com/office/drawing/2014/main" id="{4BBA6D74-F520-BCB3-6BAF-6A24E6ADF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938" y="1298594"/>
            <a:ext cx="7492535" cy="5297223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C52871D-6216-9F07-6AD1-2AB85C0AB4F0}"/>
              </a:ext>
            </a:extLst>
          </p:cNvPr>
          <p:cNvSpPr txBox="1"/>
          <p:nvPr/>
        </p:nvSpPr>
        <p:spPr>
          <a:xfrm>
            <a:off x="463639" y="1262130"/>
            <a:ext cx="3374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Světový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průměr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připadajících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6,53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CO2eq za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ČR je zhruba 2krát vyšší, více než 12 tun CO2 na osobu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1942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ke klimatické změně přispívá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Celosvětově (r. 2017, odhady BP, UNFCCC, CDIAC)</a:t>
            </a:r>
          </a:p>
          <a:p>
            <a:r>
              <a:rPr lang="cs-CZ" dirty="0"/>
              <a:t>38. největší producent CO2 (108 </a:t>
            </a:r>
            <a:r>
              <a:rPr lang="cs-CZ" dirty="0" err="1"/>
              <a:t>Mt</a:t>
            </a:r>
            <a:r>
              <a:rPr lang="cs-CZ" dirty="0"/>
              <a:t> CO2) (horší než minulý rok)</a:t>
            </a:r>
          </a:p>
          <a:p>
            <a:r>
              <a:rPr lang="cs-CZ" dirty="0"/>
              <a:t>28. v přepočtu na hlavu (10 t C02)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EU (fakta o klimatu r. 2016, zdroje </a:t>
            </a:r>
            <a:r>
              <a:rPr lang="cs-CZ" dirty="0" err="1"/>
              <a:t>Eurostat</a:t>
            </a:r>
            <a:r>
              <a:rPr lang="cs-CZ" dirty="0"/>
              <a:t>)</a:t>
            </a:r>
          </a:p>
          <a:p>
            <a:r>
              <a:rPr lang="cs-CZ" dirty="0"/>
              <a:t>8. největší producent (131 MtCO2)</a:t>
            </a:r>
          </a:p>
          <a:p>
            <a:r>
              <a:rPr lang="cs-CZ" dirty="0"/>
              <a:t>4. největší v přepočtu na hlavu (12,4 t CO2)</a:t>
            </a:r>
          </a:p>
          <a:p>
            <a:endParaRPr lang="cs-CZ" dirty="0"/>
          </a:p>
          <a:p>
            <a:r>
              <a:rPr lang="cs-CZ" dirty="0"/>
              <a:t>Centrum popírání klimatu – Prezident Klaus byl členem </a:t>
            </a:r>
            <a:r>
              <a:rPr lang="cs-CZ" dirty="0" err="1"/>
              <a:t>Heartland</a:t>
            </a:r>
            <a:r>
              <a:rPr lang="cs-CZ" dirty="0"/>
              <a:t> institutu.</a:t>
            </a:r>
          </a:p>
        </p:txBody>
      </p:sp>
    </p:spTree>
    <p:extLst>
      <p:ext uri="{BB962C8B-B14F-4D97-AF65-F5344CB8AC3E}">
        <p14:creationId xmlns:p14="http://schemas.microsoft.com/office/powerpoint/2010/main" val="185919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836" y="389029"/>
            <a:ext cx="8596668" cy="1320800"/>
          </a:xfrm>
        </p:spPr>
        <p:txBody>
          <a:bodyPr/>
          <a:lstStyle/>
          <a:p>
            <a:r>
              <a:rPr lang="cs-CZ" dirty="0"/>
              <a:t>Co produkuje emise u nás?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06" y="1428858"/>
            <a:ext cx="7597398" cy="50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0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2AEB9-B2DB-DFF7-1D29-68DBE819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klimatických změn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988165F6-EA55-D4F7-8426-485E0E48CF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205754"/>
              </p:ext>
            </p:extLst>
          </p:nvPr>
        </p:nvGraphicFramePr>
        <p:xfrm>
          <a:off x="4082602" y="1209118"/>
          <a:ext cx="7738727" cy="5468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88" imgH="5667211" progId="AcroExch.Document.DC">
                  <p:embed/>
                </p:oleObj>
              </mc:Choice>
              <mc:Fallback>
                <p:oleObj name="Acrobat Document" r:id="rId2" imgW="8019988" imgH="5667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82602" y="1209118"/>
                        <a:ext cx="7738727" cy="5468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48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01897-8C59-6742-22B0-FD6B92D7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klimatických změn II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D41920F-2B80-BB3C-AE90-3845C4885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43479"/>
              </p:ext>
            </p:extLst>
          </p:nvPr>
        </p:nvGraphicFramePr>
        <p:xfrm>
          <a:off x="4597758" y="1341327"/>
          <a:ext cx="7481709" cy="528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88" imgH="5667211" progId="AcroExch.Document.DC">
                  <p:embed/>
                </p:oleObj>
              </mc:Choice>
              <mc:Fallback>
                <p:oleObj name="Acrobat Document" r:id="rId2" imgW="8019988" imgH="5667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97758" y="1341327"/>
                        <a:ext cx="7481709" cy="528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045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20B42-A804-B0D1-C417-EEDE9884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klimatických změn III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FA4A274-6921-9BA6-B727-8371B83AC9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342458"/>
              </p:ext>
            </p:extLst>
          </p:nvPr>
        </p:nvGraphicFramePr>
        <p:xfrm>
          <a:off x="3837904" y="1236405"/>
          <a:ext cx="7676762" cy="542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88" imgH="5667211" progId="AcroExch.Document.DC">
                  <p:embed/>
                </p:oleObj>
              </mc:Choice>
              <mc:Fallback>
                <p:oleObj name="Acrobat Document" r:id="rId2" imgW="8019988" imgH="5667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904" y="1236405"/>
                        <a:ext cx="7676762" cy="5424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80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69F0D-45D0-C447-BAAD-F144A59E1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hodiny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4073CE-C92D-D954-D283-43CA4583C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Fyzikální aspekty klimatických změn</a:t>
            </a:r>
          </a:p>
          <a:p>
            <a:r>
              <a:rPr lang="cs-CZ" dirty="0"/>
              <a:t>Potenciální vývoj (modely IPCC)</a:t>
            </a:r>
          </a:p>
          <a:p>
            <a:r>
              <a:rPr lang="cs-CZ" dirty="0"/>
              <a:t>Mezinárodní snahy o řešení klimatických změn</a:t>
            </a:r>
          </a:p>
          <a:p>
            <a:r>
              <a:rPr lang="cs-CZ" dirty="0"/>
              <a:t>Sociální, politické a ekonomické aspekty klimatických změn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206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2A431-831C-9A1E-550D-D865B2CB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811"/>
            <a:ext cx="8596668" cy="1320800"/>
          </a:xfrm>
        </p:spPr>
        <p:txBody>
          <a:bodyPr/>
          <a:lstStyle/>
          <a:p>
            <a:r>
              <a:rPr lang="cs-CZ" dirty="0"/>
              <a:t>Dopady klimatických změn IV</a:t>
            </a:r>
          </a:p>
        </p:txBody>
      </p:sp>
      <p:pic>
        <p:nvPicPr>
          <p:cNvPr id="5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59F1C5B7-7409-B8D1-6978-16A1EB756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2215" y="44569"/>
            <a:ext cx="5561816" cy="6768861"/>
          </a:xfrm>
        </p:spPr>
      </p:pic>
    </p:spTree>
    <p:extLst>
      <p:ext uri="{BB962C8B-B14F-4D97-AF65-F5344CB8AC3E}">
        <p14:creationId xmlns:p14="http://schemas.microsoft.com/office/powerpoint/2010/main" val="184820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41" y="0"/>
            <a:ext cx="361495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6942" y="650929"/>
            <a:ext cx="4866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</a:rPr>
              <a:t>Úbytek vody v ČR 2011-2019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6942" y="2239505"/>
            <a:ext cx="4773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2013 – povodně zasáhly 1200 obcí, 15 lidských životů</a:t>
            </a:r>
          </a:p>
          <a:p>
            <a:endParaRPr lang="cs-CZ" dirty="0"/>
          </a:p>
          <a:p>
            <a:r>
              <a:rPr lang="cs-CZ" dirty="0"/>
              <a:t>2015 – nejteplejší rok, úbytek srážek za rok o 28%</a:t>
            </a:r>
          </a:p>
          <a:p>
            <a:endParaRPr lang="cs-CZ" dirty="0"/>
          </a:p>
          <a:p>
            <a:r>
              <a:rPr lang="cs-CZ" dirty="0"/>
              <a:t>2016 – nejvíce poškozené lesy v Evropě</a:t>
            </a:r>
          </a:p>
          <a:p>
            <a:endParaRPr lang="cs-CZ" dirty="0"/>
          </a:p>
          <a:p>
            <a:r>
              <a:rPr lang="cs-CZ" dirty="0"/>
              <a:t>2017 – cena vody za 10 let stoupla o 75%</a:t>
            </a:r>
          </a:p>
          <a:p>
            <a:endParaRPr lang="cs-CZ" dirty="0"/>
          </a:p>
          <a:p>
            <a:r>
              <a:rPr lang="cs-CZ" dirty="0"/>
              <a:t>2019 – v létě některé obce omezují odběr vody na 100 l na osobu/den</a:t>
            </a:r>
          </a:p>
        </p:txBody>
      </p:sp>
    </p:spTree>
    <p:extLst>
      <p:ext uri="{BB962C8B-B14F-4D97-AF65-F5344CB8AC3E}">
        <p14:creationId xmlns:p14="http://schemas.microsoft.com/office/powerpoint/2010/main" val="156645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D0C6F-C2E8-4595-8808-4A89016A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7620" b="8111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50A1D0-3B40-4596-9FA3-B3F30D884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4" y="449929"/>
            <a:ext cx="4554659" cy="5034817"/>
          </a:xfrm>
        </p:spPr>
        <p:txBody>
          <a:bodyPr anchor="t">
            <a:noAutofit/>
          </a:bodyPr>
          <a:lstStyle/>
          <a:p>
            <a:pPr algn="l"/>
            <a:r>
              <a:rPr lang="cs-CZ" dirty="0">
                <a:solidFill>
                  <a:schemeClr val="tx1"/>
                </a:solidFill>
              </a:rPr>
              <a:t>Změny klimatu v globální politické a sociální perspektivě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D8FF7D5-6F99-40F5-A462-0729D139D4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56" y="1589368"/>
            <a:ext cx="5791200" cy="43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5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76FE9-F851-4747-A8D7-9D42D2A2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Balijské principy klimatické spravedlnosti (2002)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42A958-9130-5C9B-8BFA-D731731D3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Adaptované z Principů environmentální spravedlnosti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-18"/>
              </a:rPr>
              <a:t>Climate Justice opposes the role of transnational corporations in shaping unsustainable production and consumption patterns and lifestyles, as well as their role in unduly influencing national and international decision-making.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Climate Justice calls for a moratorium on all new fossil fuel exploration and exploitation; a moratorium on the construction of new nuclear power plants; the phase out of the use of nuclear power world wide; and a moratorium on the construction of large hydro schemes.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Climate Justice affirms that any market-based or technological solution to climate change, such as carbon-trading and carbon sequestration, should be subject to principles of democratic accountability, ecological sustainability and social justice.</a:t>
            </a:r>
          </a:p>
          <a:p>
            <a:r>
              <a:rPr lang="cs-CZ" dirty="0"/>
              <a:t>https://www.corpwatch.org/article/bali-principles-climate-justice</a:t>
            </a:r>
          </a:p>
        </p:txBody>
      </p:sp>
    </p:spTree>
    <p:extLst>
      <p:ext uri="{BB962C8B-B14F-4D97-AF65-F5344CB8AC3E}">
        <p14:creationId xmlns:p14="http://schemas.microsoft.com/office/powerpoint/2010/main" val="355352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5C7CF-A588-43AC-80ED-1B2FBFCF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4" y="978795"/>
            <a:ext cx="4368139" cy="4581934"/>
          </a:xfrm>
        </p:spPr>
        <p:txBody>
          <a:bodyPr anchor="ctr">
            <a:norm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Nejdůležitější globální úmluvy o klimatu </a:t>
            </a:r>
            <a:r>
              <a:rPr lang="cs-CZ" sz="4800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16839-7201-4033-A52E-7A53EE50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UNFCC – </a:t>
            </a: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United </a:t>
            </a:r>
            <a:r>
              <a:rPr lang="cs-CZ" sz="2000" b="1" dirty="0" err="1">
                <a:solidFill>
                  <a:schemeClr val="tx1">
                    <a:alpha val="80000"/>
                  </a:schemeClr>
                </a:solidFill>
              </a:rPr>
              <a:t>Nations</a:t>
            </a: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 Framework </a:t>
            </a:r>
            <a:r>
              <a:rPr lang="cs-CZ" sz="2000" b="1" dirty="0" err="1">
                <a:solidFill>
                  <a:schemeClr val="tx1">
                    <a:alpha val="80000"/>
                  </a:schemeClr>
                </a:solidFill>
              </a:rPr>
              <a:t>Convention</a:t>
            </a: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cs-CZ" sz="2000" b="1" dirty="0" err="1">
                <a:solidFill>
                  <a:schemeClr val="tx1">
                    <a:alpha val="80000"/>
                  </a:schemeClr>
                </a:solidFill>
              </a:rPr>
              <a:t>Climate</a:t>
            </a: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(Rámcová úmluva OSN o změně klimatu) vzniká v roce 1992 v Riu de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Janeiru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4 hlavní principy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Princip mezigenerační spravedlnosti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Princip společné ale rozdílné odpovědnosti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Princip ochrany oblastí nejzranitelnějších vůči dopadu klimatických změn 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Princip předběžné opatrnosti</a:t>
            </a:r>
          </a:p>
        </p:txBody>
      </p:sp>
    </p:spTree>
    <p:extLst>
      <p:ext uri="{BB962C8B-B14F-4D97-AF65-F5344CB8AC3E}">
        <p14:creationId xmlns:p14="http://schemas.microsoft.com/office/powerpoint/2010/main" val="354432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77B13-3442-423D-A21F-BB188A07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39" y="953037"/>
            <a:ext cx="4677232" cy="4543297"/>
          </a:xfrm>
        </p:spPr>
        <p:txBody>
          <a:bodyPr anchor="ctr">
            <a:norm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Nejdůležitější globální úmluvy o klimatu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863B6-4E28-4195-A010-5787FD9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Kjótský protokol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– přijatý v roce 1997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Závazek na snížení emisí skleníkových plynů nejméně o 5,2% v období mezi lety 2008-2012 ve srovnání s rokem 1990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Neratifikovaly jej USA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Tři mechanismy, které jsou založené na tržním oceňování uhlíkových emisí</a:t>
            </a:r>
          </a:p>
          <a:p>
            <a:pPr lvl="1"/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Joint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implementation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– projekty snižování emisí v tzv. rozvinutých zemích</a:t>
            </a:r>
          </a:p>
          <a:p>
            <a:pPr lvl="1"/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Clean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Development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Mechanism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– projekty snižování emisí v tzv. rozvojových zemích</a:t>
            </a:r>
          </a:p>
          <a:p>
            <a:pPr lvl="1"/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Emission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Trading</a:t>
            </a:r>
            <a:endParaRPr lang="cs-CZ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4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07FF3-2659-46E2-9047-6E63B96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8" y="811370"/>
            <a:ext cx="4771606" cy="4620570"/>
          </a:xfrm>
        </p:spPr>
        <p:txBody>
          <a:bodyPr anchor="ctr">
            <a:norm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Nejdůležitější globální úmluvy o klimatu III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3F4E4-7BC4-4D9D-B1FA-07B2D74D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Kodaňská konference v roce 2009 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– k dohodě nahrazující Kjótský protokol nedochází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Důvodem je tlak rozvinutých zemí na rozvojové ve sdílení závazků, který šel proti principu sdílené ale rozdílné odpovědnosti.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Zároveň na poslední chvíli byly z dokumentu byly vyškrtnuty zmínky o potřebě zadržení globálního oteplování pod 1,5°C a snížení globálních emisí o 80% do roku 2050. -&gt; na to nemohly nejzranitelnější země přistoupit. </a:t>
            </a:r>
          </a:p>
        </p:txBody>
      </p:sp>
    </p:spTree>
    <p:extLst>
      <p:ext uri="{BB962C8B-B14F-4D97-AF65-F5344CB8AC3E}">
        <p14:creationId xmlns:p14="http://schemas.microsoft.com/office/powerpoint/2010/main" val="1273730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768B9-FAA2-47C9-8E0B-DE8280D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46" y="708339"/>
            <a:ext cx="4771607" cy="4736480"/>
          </a:xfrm>
        </p:spPr>
        <p:txBody>
          <a:bodyPr anchor="ctr">
            <a:norm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Nejdůležitější globální úmluvy o klimatu IV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45C58-262E-46BC-88F7-54E2D76F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alpha val="80000"/>
                  </a:schemeClr>
                </a:solidFill>
              </a:rPr>
              <a:t>Pařížská dohoda 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(2015)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Cílem je „zadržet nárůst globální průměrné teploty výrazně pod 2°C a usilovat o zadržení nárůstu teploty pod 1,5°C do konce století“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NDC – národní závazky snižování emisí – mají být zhodnoceny a upravovány (čti zpřísňovány) po 5 letech. 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Současné národní závazky v globálním souhrnu by znamenaly nárůst teploty o více než 2°C.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Např. EU se zavázala o snížení emisí skleníkových plynů o 40% (oproti roku 1990) do roku 2030,  již nyní ale navrhuje Evropská komise zpřísnit závazky a snížit emise za stejné období o 55%</a:t>
            </a:r>
          </a:p>
        </p:txBody>
      </p:sp>
    </p:spTree>
    <p:extLst>
      <p:ext uri="{BB962C8B-B14F-4D97-AF65-F5344CB8AC3E}">
        <p14:creationId xmlns:p14="http://schemas.microsoft.com/office/powerpoint/2010/main" val="4071355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EE56B-6AF5-2B09-F738-D46FEBDD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234"/>
            <a:ext cx="8596668" cy="1320800"/>
          </a:xfrm>
        </p:spPr>
        <p:txBody>
          <a:bodyPr/>
          <a:lstStyle/>
          <a:p>
            <a:r>
              <a:rPr lang="cs-CZ" dirty="0"/>
              <a:t>Mezinárodní klimatické dohody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8D3AEC-6987-9A29-CAB5-00ADD78A5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1866" y="1040474"/>
            <a:ext cx="8228466" cy="5817526"/>
          </a:xfrm>
        </p:spPr>
      </p:pic>
    </p:spTree>
    <p:extLst>
      <p:ext uri="{BB962C8B-B14F-4D97-AF65-F5344CB8AC3E}">
        <p14:creationId xmlns:p14="http://schemas.microsoft.com/office/powerpoint/2010/main" val="511258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8B344-21A6-F26B-7CD8-7A33E40E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odpovídají závazky států naplnění cílů?</a:t>
            </a:r>
          </a:p>
        </p:txBody>
      </p:sp>
      <p:pic>
        <p:nvPicPr>
          <p:cNvPr id="5" name="Zástupný obsah 4" descr="Obsah obrázku tabulka&#10;&#10;Popis byl vytvořen automaticky">
            <a:extLst>
              <a:ext uri="{FF2B5EF4-FFF2-40B4-BE49-F238E27FC236}">
                <a16:creationId xmlns:a16="http://schemas.microsoft.com/office/drawing/2014/main" id="{671CF2C8-18DF-7838-F974-CCA5970BD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6022" y="1821924"/>
            <a:ext cx="5545978" cy="4621648"/>
          </a:xfrm>
        </p:spPr>
      </p:pic>
      <p:pic>
        <p:nvPicPr>
          <p:cNvPr id="7" name="Obrázek 6" descr="Obsah obrázku tabulka&#10;&#10;Popis byl vytvořen automaticky">
            <a:extLst>
              <a:ext uri="{FF2B5EF4-FFF2-40B4-BE49-F238E27FC236}">
                <a16:creationId xmlns:a16="http://schemas.microsoft.com/office/drawing/2014/main" id="{42236163-B0BF-9087-0D93-72C49289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5" y="1821924"/>
            <a:ext cx="6043291" cy="50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Skleníkový efekt a vliv člověka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1438539"/>
            <a:ext cx="6818771" cy="4225203"/>
          </a:xfrm>
        </p:spPr>
      </p:pic>
      <p:sp>
        <p:nvSpPr>
          <p:cNvPr id="5" name="TextovéPole 4"/>
          <p:cNvSpPr txBox="1"/>
          <p:nvPr/>
        </p:nvSpPr>
        <p:spPr>
          <a:xfrm rot="10800000" flipV="1">
            <a:off x="7496105" y="1427482"/>
            <a:ext cx="26788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Během posledních 150 let vzrostla koncentrace oxidu uhličitého v atmosféře ze 280 na 419 </a:t>
            </a:r>
            <a:r>
              <a:rPr lang="cs-CZ" dirty="0" err="1"/>
              <a:t>ppm</a:t>
            </a:r>
            <a:r>
              <a:rPr lang="cs-CZ" dirty="0"/>
              <a:t> (částic na milion).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Za tento nárůst je zodpovědná lidská průmyslová aktivita. Konkrétně spalování uhlí a ropy, v menší míře pak odlesňování a zemědělství. </a:t>
            </a:r>
          </a:p>
        </p:txBody>
      </p:sp>
    </p:spTree>
    <p:extLst>
      <p:ext uri="{BB962C8B-B14F-4D97-AF65-F5344CB8AC3E}">
        <p14:creationId xmlns:p14="http://schemas.microsoft.com/office/powerpoint/2010/main" val="228837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E1C39-A8A9-3FB8-BFA2-A1521D5D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fosilních společností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15EF1-6580-2DDA-D14E-BAFAC778B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9859"/>
            <a:ext cx="8596668" cy="443150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Naomi </a:t>
            </a:r>
            <a:r>
              <a:rPr lang="cs-CZ" dirty="0" err="1"/>
              <a:t>Oreskes</a:t>
            </a:r>
            <a:r>
              <a:rPr lang="cs-CZ" dirty="0"/>
              <a:t> </a:t>
            </a:r>
            <a:r>
              <a:rPr lang="cs-CZ" dirty="0" err="1"/>
              <a:t>Merchants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Doubts</a:t>
            </a:r>
            <a:r>
              <a:rPr lang="cs-CZ" dirty="0"/>
              <a:t> – Firma Exxon věděla o dopadu emisí skleníkových plynů na klima. Namísto změny hospodářského modelu investovala do vytváření a prohlubování pochyb.</a:t>
            </a:r>
          </a:p>
          <a:p>
            <a:r>
              <a:rPr lang="cs-CZ" dirty="0">
                <a:hlinkClick r:id="rId2"/>
              </a:rPr>
              <a:t>https://news.harvard.edu/gazette/story/2023/01/harvard-led-analysis-finds-exxonmobil-internal-research-accurately-predicted-climate-change/</a:t>
            </a:r>
            <a:endParaRPr lang="cs-CZ" dirty="0"/>
          </a:p>
          <a:p>
            <a:r>
              <a:rPr lang="cs-CZ" dirty="0"/>
              <a:t>Energetická krize a válka na Ukrajině vede k rekordním ziskům fosilních společností – </a:t>
            </a:r>
            <a:r>
              <a:rPr lang="cs-CZ" dirty="0" err="1"/>
              <a:t>Saudi</a:t>
            </a:r>
            <a:r>
              <a:rPr lang="cs-CZ" dirty="0"/>
              <a:t> </a:t>
            </a:r>
            <a:r>
              <a:rPr lang="cs-CZ" dirty="0" err="1"/>
              <a:t>Aramco</a:t>
            </a:r>
            <a:r>
              <a:rPr lang="cs-CZ" dirty="0"/>
              <a:t> 161 miliard dolarů-nejvyšší roční zisk soukromé společnosti (</a:t>
            </a:r>
            <a:r>
              <a:rPr lang="cs-CZ" dirty="0" err="1"/>
              <a:t>publicly</a:t>
            </a:r>
            <a:r>
              <a:rPr lang="cs-CZ" dirty="0"/>
              <a:t> </a:t>
            </a:r>
            <a:r>
              <a:rPr lang="cs-CZ" dirty="0" err="1"/>
              <a:t>listed</a:t>
            </a:r>
            <a:r>
              <a:rPr lang="cs-CZ" dirty="0"/>
              <a:t>)  - tyto peníze jsou pak dále investovány do nových fosilních projektů. </a:t>
            </a:r>
            <a:r>
              <a:rPr lang="cs-CZ" dirty="0">
                <a:hlinkClick r:id="rId3"/>
              </a:rPr>
              <a:t>https://edition.cnn.com/2023/03/12/business/saudi-aramco-record-profit-intl/index.html</a:t>
            </a:r>
            <a:r>
              <a:rPr lang="cs-CZ" dirty="0"/>
              <a:t> </a:t>
            </a:r>
          </a:p>
          <a:p>
            <a:r>
              <a:rPr lang="cs-CZ" dirty="0"/>
              <a:t>100 firem způsobilo 71% emisí - </a:t>
            </a:r>
            <a:r>
              <a:rPr lang="cs-CZ" dirty="0">
                <a:hlinkClick r:id="rId4"/>
              </a:rPr>
              <a:t>https://www.theguardian.com/sustainable-business/2017/jul/10/100-fossil-fuel-companies-investors-responsible-71-global-emissions-cdp-study-climate-change</a:t>
            </a:r>
            <a:r>
              <a:rPr lang="cs-CZ" dirty="0"/>
              <a:t> </a:t>
            </a:r>
          </a:p>
          <a:p>
            <a:r>
              <a:rPr lang="en-US" dirty="0"/>
              <a:t>ExxonMobil allocated 0.22% of its capital expenditure to low-carbon energy in the eight years until 2018. The share at Chevron was almost identical. Shell managed 1.3% and BP 2.3%. None were aligned with a 1.5C pathway, the report says.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935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1737E-6020-798D-F379-98E54BBC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Dotace pro jednotlivé zdroje</a:t>
            </a:r>
          </a:p>
        </p:txBody>
      </p:sp>
      <p:pic>
        <p:nvPicPr>
          <p:cNvPr id="4" name="Zástupný obsah 3" descr="Obsah obrázku tabulka&#10;&#10;Popis byl vytvořen automaticky">
            <a:extLst>
              <a:ext uri="{FF2B5EF4-FFF2-40B4-BE49-F238E27FC236}">
                <a16:creationId xmlns:a16="http://schemas.microsoft.com/office/drawing/2014/main" id="{466EF313-6D7E-1C9A-17A9-925119FEF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68" y="1930400"/>
            <a:ext cx="7488530" cy="4429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EE98F70-AE02-462D-EDED-23560E8BF08A}"/>
              </a:ext>
            </a:extLst>
          </p:cNvPr>
          <p:cNvSpPr txBox="1"/>
          <p:nvPr/>
        </p:nvSpPr>
        <p:spPr>
          <a:xfrm>
            <a:off x="321972" y="1930400"/>
            <a:ext cx="370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Dotace a podpora fosilních zdrojů energie značně překračuje podporu pro obnovitelné zdroje energie</a:t>
            </a:r>
          </a:p>
        </p:txBody>
      </p:sp>
    </p:spTree>
    <p:extLst>
      <p:ext uri="{BB962C8B-B14F-4D97-AF65-F5344CB8AC3E}">
        <p14:creationId xmlns:p14="http://schemas.microsoft.com/office/powerpoint/2010/main" val="3315090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A73D3-6BE7-4CBF-A1E8-6264B6F8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 fontScale="90000"/>
          </a:bodyPr>
          <a:lstStyle/>
          <a:p>
            <a:r>
              <a:rPr lang="cs-CZ" sz="4300" dirty="0"/>
              <a:t>Nerovnosti v produkci emisí uhlíku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14139F5-4FC0-4E6D-899C-2688DA5E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3FD35083-66D4-4F21-815B-5E7E319A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990818"/>
            <a:ext cx="4158031" cy="2913872"/>
          </a:xfrm>
        </p:spPr>
        <p:txBody>
          <a:bodyPr anchor="t"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1990 do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vypu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štěna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polovina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oxidu uhličitého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způsobených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člověkem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Příjmové nerovnosti se přitom odráží i v produkci emisí – nejbohatších 10% vyprodukovalo přes polovinu emisí mezi lety 1990-2015, tj. více než chudší zbytek světové populace dohromady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5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B17A1-E83F-7885-B5B5-0FA94579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Nerovnost ve vyjednáváních o změnách klimatu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AFFCF-294C-D7CC-BC8C-475D46CF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100 miliard dolarů v roce 2020 rozvojovým států v zeleném klimatickém fondu nebylo naplněno. </a:t>
            </a:r>
            <a:r>
              <a:rPr lang="cs-CZ" dirty="0">
                <a:hlinkClick r:id="rId2"/>
              </a:rPr>
              <a:t>https://www.reuters.com/business/environment/rich-countries-failed-meet-their-climate-funding-goal-2022-07-29/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675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CAE28-4F6E-4F6A-9C8F-2AC1AE88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4" y="501651"/>
            <a:ext cx="4434720" cy="1716255"/>
          </a:xfrm>
        </p:spPr>
        <p:txBody>
          <a:bodyPr anchor="b">
            <a:normAutofit fontScale="90000"/>
          </a:bodyPr>
          <a:lstStyle/>
          <a:p>
            <a:r>
              <a:rPr lang="cs-CZ" sz="5600"/>
              <a:t>Uhlíkový dluh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A8BDE2-3D98-4F40-9FB6-C000195E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855" y="539762"/>
            <a:ext cx="1705924" cy="2468573"/>
          </a:xfrm>
          <a:prstGeom prst="rect">
            <a:avLst/>
          </a:prstGeom>
        </p:spPr>
      </p:pic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756322F1-81F1-49E3-9141-3D0539DA0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cs-CZ" sz="2000" dirty="0"/>
              <a:t>Uhlíkový dluh ukazuje nepoměr historicky vyprodukovaných emisí mezi zeměmi. </a:t>
            </a:r>
          </a:p>
          <a:p>
            <a:r>
              <a:rPr lang="cs-CZ" sz="2000" dirty="0"/>
              <a:t>Zatímco 71 zemí (tmavší barva spektra) vyprodukovalo větší objem emisí než by připadalo na rovný a udržitelný podíl, 83 zemí (světlejší barva spektra) má vůči zbytku zemí nárok na dorovnání jejich podílu.</a:t>
            </a:r>
            <a:endParaRPr lang="en-US" sz="20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AB6290-E9A9-4E7B-A57A-F94131F6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51" y="3945424"/>
            <a:ext cx="4281815" cy="22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8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C37ED-039E-8712-44E3-C41C0703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Skleníkové plyny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1C4F5-328F-5288-268F-833E503B3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Které plyny tvoří skleníkový efekt?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CE592F1-8C62-90FE-C5EB-A50FA79A1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6451" y="3012187"/>
            <a:ext cx="3856037" cy="330517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385947-450D-1A9D-1EA4-E23EE46F8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Důležitost skleníkových plynů na ohřívání atmosféry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61098E-99CE-4FC5-3E36-89AF17C9D28E}"/>
              </a:ext>
            </a:extLst>
          </p:cNvPr>
          <p:cNvSpPr txBox="1"/>
          <p:nvPr/>
        </p:nvSpPr>
        <p:spPr>
          <a:xfrm>
            <a:off x="677334" y="3219718"/>
            <a:ext cx="4411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Hlavními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skleníkovými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plyny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zemské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atmosféře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vodní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(H₂O),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uhličitý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(CO₂),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(CH₄),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dusný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(N₂O) 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(O₃).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atmosféře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vodní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4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E89AC-E4FA-6095-E1EA-5F6668EE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Vodní pára a ozonová díra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A5E0AA-D8B3-CBBD-5DC3-2AA2FD782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Vodní pára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BDCA80-57D3-F5FA-251D-78853EE181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Vodní pára má ze skleníkových plynů největší objem, ale:</a:t>
            </a:r>
          </a:p>
          <a:p>
            <a:r>
              <a:rPr lang="cs-CZ" dirty="0"/>
              <a:t>Kondenzuje</a:t>
            </a:r>
          </a:p>
          <a:p>
            <a:r>
              <a:rPr lang="cs-CZ" dirty="0"/>
              <a:t>Koncentruje se jí víc v atmosféře kvůli vyšší teplotě</a:t>
            </a:r>
          </a:p>
          <a:p>
            <a:r>
              <a:rPr lang="cs-CZ" dirty="0"/>
              <a:t>Tzn. zesiluje vliv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O₂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dalších skleníkových plynů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F2D5C8-065E-1178-B9D0-87AF213DAD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Ozonová díra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07F25C-1EF4-9711-B2FB-FC1A407686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CFC jsou skleníkové plyny, ale</a:t>
            </a:r>
          </a:p>
          <a:p>
            <a:r>
              <a:rPr lang="cs-CZ" dirty="0"/>
              <a:t>Jejich podíl je znatelně nižší než oxidů uhlíku</a:t>
            </a:r>
          </a:p>
          <a:p>
            <a:r>
              <a:rPr lang="cs-CZ" dirty="0"/>
              <a:t>Ozonová vrstva odráží UV záření, ale díra je lokální (nad Arktidou)</a:t>
            </a:r>
          </a:p>
          <a:p>
            <a:r>
              <a:rPr lang="cs-CZ" dirty="0"/>
              <a:t>Ozonová díra se zaceluje díky Montrealské dohodě a omezení produkce CFC</a:t>
            </a:r>
          </a:p>
        </p:txBody>
      </p:sp>
    </p:spTree>
    <p:extLst>
      <p:ext uri="{BB962C8B-B14F-4D97-AF65-F5344CB8AC3E}">
        <p14:creationId xmlns:p14="http://schemas.microsoft.com/office/powerpoint/2010/main" val="177269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605A8-6A72-318E-F64E-C455A4FD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8BDA6-B71E-7C3E-0BF9-47B5D4176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„Na klimatické změny se rostliny a živočichové dovedou adaptovat“ – 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Human-caused </a:t>
            </a:r>
            <a:r>
              <a:rPr lang="en-US" b="0" i="0" dirty="0">
                <a:solidFill>
                  <a:srgbClr val="004440"/>
                </a:solidFill>
                <a:effectLst/>
                <a:latin typeface="Arial" panose="020B0604020202020204" pitchFamily="34" charset="0"/>
              </a:rPr>
              <a:t>climate change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is occurring too rapidly for species to be able to adapt. Plants and animals are currently dying off at a rate that is 100 to 1000 times faster than the average rate of extinction over geological timescales. Because of this, there is mounting evidence that we are heading towards a mass extinction event.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/>
              <a:t>https://skepticalscience.com/Can-animals-and-plants-adapt-to-global-warming.htm</a:t>
            </a:r>
          </a:p>
          <a:p>
            <a:r>
              <a:rPr lang="cs-CZ" dirty="0"/>
              <a:t>„Sluneční záření je důležitější než lidská činnost“ -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the last 35 years of global warming, the sun has shown a slight cooling </a:t>
            </a:r>
            <a:r>
              <a:rPr lang="en-US" b="0" i="0" dirty="0">
                <a:solidFill>
                  <a:srgbClr val="004440"/>
                </a:solidFill>
                <a:effectLst/>
                <a:latin typeface="Arial" panose="020B0604020202020204" pitchFamily="34" charset="0"/>
              </a:rPr>
              <a:t>trend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Sun and </a:t>
            </a:r>
            <a:r>
              <a:rPr lang="en-US" b="0" i="0" dirty="0">
                <a:solidFill>
                  <a:srgbClr val="004440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have been going in opposite directions.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https://skepticalscience.com/solar-activity-sunspots-global-warming-intermediate.htm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973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klimatických změn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8489" y="2364540"/>
            <a:ext cx="5750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V únoru 2013 dosáhly koncentrace CO</a:t>
            </a:r>
            <a:r>
              <a:rPr lang="pl-PL" baseline="-25000" dirty="0"/>
              <a:t>2</a:t>
            </a:r>
            <a:r>
              <a:rPr lang="pl-PL" dirty="0"/>
              <a:t> hodnoty 419 ppm </a:t>
            </a:r>
          </a:p>
          <a:p>
            <a:endParaRPr lang="pl-PL" dirty="0"/>
          </a:p>
          <a:p>
            <a:r>
              <a:rPr lang="cs-CZ" dirty="0"/>
              <a:t>Od průmyslové revoluce, tedy přibližně od roku 1750 koncentrace CO</a:t>
            </a:r>
            <a:r>
              <a:rPr lang="cs-CZ" baseline="-25000" dirty="0"/>
              <a:t>2</a:t>
            </a:r>
            <a:r>
              <a:rPr lang="cs-CZ" dirty="0"/>
              <a:t> rychle rostou a dosahují vyšších hodnot, než kdykoliv za poledních 800 000 let.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36" y="1467315"/>
            <a:ext cx="6071669" cy="4047780"/>
          </a:xfrm>
        </p:spPr>
      </p:pic>
    </p:spTree>
    <p:extLst>
      <p:ext uri="{BB962C8B-B14F-4D97-AF65-F5344CB8AC3E}">
        <p14:creationId xmlns:p14="http://schemas.microsoft.com/office/powerpoint/2010/main" val="58598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37B7B-58A9-9215-E170-52889ED4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6D54AC-BB3D-3F5A-4AF5-A48C46E13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Hokejkový</a:t>
            </a:r>
            <a:r>
              <a:rPr lang="cs-CZ" dirty="0"/>
              <a:t> graf je </a:t>
            </a:r>
            <a:r>
              <a:rPr lang="cs-CZ" dirty="0" err="1"/>
              <a:t>prokázaně</a:t>
            </a:r>
            <a:r>
              <a:rPr lang="cs-CZ" dirty="0"/>
              <a:t> špatná studie. V roce 2003 se </a:t>
            </a:r>
            <a:r>
              <a:rPr lang="cs-CZ" dirty="0" err="1"/>
              <a:t>McKitrick</a:t>
            </a:r>
            <a:r>
              <a:rPr lang="cs-CZ" dirty="0"/>
              <a:t> a </a:t>
            </a:r>
            <a:r>
              <a:rPr lang="cs-CZ" dirty="0" err="1"/>
              <a:t>McIntyre</a:t>
            </a:r>
            <a:r>
              <a:rPr lang="cs-CZ" dirty="0"/>
              <a:t> pokusili </a:t>
            </a:r>
            <a:r>
              <a:rPr lang="cs-CZ" dirty="0" err="1"/>
              <a:t>zreplikovat</a:t>
            </a:r>
            <a:r>
              <a:rPr lang="cs-CZ" dirty="0"/>
              <a:t> Mannovu studii z roku 1999 a došli k tomu, že to nejde.“ -&gt; Od té doby vznikla řada </a:t>
            </a:r>
            <a:r>
              <a:rPr lang="cs-CZ" dirty="0" err="1"/>
              <a:t>proxy</a:t>
            </a:r>
            <a:r>
              <a:rPr lang="cs-CZ" dirty="0"/>
              <a:t> studií, které původní graf podporují</a:t>
            </a:r>
          </a:p>
          <a:p>
            <a:r>
              <a:rPr lang="cs-CZ" dirty="0"/>
              <a:t>https://skepticalscience.com/broken-hockey-stick-intermediate.htm</a:t>
            </a:r>
          </a:p>
        </p:txBody>
      </p:sp>
    </p:spTree>
    <p:extLst>
      <p:ext uri="{BB962C8B-B14F-4D97-AF65-F5344CB8AC3E}">
        <p14:creationId xmlns:p14="http://schemas.microsoft.com/office/powerpoint/2010/main" val="149559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Projevy klimatických změny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74378" y="2054474"/>
            <a:ext cx="5607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roce 2022 byla průměrná teplota oproti měřeným letům o 1,1°Celsia vyšší. </a:t>
            </a:r>
          </a:p>
          <a:p>
            <a:endParaRPr lang="cs-CZ" dirty="0"/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0,2°C za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desetiletí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Nejteplejšími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zaznamenanými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 a 2020.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nejteplejších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let je po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2010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83" y="1831298"/>
            <a:ext cx="5932505" cy="3955004"/>
          </a:xfrm>
        </p:spPr>
      </p:pic>
    </p:spTree>
    <p:extLst>
      <p:ext uri="{BB962C8B-B14F-4D97-AF65-F5344CB8AC3E}">
        <p14:creationId xmlns:p14="http://schemas.microsoft.com/office/powerpoint/2010/main" val="412343087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3022</TotalTime>
  <Words>1626</Words>
  <Application>Microsoft Office PowerPoint</Application>
  <PresentationFormat>Širokoúhlá obrazovka</PresentationFormat>
  <Paragraphs>136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Montserrat</vt:lpstr>
      <vt:lpstr>Trebuchet MS</vt:lpstr>
      <vt:lpstr>Wingdings 3</vt:lpstr>
      <vt:lpstr>Fazeta</vt:lpstr>
      <vt:lpstr>Adobe Acrobat Document</vt:lpstr>
      <vt:lpstr>Klimatické změny</vt:lpstr>
      <vt:lpstr>Struktura hodiny</vt:lpstr>
      <vt:lpstr>Skleníkový efekt a vliv člověka</vt:lpstr>
      <vt:lpstr>Skleníkové plyny</vt:lpstr>
      <vt:lpstr>Vodní pára a ozonová díra</vt:lpstr>
      <vt:lpstr>Mýty</vt:lpstr>
      <vt:lpstr>Příčiny klimatických změn </vt:lpstr>
      <vt:lpstr>Mýty</vt:lpstr>
      <vt:lpstr>Projevy klimatických změny</vt:lpstr>
      <vt:lpstr>Co produkuje emise globálně?</vt:lpstr>
      <vt:lpstr>Kde hledat aktuální informace o klimatických změnách? </vt:lpstr>
      <vt:lpstr>Uhlíkový rozpočet</vt:lpstr>
      <vt:lpstr>Uhlíkový rozpočet</vt:lpstr>
      <vt:lpstr>Prezentace aplikace PowerPoint</vt:lpstr>
      <vt:lpstr>Jak ke klimatické změně přispívá ČR</vt:lpstr>
      <vt:lpstr>Co produkuje emise u nás?</vt:lpstr>
      <vt:lpstr>Dopady klimatických změn</vt:lpstr>
      <vt:lpstr>Dopady klimatických změn II</vt:lpstr>
      <vt:lpstr>Dopady klimatických změn III</vt:lpstr>
      <vt:lpstr>Dopady klimatických změn IV</vt:lpstr>
      <vt:lpstr>Prezentace aplikace PowerPoint</vt:lpstr>
      <vt:lpstr>Změny klimatu v globální politické a sociální perspektivě</vt:lpstr>
      <vt:lpstr>Balijské principy klimatické spravedlnosti (2002)</vt:lpstr>
      <vt:lpstr>Nejdůležitější globální úmluvy o klimatu I</vt:lpstr>
      <vt:lpstr>Nejdůležitější globální úmluvy o klimatu II</vt:lpstr>
      <vt:lpstr>Nejdůležitější globální úmluvy o klimatu III</vt:lpstr>
      <vt:lpstr>Nejdůležitější globální úmluvy o klimatu IV </vt:lpstr>
      <vt:lpstr>Mezinárodní klimatické dohody</vt:lpstr>
      <vt:lpstr>Jak odpovídají závazky států naplnění cílů?</vt:lpstr>
      <vt:lpstr>Role fosilních společností</vt:lpstr>
      <vt:lpstr>Dotace pro jednotlivé zdroje</vt:lpstr>
      <vt:lpstr>Nerovnosti v produkci emisí uhlíku</vt:lpstr>
      <vt:lpstr>Nerovnost ve vyjednáváních o změnách klimatu</vt:lpstr>
      <vt:lpstr>Uhlíkový dluh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Klimatická změna &amp; obnovitelná energetika</dc:title>
  <dc:creator>mikulas cernik</dc:creator>
  <cp:lastModifiedBy>Mikuláš Černík</cp:lastModifiedBy>
  <cp:revision>50</cp:revision>
  <dcterms:created xsi:type="dcterms:W3CDTF">2018-09-18T19:26:34Z</dcterms:created>
  <dcterms:modified xsi:type="dcterms:W3CDTF">2023-03-21T10:16:52Z</dcterms:modified>
</cp:coreProperties>
</file>