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Lst>
  <p:notesMasterIdLst>
    <p:notesMasterId r:id="rId27"/>
  </p:notesMasterIdLst>
  <p:handoutMasterIdLst>
    <p:handoutMasterId r:id="rId28"/>
  </p:handoutMasterIdLst>
  <p:sldIdLst>
    <p:sldId id="312" r:id="rId7"/>
    <p:sldId id="280" r:id="rId8"/>
    <p:sldId id="325" r:id="rId9"/>
    <p:sldId id="324" r:id="rId10"/>
    <p:sldId id="323" r:id="rId11"/>
    <p:sldId id="301" r:id="rId12"/>
    <p:sldId id="302" r:id="rId13"/>
    <p:sldId id="303" r:id="rId14"/>
    <p:sldId id="316" r:id="rId15"/>
    <p:sldId id="315" r:id="rId16"/>
    <p:sldId id="286" r:id="rId17"/>
    <p:sldId id="320" r:id="rId18"/>
    <p:sldId id="327" r:id="rId19"/>
    <p:sldId id="321" r:id="rId20"/>
    <p:sldId id="288" r:id="rId21"/>
    <p:sldId id="289" r:id="rId22"/>
    <p:sldId id="317" r:id="rId23"/>
    <p:sldId id="291" r:id="rId24"/>
    <p:sldId id="292" r:id="rId25"/>
    <p:sldId id="294" r:id="rId26"/>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6" autoAdjust="0"/>
  </p:normalViewPr>
  <p:slideViewPr>
    <p:cSldViewPr>
      <p:cViewPr varScale="1">
        <p:scale>
          <a:sx n="38" d="100"/>
          <a:sy n="38" d="100"/>
        </p:scale>
        <p:origin x="177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849482" y="0"/>
            <a:ext cx="2946575"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4/24/2023</a:t>
            </a:fld>
            <a:endParaRPr lang="en-GB"/>
          </a:p>
        </p:txBody>
      </p:sp>
      <p:sp>
        <p:nvSpPr>
          <p:cNvPr id="4" name="Footer Placeholder 3"/>
          <p:cNvSpPr>
            <a:spLocks noGrp="1"/>
          </p:cNvSpPr>
          <p:nvPr>
            <p:ph type="ftr" sz="quarter" idx="2"/>
          </p:nvPr>
        </p:nvSpPr>
        <p:spPr>
          <a:xfrm>
            <a:off x="0" y="9428164"/>
            <a:ext cx="2946576"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849482" y="9428164"/>
            <a:ext cx="2946575"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849482" y="0"/>
            <a:ext cx="2946575"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4/24/2023</a:t>
            </a:fld>
            <a:endParaRPr lang="en-GB"/>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77988" y="4714876"/>
            <a:ext cx="5441699"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4"/>
            <a:ext cx="2946576"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849482" y="9428164"/>
            <a:ext cx="2946575"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just a collection of recent ‘food crisis’ newspaper reports and media coverage…</a:t>
            </a:r>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10</a:t>
            </a:fld>
            <a:endParaRPr lang="en-GB"/>
          </a:p>
        </p:txBody>
      </p:sp>
    </p:spTree>
    <p:extLst>
      <p:ext uri="{BB962C8B-B14F-4D97-AF65-F5344CB8AC3E}">
        <p14:creationId xmlns:p14="http://schemas.microsoft.com/office/powerpoint/2010/main" val="247094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normAutofit lnSpcReduction="10000"/>
          </a:bodyPr>
          <a:lstStyle/>
          <a:p>
            <a:r>
              <a:rPr lang="en-GB" sz="1400" dirty="0">
                <a:latin typeface="Calibri" pitchFamily="-105" charset="0"/>
              </a:rPr>
              <a:t>In our sweep of complex and unsettling narratives around the food system, we can introduce the idea of labour and carbon performance as competing measures of sustainability. In 2005, a report written for the UK government suggested that it used less CO2 to import tomatoes from Spain, where they are grown in unheated greenhouses, than growing the tomatoes in the UK, where gas heating was required for some of the year. The argument was that efficient road transport is less carbon intensive that heating glasshouses.</a:t>
            </a:r>
          </a:p>
          <a:p>
            <a:endParaRPr lang="en-GB" sz="1400" dirty="0">
              <a:latin typeface="Calibri" pitchFamily="-105" charset="0"/>
            </a:endParaRPr>
          </a:p>
          <a:p>
            <a:r>
              <a:rPr lang="en-GB" sz="1400" dirty="0">
                <a:latin typeface="Calibri" pitchFamily="-105" charset="0"/>
              </a:rPr>
              <a:t>This report from 2011, of which there are many more recent examples (and the title is so striking) the author suggests the carbon-efficient tomatoes are grown by illegal migrants from North Africa, who have no union, labour regulation or health care rights, and who work in conditions of modern slavery.</a:t>
            </a:r>
          </a:p>
          <a:p>
            <a:endParaRPr lang="en-GB" sz="1400" dirty="0">
              <a:latin typeface="Calibri" pitchFamily="-105" charset="0"/>
            </a:endParaRPr>
          </a:p>
          <a:p>
            <a:r>
              <a:rPr lang="en-GB" sz="1400" dirty="0">
                <a:latin typeface="Calibri" pitchFamily="-105" charset="0"/>
              </a:rPr>
              <a:t>This raises several interesting questions including: what is carbon actually able to measure in terms of a sustainable food system? How is it possible in European countries with highly regulated labour markets and social security systems, that slavery is a normal part of feeding people. And perhaps, if I can’t trust Spanish horticulture, what should I be eating?</a:t>
            </a: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0" hangingPunct="0">
              <a:spcAft>
                <a:spcPts val="1200"/>
              </a:spcAft>
              <a:buFont typeface="Arial"/>
              <a:buChar char="•"/>
            </a:pPr>
            <a:r>
              <a:rPr lang="en-GB" sz="1400" dirty="0">
                <a:latin typeface="Calibri" pitchFamily="-105" charset="0"/>
              </a:rPr>
              <a:t>Agriculture in the ‘global north’ depends on fossil fuels and accounts for 40% of CO2 emissions, produces fewer calories than it consumes (for some foods) and depletes biodiversity.</a:t>
            </a:r>
          </a:p>
          <a:p>
            <a:pPr eaLnBrk="0" hangingPunct="0">
              <a:spcAft>
                <a:spcPts val="1200"/>
              </a:spcAft>
              <a:buFont typeface="Arial"/>
              <a:buChar char="•"/>
            </a:pPr>
            <a:r>
              <a:rPr lang="en-GB" sz="1400" dirty="0">
                <a:latin typeface="Calibri" pitchFamily="-105" charset="0"/>
              </a:rPr>
              <a:t> C. 1bn people are starving while another 1bn suffer from diet-related ill-health (acquired diabetes, CHD…) and obesity.</a:t>
            </a:r>
          </a:p>
          <a:p>
            <a:pPr eaLnBrk="0" hangingPunct="0">
              <a:spcAft>
                <a:spcPts val="1200"/>
              </a:spcAft>
              <a:buFont typeface="Arial"/>
              <a:buChar char="•"/>
            </a:pPr>
            <a:r>
              <a:rPr lang="en-GB" sz="1400" dirty="0">
                <a:latin typeface="Calibri" pitchFamily="-105" charset="0"/>
              </a:rPr>
              <a:t> Peak oil, gas, phosphorous, water (Garnett 2011, Ingram et al. 2013).</a:t>
            </a:r>
          </a:p>
          <a:p>
            <a:pPr eaLnBrk="0" hangingPunct="0">
              <a:spcAft>
                <a:spcPts val="1200"/>
              </a:spcAft>
              <a:buFont typeface="Arial"/>
              <a:buChar char="•"/>
            </a:pPr>
            <a:r>
              <a:rPr lang="en-GB" sz="1400" dirty="0">
                <a:latin typeface="Calibri" pitchFamily="-105" charset="0"/>
              </a:rPr>
              <a:t> 80% of tropical rainforest destruction has been to graze animals or grow animal feed (and palm oil…)</a:t>
            </a: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12</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Circular farming makes a lot of sense but has encountered resistance around:</a:t>
            </a:r>
          </a:p>
          <a:p>
            <a:endParaRPr lang="en-GB" dirty="0"/>
          </a:p>
          <a:p>
            <a:pPr marL="285750" indent="-285750">
              <a:buAutoNum type="romanLcParenBoth"/>
            </a:pPr>
            <a:r>
              <a:rPr lang="en-GB" dirty="0"/>
              <a:t>Human and geared towards urban consumers in Europe’s most densely populated area</a:t>
            </a:r>
          </a:p>
          <a:p>
            <a:pPr marL="285750" indent="-285750">
              <a:buAutoNum type="romanLcParenBoth"/>
            </a:pPr>
            <a:r>
              <a:rPr lang="en-GB" dirty="0"/>
              <a:t>Animal welfare due to less extensive, houses animals with robotic processes</a:t>
            </a:r>
          </a:p>
          <a:p>
            <a:pPr marL="285750" indent="-285750">
              <a:buAutoNum type="romanLcParenBoth"/>
            </a:pPr>
            <a:r>
              <a:rPr lang="en-GB" dirty="0"/>
              <a:t>The traditional cultural landscapes of NL need to be rethought – who gets a say in that?</a:t>
            </a:r>
          </a:p>
          <a:p>
            <a:pPr marL="285750" indent="-285750">
              <a:buAutoNum type="romanLcParenBoth"/>
            </a:pPr>
            <a:endParaRPr lang="en-GB" dirty="0"/>
          </a:p>
        </p:txBody>
      </p:sp>
      <p:sp>
        <p:nvSpPr>
          <p:cNvPr id="4" name="Slide Number Placeholder 3"/>
          <p:cNvSpPr>
            <a:spLocks noGrp="1"/>
          </p:cNvSpPr>
          <p:nvPr>
            <p:ph type="sldNum" sz="quarter" idx="5"/>
          </p:nvPr>
        </p:nvSpPr>
        <p:spPr/>
        <p:txBody>
          <a:bodyPr/>
          <a:lstStyle/>
          <a:p>
            <a:fld id="{E5521CA9-4D82-41A1-B2B0-B359BCCE7DE0}" type="slidenum">
              <a:rPr lang="en-GB" smtClean="0"/>
              <a:t>13</a:t>
            </a:fld>
            <a:endParaRPr lang="en-GB"/>
          </a:p>
        </p:txBody>
      </p:sp>
    </p:spTree>
    <p:extLst>
      <p:ext uri="{BB962C8B-B14F-4D97-AF65-F5344CB8AC3E}">
        <p14:creationId xmlns:p14="http://schemas.microsoft.com/office/powerpoint/2010/main" val="258734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37931725" indent="-37474525"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0BEA1546-3D68-4827-96B4-CB09BBD0C76E}" type="slidenum">
              <a:rPr lang="en-US" altLang="en-US" smtClean="0"/>
              <a:pPr eaLnBrk="1" hangingPunct="1">
                <a:spcBef>
                  <a:spcPct val="0"/>
                </a:spcBef>
              </a:pPr>
              <a:t>17</a:t>
            </a:fld>
            <a:endParaRPr lang="en-US" altLang="en-US"/>
          </a:p>
        </p:txBody>
      </p:sp>
      <p:sp>
        <p:nvSpPr>
          <p:cNvPr id="38915" name="Rectangle 2"/>
          <p:cNvSpPr>
            <a:spLocks noGrp="1" noRot="1" noChangeAspect="1" noChangeArrowheads="1" noTextEdit="1"/>
          </p:cNvSpPr>
          <p:nvPr>
            <p:ph type="sldImg"/>
          </p:nvPr>
        </p:nvSpPr>
        <p:spPr>
          <a:xfrm>
            <a:off x="917575" y="744538"/>
            <a:ext cx="4964113" cy="3722687"/>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dirty="0"/>
              <a:t>We’ve discussed that there are many variables involved in configuring food systems to become more sustainable. These are values-based, geographical, technical, political, environmental and dietary etc.</a:t>
            </a:r>
          </a:p>
          <a:p>
            <a:pPr eaLnBrk="1" hangingPunct="1"/>
            <a:endParaRPr lang="en-GB" altLang="en-US" dirty="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18</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19</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a:t>
            </a:fld>
            <a:endParaRPr lang="en-GB"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20</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This definition is broad and the first thing we might notice is that it separates humans from nature. This is a hot topic and not for now, but it’s worth thinking about as we go through the week.</a:t>
            </a:r>
          </a:p>
          <a:p>
            <a:endParaRPr lang="en-GB" sz="1400" dirty="0">
              <a:latin typeface="Calibri" pitchFamily="-105" charset="0"/>
            </a:endParaRPr>
          </a:p>
          <a:p>
            <a:r>
              <a:rPr lang="en-GB" sz="1400" dirty="0">
                <a:latin typeface="Calibri" pitchFamily="-105" charset="0"/>
              </a:rPr>
              <a:t>The SDG goals are interesting because they offer a way of really articulating sustainability in terms of development (economic, social and environmental) and the SDG programme monitors progress towards these targets.</a:t>
            </a:r>
          </a:p>
          <a:p>
            <a:endParaRPr lang="en-GB" sz="1400" dirty="0">
              <a:latin typeface="Calibri" pitchFamily="-105" charset="0"/>
            </a:endParaRPr>
          </a:p>
          <a:p>
            <a:r>
              <a:rPr lang="en-GB" sz="1400" dirty="0">
                <a:latin typeface="Calibri" pitchFamily="-105" charset="0"/>
              </a:rPr>
              <a:t>Lastly, let’s identify where in these 17 SDG goals, food appears.</a:t>
            </a:r>
          </a:p>
          <a:p>
            <a:r>
              <a:rPr lang="en-GB" sz="1400" dirty="0">
                <a:latin typeface="Calibri" pitchFamily="-105" charset="0"/>
              </a:rPr>
              <a:t>SGD 2 is explicit – no hunger. But also implicit in most of the others. Ask them for some suggestions here.</a:t>
            </a: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3</a:t>
            </a:fld>
            <a:endParaRPr lang="en-GB" sz="1200"/>
          </a:p>
        </p:txBody>
      </p:sp>
    </p:spTree>
    <p:extLst>
      <p:ext uri="{BB962C8B-B14F-4D97-AF65-F5344CB8AC3E}">
        <p14:creationId xmlns:p14="http://schemas.microsoft.com/office/powerpoint/2010/main" val="328384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Sustainable diet is a concept which is about a complex and interlocking set of attributes. These are linked to technical challenges a such as producing and eating food in ways that don’t damage the environment or exacerbate climate change, but also political, cultural and ethical values such as fair trade and access. And what about heritage? How does this affect understandings of climate change. Did you read the paper by </a:t>
            </a:r>
            <a:r>
              <a:rPr lang="en-GB" sz="1400" dirty="0" err="1">
                <a:latin typeface="Calibri" pitchFamily="-105" charset="0"/>
              </a:rPr>
              <a:t>Jehlička</a:t>
            </a:r>
            <a:r>
              <a:rPr lang="en-GB" sz="1400" dirty="0">
                <a:latin typeface="Calibri" pitchFamily="-105" charset="0"/>
              </a:rPr>
              <a:t>?</a:t>
            </a:r>
          </a:p>
          <a:p>
            <a:endParaRPr lang="en-GB" sz="1400" dirty="0">
              <a:latin typeface="Calibri" pitchFamily="-105" charset="0"/>
            </a:endParaRPr>
          </a:p>
          <a:p>
            <a:r>
              <a:rPr lang="en-GB" sz="1400" dirty="0">
                <a:latin typeface="Calibri" pitchFamily="-105" charset="0"/>
              </a:rPr>
              <a:t>So already we have encountered some complex relationships when it comes to food and sustainability and we can think a bit more as the week proceeds about how compatible all these objectives are. Sometimes, it may be more a case of how to make decisions, rather than knowing exactly what to do.</a:t>
            </a: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4</a:t>
            </a:fld>
            <a:endParaRPr lang="en-GB" sz="1200"/>
          </a:p>
        </p:txBody>
      </p:sp>
    </p:spTree>
    <p:extLst>
      <p:ext uri="{BB962C8B-B14F-4D97-AF65-F5344CB8AC3E}">
        <p14:creationId xmlns:p14="http://schemas.microsoft.com/office/powerpoint/2010/main" val="10860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With these next few slides I want to look at the idea that we in comparatively wealthy European nations, have a safe, secure and plentiful supply of healthy food. I want to start by tracing some historical approaches to food policy, production innovations and consumption issues.</a:t>
            </a: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5</a:t>
            </a:fld>
            <a:endParaRPr lang="en-GB" sz="1200"/>
          </a:p>
        </p:txBody>
      </p:sp>
    </p:spTree>
    <p:extLst>
      <p:ext uri="{BB962C8B-B14F-4D97-AF65-F5344CB8AC3E}">
        <p14:creationId xmlns:p14="http://schemas.microsoft.com/office/powerpoint/2010/main" val="39272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normAutofit fontScale="85000" lnSpcReduction="20000"/>
          </a:bodyPr>
          <a:lstStyle/>
          <a:p>
            <a:r>
              <a:rPr lang="en-GB" sz="1400" dirty="0">
                <a:latin typeface="Calibri" pitchFamily="-105" charset="0"/>
              </a:rPr>
              <a:t>In the 1980s and 1990s financial and agricultural markets in the capitalist global economies were increasingly deregulated.</a:t>
            </a:r>
          </a:p>
          <a:p>
            <a:endParaRPr lang="en-GB" sz="1400" dirty="0">
              <a:latin typeface="Calibri" pitchFamily="-105" charset="0"/>
            </a:endParaRPr>
          </a:p>
          <a:p>
            <a:r>
              <a:rPr lang="en-GB" sz="1400" dirty="0">
                <a:latin typeface="Calibri" pitchFamily="-105" charset="0"/>
              </a:rPr>
              <a:t>This combination meant that financial speculation tools such as derivatives and commodity index funds were used to invest in global food commodity markets. It also meant that speculators needed to have no contact with farmers or knowledge about food. They just had to trade with banks which issued financial contracts which were based on expectations of the harvest.</a:t>
            </a:r>
          </a:p>
          <a:p>
            <a:endParaRPr lang="en-GB" sz="1400" dirty="0">
              <a:latin typeface="Calibri" pitchFamily="-105" charset="0"/>
            </a:endParaRPr>
          </a:p>
          <a:p>
            <a:r>
              <a:rPr lang="en-GB" sz="1400" dirty="0">
                <a:latin typeface="Calibri" pitchFamily="-105" charset="0"/>
              </a:rPr>
              <a:t>Not only does such rapid growth in </a:t>
            </a:r>
            <a:r>
              <a:rPr lang="en-GB" sz="1400" dirty="0" err="1">
                <a:latin typeface="Calibri" pitchFamily="-105" charset="0"/>
              </a:rPr>
              <a:t>financialisation</a:t>
            </a:r>
            <a:r>
              <a:rPr lang="en-GB" sz="1400" dirty="0">
                <a:latin typeface="Calibri" pitchFamily="-105" charset="0"/>
              </a:rPr>
              <a:t> of food markets increase price volatility but people like Oliver De </a:t>
            </a:r>
            <a:r>
              <a:rPr lang="en-GB" sz="1400" dirty="0" err="1">
                <a:latin typeface="Calibri" pitchFamily="-105" charset="0"/>
              </a:rPr>
              <a:t>Schutter</a:t>
            </a:r>
            <a:r>
              <a:rPr lang="en-GB" sz="1400" dirty="0">
                <a:latin typeface="Calibri" pitchFamily="-105" charset="0"/>
              </a:rPr>
              <a:t> suggest that the movement of banks and pension funds into food commodity speculation was a contributing factor in the financial crisis of 2007-08, leading in turn to a reduction in demand in the post-crash recession. Remember this when we later think about alternative scales, business models and economic aspirations.</a:t>
            </a:r>
          </a:p>
          <a:p>
            <a:endParaRPr lang="en-GB" sz="1400" dirty="0">
              <a:latin typeface="Calibri" pitchFamily="-105" charset="0"/>
            </a:endParaRPr>
          </a:p>
          <a:p>
            <a:r>
              <a:rPr lang="en-GB" sz="1400" dirty="0">
                <a:latin typeface="Calibri" pitchFamily="-105" charset="0"/>
              </a:rPr>
              <a:t>The third chart also reveals that food price inflation is unequally experienced, in this case in low income countries.</a:t>
            </a:r>
          </a:p>
          <a:p>
            <a:endParaRPr lang="en-GB" sz="1400" dirty="0">
              <a:latin typeface="Calibri" pitchFamily="-105" charset="0"/>
            </a:endParaRPr>
          </a:p>
          <a:p>
            <a:r>
              <a:rPr lang="en-GB" sz="1400" dirty="0">
                <a:latin typeface="Calibri" pitchFamily="-105" charset="0"/>
              </a:rPr>
              <a:t>COVID – in the UK exacerbated (made worse) food insecurity. One initial problem was that the global food system was unable to be mobile, so shops had shortages of many provisions. But they soon recovered. This is interesting because, although it shows that supply chains are adaptable, this return to the status quo is possibly an indication of unwelcome resilience, because so much is known about the negative impacts of the food system.</a:t>
            </a: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This map covers only women, not men.</a:t>
            </a:r>
          </a:p>
          <a:p>
            <a:r>
              <a:rPr lang="en-GB" sz="1400" dirty="0">
                <a:latin typeface="Calibri" pitchFamily="-105" charset="0"/>
              </a:rPr>
              <a:t>Really marked north-south divide – regional health inequalities</a:t>
            </a:r>
          </a:p>
          <a:p>
            <a:r>
              <a:rPr lang="en-GB" sz="1400" dirty="0">
                <a:latin typeface="Calibri" pitchFamily="-105" charset="0"/>
              </a:rPr>
              <a:t>Some of the red areas are far away from the capital – peripheral and regionally imbalanced economy</a:t>
            </a:r>
          </a:p>
          <a:p>
            <a:r>
              <a:rPr lang="en-GB" sz="1400" dirty="0">
                <a:latin typeface="Calibri" pitchFamily="-105" charset="0"/>
              </a:rPr>
              <a:t>In the south west fishing and farming are very important – possibly reflected in regional diets?</a:t>
            </a:r>
          </a:p>
          <a:p>
            <a:r>
              <a:rPr lang="en-GB" sz="1400" dirty="0">
                <a:latin typeface="Calibri" pitchFamily="-105" charset="0"/>
              </a:rPr>
              <a:t>Northern cities are especially post-industrial</a:t>
            </a:r>
          </a:p>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normAutofit fontScale="77500" lnSpcReduction="20000"/>
          </a:bodyPr>
          <a:lstStyle/>
          <a:p>
            <a:r>
              <a:rPr lang="en-GB" sz="1400" dirty="0">
                <a:latin typeface="Calibri" pitchFamily="-105" charset="0"/>
              </a:rPr>
              <a:t>Food insecurity at a national or other large regional scales is usually something associated with poor countries, perhaps even with war and famine.</a:t>
            </a:r>
          </a:p>
          <a:p>
            <a:endParaRPr lang="en-GB" sz="1400" dirty="0">
              <a:latin typeface="Calibri" pitchFamily="-105" charset="0"/>
            </a:endParaRPr>
          </a:p>
          <a:p>
            <a:r>
              <a:rPr lang="en-GB" sz="1400" dirty="0">
                <a:latin typeface="Calibri" pitchFamily="-105" charset="0"/>
              </a:rPr>
              <a:t>In richer countries, however, food poverty is usually related to individuals, households or local communities. Food insecurity (or food poverty) is defined </a:t>
            </a:r>
          </a:p>
          <a:p>
            <a:r>
              <a:rPr lang="en-GB" sz="1400" dirty="0">
                <a:latin typeface="Calibri" pitchFamily="-105" charset="0"/>
              </a:rPr>
              <a:t> </a:t>
            </a:r>
          </a:p>
          <a:p>
            <a:pPr eaLnBrk="0" hangingPunct="0">
              <a:spcAft>
                <a:spcPts val="1200"/>
              </a:spcAft>
            </a:pPr>
            <a:r>
              <a:rPr lang="en-GB" sz="1400" kern="1200" dirty="0">
                <a:solidFill>
                  <a:schemeClr val="tx1"/>
                </a:solidFill>
                <a:latin typeface="Calibri" pitchFamily="34" charset="0"/>
                <a:ea typeface="ＭＳ Ｐゴシック" pitchFamily="-105" charset="-128"/>
                <a:cs typeface="ＭＳ Ｐゴシック" pitchFamily="-105" charset="-128"/>
              </a:rPr>
              <a:t>Remember </a:t>
            </a:r>
            <a:r>
              <a:rPr lang="en-GB" sz="1400" kern="1200" dirty="0" err="1">
                <a:solidFill>
                  <a:schemeClr val="tx1"/>
                </a:solidFill>
                <a:latin typeface="Calibri" pitchFamily="34" charset="0"/>
                <a:ea typeface="ＭＳ Ｐゴシック" pitchFamily="-105" charset="-128"/>
                <a:cs typeface="ＭＳ Ｐゴシック" pitchFamily="-105" charset="-128"/>
              </a:rPr>
              <a:t>Bambra</a:t>
            </a:r>
            <a:r>
              <a:rPr lang="en-GB" sz="1400" kern="1200" dirty="0">
                <a:solidFill>
                  <a:schemeClr val="tx1"/>
                </a:solidFill>
                <a:latin typeface="Calibri" pitchFamily="34" charset="0"/>
                <a:ea typeface="ＭＳ Ｐゴシック" pitchFamily="-105" charset="-128"/>
                <a:cs typeface="ＭＳ Ｐゴシック" pitchFamily="-105" charset="-128"/>
              </a:rPr>
              <a:t> &amp; Orton: female life expectancy for London (86)? This masks health inequalities within London:</a:t>
            </a:r>
          </a:p>
          <a:p>
            <a:pPr eaLnBrk="0" hangingPunct="0">
              <a:spcAft>
                <a:spcPts val="1200"/>
              </a:spcAft>
            </a:pPr>
            <a:r>
              <a:rPr lang="en-GB" sz="1400" kern="1200" dirty="0">
                <a:solidFill>
                  <a:schemeClr val="tx1"/>
                </a:solidFill>
                <a:latin typeface="Calibri" pitchFamily="34" charset="0"/>
                <a:ea typeface="ＭＳ Ｐゴシック" pitchFamily="-105" charset="-128"/>
                <a:cs typeface="ＭＳ Ｐゴシック" pitchFamily="-105" charset="-128"/>
              </a:rPr>
              <a:t>Jubilee line Westminster to Star Lane/ Canning Town –  average life expectancy in Westminster is 83 or 75 in Star Lane. DIET IS A CONTRIBUTORY FACTOR.</a:t>
            </a:r>
          </a:p>
          <a:p>
            <a:pPr eaLnBrk="0" hangingPunct="0">
              <a:spcAft>
                <a:spcPts val="1200"/>
              </a:spcAft>
            </a:pPr>
            <a:r>
              <a:rPr lang="en-GB" sz="1400" kern="1200" dirty="0">
                <a:solidFill>
                  <a:schemeClr val="tx1"/>
                </a:solidFill>
                <a:latin typeface="Calibri" pitchFamily="34" charset="0"/>
                <a:ea typeface="ＭＳ Ｐゴシック" pitchFamily="-105" charset="-128"/>
                <a:cs typeface="ＭＳ Ｐゴシック" pitchFamily="-105" charset="-128"/>
              </a:rPr>
              <a:t>This led in the early 2000s to the establishment of food distribution co-ops. It opens up debates about physical access, </a:t>
            </a:r>
            <a:r>
              <a:rPr lang="en-GB" sz="1400" u="sng" kern="1200" dirty="0">
                <a:solidFill>
                  <a:schemeClr val="tx1"/>
                </a:solidFill>
                <a:latin typeface="Calibri" pitchFamily="34" charset="0"/>
                <a:ea typeface="ＭＳ Ｐゴシック" pitchFamily="-105" charset="-128"/>
                <a:cs typeface="ＭＳ Ｐゴシック" pitchFamily="-105" charset="-128"/>
              </a:rPr>
              <a:t>right to a healthy diet</a:t>
            </a:r>
            <a:r>
              <a:rPr lang="en-GB" sz="1400" kern="1200" dirty="0">
                <a:solidFill>
                  <a:schemeClr val="tx1"/>
                </a:solidFill>
                <a:latin typeface="Calibri" pitchFamily="34" charset="0"/>
                <a:ea typeface="ＭＳ Ｐゴシック" pitchFamily="-105" charset="-128"/>
                <a:cs typeface="ＭＳ Ｐゴシック" pitchFamily="-105" charset="-128"/>
              </a:rPr>
              <a:t>, the attractiveness of poor areas to supermarkets and the stigmatisation of food co-ops.</a:t>
            </a:r>
          </a:p>
          <a:p>
            <a:pPr eaLnBrk="0" hangingPunct="0">
              <a:spcAft>
                <a:spcPts val="1200"/>
              </a:spcAft>
            </a:pPr>
            <a:endParaRPr lang="en-GB" sz="1400" kern="1200" dirty="0">
              <a:solidFill>
                <a:schemeClr val="tx1"/>
              </a:solidFill>
              <a:latin typeface="Calibri" pitchFamily="34" charset="0"/>
              <a:ea typeface="ＭＳ Ｐゴシック" pitchFamily="-105" charset="-128"/>
              <a:cs typeface="ＭＳ Ｐゴシック" pitchFamily="-105" charset="-128"/>
            </a:endParaRPr>
          </a:p>
          <a:p>
            <a:pPr eaLnBrk="0" hangingPunct="0">
              <a:spcAft>
                <a:spcPts val="1200"/>
              </a:spcAft>
            </a:pPr>
            <a:r>
              <a:rPr lang="en-GB" sz="1400" kern="1200" dirty="0">
                <a:solidFill>
                  <a:schemeClr val="tx1"/>
                </a:solidFill>
                <a:latin typeface="Calibri" pitchFamily="34" charset="0"/>
                <a:ea typeface="ＭＳ Ｐゴシック" pitchFamily="-105" charset="-128"/>
                <a:cs typeface="ＭＳ Ｐゴシック" pitchFamily="-105" charset="-128"/>
              </a:rPr>
              <a:t>About 9% of people in the UK have experienced food insecurity in the last 6 months.</a:t>
            </a:r>
          </a:p>
          <a:p>
            <a:pPr eaLnBrk="0" hangingPunct="0">
              <a:spcAft>
                <a:spcPts val="1200"/>
              </a:spcAft>
            </a:pPr>
            <a:endParaRPr lang="en-GB" sz="1400" kern="1200" dirty="0">
              <a:solidFill>
                <a:schemeClr val="tx1"/>
              </a:solidFill>
              <a:latin typeface="Calibri" pitchFamily="34" charset="0"/>
              <a:ea typeface="ＭＳ Ｐゴシック" pitchFamily="-105" charset="-128"/>
              <a:cs typeface="ＭＳ Ｐゴシック" pitchFamily="-105" charset="-128"/>
            </a:endParaRPr>
          </a:p>
          <a:p>
            <a:pPr eaLnBrk="0" hangingPunct="0">
              <a:spcAft>
                <a:spcPts val="1200"/>
              </a:spcAft>
            </a:pPr>
            <a:r>
              <a:rPr lang="en-GB" sz="1400" kern="1200" dirty="0">
                <a:solidFill>
                  <a:schemeClr val="tx1"/>
                </a:solidFill>
                <a:latin typeface="Calibri" pitchFamily="34" charset="0"/>
                <a:ea typeface="ＭＳ Ｐゴシック" pitchFamily="-105" charset="-128"/>
                <a:cs typeface="ＭＳ Ｐゴシック" pitchFamily="-105" charset="-128"/>
              </a:rPr>
              <a:t>BUT: we also know that COVID has led to a huge rise in demand for local food through commercial CSAs and box schemes, in response to the drop in availability experienced at the start of the pandemic; and in the closure of restaurants etc.</a:t>
            </a:r>
          </a:p>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4E0ACA-4B00-4E13-955E-C4525BF5F9CC}" type="slidenum">
              <a:rPr lang="en-US" altLang="en-US"/>
              <a:pPr>
                <a:defRPr/>
              </a:pPr>
              <a:t>‹#›</a:t>
            </a:fld>
            <a:endParaRPr lang="en-US" altLang="en-US"/>
          </a:p>
        </p:txBody>
      </p:sp>
    </p:spTree>
    <p:extLst>
      <p:ext uri="{BB962C8B-B14F-4D97-AF65-F5344CB8AC3E}">
        <p14:creationId xmlns:p14="http://schemas.microsoft.com/office/powerpoint/2010/main" val="451831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5B02-8398-4C80-92DC-41E768DB64A2}"/>
              </a:ext>
            </a:extLst>
          </p:cNvPr>
          <p:cNvSpPr>
            <a:spLocks noGrp="1"/>
          </p:cNvSpPr>
          <p:nvPr>
            <p:ph type="title"/>
          </p:nvPr>
        </p:nvSpPr>
        <p:spPr>
          <a:xfrm>
            <a:off x="850500" y="1148401"/>
            <a:ext cx="7439025" cy="461665"/>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66C9EFE1-CFC5-452C-8830-D9CA531158ED}"/>
              </a:ext>
            </a:extLst>
          </p:cNvPr>
          <p:cNvSpPr>
            <a:spLocks noGrp="1"/>
          </p:cNvSpPr>
          <p:nvPr>
            <p:ph type="dt" sz="half" idx="10"/>
          </p:nvPr>
        </p:nvSpPr>
        <p:spPr/>
        <p:txBody>
          <a:bodyPr/>
          <a:lstStyle/>
          <a:p>
            <a:fld id="{9E3BC969-EA6C-40B2-9CA3-0208EEFE0742}" type="datetime1">
              <a:rPr lang="en-GB" smtClean="0"/>
              <a:t>24/04/2023</a:t>
            </a:fld>
            <a:endParaRPr lang="en-GB"/>
          </a:p>
        </p:txBody>
      </p:sp>
      <p:sp>
        <p:nvSpPr>
          <p:cNvPr id="5" name="Footer Placeholder 4">
            <a:extLst>
              <a:ext uri="{FF2B5EF4-FFF2-40B4-BE49-F238E27FC236}">
                <a16:creationId xmlns:a16="http://schemas.microsoft.com/office/drawing/2014/main" id="{D599A77F-0BA9-4423-9CCA-1D62A6752838}"/>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C237B82A-63B2-497B-A485-72A94A9D1D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85560" y="5721527"/>
            <a:ext cx="873482" cy="1144800"/>
          </a:xfrm>
          <a:prstGeom prst="rect">
            <a:avLst/>
          </a:prstGeom>
        </p:spPr>
      </p:pic>
      <p:sp>
        <p:nvSpPr>
          <p:cNvPr id="8" name="Slide Number Placeholder 5">
            <a:extLst>
              <a:ext uri="{FF2B5EF4-FFF2-40B4-BE49-F238E27FC236}">
                <a16:creationId xmlns:a16="http://schemas.microsoft.com/office/drawing/2014/main" id="{33BC2829-24AB-46E6-9A34-AF778F77DBF8}"/>
              </a:ext>
            </a:extLst>
          </p:cNvPr>
          <p:cNvSpPr txBox="1">
            <a:spLocks/>
          </p:cNvSpPr>
          <p:nvPr userDrawn="1"/>
        </p:nvSpPr>
        <p:spPr>
          <a:xfrm>
            <a:off x="8553600" y="6573600"/>
            <a:ext cx="467100" cy="273600"/>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3759F-69E4-4EE4-ACA4-DB662DBCF7EA}" type="slidenum">
              <a:rPr lang="en-GB" sz="675" smtClean="0"/>
              <a:pPr/>
              <a:t>‹#›</a:t>
            </a:fld>
            <a:endParaRPr lang="en-GB" sz="675"/>
          </a:p>
        </p:txBody>
      </p:sp>
      <p:sp>
        <p:nvSpPr>
          <p:cNvPr id="12" name="Content Placeholder 11">
            <a:extLst>
              <a:ext uri="{FF2B5EF4-FFF2-40B4-BE49-F238E27FC236}">
                <a16:creationId xmlns:a16="http://schemas.microsoft.com/office/drawing/2014/main" id="{8229E7D2-74F7-487E-A591-4C64A486AE85}"/>
              </a:ext>
            </a:extLst>
          </p:cNvPr>
          <p:cNvSpPr>
            <a:spLocks noGrp="1"/>
          </p:cNvSpPr>
          <p:nvPr>
            <p:ph sz="quarter" idx="12"/>
          </p:nvPr>
        </p:nvSpPr>
        <p:spPr>
          <a:xfrm>
            <a:off x="858441" y="2636838"/>
            <a:ext cx="7427119" cy="3073400"/>
          </a:xfrm>
        </p:spPr>
        <p:txBody>
          <a:bodyPr>
            <a:noAutofit/>
          </a:bodyPr>
          <a:lstStyle>
            <a:lvl1pPr marL="202500" indent="-202500">
              <a:lnSpc>
                <a:spcPts val="2250"/>
              </a:lnSpc>
              <a:spcAft>
                <a:spcPts val="1886"/>
              </a:spcAft>
              <a:buClr>
                <a:schemeClr val="accent2"/>
              </a:buClr>
              <a:buFont typeface="Arial" panose="020B0604020202020204" pitchFamily="34" charset="0"/>
              <a:buChar char="•"/>
              <a:defRPr sz="2250"/>
            </a:lvl1pPr>
          </a:lstStyle>
          <a:p>
            <a:pPr lvl="0"/>
            <a:r>
              <a:rPr lang="en-US" dirty="0"/>
              <a:t>Click to edit Master text styles</a:t>
            </a:r>
            <a:endParaRPr lang="en-GB" dirty="0"/>
          </a:p>
        </p:txBody>
      </p:sp>
    </p:spTree>
    <p:extLst>
      <p:ext uri="{BB962C8B-B14F-4D97-AF65-F5344CB8AC3E}">
        <p14:creationId xmlns:p14="http://schemas.microsoft.com/office/powerpoint/2010/main" val="823438317"/>
      </p:ext>
    </p:extLst>
  </p:cSld>
  <p:clrMapOvr>
    <a:masterClrMapping/>
  </p:clrMapOvr>
  <p:extLst>
    <p:ext uri="{DCECCB84-F9BA-43D5-87BE-67443E8EF086}">
      <p15:sldGuideLst xmlns:p15="http://schemas.microsoft.com/office/powerpoint/2012/main">
        <p15:guide id="1" orient="horz" pos="166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97"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11/geoj.12428"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core.ac.uk/download/pdf/132647716.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9388" y="876300"/>
            <a:ext cx="8786812" cy="5262979"/>
          </a:xfrm>
          <a:prstGeom prst="rect">
            <a:avLst/>
          </a:prstGeom>
          <a:noFill/>
          <a:ln w="9525">
            <a:noFill/>
            <a:miter lim="800000"/>
            <a:headEnd/>
            <a:tailEnd/>
          </a:ln>
          <a:effectLst/>
        </p:spPr>
        <p:txBody>
          <a:bodyPr lIns="91440" tIns="45720" rIns="91440" bIns="45720" anchor="t">
            <a:prstTxWarp prst="textNoShape">
              <a:avLst/>
            </a:prstTxWarp>
            <a:spAutoFit/>
          </a:bodyPr>
          <a:lstStyle/>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Food, sustainability and</a:t>
            </a:r>
          </a:p>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alternative food networks</a:t>
            </a:r>
          </a:p>
          <a:p>
            <a:pPr algn="ctr">
              <a:defRPr/>
            </a:pPr>
            <a:endParaRPr lang="en-US" sz="3600" b="1" dirty="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r>
              <a:rPr lang="en-GB" b="1" dirty="0">
                <a:latin typeface="Calibri" pitchFamily="-105" charset="0"/>
              </a:rPr>
              <a:t>Changing narratives:</a:t>
            </a:r>
          </a:p>
          <a:p>
            <a:pPr algn="ctr"/>
            <a:r>
              <a:rPr lang="en-GB" b="1" dirty="0">
                <a:latin typeface="Calibri" pitchFamily="-105" charset="0"/>
              </a:rPr>
              <a:t>debates about sustainability and security</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Dr Daniel Keech</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Countryside and Community Research Institute</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 UK</a:t>
            </a:r>
          </a:p>
          <a:p>
            <a:pPr algn="ctr">
              <a:defRPr/>
            </a:pPr>
            <a:r>
              <a:rPr lang="en-GB" dirty="0">
                <a:effectLst>
                  <a:outerShdw blurRad="38100" dist="38100" dir="2700000" algn="tl">
                    <a:srgbClr val="DDDDDD"/>
                  </a:outerShdw>
                </a:effectLst>
                <a:latin typeface="Calibri"/>
                <a:ea typeface="Arial" pitchFamily="-84" charset="0"/>
                <a:cs typeface="Arial"/>
              </a:rPr>
              <a:t>dkeech@glos.ac.uk</a:t>
            </a:r>
          </a:p>
          <a:p>
            <a:pPr algn="ctr">
              <a:defRPr/>
            </a:pPr>
            <a:endParaRPr lang="en-GB" sz="3600" b="1" dirty="0">
              <a:latin typeface="Calibri" pitchFamily="-84" charset="0"/>
              <a:ea typeface="Arial" pitchFamily="-84" charset="0"/>
              <a:cs typeface="Arial" pitchFamily="-84" charset="0"/>
            </a:endParaRPr>
          </a:p>
          <a:p>
            <a:pPr algn="ctr">
              <a:spcAft>
                <a:spcPts val="600"/>
              </a:spcAft>
              <a:defRPr/>
            </a:pPr>
            <a:r>
              <a:rPr lang="en-GB" dirty="0">
                <a:effectLst>
                  <a:outerShdw blurRad="38100" dist="38100" dir="2700000" algn="tl">
                    <a:srgbClr val="DDDDDD"/>
                  </a:outerShdw>
                </a:effectLst>
                <a:latin typeface="Calibri"/>
                <a:ea typeface="Arial" pitchFamily="-84" charset="0"/>
                <a:cs typeface="Arial"/>
              </a:rPr>
              <a:t>Masaryk University, Brno, 24</a:t>
            </a:r>
            <a:r>
              <a:rPr lang="en-GB" baseline="30000" dirty="0">
                <a:effectLst>
                  <a:outerShdw blurRad="38100" dist="38100" dir="2700000" algn="tl">
                    <a:srgbClr val="DDDDDD"/>
                  </a:outerShdw>
                </a:effectLst>
                <a:latin typeface="Calibri"/>
                <a:ea typeface="Arial" pitchFamily="-84" charset="0"/>
                <a:cs typeface="Arial"/>
              </a:rPr>
              <a:t>th</a:t>
            </a:r>
            <a:r>
              <a:rPr lang="en-GB" dirty="0">
                <a:effectLst>
                  <a:outerShdw blurRad="38100" dist="38100" dir="2700000" algn="tl">
                    <a:srgbClr val="DDDDDD"/>
                  </a:outerShdw>
                </a:effectLst>
                <a:latin typeface="Calibri"/>
                <a:ea typeface="Arial" pitchFamily="-84" charset="0"/>
                <a:cs typeface="Arial"/>
              </a:rPr>
              <a:t> April 2023</a:t>
            </a:r>
            <a:endParaRPr lang="en-GB"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spTree>
    <p:extLst>
      <p:ext uri="{BB962C8B-B14F-4D97-AF65-F5344CB8AC3E}">
        <p14:creationId xmlns:p14="http://schemas.microsoft.com/office/powerpoint/2010/main" val="148579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7" y="-52812"/>
            <a:ext cx="4000500" cy="3914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38" y="3537296"/>
            <a:ext cx="2566856" cy="30745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2346" y="700389"/>
            <a:ext cx="2329858" cy="30243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138" y="3929180"/>
            <a:ext cx="2121395" cy="282852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2912" y="2802112"/>
            <a:ext cx="3094850" cy="398461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7275" y="0"/>
            <a:ext cx="3490276" cy="2341371"/>
          </a:xfrm>
          <a:prstGeom prst="rect">
            <a:avLst/>
          </a:prstGeom>
        </p:spPr>
      </p:pic>
    </p:spTree>
    <p:extLst>
      <p:ext uri="{BB962C8B-B14F-4D97-AF65-F5344CB8AC3E}">
        <p14:creationId xmlns:p14="http://schemas.microsoft.com/office/powerpoint/2010/main" val="361911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615553"/>
          </a:xfrm>
          <a:prstGeom prst="rect">
            <a:avLst/>
          </a:prstGeom>
          <a:noFill/>
          <a:ln w="9525">
            <a:noFill/>
            <a:miter lim="800000"/>
            <a:headEnd/>
            <a:tailEnd/>
          </a:ln>
        </p:spPr>
        <p:txBody>
          <a:bodyPr wrap="square">
            <a:prstTxWarp prst="textNoShape">
              <a:avLst/>
            </a:prstTxWarp>
            <a:spAutoFit/>
          </a:bodyPr>
          <a:lstStyle/>
          <a:p>
            <a:pPr marL="357188" indent="-357188"/>
            <a:endParaRPr lang="en-GB" sz="1000" dirty="0"/>
          </a:p>
          <a:p>
            <a:endParaRPr lang="en-GB" dirty="0">
              <a:latin typeface="+mn-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CO2 vs. social justice</a:t>
            </a:r>
          </a:p>
        </p:txBody>
      </p:sp>
      <p:pic>
        <p:nvPicPr>
          <p:cNvPr id="4" name="Picture 4" descr="Gaurdian 8th Feb 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639888" y="1268760"/>
            <a:ext cx="5864225" cy="4525963"/>
          </a:xfrm>
          <a:prstGeom prst="rect">
            <a:avLst/>
          </a:prstGeom>
          <a:noFill/>
        </p:spPr>
      </p:pic>
      <p:sp>
        <p:nvSpPr>
          <p:cNvPr id="2" name="TextBox 1"/>
          <p:cNvSpPr txBox="1"/>
          <p:nvPr/>
        </p:nvSpPr>
        <p:spPr>
          <a:xfrm>
            <a:off x="4788024" y="6021288"/>
            <a:ext cx="3816424" cy="369332"/>
          </a:xfrm>
          <a:prstGeom prst="rect">
            <a:avLst/>
          </a:prstGeom>
          <a:noFill/>
        </p:spPr>
        <p:txBody>
          <a:bodyPr wrap="square" rtlCol="0">
            <a:spAutoFit/>
          </a:bodyPr>
          <a:lstStyle/>
          <a:p>
            <a:r>
              <a:rPr lang="en-GB" sz="1800" dirty="0">
                <a:latin typeface="+mj-lt"/>
              </a:rPr>
              <a:t>Source: </a:t>
            </a:r>
            <a:r>
              <a:rPr lang="en-GB" sz="1800" i="1" dirty="0">
                <a:latin typeface="+mj-lt"/>
              </a:rPr>
              <a:t>The Guardian </a:t>
            </a:r>
            <a:r>
              <a:rPr lang="en-GB" sz="1800" dirty="0">
                <a:latin typeface="+mj-lt"/>
              </a:rPr>
              <a:t>8</a:t>
            </a:r>
            <a:r>
              <a:rPr lang="en-GB" sz="1800" baseline="30000" dirty="0">
                <a:latin typeface="+mj-lt"/>
              </a:rPr>
              <a:t>th</a:t>
            </a:r>
            <a:r>
              <a:rPr lang="en-GB" sz="1800" dirty="0">
                <a:latin typeface="+mj-lt"/>
              </a:rPr>
              <a:t> Feb ‘11</a:t>
            </a:r>
          </a:p>
        </p:txBody>
      </p:sp>
    </p:spTree>
    <p:extLst>
      <p:ext uri="{BB962C8B-B14F-4D97-AF65-F5344CB8AC3E}">
        <p14:creationId xmlns:p14="http://schemas.microsoft.com/office/powerpoint/2010/main" val="41937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220268"/>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Environmental impacts</a:t>
            </a:r>
          </a:p>
        </p:txBody>
      </p:sp>
      <p:pic>
        <p:nvPicPr>
          <p:cNvPr id="4" name="Picture 3">
            <a:extLst>
              <a:ext uri="{FF2B5EF4-FFF2-40B4-BE49-F238E27FC236}">
                <a16:creationId xmlns:a16="http://schemas.microsoft.com/office/drawing/2014/main" id="{C7A845FB-206B-40F9-ABC9-E547B190A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05043"/>
            <a:ext cx="5761795" cy="5216245"/>
          </a:xfrm>
          <a:prstGeom prst="rect">
            <a:avLst/>
          </a:prstGeom>
        </p:spPr>
      </p:pic>
      <p:sp>
        <p:nvSpPr>
          <p:cNvPr id="2" name="TextBox 1">
            <a:extLst>
              <a:ext uri="{FF2B5EF4-FFF2-40B4-BE49-F238E27FC236}">
                <a16:creationId xmlns:a16="http://schemas.microsoft.com/office/drawing/2014/main" id="{A63F1713-CB1C-46AD-9139-FCBAF4E36355}"/>
              </a:ext>
            </a:extLst>
          </p:cNvPr>
          <p:cNvSpPr txBox="1"/>
          <p:nvPr/>
        </p:nvSpPr>
        <p:spPr>
          <a:xfrm>
            <a:off x="176199" y="6061950"/>
            <a:ext cx="2379577" cy="338554"/>
          </a:xfrm>
          <a:prstGeom prst="rect">
            <a:avLst/>
          </a:prstGeom>
          <a:noFill/>
        </p:spPr>
        <p:txBody>
          <a:bodyPr wrap="square" rtlCol="0">
            <a:spAutoFit/>
          </a:bodyPr>
          <a:lstStyle/>
          <a:p>
            <a:r>
              <a:rPr lang="en-GB" sz="1600" dirty="0">
                <a:latin typeface="+mj-lt"/>
              </a:rPr>
              <a:t>Guardian 22</a:t>
            </a:r>
            <a:r>
              <a:rPr lang="en-GB" sz="1600" baseline="30000" dirty="0">
                <a:latin typeface="+mj-lt"/>
              </a:rPr>
              <a:t>nd</a:t>
            </a:r>
            <a:r>
              <a:rPr lang="en-GB" sz="1600" dirty="0">
                <a:latin typeface="+mj-lt"/>
              </a:rPr>
              <a:t> March 2018</a:t>
            </a:r>
          </a:p>
        </p:txBody>
      </p:sp>
      <p:pic>
        <p:nvPicPr>
          <p:cNvPr id="6" name="Picture 5">
            <a:extLst>
              <a:ext uri="{FF2B5EF4-FFF2-40B4-BE49-F238E27FC236}">
                <a16:creationId xmlns:a16="http://schemas.microsoft.com/office/drawing/2014/main" id="{6E60AAAA-4F15-497D-BE24-3BE6B04CB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833214"/>
            <a:ext cx="7524787" cy="4714701"/>
          </a:xfrm>
          <a:prstGeom prst="rect">
            <a:avLst/>
          </a:prstGeom>
        </p:spPr>
      </p:pic>
      <p:sp>
        <p:nvSpPr>
          <p:cNvPr id="7" name="TextBox 6">
            <a:extLst>
              <a:ext uri="{FF2B5EF4-FFF2-40B4-BE49-F238E27FC236}">
                <a16:creationId xmlns:a16="http://schemas.microsoft.com/office/drawing/2014/main" id="{64F7CB87-C370-466D-AE7A-E4CB95C87580}"/>
              </a:ext>
            </a:extLst>
          </p:cNvPr>
          <p:cNvSpPr txBox="1"/>
          <p:nvPr/>
        </p:nvSpPr>
        <p:spPr>
          <a:xfrm>
            <a:off x="5266643" y="5646452"/>
            <a:ext cx="3816424" cy="584775"/>
          </a:xfrm>
          <a:prstGeom prst="rect">
            <a:avLst/>
          </a:prstGeom>
          <a:noFill/>
        </p:spPr>
        <p:txBody>
          <a:bodyPr wrap="square" rtlCol="0">
            <a:spAutoFit/>
          </a:bodyPr>
          <a:lstStyle/>
          <a:p>
            <a:pPr algn="r"/>
            <a:r>
              <a:rPr lang="en-GB" sz="1600" dirty="0">
                <a:latin typeface="+mn-lt"/>
              </a:rPr>
              <a:t>‘Have you eaten the Amazon today?’ www.vegetarianformeatlovers.weebly.com</a:t>
            </a:r>
          </a:p>
        </p:txBody>
      </p:sp>
    </p:spTree>
    <p:extLst>
      <p:ext uri="{BB962C8B-B14F-4D97-AF65-F5344CB8AC3E}">
        <p14:creationId xmlns:p14="http://schemas.microsoft.com/office/powerpoint/2010/main" val="29884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6F0160-A0A3-41B6-AE39-21B3D46D7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10" y="1819861"/>
            <a:ext cx="8468866" cy="3712829"/>
          </a:xfrm>
          <a:prstGeom prst="rect">
            <a:avLst/>
          </a:prstGeom>
        </p:spPr>
      </p:pic>
      <p:sp>
        <p:nvSpPr>
          <p:cNvPr id="4" name="Title 3">
            <a:extLst>
              <a:ext uri="{FF2B5EF4-FFF2-40B4-BE49-F238E27FC236}">
                <a16:creationId xmlns:a16="http://schemas.microsoft.com/office/drawing/2014/main" id="{D86536D9-53C3-4259-B242-018C1C43CA3F}"/>
              </a:ext>
            </a:extLst>
          </p:cNvPr>
          <p:cNvSpPr>
            <a:spLocks noGrp="1"/>
          </p:cNvSpPr>
          <p:nvPr>
            <p:ph type="title"/>
          </p:nvPr>
        </p:nvSpPr>
        <p:spPr>
          <a:xfrm>
            <a:off x="850500" y="260649"/>
            <a:ext cx="7439025" cy="1349418"/>
          </a:xfrm>
        </p:spPr>
        <p:txBody>
          <a:bodyPr/>
          <a:lstStyle/>
          <a:p>
            <a:r>
              <a:rPr lang="en-GB" dirty="0"/>
              <a:t>Circular farming in the Netherlands</a:t>
            </a:r>
          </a:p>
        </p:txBody>
      </p:sp>
    </p:spTree>
    <p:extLst>
      <p:ext uri="{BB962C8B-B14F-4D97-AF65-F5344CB8AC3E}">
        <p14:creationId xmlns:p14="http://schemas.microsoft.com/office/powerpoint/2010/main" val="138688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Different scales/aspects of food security (note overlaps)</a:t>
            </a:r>
          </a:p>
        </p:txBody>
      </p:sp>
      <p:graphicFrame>
        <p:nvGraphicFramePr>
          <p:cNvPr id="2" name="Table 1"/>
          <p:cNvGraphicFramePr>
            <a:graphicFrameLocks noGrp="1"/>
          </p:cNvGraphicFramePr>
          <p:nvPr>
            <p:extLst>
              <p:ext uri="{D42A27DB-BD31-4B8C-83A1-F6EECF244321}">
                <p14:modId xmlns:p14="http://schemas.microsoft.com/office/powerpoint/2010/main" val="2568853170"/>
              </p:ext>
            </p:extLst>
          </p:nvPr>
        </p:nvGraphicFramePr>
        <p:xfrm>
          <a:off x="1187624" y="2204864"/>
          <a:ext cx="6936432" cy="2656840"/>
        </p:xfrm>
        <a:graphic>
          <a:graphicData uri="http://schemas.openxmlformats.org/drawingml/2006/table">
            <a:tbl>
              <a:tblPr firstRow="1" bandRow="1">
                <a:tableStyleId>{5C22544A-7EE6-4342-B048-85BDC9FD1C3A}</a:tableStyleId>
              </a:tblPr>
              <a:tblGrid>
                <a:gridCol w="2399928">
                  <a:extLst>
                    <a:ext uri="{9D8B030D-6E8A-4147-A177-3AD203B41FA5}">
                      <a16:colId xmlns:a16="http://schemas.microsoft.com/office/drawing/2014/main" val="20000"/>
                    </a:ext>
                  </a:extLst>
                </a:gridCol>
                <a:gridCol w="2424608">
                  <a:extLst>
                    <a:ext uri="{9D8B030D-6E8A-4147-A177-3AD203B41FA5}">
                      <a16:colId xmlns:a16="http://schemas.microsoft.com/office/drawing/2014/main" val="20001"/>
                    </a:ext>
                  </a:extLst>
                </a:gridCol>
                <a:gridCol w="2111896">
                  <a:extLst>
                    <a:ext uri="{9D8B030D-6E8A-4147-A177-3AD203B41FA5}">
                      <a16:colId xmlns:a16="http://schemas.microsoft.com/office/drawing/2014/main" val="20002"/>
                    </a:ext>
                  </a:extLst>
                </a:gridCol>
              </a:tblGrid>
              <a:tr h="370840">
                <a:tc>
                  <a:txBody>
                    <a:bodyPr/>
                    <a:lstStyle/>
                    <a:p>
                      <a:pPr algn="ctr"/>
                      <a:r>
                        <a:rPr lang="en-GB" dirty="0"/>
                        <a:t>Global/international</a:t>
                      </a:r>
                      <a:endParaRPr lang="en-US" dirty="0"/>
                    </a:p>
                  </a:txBody>
                  <a:tcPr/>
                </a:tc>
                <a:tc>
                  <a:txBody>
                    <a:bodyPr/>
                    <a:lstStyle/>
                    <a:p>
                      <a:pPr algn="ctr"/>
                      <a:r>
                        <a:rPr lang="en-GB" dirty="0"/>
                        <a:t>National</a:t>
                      </a:r>
                      <a:endParaRPr lang="en-US" dirty="0"/>
                    </a:p>
                  </a:txBody>
                  <a:tcPr/>
                </a:tc>
                <a:tc>
                  <a:txBody>
                    <a:bodyPr/>
                    <a:lstStyle/>
                    <a:p>
                      <a:pPr algn="ctr"/>
                      <a:r>
                        <a:rPr lang="en-GB" dirty="0"/>
                        <a:t>Household</a:t>
                      </a:r>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GB" dirty="0"/>
                        <a:t>Trade – barriers/alliances?</a:t>
                      </a:r>
                    </a:p>
                    <a:p>
                      <a:pPr marL="285750" indent="-285750">
                        <a:buFont typeface="Arial" panose="020B0604020202020204" pitchFamily="34" charset="0"/>
                        <a:buChar char="•"/>
                      </a:pPr>
                      <a:r>
                        <a:rPr lang="en-GB" dirty="0"/>
                        <a:t>Distribution</a:t>
                      </a:r>
                      <a:endParaRPr lang="en-GB" baseline="0" dirty="0"/>
                    </a:p>
                    <a:p>
                      <a:pPr marL="285750" indent="-285750">
                        <a:buFont typeface="Arial" panose="020B0604020202020204" pitchFamily="34" charset="0"/>
                        <a:buChar char="•"/>
                      </a:pPr>
                      <a:r>
                        <a:rPr lang="en-GB" baseline="0" dirty="0"/>
                        <a:t>Environmental factors – </a:t>
                      </a:r>
                      <a:r>
                        <a:rPr lang="en-GB" baseline="0" dirty="0" err="1"/>
                        <a:t>eg</a:t>
                      </a:r>
                      <a:r>
                        <a:rPr lang="en-GB" baseline="0" dirty="0"/>
                        <a:t> drought, deforestation, soils</a:t>
                      </a:r>
                    </a:p>
                    <a:p>
                      <a:pPr marL="285750" indent="-285750">
                        <a:buFont typeface="Arial" panose="020B0604020202020204" pitchFamily="34" charset="0"/>
                        <a:buChar char="•"/>
                      </a:pPr>
                      <a:r>
                        <a:rPr lang="en-GB" baseline="0" dirty="0"/>
                        <a:t>Population rises</a:t>
                      </a:r>
                    </a:p>
                    <a:p>
                      <a:pPr marL="285750" indent="-285750">
                        <a:buFont typeface="Arial" panose="020B0604020202020204" pitchFamily="34" charset="0"/>
                        <a:buChar char="•"/>
                      </a:pPr>
                      <a:r>
                        <a:rPr lang="en-GB" baseline="0" dirty="0"/>
                        <a:t>Migration patterns</a:t>
                      </a:r>
                    </a:p>
                  </a:txBody>
                  <a:tcPr/>
                </a:tc>
                <a:tc>
                  <a:txBody>
                    <a:bodyPr/>
                    <a:lstStyle/>
                    <a:p>
                      <a:pPr marL="285750" indent="-285750">
                        <a:buFont typeface="Arial" panose="020B0604020202020204" pitchFamily="34" charset="0"/>
                        <a:buChar char="•"/>
                      </a:pPr>
                      <a:r>
                        <a:rPr lang="en-GB" dirty="0"/>
                        <a:t>Self-sufficiency</a:t>
                      </a:r>
                    </a:p>
                    <a:p>
                      <a:pPr marL="285750" indent="-285750">
                        <a:buFont typeface="Arial" panose="020B0604020202020204" pitchFamily="34" charset="0"/>
                        <a:buChar char="•"/>
                      </a:pPr>
                      <a:r>
                        <a:rPr lang="en-GB" dirty="0"/>
                        <a:t>Brexit</a:t>
                      </a:r>
                    </a:p>
                    <a:p>
                      <a:pPr marL="285750" indent="-285750">
                        <a:buFont typeface="Arial" panose="020B0604020202020204" pitchFamily="34" charset="0"/>
                        <a:buChar char="•"/>
                      </a:pPr>
                      <a:r>
                        <a:rPr lang="en-GB" dirty="0"/>
                        <a:t>Subsidy/tariffs</a:t>
                      </a:r>
                    </a:p>
                    <a:p>
                      <a:pPr marL="285750" indent="-285750">
                        <a:buFont typeface="Arial" panose="020B0604020202020204" pitchFamily="34" charset="0"/>
                        <a:buChar char="•"/>
                      </a:pPr>
                      <a:r>
                        <a:rPr lang="en-GB" dirty="0"/>
                        <a:t>Land</a:t>
                      </a:r>
                      <a:r>
                        <a:rPr lang="en-GB" baseline="0" dirty="0"/>
                        <a:t> avail./quality</a:t>
                      </a:r>
                      <a:endParaRPr lang="en-GB" dirty="0"/>
                    </a:p>
                    <a:p>
                      <a:pPr marL="285750" indent="-285750">
                        <a:buFont typeface="Arial" panose="020B0604020202020204" pitchFamily="34" charset="0"/>
                        <a:buChar char="•"/>
                      </a:pPr>
                      <a:r>
                        <a:rPr lang="en-GB" dirty="0"/>
                        <a:t>Skills and labour</a:t>
                      </a:r>
                    </a:p>
                    <a:p>
                      <a:pPr marL="285750" indent="-285750">
                        <a:buFont typeface="Arial" panose="020B0604020202020204" pitchFamily="34" charset="0"/>
                        <a:buChar char="•"/>
                      </a:pPr>
                      <a:r>
                        <a:rPr lang="en-GB" baseline="0" dirty="0"/>
                        <a:t>Retail structure (supermarkets?)</a:t>
                      </a:r>
                    </a:p>
                    <a:p>
                      <a:pPr marL="285750" indent="-285750">
                        <a:buFont typeface="Arial" panose="020B0604020202020204" pitchFamily="34" charset="0"/>
                        <a:buChar char="•"/>
                      </a:pPr>
                      <a:r>
                        <a:rPr lang="en-GB" baseline="0" dirty="0"/>
                        <a:t>Fuel consumption</a:t>
                      </a:r>
                      <a:endParaRPr lang="en-US" dirty="0"/>
                    </a:p>
                  </a:txBody>
                  <a:tcPr/>
                </a:tc>
                <a:tc>
                  <a:txBody>
                    <a:bodyPr/>
                    <a:lstStyle/>
                    <a:p>
                      <a:pPr marL="285750" indent="-285750">
                        <a:buFont typeface="Arial" panose="020B0604020202020204" pitchFamily="34" charset="0"/>
                        <a:buChar char="•"/>
                      </a:pPr>
                      <a:r>
                        <a:rPr lang="en-GB" dirty="0"/>
                        <a:t>Income</a:t>
                      </a:r>
                    </a:p>
                    <a:p>
                      <a:pPr marL="285750" indent="-285750">
                        <a:buFont typeface="Arial" panose="020B0604020202020204" pitchFamily="34" charset="0"/>
                        <a:buChar char="•"/>
                      </a:pPr>
                      <a:r>
                        <a:rPr lang="en-GB" dirty="0"/>
                        <a:t>Family structures</a:t>
                      </a:r>
                    </a:p>
                    <a:p>
                      <a:pPr marL="285750" indent="-285750">
                        <a:buFont typeface="Arial" panose="020B0604020202020204" pitchFamily="34" charset="0"/>
                        <a:buChar char="•"/>
                      </a:pPr>
                      <a:r>
                        <a:rPr lang="en-GB" dirty="0"/>
                        <a:t>Nutrition</a:t>
                      </a:r>
                    </a:p>
                    <a:p>
                      <a:pPr marL="285750" indent="-285750">
                        <a:buFont typeface="Arial" panose="020B0604020202020204" pitchFamily="34" charset="0"/>
                        <a:buChar char="•"/>
                      </a:pPr>
                      <a:r>
                        <a:rPr lang="en-GB" dirty="0"/>
                        <a:t>Eating (cultural) preferences</a:t>
                      </a:r>
                    </a:p>
                    <a:p>
                      <a:pPr marL="285750" indent="-285750">
                        <a:buFont typeface="Arial" panose="020B0604020202020204" pitchFamily="34" charset="0"/>
                        <a:buChar char="•"/>
                      </a:pPr>
                      <a:r>
                        <a:rPr lang="en-GB" dirty="0"/>
                        <a:t>Access</a:t>
                      </a:r>
                    </a:p>
                    <a:p>
                      <a:pPr marL="285750" indent="-285750">
                        <a:buFont typeface="Arial" panose="020B0604020202020204" pitchFamily="34" charset="0"/>
                        <a:buChar char="•"/>
                      </a:pPr>
                      <a:r>
                        <a:rPr lang="en-GB" dirty="0"/>
                        <a:t>Knowledge</a:t>
                      </a:r>
                      <a:endParaRPr lang="en-US" dirty="0"/>
                    </a:p>
                  </a:txBody>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924A2759-C370-4551-B439-D3317440A739}"/>
              </a:ext>
            </a:extLst>
          </p:cNvPr>
          <p:cNvSpPr txBox="1"/>
          <p:nvPr/>
        </p:nvSpPr>
        <p:spPr>
          <a:xfrm>
            <a:off x="3434172" y="5483560"/>
            <a:ext cx="2520280" cy="461665"/>
          </a:xfrm>
          <a:prstGeom prst="rect">
            <a:avLst/>
          </a:prstGeom>
          <a:noFill/>
        </p:spPr>
        <p:txBody>
          <a:bodyPr wrap="square" rtlCol="0">
            <a:spAutoFit/>
          </a:bodyPr>
          <a:lstStyle/>
          <a:p>
            <a:pPr algn="ctr"/>
            <a:r>
              <a:rPr lang="en-GB" b="1" dirty="0"/>
              <a:t>COVID-19</a:t>
            </a:r>
          </a:p>
        </p:txBody>
      </p:sp>
      <p:sp>
        <p:nvSpPr>
          <p:cNvPr id="5" name="Arrow: Right 4">
            <a:extLst>
              <a:ext uri="{FF2B5EF4-FFF2-40B4-BE49-F238E27FC236}">
                <a16:creationId xmlns:a16="http://schemas.microsoft.com/office/drawing/2014/main" id="{0352BD72-568B-464E-8546-4D7F040D0F16}"/>
              </a:ext>
            </a:extLst>
          </p:cNvPr>
          <p:cNvSpPr/>
          <p:nvPr/>
        </p:nvSpPr>
        <p:spPr>
          <a:xfrm>
            <a:off x="6084168" y="5271591"/>
            <a:ext cx="1944216" cy="821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67A7B79B-2A4A-4A2C-AFF3-6F858B6E0C10}"/>
              </a:ext>
            </a:extLst>
          </p:cNvPr>
          <p:cNvSpPr/>
          <p:nvPr/>
        </p:nvSpPr>
        <p:spPr>
          <a:xfrm rot="10800000">
            <a:off x="1360240" y="5303541"/>
            <a:ext cx="1944216" cy="821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031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615553"/>
          </a:xfrm>
          <a:prstGeom prst="rect">
            <a:avLst/>
          </a:prstGeom>
          <a:noFill/>
          <a:ln w="9525">
            <a:noFill/>
            <a:miter lim="800000"/>
            <a:headEnd/>
            <a:tailEnd/>
          </a:ln>
        </p:spPr>
        <p:txBody>
          <a:bodyPr wrap="square">
            <a:prstTxWarp prst="textNoShape">
              <a:avLst/>
            </a:prstTxWarp>
            <a:spAutoFit/>
          </a:bodyPr>
          <a:lstStyle/>
          <a:p>
            <a:pPr marL="357188" indent="-357188"/>
            <a:endParaRPr lang="en-GB" sz="1000" dirty="0"/>
          </a:p>
          <a:p>
            <a:endParaRPr lang="en-GB" dirty="0">
              <a:latin typeface="+mn-lt"/>
            </a:endParaRPr>
          </a:p>
        </p:txBody>
      </p:sp>
      <p:sp>
        <p:nvSpPr>
          <p:cNvPr id="6" name="Text Box 48"/>
          <p:cNvSpPr txBox="1">
            <a:spLocks noChangeArrowheads="1"/>
          </p:cNvSpPr>
          <p:nvPr/>
        </p:nvSpPr>
        <p:spPr bwMode="auto">
          <a:xfrm>
            <a:off x="323850" y="0"/>
            <a:ext cx="676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4400" b="1" dirty="0">
                <a:cs typeface="Arial" charset="0"/>
              </a:rPr>
              <a:t>Food </a:t>
            </a:r>
            <a:r>
              <a:rPr lang="en-GB" altLang="en-US" sz="4400" b="1" u="sng" dirty="0">
                <a:cs typeface="Arial" charset="0"/>
              </a:rPr>
              <a:t>system</a:t>
            </a:r>
            <a:r>
              <a:rPr lang="en-GB" altLang="en-US" sz="4400" b="1" dirty="0">
                <a:cs typeface="Arial" charset="0"/>
              </a:rPr>
              <a:t> issues</a:t>
            </a:r>
          </a:p>
        </p:txBody>
      </p:sp>
      <p:sp>
        <p:nvSpPr>
          <p:cNvPr id="7" name="Text Box 2"/>
          <p:cNvSpPr txBox="1">
            <a:spLocks noChangeArrowheads="1"/>
          </p:cNvSpPr>
          <p:nvPr/>
        </p:nvSpPr>
        <p:spPr bwMode="auto">
          <a:xfrm>
            <a:off x="982663" y="2781300"/>
            <a:ext cx="1223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Production</a:t>
            </a:r>
          </a:p>
        </p:txBody>
      </p:sp>
      <p:sp>
        <p:nvSpPr>
          <p:cNvPr id="8" name="Text Box 3"/>
          <p:cNvSpPr txBox="1">
            <a:spLocks noChangeArrowheads="1"/>
          </p:cNvSpPr>
          <p:nvPr/>
        </p:nvSpPr>
        <p:spPr bwMode="auto">
          <a:xfrm>
            <a:off x="827088" y="3573463"/>
            <a:ext cx="1317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Processing &amp;</a:t>
            </a:r>
          </a:p>
          <a:p>
            <a:pPr eaLnBrk="1" hangingPunct="1"/>
            <a:r>
              <a:rPr lang="en-GB" altLang="en-US" sz="1400" b="1">
                <a:cs typeface="Arial" charset="0"/>
              </a:rPr>
              <a:t>manufacture</a:t>
            </a:r>
          </a:p>
        </p:txBody>
      </p:sp>
      <p:sp>
        <p:nvSpPr>
          <p:cNvPr id="9" name="Text Box 4"/>
          <p:cNvSpPr txBox="1">
            <a:spLocks noChangeArrowheads="1"/>
          </p:cNvSpPr>
          <p:nvPr/>
        </p:nvSpPr>
        <p:spPr bwMode="auto">
          <a:xfrm>
            <a:off x="971550" y="4508500"/>
            <a:ext cx="117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Distribution</a:t>
            </a:r>
          </a:p>
        </p:txBody>
      </p:sp>
      <p:sp>
        <p:nvSpPr>
          <p:cNvPr id="10" name="Text Box 5"/>
          <p:cNvSpPr txBox="1">
            <a:spLocks noChangeArrowheads="1"/>
          </p:cNvSpPr>
          <p:nvPr/>
        </p:nvSpPr>
        <p:spPr bwMode="auto">
          <a:xfrm>
            <a:off x="815975" y="5084763"/>
            <a:ext cx="1336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Advertising &amp;</a:t>
            </a:r>
          </a:p>
          <a:p>
            <a:pPr eaLnBrk="1" hangingPunct="1"/>
            <a:r>
              <a:rPr lang="en-GB" altLang="en-US" sz="1400" b="1">
                <a:cs typeface="Arial" charset="0"/>
              </a:rPr>
              <a:t>marketing</a:t>
            </a:r>
          </a:p>
        </p:txBody>
      </p:sp>
      <p:graphicFrame>
        <p:nvGraphicFramePr>
          <p:cNvPr id="11" name="Group 6"/>
          <p:cNvGraphicFramePr>
            <a:graphicFrameLocks noGrp="1"/>
          </p:cNvGraphicFramePr>
          <p:nvPr>
            <p:extLst>
              <p:ext uri="{D42A27DB-BD31-4B8C-83A1-F6EECF244321}">
                <p14:modId xmlns:p14="http://schemas.microsoft.com/office/powerpoint/2010/main" val="2438985479"/>
              </p:ext>
            </p:extLst>
          </p:nvPr>
        </p:nvGraphicFramePr>
        <p:xfrm>
          <a:off x="2308225" y="1773238"/>
          <a:ext cx="6191250" cy="4679951"/>
        </p:xfrm>
        <a:graphic>
          <a:graphicData uri="http://schemas.openxmlformats.org/drawingml/2006/table">
            <a:tbl>
              <a:tblPr/>
              <a:tblGrid>
                <a:gridCol w="1582737">
                  <a:extLst>
                    <a:ext uri="{9D8B030D-6E8A-4147-A177-3AD203B41FA5}">
                      <a16:colId xmlns:a16="http://schemas.microsoft.com/office/drawing/2014/main" val="20000"/>
                    </a:ext>
                  </a:extLst>
                </a:gridCol>
                <a:gridCol w="1484313">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gridCol w="1539875">
                  <a:extLst>
                    <a:ext uri="{9D8B030D-6E8A-4147-A177-3AD203B41FA5}">
                      <a16:colId xmlns:a16="http://schemas.microsoft.com/office/drawing/2014/main" val="20003"/>
                    </a:ext>
                  </a:extLst>
                </a:gridCol>
              </a:tblGrid>
              <a:tr h="644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ＭＳ Ｐゴシック" pitchFamily="-84" charset="-128"/>
                          <a:cs typeface="Times New Roman" pitchFamily="18" charset="0"/>
                        </a:rPr>
                        <a:t>Well-being</a:t>
                      </a:r>
                      <a:endParaRPr kumimoji="0" lang="en-GB" sz="2000" b="0" i="0" u="none" strike="noStrike" cap="none" normalizeH="0" baseline="0" dirty="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pitchFamily="-84" charset="-128"/>
                          <a:cs typeface="Times New Roman" pitchFamily="18" charset="0"/>
                        </a:rPr>
                        <a:t>Social justice</a:t>
                      </a:r>
                      <a:endParaRPr kumimoji="0" lang="en-GB" sz="1400" b="0" i="0" u="none" strike="noStrike" cap="none" normalizeH="0" baseline="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pitchFamily="-84" charset="-128"/>
                          <a:cs typeface="Times New Roman" pitchFamily="18" charset="0"/>
                        </a:rPr>
                        <a:t>Environ. Sust.</a:t>
                      </a:r>
                      <a:endParaRPr kumimoji="0" lang="en-GB" sz="1400" b="0" i="0" u="none" strike="noStrike" cap="none" normalizeH="0" baseline="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pitchFamily="-84" charset="-128"/>
                          <a:cs typeface="Times New Roman" pitchFamily="18" charset="0"/>
                        </a:rPr>
                        <a:t>Resilience</a:t>
                      </a:r>
                      <a:endParaRPr kumimoji="0" lang="en-GB" sz="1400" b="0" i="0" u="none" strike="noStrike" cap="none" normalizeH="0" baseline="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Impact of pesticides on nearby residents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Poor labour conditions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Dependence on gang-masters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Degradation (soil, water, over-fishing)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Habitat destruct’n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Highly energy intensive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Dependence on migrant labour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ea typeface="ＭＳ Ｐゴシック" pitchFamily="-84" charset="-128"/>
                        </a:rPr>
                        <a:t>More processing = harder to control salt fat sugar consumption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Dependence on global trade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Road intensive = noise, pollution, traffic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Power balance against producers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Carbon intensive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Fuel cost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Junk food adverts target children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Power balance against small or indep. shops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Consolidation of retail sector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High levels of waste &amp; packing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 name="Rectangle 49"/>
          <p:cNvSpPr>
            <a:spLocks noChangeArrowheads="1"/>
          </p:cNvSpPr>
          <p:nvPr/>
        </p:nvSpPr>
        <p:spPr bwMode="auto">
          <a:xfrm>
            <a:off x="1190625" y="59436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r"/>
            <a:r>
              <a:rPr lang="en-GB" altLang="en-US" sz="1400" b="1"/>
              <a:t>Disposal</a:t>
            </a:r>
          </a:p>
        </p:txBody>
      </p:sp>
      <p:grpSp>
        <p:nvGrpSpPr>
          <p:cNvPr id="13" name="Group 50"/>
          <p:cNvGrpSpPr>
            <a:grpSpLocks/>
          </p:cNvGrpSpPr>
          <p:nvPr/>
        </p:nvGrpSpPr>
        <p:grpSpPr bwMode="auto">
          <a:xfrm>
            <a:off x="3059113" y="868363"/>
            <a:ext cx="4684712" cy="904875"/>
            <a:chOff x="1927" y="953"/>
            <a:chExt cx="2951" cy="570"/>
          </a:xfrm>
        </p:grpSpPr>
        <p:sp>
          <p:nvSpPr>
            <p:cNvPr id="14" name="Text Box 51"/>
            <p:cNvSpPr txBox="1">
              <a:spLocks noChangeArrowheads="1"/>
            </p:cNvSpPr>
            <p:nvPr/>
          </p:nvSpPr>
          <p:spPr bwMode="auto">
            <a:xfrm>
              <a:off x="2624" y="953"/>
              <a:ext cx="1328" cy="24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b="1">
                  <a:cs typeface="Arial" charset="0"/>
                </a:rPr>
                <a:t>Sustainable Food</a:t>
              </a:r>
            </a:p>
          </p:txBody>
        </p:sp>
        <p:sp>
          <p:nvSpPr>
            <p:cNvPr id="15" name="Line 52"/>
            <p:cNvSpPr>
              <a:spLocks noChangeShapeType="1"/>
            </p:cNvSpPr>
            <p:nvPr/>
          </p:nvSpPr>
          <p:spPr bwMode="auto">
            <a:xfrm>
              <a:off x="1930" y="1389"/>
              <a:ext cx="29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53"/>
            <p:cNvSpPr>
              <a:spLocks noChangeShapeType="1"/>
            </p:cNvSpPr>
            <p:nvPr/>
          </p:nvSpPr>
          <p:spPr bwMode="auto">
            <a:xfrm>
              <a:off x="3291" y="1207"/>
              <a:ext cx="0" cy="1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54"/>
            <p:cNvSpPr>
              <a:spLocks noChangeShapeType="1"/>
            </p:cNvSpPr>
            <p:nvPr/>
          </p:nvSpPr>
          <p:spPr bwMode="auto">
            <a:xfrm flipH="1">
              <a:off x="1927" y="1389"/>
              <a:ext cx="3" cy="1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55"/>
            <p:cNvSpPr>
              <a:spLocks noChangeShapeType="1"/>
            </p:cNvSpPr>
            <p:nvPr/>
          </p:nvSpPr>
          <p:spPr bwMode="auto">
            <a:xfrm flipH="1">
              <a:off x="3926" y="1389"/>
              <a:ext cx="5"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56"/>
            <p:cNvSpPr>
              <a:spLocks noChangeShapeType="1"/>
            </p:cNvSpPr>
            <p:nvPr/>
          </p:nvSpPr>
          <p:spPr bwMode="auto">
            <a:xfrm flipH="1">
              <a:off x="2968" y="1389"/>
              <a:ext cx="5"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57"/>
            <p:cNvSpPr>
              <a:spLocks noChangeShapeType="1"/>
            </p:cNvSpPr>
            <p:nvPr/>
          </p:nvSpPr>
          <p:spPr bwMode="auto">
            <a:xfrm flipH="1">
              <a:off x="4873" y="1389"/>
              <a:ext cx="5"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283081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58728"/>
            <a:ext cx="5517857" cy="769441"/>
          </a:xfrm>
          <a:prstGeom prst="rect">
            <a:avLst/>
          </a:prstGeom>
        </p:spPr>
        <p:txBody>
          <a:bodyPr wrap="none">
            <a:spAutoFit/>
          </a:bodyPr>
          <a:lstStyle/>
          <a:p>
            <a:pPr eaLnBrk="1" hangingPunct="1"/>
            <a:r>
              <a:rPr lang="en-GB" altLang="en-US" sz="4400" b="1" dirty="0">
                <a:latin typeface="Arial" panose="020B0604020202020204" pitchFamily="34" charset="0"/>
                <a:cs typeface="Arial" panose="020B0604020202020204" pitchFamily="34" charset="0"/>
              </a:rPr>
              <a:t>Food </a:t>
            </a:r>
            <a:r>
              <a:rPr lang="en-GB" altLang="en-US" sz="4400" b="1" u="sng" dirty="0">
                <a:latin typeface="Arial" panose="020B0604020202020204" pitchFamily="34" charset="0"/>
                <a:cs typeface="Arial" panose="020B0604020202020204" pitchFamily="34" charset="0"/>
              </a:rPr>
              <a:t>culture</a:t>
            </a:r>
            <a:r>
              <a:rPr lang="en-GB" altLang="en-US" sz="4400" b="1" dirty="0">
                <a:latin typeface="Arial" panose="020B0604020202020204" pitchFamily="34" charset="0"/>
                <a:cs typeface="Arial" panose="020B0604020202020204" pitchFamily="34" charset="0"/>
              </a:rPr>
              <a:t> issues</a:t>
            </a:r>
          </a:p>
        </p:txBody>
      </p:sp>
      <p:sp>
        <p:nvSpPr>
          <p:cNvPr id="21" name="Text Box 3"/>
          <p:cNvSpPr txBox="1">
            <a:spLocks noChangeArrowheads="1"/>
          </p:cNvSpPr>
          <p:nvPr/>
        </p:nvSpPr>
        <p:spPr bwMode="auto">
          <a:xfrm>
            <a:off x="644525" y="4137025"/>
            <a:ext cx="892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r" eaLnBrk="1" hangingPunct="1"/>
            <a:r>
              <a:rPr lang="en-GB" altLang="en-US" sz="1400" b="1" dirty="0">
                <a:cs typeface="Arial" charset="0"/>
              </a:rPr>
              <a:t>Cooking</a:t>
            </a:r>
          </a:p>
        </p:txBody>
      </p:sp>
      <p:sp>
        <p:nvSpPr>
          <p:cNvPr id="22" name="Text Box 4"/>
          <p:cNvSpPr txBox="1">
            <a:spLocks noChangeArrowheads="1"/>
          </p:cNvSpPr>
          <p:nvPr/>
        </p:nvSpPr>
        <p:spPr bwMode="auto">
          <a:xfrm>
            <a:off x="815975" y="4918075"/>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Eating</a:t>
            </a:r>
          </a:p>
        </p:txBody>
      </p:sp>
      <p:sp>
        <p:nvSpPr>
          <p:cNvPr id="23" name="Text Box 5"/>
          <p:cNvSpPr txBox="1">
            <a:spLocks noChangeArrowheads="1"/>
          </p:cNvSpPr>
          <p:nvPr/>
        </p:nvSpPr>
        <p:spPr bwMode="auto">
          <a:xfrm>
            <a:off x="615950" y="5627688"/>
            <a:ext cx="90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Meaning</a:t>
            </a:r>
          </a:p>
        </p:txBody>
      </p:sp>
      <p:sp>
        <p:nvSpPr>
          <p:cNvPr id="24" name="Text Box 6"/>
          <p:cNvSpPr txBox="1">
            <a:spLocks noChangeArrowheads="1"/>
          </p:cNvSpPr>
          <p:nvPr/>
        </p:nvSpPr>
        <p:spPr bwMode="auto">
          <a:xfrm>
            <a:off x="4040188" y="908050"/>
            <a:ext cx="2764060"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b="1" dirty="0">
                <a:cs typeface="Arial" charset="0"/>
              </a:rPr>
              <a:t>Sustainable Food</a:t>
            </a:r>
          </a:p>
        </p:txBody>
      </p:sp>
      <p:sp>
        <p:nvSpPr>
          <p:cNvPr id="25" name="Line 7"/>
          <p:cNvSpPr>
            <a:spLocks noChangeShapeType="1"/>
          </p:cNvSpPr>
          <p:nvPr/>
        </p:nvSpPr>
        <p:spPr bwMode="auto">
          <a:xfrm>
            <a:off x="2627313" y="1600200"/>
            <a:ext cx="46815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a:off x="5076825" y="1311275"/>
            <a:ext cx="0"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9"/>
          <p:cNvSpPr>
            <a:spLocks noChangeShapeType="1"/>
          </p:cNvSpPr>
          <p:nvPr/>
        </p:nvSpPr>
        <p:spPr bwMode="auto">
          <a:xfrm flipH="1">
            <a:off x="2633663" y="1600200"/>
            <a:ext cx="4762" cy="20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0"/>
          <p:cNvSpPr>
            <a:spLocks noChangeShapeType="1"/>
          </p:cNvSpPr>
          <p:nvPr/>
        </p:nvSpPr>
        <p:spPr bwMode="auto">
          <a:xfrm flipH="1">
            <a:off x="5788025" y="1600200"/>
            <a:ext cx="7938" cy="212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29" name="Group 11"/>
          <p:cNvGraphicFramePr>
            <a:graphicFrameLocks noGrp="1"/>
          </p:cNvGraphicFramePr>
          <p:nvPr/>
        </p:nvGraphicFramePr>
        <p:xfrm>
          <a:off x="1685925" y="1762125"/>
          <a:ext cx="6553200" cy="4392614"/>
        </p:xfrm>
        <a:graphic>
          <a:graphicData uri="http://schemas.openxmlformats.org/drawingml/2006/table">
            <a:tbl>
              <a:tblPr/>
              <a:tblGrid>
                <a:gridCol w="1770063">
                  <a:extLst>
                    <a:ext uri="{9D8B030D-6E8A-4147-A177-3AD203B41FA5}">
                      <a16:colId xmlns:a16="http://schemas.microsoft.com/office/drawing/2014/main" val="20000"/>
                    </a:ext>
                  </a:extLst>
                </a:gridCol>
                <a:gridCol w="1749425">
                  <a:extLst>
                    <a:ext uri="{9D8B030D-6E8A-4147-A177-3AD203B41FA5}">
                      <a16:colId xmlns:a16="http://schemas.microsoft.com/office/drawing/2014/main" val="20001"/>
                    </a:ext>
                  </a:extLst>
                </a:gridCol>
                <a:gridCol w="1538287">
                  <a:extLst>
                    <a:ext uri="{9D8B030D-6E8A-4147-A177-3AD203B41FA5}">
                      <a16:colId xmlns:a16="http://schemas.microsoft.com/office/drawing/2014/main" val="20002"/>
                    </a:ext>
                  </a:extLst>
                </a:gridCol>
                <a:gridCol w="1495425">
                  <a:extLst>
                    <a:ext uri="{9D8B030D-6E8A-4147-A177-3AD203B41FA5}">
                      <a16:colId xmlns:a16="http://schemas.microsoft.com/office/drawing/2014/main" val="20003"/>
                    </a:ext>
                  </a:extLst>
                </a:gridCol>
              </a:tblGrid>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ＭＳ Ｐゴシック" pitchFamily="-84" charset="-128"/>
                          <a:cs typeface="Times New Roman" pitchFamily="18" charset="0"/>
                        </a:rPr>
                        <a:t>Well-being</a:t>
                      </a:r>
                      <a:endParaRPr kumimoji="0" lang="en-GB" sz="2000" b="0" i="0" u="none" strike="noStrike" cap="none" normalizeH="0" baseline="0" dirty="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pitchFamily="-84" charset="-128"/>
                          <a:cs typeface="Times New Roman" pitchFamily="18" charset="0"/>
                        </a:rPr>
                        <a:t>Social justice</a:t>
                      </a:r>
                      <a:endParaRPr kumimoji="0" lang="en-GB" sz="1400" b="0" i="0" u="none" strike="noStrike" cap="none" normalizeH="0" baseline="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pitchFamily="-84" charset="-128"/>
                          <a:cs typeface="Times New Roman" pitchFamily="18" charset="0"/>
                        </a:rPr>
                        <a:t>Environ. Sust.</a:t>
                      </a:r>
                      <a:endParaRPr kumimoji="0" lang="en-GB" sz="1400" b="0" i="0" u="none" strike="noStrike" cap="none" normalizeH="0" baseline="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pitchFamily="-84" charset="-128"/>
                          <a:cs typeface="Times New Roman" pitchFamily="18" charset="0"/>
                        </a:rPr>
                        <a:t>Resilience</a:t>
                      </a:r>
                      <a:endParaRPr kumimoji="0" lang="en-GB" sz="1400" b="0" i="0" u="none" strike="noStrike" cap="none" normalizeH="0" baseline="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1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Poor avail. of healthy food in disadvantaged areas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Low income = inadequate for healthy diet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Expectation of year-round avail. of all products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Time poverty = more consumption of prepared foods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Falling levels of food ‘literacy’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Loss of eating together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Fuel cost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Disconnection to rural and farming issues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pitchFamily="-84" charset="-128"/>
                        </a:rPr>
                        <a:t>Homogenisation of food &amp; places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 name="Line 49"/>
          <p:cNvSpPr>
            <a:spLocks noChangeShapeType="1"/>
          </p:cNvSpPr>
          <p:nvPr/>
        </p:nvSpPr>
        <p:spPr bwMode="auto">
          <a:xfrm flipH="1">
            <a:off x="4273550" y="1604963"/>
            <a:ext cx="7938" cy="212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50"/>
          <p:cNvSpPr>
            <a:spLocks noChangeShapeType="1"/>
          </p:cNvSpPr>
          <p:nvPr/>
        </p:nvSpPr>
        <p:spPr bwMode="auto">
          <a:xfrm flipH="1">
            <a:off x="7302500" y="1593850"/>
            <a:ext cx="7938" cy="212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Text Box 3"/>
          <p:cNvSpPr txBox="1">
            <a:spLocks noChangeArrowheads="1"/>
          </p:cNvSpPr>
          <p:nvPr/>
        </p:nvSpPr>
        <p:spPr bwMode="auto">
          <a:xfrm>
            <a:off x="545531" y="2996952"/>
            <a:ext cx="10086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r" eaLnBrk="1" hangingPunct="1"/>
            <a:r>
              <a:rPr lang="en-GB" altLang="en-US" sz="1400" b="1" dirty="0">
                <a:cs typeface="Arial" charset="0"/>
              </a:rPr>
              <a:t>Shopping</a:t>
            </a:r>
          </a:p>
        </p:txBody>
      </p:sp>
    </p:spTree>
    <p:extLst>
      <p:ext uri="{BB962C8B-B14F-4D97-AF65-F5344CB8AC3E}">
        <p14:creationId xmlns:p14="http://schemas.microsoft.com/office/powerpoint/2010/main" val="280692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 name="Title 1"/>
          <p:cNvSpPr>
            <a:spLocks noGrp="1"/>
          </p:cNvSpPr>
          <p:nvPr>
            <p:ph type="title"/>
          </p:nvPr>
        </p:nvSpPr>
        <p:spPr/>
        <p:txBody>
          <a:bodyPr/>
          <a:lstStyle/>
          <a:p>
            <a:pPr>
              <a:defRPr/>
            </a:pPr>
            <a:r>
              <a:rPr lang="en-GB" altLang="en-US" b="1" dirty="0">
                <a:latin typeface="Frutiger 57Cn" pitchFamily="34" charset="0"/>
                <a:ea typeface="ＭＳ Ｐゴシック" pitchFamily="-104" charset="-128"/>
              </a:rPr>
              <a:t>Post-normal science?</a:t>
            </a:r>
            <a:endParaRPr lang="en-GB" altLang="en-US" b="1" dirty="0">
              <a:latin typeface="Frutiger 47LightCn"/>
              <a:ea typeface="ＭＳ Ｐゴシック" pitchFamily="-104" charset="-128"/>
            </a:endParaRPr>
          </a:p>
        </p:txBody>
      </p:sp>
      <p:sp>
        <p:nvSpPr>
          <p:cNvPr id="6" name="TextBox 5"/>
          <p:cNvSpPr txBox="1">
            <a:spLocks noChangeArrowheads="1"/>
          </p:cNvSpPr>
          <p:nvPr/>
        </p:nvSpPr>
        <p:spPr bwMode="auto">
          <a:xfrm>
            <a:off x="457200" y="1700808"/>
            <a:ext cx="807524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285750" indent="-285750" eaLnBrk="1" hangingPunct="1">
              <a:spcBef>
                <a:spcPct val="0"/>
              </a:spcBef>
            </a:pPr>
            <a:r>
              <a:rPr lang="en-GB" altLang="en-US" sz="2200" dirty="0"/>
              <a:t>The best way forward seems uncertain – who are the winners and losers? Science is behind practice.</a:t>
            </a:r>
          </a:p>
          <a:p>
            <a:pPr marL="285750" indent="-285750" eaLnBrk="1" hangingPunct="1">
              <a:spcBef>
                <a:spcPct val="0"/>
              </a:spcBef>
            </a:pPr>
            <a:endParaRPr lang="en-GB" altLang="en-US" sz="2200" dirty="0"/>
          </a:p>
          <a:p>
            <a:pPr marL="285750" indent="-285750" eaLnBrk="1" hangingPunct="1">
              <a:spcBef>
                <a:spcPct val="0"/>
              </a:spcBef>
            </a:pPr>
            <a:r>
              <a:rPr lang="en-GB" altLang="en-US" sz="2200" dirty="0"/>
              <a:t>But the need is very urgent and there are multiple legitimate perspectives </a:t>
            </a:r>
            <a:r>
              <a:rPr lang="en-GB" altLang="en-US" sz="1800" dirty="0"/>
              <a:t>(</a:t>
            </a:r>
            <a:r>
              <a:rPr lang="en-GB" altLang="en-US" sz="1800" dirty="0" err="1"/>
              <a:t>Funtowicz</a:t>
            </a:r>
            <a:r>
              <a:rPr lang="en-GB" altLang="en-US" sz="1800" dirty="0"/>
              <a:t> &amp; </a:t>
            </a:r>
            <a:r>
              <a:rPr lang="en-GB" altLang="en-US" sz="1800" dirty="0" err="1"/>
              <a:t>Ravetz</a:t>
            </a:r>
            <a:r>
              <a:rPr lang="en-GB" altLang="en-US" sz="1800" dirty="0"/>
              <a:t> 1993)</a:t>
            </a:r>
          </a:p>
          <a:p>
            <a:pPr marL="285750" indent="-285750" eaLnBrk="1" hangingPunct="1">
              <a:spcBef>
                <a:spcPct val="0"/>
              </a:spcBef>
            </a:pPr>
            <a:endParaRPr lang="en-GB" altLang="en-US" sz="1800" dirty="0"/>
          </a:p>
          <a:p>
            <a:pPr marL="285750" indent="-285750" eaLnBrk="1" hangingPunct="1">
              <a:spcBef>
                <a:spcPct val="0"/>
              </a:spcBef>
            </a:pPr>
            <a:r>
              <a:rPr lang="en-GB" altLang="en-US" sz="2200" dirty="0"/>
              <a:t>One thing we can say, therefore, is that the decision-making process about where we go next needs to be democratised.</a:t>
            </a:r>
          </a:p>
          <a:p>
            <a:pPr marL="285750" indent="-285750" eaLnBrk="1" hangingPunct="1">
              <a:spcBef>
                <a:spcPct val="0"/>
              </a:spcBef>
            </a:pPr>
            <a:endParaRPr lang="en-GB" altLang="en-US" sz="2200" dirty="0"/>
          </a:p>
          <a:p>
            <a:pPr marL="285750" indent="-285750" eaLnBrk="1" hangingPunct="1">
              <a:spcBef>
                <a:spcPct val="0"/>
              </a:spcBef>
            </a:pPr>
            <a:r>
              <a:rPr lang="en-GB" altLang="en-US" sz="2200" dirty="0"/>
              <a:t>This brings us finally to local and alternative approaches to sustainable food. How do local networks try to forge a sustainable food system based on more democracy and shared values?</a:t>
            </a:r>
          </a:p>
        </p:txBody>
      </p:sp>
    </p:spTree>
    <p:extLst>
      <p:ext uri="{BB962C8B-B14F-4D97-AF65-F5344CB8AC3E}">
        <p14:creationId xmlns:p14="http://schemas.microsoft.com/office/powerpoint/2010/main" val="3044653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1969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endParaRPr lang="en-GB" altLang="en-US" sz="2400" kern="0" dirty="0">
              <a:ea typeface="ＭＳ Ｐゴシック" pitchFamily="-84" charset="-128"/>
            </a:endParaRPr>
          </a:p>
        </p:txBody>
      </p:sp>
      <p:sp>
        <p:nvSpPr>
          <p:cNvPr id="3" name="Rectangle 2"/>
          <p:cNvSpPr/>
          <p:nvPr/>
        </p:nvSpPr>
        <p:spPr>
          <a:xfrm>
            <a:off x="251520" y="260648"/>
            <a:ext cx="8568952" cy="6297108"/>
          </a:xfrm>
          <a:prstGeom prst="rect">
            <a:avLst/>
          </a:prstGeom>
        </p:spPr>
        <p:txBody>
          <a:bodyPr wrap="square">
            <a:spAutoFit/>
          </a:bodyPr>
          <a:lstStyle/>
          <a:p>
            <a:pPr>
              <a:lnSpc>
                <a:spcPct val="80000"/>
              </a:lnSpc>
            </a:pPr>
            <a:r>
              <a:rPr lang="en-GB" altLang="en-US" b="1" dirty="0">
                <a:latin typeface="Arial" panose="020B0604020202020204" pitchFamily="34" charset="0"/>
                <a:ea typeface="ＭＳ Ｐゴシック" pitchFamily="-84" charset="-128"/>
                <a:cs typeface="Arial" panose="020B0604020202020204" pitchFamily="34" charset="0"/>
              </a:rPr>
              <a:t>Key beliefs in local and sustainable food</a:t>
            </a:r>
          </a:p>
          <a:p>
            <a:pPr>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a:lnSpc>
                <a:spcPct val="80000"/>
              </a:lnSpc>
            </a:pPr>
            <a:endParaRPr lang="en-GB" altLang="en-US" sz="800" b="1"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(healthier) to eat a more rather than a less diversified diet</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(healthier) to eat fresh food rather than preserved/prepared food</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(less environ. damaging, &amp; food chain more transparent) to eat food produced closer to rather than further from the point of consumption</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(healthier, and less environmentally damaging) to eat food produced with a minimum of pesticides</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(less environmentally damaging) to eat food produced with a minimum of inorganic </a:t>
            </a:r>
            <a:r>
              <a:rPr lang="en-US" altLang="en-US" dirty="0" err="1">
                <a:latin typeface="Arial" panose="020B0604020202020204" pitchFamily="34" charset="0"/>
                <a:ea typeface="ＭＳ Ｐゴシック" pitchFamily="-84" charset="-128"/>
                <a:cs typeface="Arial" panose="020B0604020202020204" pitchFamily="34" charset="0"/>
              </a:rPr>
              <a:t>fertilisers</a:t>
            </a:r>
            <a:endParaRPr lang="en-US" altLang="en-US"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(more socially just) to eat food produced, processed and/or marketed by smaller-local rather than larger-international operations</a:t>
            </a:r>
          </a:p>
          <a:p>
            <a:pPr marL="342900" indent="-342900">
              <a:lnSpc>
                <a:spcPct val="80000"/>
              </a:lnSpc>
              <a:buFont typeface="Arial" panose="020B0604020202020204" pitchFamily="34" charset="0"/>
              <a:buChar char="•"/>
            </a:pPr>
            <a:endParaRPr lang="en-US" altLang="en-US" dirty="0">
              <a:latin typeface="Arial" panose="020B0604020202020204" pitchFamily="34" charset="0"/>
              <a:ea typeface="ＭＳ Ｐゴシック" pitchFamily="-84" charset="-128"/>
              <a:cs typeface="Arial" panose="020B0604020202020204" pitchFamily="34" charset="0"/>
            </a:endParaRPr>
          </a:p>
          <a:p>
            <a:pPr>
              <a:lnSpc>
                <a:spcPct val="80000"/>
              </a:lnSpc>
            </a:pPr>
            <a:r>
              <a:rPr lang="en-US" altLang="en-US" sz="1400" i="1" dirty="0">
                <a:latin typeface="Arial" panose="020B0604020202020204" pitchFamily="34" charset="0"/>
                <a:ea typeface="ＭＳ Ｐゴシック" pitchFamily="-84" charset="-128"/>
                <a:cs typeface="Arial" panose="020B0604020202020204" pitchFamily="34" charset="0"/>
              </a:rPr>
              <a:t>(Sustain: the alliance for better food and farming, London.)</a:t>
            </a:r>
          </a:p>
        </p:txBody>
      </p:sp>
    </p:spTree>
    <p:extLst>
      <p:ext uri="{BB962C8B-B14F-4D97-AF65-F5344CB8AC3E}">
        <p14:creationId xmlns:p14="http://schemas.microsoft.com/office/powerpoint/2010/main" val="130453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2350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endParaRPr lang="en-GB" altLang="en-US" sz="2400" kern="0" dirty="0">
              <a:ea typeface="ＭＳ Ｐゴシック" pitchFamily="-84" charset="-128"/>
            </a:endParaRPr>
          </a:p>
        </p:txBody>
      </p:sp>
      <p:sp>
        <p:nvSpPr>
          <p:cNvPr id="3" name="Rectangle 2"/>
          <p:cNvSpPr/>
          <p:nvPr/>
        </p:nvSpPr>
        <p:spPr>
          <a:xfrm>
            <a:off x="251520" y="260648"/>
            <a:ext cx="8568952" cy="5115246"/>
          </a:xfrm>
          <a:prstGeom prst="rect">
            <a:avLst/>
          </a:prstGeom>
        </p:spPr>
        <p:txBody>
          <a:bodyPr wrap="square">
            <a:spAutoFit/>
          </a:bodyPr>
          <a:lstStyle/>
          <a:p>
            <a:pPr marL="534988" indent="-534988">
              <a:lnSpc>
                <a:spcPct val="80000"/>
              </a:lnSpc>
            </a:pPr>
            <a:r>
              <a:rPr lang="en-GB" altLang="en-US" b="1" dirty="0">
                <a:latin typeface="Arial" panose="020B0604020202020204" pitchFamily="34" charset="0"/>
                <a:ea typeface="ＭＳ Ｐゴシック" pitchFamily="-84" charset="-128"/>
                <a:cs typeface="Arial" panose="020B0604020202020204" pitchFamily="34" charset="0"/>
              </a:rPr>
              <a:t>NGO and market innovations</a:t>
            </a:r>
          </a:p>
          <a:p>
            <a:pPr marL="534988" indent="-534988">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Farmers’ markets</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Hyperbolic organic sales (mainstreaming) </a:t>
            </a:r>
            <a:r>
              <a:rPr lang="en-GB" altLang="en-US" dirty="0">
                <a:solidFill>
                  <a:srgbClr val="FF0000"/>
                </a:solidFill>
                <a:latin typeface="Arial" panose="020B0604020202020204" pitchFamily="34" charset="0"/>
                <a:ea typeface="ＭＳ Ｐゴシック" pitchFamily="-84" charset="-128"/>
                <a:cs typeface="Arial" panose="020B0604020202020204" pitchFamily="34" charset="0"/>
              </a:rPr>
              <a:t>(until 2008)</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Box schemes</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CSA and buying groups </a:t>
            </a:r>
            <a:r>
              <a:rPr lang="en-GB" altLang="en-US" dirty="0">
                <a:solidFill>
                  <a:srgbClr val="FF0000"/>
                </a:solidFill>
                <a:latin typeface="Arial" panose="020B0604020202020204" pitchFamily="34" charset="0"/>
                <a:ea typeface="ＭＳ Ｐゴシック" pitchFamily="-84" charset="-128"/>
                <a:cs typeface="Arial" panose="020B0604020202020204" pitchFamily="34" charset="0"/>
              </a:rPr>
              <a:t>(growth during COVID)</a:t>
            </a:r>
            <a:endParaRPr lang="en-GB" altLang="en-US" dirty="0">
              <a:latin typeface="Arial" panose="020B0604020202020204" pitchFamily="34" charset="0"/>
              <a:ea typeface="ＭＳ Ｐゴシック" pitchFamily="-84" charset="-128"/>
              <a:cs typeface="Arial" panose="020B0604020202020204" pitchFamily="34" charset="0"/>
            </a:endParaRPr>
          </a:p>
          <a:p>
            <a:pPr>
              <a:lnSpc>
                <a:spcPct val="80000"/>
              </a:lnSpc>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Public food procurement (FFL, SFT, free school meals)</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Food access co-ops</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eaLnBrk="1" hangingPunct="1">
              <a:lnSpc>
                <a:spcPct val="80000"/>
              </a:lnSpc>
            </a:pPr>
            <a:r>
              <a:rPr lang="en-GB" altLang="en-US" b="1" u="sng" dirty="0">
                <a:latin typeface="Arial" panose="020B0604020202020204" pitchFamily="34" charset="0"/>
                <a:ea typeface="ＭＳ Ｐゴシック" pitchFamily="-84" charset="-128"/>
                <a:cs typeface="Arial" panose="020B0604020202020204" pitchFamily="34" charset="0"/>
              </a:rPr>
              <a:t>NGOs as civil society agitators → under-paid market innovators?</a:t>
            </a:r>
          </a:p>
        </p:txBody>
      </p:sp>
    </p:spTree>
    <p:extLst>
      <p:ext uri="{BB962C8B-B14F-4D97-AF65-F5344CB8AC3E}">
        <p14:creationId xmlns:p14="http://schemas.microsoft.com/office/powerpoint/2010/main" val="212695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3570208"/>
          </a:xfrm>
          <a:prstGeom prst="rect">
            <a:avLst/>
          </a:prstGeom>
          <a:noFill/>
          <a:ln w="9525">
            <a:noFill/>
            <a:miter lim="800000"/>
            <a:headEnd/>
            <a:tailEnd/>
          </a:ln>
        </p:spPr>
        <p:txBody>
          <a:bodyPr wrap="square">
            <a:prstTxWarp prst="textNoShape">
              <a:avLst/>
            </a:prstTxWarp>
            <a:spAutoFit/>
          </a:bodyPr>
          <a:lstStyle/>
          <a:p>
            <a:pPr marL="457200" indent="-457200" eaLnBrk="0" hangingPunct="0">
              <a:spcAft>
                <a:spcPts val="1200"/>
              </a:spcAft>
              <a:buFont typeface="Arial"/>
              <a:buChar char="•"/>
            </a:pPr>
            <a:r>
              <a:rPr lang="en-GB" sz="2200" dirty="0">
                <a:latin typeface="Calibri" pitchFamily="-105" charset="0"/>
              </a:rPr>
              <a:t>Examine narratives around sustainability in relation to food, including </a:t>
            </a:r>
          </a:p>
          <a:p>
            <a:pPr marL="800100" lvl="1" indent="-342900" eaLnBrk="0" hangingPunct="0">
              <a:spcAft>
                <a:spcPts val="1200"/>
              </a:spcAft>
              <a:buFont typeface="Wingdings" panose="05000000000000000000" pitchFamily="2" charset="2"/>
              <a:buChar char="Ø"/>
            </a:pPr>
            <a:r>
              <a:rPr lang="en-GB" sz="2200" dirty="0">
                <a:latin typeface="Calibri" pitchFamily="-105" charset="0"/>
              </a:rPr>
              <a:t>Food (in)security</a:t>
            </a:r>
          </a:p>
          <a:p>
            <a:pPr marL="800100" lvl="1" indent="-342900" eaLnBrk="0" hangingPunct="0">
              <a:spcAft>
                <a:spcPts val="1200"/>
              </a:spcAft>
              <a:buFont typeface="Wingdings" panose="05000000000000000000" pitchFamily="2" charset="2"/>
              <a:buChar char="Ø"/>
            </a:pPr>
            <a:r>
              <a:rPr lang="en-GB" sz="2200" dirty="0">
                <a:latin typeface="Calibri" pitchFamily="-105" charset="0"/>
              </a:rPr>
              <a:t>Environmental performance and climate change</a:t>
            </a:r>
          </a:p>
          <a:p>
            <a:pPr marL="800100" lvl="1" indent="-342900" eaLnBrk="0" hangingPunct="0">
              <a:spcAft>
                <a:spcPts val="1200"/>
              </a:spcAft>
              <a:buFont typeface="Wingdings" panose="05000000000000000000" pitchFamily="2" charset="2"/>
              <a:buChar char="Ø"/>
            </a:pPr>
            <a:r>
              <a:rPr lang="en-GB" sz="2200" dirty="0">
                <a:latin typeface="Calibri" pitchFamily="-105" charset="0"/>
              </a:rPr>
              <a:t>Self-sufficiency and globalisation (</a:t>
            </a:r>
            <a:r>
              <a:rPr lang="en-GB" sz="2200" dirty="0" err="1">
                <a:latin typeface="Calibri" pitchFamily="-105" charset="0"/>
              </a:rPr>
              <a:t>incl</a:t>
            </a:r>
            <a:r>
              <a:rPr lang="en-GB" sz="2200" dirty="0">
                <a:latin typeface="Calibri" pitchFamily="-105" charset="0"/>
              </a:rPr>
              <a:t> since COVID-19)</a:t>
            </a:r>
          </a:p>
          <a:p>
            <a:pPr marL="342900" indent="-342900" eaLnBrk="0" hangingPunct="0">
              <a:spcAft>
                <a:spcPts val="1200"/>
              </a:spcAft>
              <a:buFont typeface="Arial" panose="020B0604020202020204" pitchFamily="34" charset="0"/>
              <a:buChar char="•"/>
            </a:pPr>
            <a:r>
              <a:rPr lang="en-GB" sz="2200" dirty="0">
                <a:latin typeface="Calibri" pitchFamily="-105" charset="0"/>
              </a:rPr>
              <a:t>Discuss the idea that sustainability is a complex aspiration, rather than a settled state or particular truth.</a:t>
            </a:r>
          </a:p>
          <a:p>
            <a:pPr eaLnBrk="0" hangingPunct="0">
              <a:spcAft>
                <a:spcPts val="1200"/>
              </a:spcAft>
            </a:pPr>
            <a:endParaRPr lang="en-GB" sz="2200"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Aims of this session</a:t>
            </a:r>
          </a:p>
        </p:txBody>
      </p:sp>
    </p:spTree>
    <p:extLst>
      <p:ext uri="{BB962C8B-B14F-4D97-AF65-F5344CB8AC3E}">
        <p14:creationId xmlns:p14="http://schemas.microsoft.com/office/powerpoint/2010/main" val="16335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1969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endParaRPr lang="en-GB" altLang="en-US" sz="2400" kern="0" dirty="0">
              <a:ea typeface="ＭＳ Ｐゴシック" pitchFamily="-84" charset="-128"/>
            </a:endParaRPr>
          </a:p>
        </p:txBody>
      </p:sp>
      <p:sp>
        <p:nvSpPr>
          <p:cNvPr id="3" name="Rectangle 2"/>
          <p:cNvSpPr/>
          <p:nvPr/>
        </p:nvSpPr>
        <p:spPr>
          <a:xfrm>
            <a:off x="287524" y="730432"/>
            <a:ext cx="8568952" cy="6278642"/>
          </a:xfrm>
          <a:prstGeom prst="rect">
            <a:avLst/>
          </a:prstGeom>
        </p:spPr>
        <p:txBody>
          <a:bodyPr wrap="square">
            <a:spAutoFit/>
          </a:bodyPr>
          <a:lstStyle/>
          <a:p>
            <a:r>
              <a:rPr lang="en-GB" altLang="en-US" sz="3600" b="1" dirty="0">
                <a:latin typeface="+mn-lt"/>
                <a:ea typeface="ＭＳ Ｐゴシック" pitchFamily="-84" charset="-128"/>
              </a:rPr>
              <a:t>In summary…</a:t>
            </a:r>
          </a:p>
          <a:p>
            <a:endParaRPr lang="en-GB" altLang="en-US" sz="1000" b="1" dirty="0">
              <a:latin typeface="+mn-lt"/>
              <a:ea typeface="ＭＳ Ｐゴシック" pitchFamily="-84" charset="-128"/>
            </a:endParaRPr>
          </a:p>
          <a:p>
            <a:r>
              <a:rPr lang="en-GB" altLang="en-US" dirty="0">
                <a:latin typeface="+mn-lt"/>
                <a:ea typeface="ＭＳ Ｐゴシック" pitchFamily="-84" charset="-128"/>
              </a:rPr>
              <a:t>Food is complex – farming, nutrition, education, consumption, industry, diet, culture, shopping, politics, income, town planning, waste, political activism…</a:t>
            </a:r>
          </a:p>
          <a:p>
            <a:endParaRPr lang="en-GB" altLang="en-US" sz="1000" b="1" dirty="0">
              <a:latin typeface="+mn-lt"/>
              <a:ea typeface="ＭＳ Ｐゴシック" pitchFamily="-84" charset="-128"/>
            </a:endParaRPr>
          </a:p>
          <a:p>
            <a:pPr algn="ctr"/>
            <a:r>
              <a:rPr lang="en-US" altLang="en-US" i="1" dirty="0">
                <a:latin typeface="+mn-lt"/>
                <a:ea typeface="ＭＳ Ｐゴシック" pitchFamily="-84" charset="-128"/>
                <a:cs typeface="Arial" panose="020B0604020202020204" pitchFamily="34" charset="0"/>
              </a:rPr>
              <a:t>"...the concept of a base-line sustainability standard is non-sense, as sustainability is an aspirational open-ended agenda involving trade-offs and a range of potentially conflicting priorities...”</a:t>
            </a:r>
            <a:r>
              <a:rPr lang="en-US" altLang="en-US" dirty="0">
                <a:latin typeface="+mn-lt"/>
                <a:ea typeface="ＭＳ Ｐゴシック" pitchFamily="-84" charset="-128"/>
              </a:rPr>
              <a:t> </a:t>
            </a:r>
            <a:r>
              <a:rPr lang="en-US" altLang="en-US" sz="1600" dirty="0">
                <a:latin typeface="+mn-lt"/>
                <a:ea typeface="ＭＳ Ｐゴシック" pitchFamily="-84" charset="-128"/>
              </a:rPr>
              <a:t>Smith, B. (2008) </a:t>
            </a:r>
            <a:r>
              <a:rPr lang="en-US" altLang="en-US" sz="1600" i="1" dirty="0">
                <a:latin typeface="+mn-lt"/>
                <a:ea typeface="ＭＳ Ｐゴシック" pitchFamily="-84" charset="-128"/>
              </a:rPr>
              <a:t>Developing Sustainable Food Supply Chains</a:t>
            </a:r>
            <a:r>
              <a:rPr lang="en-US" altLang="en-US" sz="1600" dirty="0">
                <a:latin typeface="+mn-lt"/>
                <a:ea typeface="ＭＳ Ｐゴシック" pitchFamily="-84" charset="-128"/>
              </a:rPr>
              <a:t>. Philosophical Transactions of the Royal Society for Biological Sciences. 363, pp. 849-861.</a:t>
            </a:r>
          </a:p>
          <a:p>
            <a:pPr algn="ctr"/>
            <a:endParaRPr lang="en-GB" altLang="en-US" sz="1600" b="1" dirty="0">
              <a:latin typeface="+mn-lt"/>
              <a:ea typeface="ＭＳ Ｐゴシック" pitchFamily="-84" charset="-128"/>
            </a:endParaRPr>
          </a:p>
          <a:p>
            <a:pPr algn="ctr"/>
            <a:r>
              <a:rPr lang="en-GB" altLang="en-US" sz="2000" dirty="0">
                <a:latin typeface="+mn-lt"/>
                <a:ea typeface="ＭＳ Ｐゴシック" pitchFamily="-84" charset="-128"/>
              </a:rPr>
              <a:t>“</a:t>
            </a:r>
            <a:r>
              <a:rPr lang="en-GB" altLang="en-US" sz="2000" i="1" dirty="0">
                <a:latin typeface="+mn-lt"/>
                <a:ea typeface="ＭＳ Ｐゴシック" pitchFamily="-84" charset="-128"/>
              </a:rPr>
              <a:t>What is most pressing is alliances that move local food beyond a single-issue topic. This overcomes defensive localism autarky, articulating instead local food as part of place-centred community resilience…” </a:t>
            </a:r>
            <a:r>
              <a:rPr lang="en-GB" altLang="en-US" sz="1600" dirty="0">
                <a:latin typeface="+mn-lt"/>
                <a:ea typeface="ＭＳ Ｐゴシック" pitchFamily="-84" charset="-128"/>
              </a:rPr>
              <a:t>Jones et al. (2021) Resilience and Transformation: Lessons form, the UK local food sector in the COVID-19 pandemic. </a:t>
            </a:r>
            <a:r>
              <a:rPr lang="en-GB" altLang="en-US" sz="1600" i="1" dirty="0">
                <a:latin typeface="+mn-lt"/>
                <a:ea typeface="ＭＳ Ｐゴシック" pitchFamily="-84" charset="-128"/>
              </a:rPr>
              <a:t>Geographical Journal</a:t>
            </a:r>
            <a:r>
              <a:rPr lang="en-GB" altLang="en-US" sz="1600" dirty="0">
                <a:latin typeface="+mn-lt"/>
                <a:ea typeface="ＭＳ Ｐゴシック" pitchFamily="-84" charset="-128"/>
              </a:rPr>
              <a:t> </a:t>
            </a:r>
            <a:r>
              <a:rPr lang="en-GB" sz="1600" dirty="0">
                <a:hlinkClick r:id="rId3"/>
              </a:rPr>
              <a:t>https://doi.org/10.1111/geoj.12428</a:t>
            </a:r>
            <a:endParaRPr lang="en-GB" altLang="en-US" sz="1600" dirty="0">
              <a:latin typeface="+mn-lt"/>
              <a:ea typeface="ＭＳ Ｐゴシック" pitchFamily="-84" charset="-128"/>
            </a:endParaRPr>
          </a:p>
          <a:p>
            <a:endParaRPr lang="en-GB" altLang="en-US" sz="1000" b="1" dirty="0">
              <a:latin typeface="+mn-lt"/>
              <a:ea typeface="ＭＳ Ｐゴシック" pitchFamily="-84" charset="-128"/>
            </a:endParaRPr>
          </a:p>
          <a:p>
            <a:pPr algn="ctr"/>
            <a:r>
              <a:rPr lang="en-GB" sz="4400" b="1" dirty="0">
                <a:latin typeface="+mj-lt"/>
              </a:rPr>
              <a:t>Questions?</a:t>
            </a:r>
            <a:endParaRPr lang="en-GB" altLang="en-US" sz="4400" b="1" dirty="0">
              <a:latin typeface="+mj-lt"/>
              <a:ea typeface="ＭＳ Ｐゴシック" pitchFamily="-84" charset="-128"/>
            </a:endParaRPr>
          </a:p>
        </p:txBody>
      </p:sp>
    </p:spTree>
    <p:extLst>
      <p:ext uri="{BB962C8B-B14F-4D97-AF65-F5344CB8AC3E}">
        <p14:creationId xmlns:p14="http://schemas.microsoft.com/office/powerpoint/2010/main" val="17385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1107996"/>
          </a:xfrm>
          <a:prstGeom prst="rect">
            <a:avLst/>
          </a:prstGeom>
          <a:noFill/>
          <a:ln w="9525">
            <a:noFill/>
            <a:miter lim="800000"/>
            <a:headEnd/>
            <a:tailEnd/>
          </a:ln>
        </p:spPr>
        <p:txBody>
          <a:bodyPr wrap="square">
            <a:prstTxWarp prst="textNoShape">
              <a:avLst/>
            </a:prstTxWarp>
            <a:spAutoFit/>
          </a:bodyPr>
          <a:lstStyle/>
          <a:p>
            <a:pPr marL="457200" indent="-457200" eaLnBrk="0" hangingPunct="0">
              <a:spcAft>
                <a:spcPts val="1200"/>
              </a:spcAft>
              <a:buFont typeface="Arial"/>
              <a:buChar char="•"/>
            </a:pPr>
            <a:r>
              <a:rPr lang="en-GB" sz="2200" dirty="0">
                <a:latin typeface="Calibri" pitchFamily="-105" charset="0"/>
              </a:rPr>
              <a:t>Sustainability is when human and natural systems are able to survive and flourish in the long-term. (Behrens et al. 2020). (Interactions and interdependence between humans-nature.)</a:t>
            </a:r>
          </a:p>
        </p:txBody>
      </p:sp>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Sustainability and how it relates to food</a:t>
            </a:r>
          </a:p>
        </p:txBody>
      </p:sp>
      <p:pic>
        <p:nvPicPr>
          <p:cNvPr id="4" name="Picture 3">
            <a:extLst>
              <a:ext uri="{FF2B5EF4-FFF2-40B4-BE49-F238E27FC236}">
                <a16:creationId xmlns:a16="http://schemas.microsoft.com/office/drawing/2014/main" id="{7FDFBF05-86AD-4C1A-BD50-AB8FDBC7D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3068960"/>
            <a:ext cx="6350000" cy="3187700"/>
          </a:xfrm>
          <a:prstGeom prst="rect">
            <a:avLst/>
          </a:prstGeom>
        </p:spPr>
      </p:pic>
      <p:sp>
        <p:nvSpPr>
          <p:cNvPr id="5" name="TextBox 4">
            <a:extLst>
              <a:ext uri="{FF2B5EF4-FFF2-40B4-BE49-F238E27FC236}">
                <a16:creationId xmlns:a16="http://schemas.microsoft.com/office/drawing/2014/main" id="{993730E0-A028-4002-A854-C74C48AED649}"/>
              </a:ext>
            </a:extLst>
          </p:cNvPr>
          <p:cNvSpPr txBox="1"/>
          <p:nvPr/>
        </p:nvSpPr>
        <p:spPr>
          <a:xfrm>
            <a:off x="1475656" y="6453336"/>
            <a:ext cx="3456384" cy="338554"/>
          </a:xfrm>
          <a:prstGeom prst="rect">
            <a:avLst/>
          </a:prstGeom>
          <a:noFill/>
        </p:spPr>
        <p:txBody>
          <a:bodyPr wrap="square" rtlCol="0">
            <a:spAutoFit/>
          </a:bodyPr>
          <a:lstStyle/>
          <a:p>
            <a:r>
              <a:rPr lang="en-GB" sz="1600" dirty="0">
                <a:latin typeface="+mn-lt"/>
              </a:rPr>
              <a:t>Source: ©United Nations 2018</a:t>
            </a:r>
          </a:p>
        </p:txBody>
      </p:sp>
    </p:spTree>
    <p:extLst>
      <p:ext uri="{BB962C8B-B14F-4D97-AF65-F5344CB8AC3E}">
        <p14:creationId xmlns:p14="http://schemas.microsoft.com/office/powerpoint/2010/main" val="138314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4397625" y="914045"/>
            <a:ext cx="4694057" cy="5932393"/>
          </a:xfrm>
          <a:prstGeom prst="rect">
            <a:avLst/>
          </a:prstGeom>
          <a:noFill/>
          <a:ln w="9525">
            <a:noFill/>
            <a:miter lim="800000"/>
            <a:headEnd/>
            <a:tailEnd/>
          </a:ln>
        </p:spPr>
        <p:txBody>
          <a:bodyPr wrap="square">
            <a:prstTxWarp prst="textNoShape">
              <a:avLst/>
            </a:prstTxWarp>
            <a:spAutoFit/>
          </a:bodyPr>
          <a:lstStyle/>
          <a:p>
            <a:pPr marL="457200" indent="-457200" algn="just" eaLnBrk="0" hangingPunct="0">
              <a:spcAft>
                <a:spcPts val="1200"/>
              </a:spcAft>
              <a:buFont typeface="Arial"/>
              <a:buChar char="•"/>
            </a:pPr>
            <a:r>
              <a:rPr lang="en-GB" sz="2200" dirty="0">
                <a:latin typeface="Calibri" pitchFamily="-105" charset="0"/>
              </a:rPr>
              <a:t>The challenge of creating a mode of food provisioning that is ecologically sustainable, while addressing nutritional issues </a:t>
            </a:r>
            <a:r>
              <a:rPr lang="en-GB" sz="1800" dirty="0">
                <a:latin typeface="Calibri" pitchFamily="-105" charset="0"/>
              </a:rPr>
              <a:t>(Lang and Mason, 2017).</a:t>
            </a:r>
          </a:p>
          <a:p>
            <a:pPr marL="457200" indent="-457200" algn="just" eaLnBrk="0" hangingPunct="0">
              <a:spcAft>
                <a:spcPts val="1200"/>
              </a:spcAft>
              <a:buFont typeface="Arial"/>
              <a:buChar char="•"/>
            </a:pPr>
            <a:r>
              <a:rPr lang="en-GB" sz="2200" dirty="0">
                <a:latin typeface="+mn-lt"/>
              </a:rPr>
              <a:t>‘</a:t>
            </a:r>
            <a:r>
              <a:rPr lang="en-US" sz="2200" dirty="0">
                <a:latin typeface="+mn-lt"/>
              </a:rPr>
              <a:t>Any discussion of sustainability and which way we should go, has to take into account, and explore, the values that stakeholders bring to the debate.’ </a:t>
            </a:r>
            <a:r>
              <a:rPr lang="en-US" sz="1800" dirty="0">
                <a:latin typeface="+mn-lt"/>
              </a:rPr>
              <a:t>(Garnett 2014 </a:t>
            </a:r>
            <a:r>
              <a:rPr lang="en-US" sz="1800" dirty="0">
                <a:latin typeface="+mn-lt"/>
                <a:hlinkClick r:id="rId3"/>
              </a:rPr>
              <a:t>https://core.ac.uk/download/pdf/132647716.pdf</a:t>
            </a:r>
            <a:r>
              <a:rPr lang="en-US" sz="1800" dirty="0">
                <a:latin typeface="+mn-lt"/>
              </a:rPr>
              <a:t>) </a:t>
            </a:r>
          </a:p>
          <a:p>
            <a:pPr marL="457200" indent="-457200" algn="just" eaLnBrk="0" hangingPunct="0">
              <a:spcAft>
                <a:spcPts val="1200"/>
              </a:spcAft>
              <a:buFont typeface="Arial"/>
              <a:buChar char="•"/>
            </a:pPr>
            <a:r>
              <a:rPr lang="en-US" sz="2200" dirty="0">
                <a:latin typeface="+mn-lt"/>
              </a:rPr>
              <a:t>Move from meat </a:t>
            </a:r>
            <a:r>
              <a:rPr lang="en-US" sz="1800" dirty="0">
                <a:latin typeface="+mn-lt"/>
              </a:rPr>
              <a:t>(EAT Lancet 2019)</a:t>
            </a:r>
          </a:p>
          <a:p>
            <a:pPr marL="457200" indent="-457200" eaLnBrk="0" hangingPunct="0">
              <a:spcAft>
                <a:spcPts val="1200"/>
              </a:spcAft>
              <a:buFont typeface="Arial"/>
              <a:buChar char="•"/>
            </a:pPr>
            <a:r>
              <a:rPr lang="en-US" sz="2200" dirty="0">
                <a:latin typeface="+mn-lt"/>
              </a:rPr>
              <a:t>1/3rd of food bought is thrown away </a:t>
            </a:r>
            <a:r>
              <a:rPr lang="en-US" sz="1800" dirty="0">
                <a:latin typeface="+mn-lt"/>
              </a:rPr>
              <a:t>(UC Davis)</a:t>
            </a:r>
            <a:r>
              <a:rPr lang="en-US" sz="2200" dirty="0">
                <a:latin typeface="+mn-lt"/>
              </a:rPr>
              <a:t> </a:t>
            </a:r>
            <a:r>
              <a:rPr lang="en-GB" sz="1050" dirty="0">
                <a:latin typeface="+mn-lt"/>
              </a:rPr>
              <a:t>https://www.ucdavis.edu/food/news/why-is-one-third-of-food-wasted-worldwide#:~:text=Nearly%20one%2Dthird%20of%20all,economic%2C%20environmental%20and%20social%20costs.</a:t>
            </a:r>
          </a:p>
        </p:txBody>
      </p:sp>
      <p:sp>
        <p:nvSpPr>
          <p:cNvPr id="3" name="TextBox 2"/>
          <p:cNvSpPr txBox="1"/>
          <p:nvPr/>
        </p:nvSpPr>
        <p:spPr>
          <a:xfrm>
            <a:off x="1603892" y="176886"/>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Sustainable diets</a:t>
            </a:r>
          </a:p>
        </p:txBody>
      </p:sp>
      <p:sp>
        <p:nvSpPr>
          <p:cNvPr id="5" name="TextBox 4">
            <a:extLst>
              <a:ext uri="{FF2B5EF4-FFF2-40B4-BE49-F238E27FC236}">
                <a16:creationId xmlns:a16="http://schemas.microsoft.com/office/drawing/2014/main" id="{993730E0-A028-4002-A854-C74C48AED649}"/>
              </a:ext>
            </a:extLst>
          </p:cNvPr>
          <p:cNvSpPr txBox="1"/>
          <p:nvPr/>
        </p:nvSpPr>
        <p:spPr>
          <a:xfrm>
            <a:off x="827584" y="5918543"/>
            <a:ext cx="3456384" cy="338554"/>
          </a:xfrm>
          <a:prstGeom prst="rect">
            <a:avLst/>
          </a:prstGeom>
          <a:noFill/>
        </p:spPr>
        <p:txBody>
          <a:bodyPr wrap="square" rtlCol="0">
            <a:spAutoFit/>
          </a:bodyPr>
          <a:lstStyle/>
          <a:p>
            <a:r>
              <a:rPr lang="en-GB" sz="1600" dirty="0">
                <a:latin typeface="+mn-lt"/>
              </a:rPr>
              <a:t>Source: Reproduced from </a:t>
            </a:r>
            <a:r>
              <a:rPr lang="en-GB" sz="1600" dirty="0" err="1">
                <a:latin typeface="+mn-lt"/>
              </a:rPr>
              <a:t>Lairon</a:t>
            </a:r>
            <a:r>
              <a:rPr lang="en-GB" sz="1600" dirty="0">
                <a:latin typeface="+mn-lt"/>
              </a:rPr>
              <a:t> (2010)</a:t>
            </a:r>
          </a:p>
        </p:txBody>
      </p:sp>
      <p:sp>
        <p:nvSpPr>
          <p:cNvPr id="2" name="Oval 1">
            <a:extLst>
              <a:ext uri="{FF2B5EF4-FFF2-40B4-BE49-F238E27FC236}">
                <a16:creationId xmlns:a16="http://schemas.microsoft.com/office/drawing/2014/main" id="{433B6F7E-18EB-48B2-9E55-B8585ECCC8BC}"/>
              </a:ext>
            </a:extLst>
          </p:cNvPr>
          <p:cNvSpPr/>
          <p:nvPr/>
        </p:nvSpPr>
        <p:spPr>
          <a:xfrm>
            <a:off x="1669374" y="1304913"/>
            <a:ext cx="1296144" cy="172819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Well-being, health</a:t>
            </a:r>
          </a:p>
        </p:txBody>
      </p:sp>
      <p:sp>
        <p:nvSpPr>
          <p:cNvPr id="7" name="Oval 6">
            <a:extLst>
              <a:ext uri="{FF2B5EF4-FFF2-40B4-BE49-F238E27FC236}">
                <a16:creationId xmlns:a16="http://schemas.microsoft.com/office/drawing/2014/main" id="{A52BE30D-B758-490B-B8B5-362C5041333D}"/>
              </a:ext>
            </a:extLst>
          </p:cNvPr>
          <p:cNvSpPr/>
          <p:nvPr/>
        </p:nvSpPr>
        <p:spPr>
          <a:xfrm rot="18890137">
            <a:off x="530806" y="1799193"/>
            <a:ext cx="1296144" cy="1728192"/>
          </a:xfrm>
          <a:prstGeom prst="ellipse">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Food security, access, nutrient needs</a:t>
            </a:r>
          </a:p>
        </p:txBody>
      </p:sp>
      <p:sp>
        <p:nvSpPr>
          <p:cNvPr id="8" name="Oval 7">
            <a:extLst>
              <a:ext uri="{FF2B5EF4-FFF2-40B4-BE49-F238E27FC236}">
                <a16:creationId xmlns:a16="http://schemas.microsoft.com/office/drawing/2014/main" id="{710AB593-47A7-4547-9C53-1C8CF0B4602B}"/>
              </a:ext>
            </a:extLst>
          </p:cNvPr>
          <p:cNvSpPr/>
          <p:nvPr/>
        </p:nvSpPr>
        <p:spPr>
          <a:xfrm rot="2493374">
            <a:off x="2797733" y="1821095"/>
            <a:ext cx="1296144" cy="1728192"/>
          </a:xfrm>
          <a:prstGeom prst="ellipse">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Cultural heritage,  skills</a:t>
            </a:r>
          </a:p>
        </p:txBody>
      </p:sp>
      <p:sp>
        <p:nvSpPr>
          <p:cNvPr id="9" name="Oval 8">
            <a:extLst>
              <a:ext uri="{FF2B5EF4-FFF2-40B4-BE49-F238E27FC236}">
                <a16:creationId xmlns:a16="http://schemas.microsoft.com/office/drawing/2014/main" id="{7B04DBC5-0CFF-4D82-B436-96B078382504}"/>
              </a:ext>
            </a:extLst>
          </p:cNvPr>
          <p:cNvSpPr/>
          <p:nvPr/>
        </p:nvSpPr>
        <p:spPr>
          <a:xfrm>
            <a:off x="1731883" y="3781005"/>
            <a:ext cx="1296144" cy="1728192"/>
          </a:xfrm>
          <a:prstGeom prst="ellipse">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Eco-friendly, local seasonal</a:t>
            </a:r>
          </a:p>
        </p:txBody>
      </p:sp>
      <p:sp>
        <p:nvSpPr>
          <p:cNvPr id="10" name="Oval 9">
            <a:extLst>
              <a:ext uri="{FF2B5EF4-FFF2-40B4-BE49-F238E27FC236}">
                <a16:creationId xmlns:a16="http://schemas.microsoft.com/office/drawing/2014/main" id="{97208B65-30DA-4126-AFE1-60318F5716D1}"/>
              </a:ext>
            </a:extLst>
          </p:cNvPr>
          <p:cNvSpPr/>
          <p:nvPr/>
        </p:nvSpPr>
        <p:spPr>
          <a:xfrm rot="2685527">
            <a:off x="599018" y="3238907"/>
            <a:ext cx="1296144" cy="1728192"/>
          </a:xfrm>
          <a:prstGeom prst="ellipse">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Equity, </a:t>
            </a:r>
            <a:r>
              <a:rPr lang="en-GB" sz="1400" dirty="0" err="1">
                <a:solidFill>
                  <a:schemeClr val="tx1"/>
                </a:solidFill>
              </a:rPr>
              <a:t>fairtrade</a:t>
            </a:r>
            <a:endParaRPr lang="en-GB" sz="1400" dirty="0">
              <a:solidFill>
                <a:schemeClr val="tx1"/>
              </a:solidFill>
            </a:endParaRPr>
          </a:p>
        </p:txBody>
      </p:sp>
      <p:sp>
        <p:nvSpPr>
          <p:cNvPr id="11" name="Oval 10">
            <a:extLst>
              <a:ext uri="{FF2B5EF4-FFF2-40B4-BE49-F238E27FC236}">
                <a16:creationId xmlns:a16="http://schemas.microsoft.com/office/drawing/2014/main" id="{4DE24E2D-06F7-4EBC-B7C1-2C885EC9AA3B}"/>
              </a:ext>
            </a:extLst>
          </p:cNvPr>
          <p:cNvSpPr/>
          <p:nvPr/>
        </p:nvSpPr>
        <p:spPr>
          <a:xfrm rot="18863431">
            <a:off x="2781575" y="3212835"/>
            <a:ext cx="1296144" cy="1728192"/>
          </a:xfrm>
          <a:prstGeom prst="ellipse">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Bio-diversity, </a:t>
            </a:r>
            <a:r>
              <a:rPr lang="en-GB" sz="1400" dirty="0" err="1">
                <a:solidFill>
                  <a:schemeClr val="tx1"/>
                </a:solidFill>
              </a:rPr>
              <a:t>envir</a:t>
            </a:r>
            <a:r>
              <a:rPr lang="en-GB" sz="1400" dirty="0">
                <a:solidFill>
                  <a:schemeClr val="tx1"/>
                </a:solidFill>
              </a:rPr>
              <a:t>, climate</a:t>
            </a:r>
          </a:p>
        </p:txBody>
      </p:sp>
      <p:sp>
        <p:nvSpPr>
          <p:cNvPr id="6" name="Oval 5">
            <a:extLst>
              <a:ext uri="{FF2B5EF4-FFF2-40B4-BE49-F238E27FC236}">
                <a16:creationId xmlns:a16="http://schemas.microsoft.com/office/drawing/2014/main" id="{35A8FD46-D476-4D51-A6BF-13A84BA2FCCB}"/>
              </a:ext>
            </a:extLst>
          </p:cNvPr>
          <p:cNvSpPr/>
          <p:nvPr/>
        </p:nvSpPr>
        <p:spPr>
          <a:xfrm>
            <a:off x="1611397" y="2758311"/>
            <a:ext cx="1441171" cy="1363649"/>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Sust</a:t>
            </a:r>
            <a:r>
              <a:rPr lang="en-GB" dirty="0"/>
              <a:t>. diets</a:t>
            </a:r>
          </a:p>
        </p:txBody>
      </p:sp>
    </p:spTree>
    <p:extLst>
      <p:ext uri="{BB962C8B-B14F-4D97-AF65-F5344CB8AC3E}">
        <p14:creationId xmlns:p14="http://schemas.microsoft.com/office/powerpoint/2010/main" val="6685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770537"/>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a:latin typeface="Calibri" pitchFamily="-105" charset="0"/>
              </a:rPr>
              <a:t>Some generalised key developments post 1945:</a:t>
            </a:r>
          </a:p>
          <a:p>
            <a:pPr marL="457200" indent="-457200" eaLnBrk="0" hangingPunct="0">
              <a:spcAft>
                <a:spcPts val="1200"/>
              </a:spcAft>
              <a:buFont typeface="Arial"/>
              <a:buChar char="•"/>
            </a:pPr>
            <a:r>
              <a:rPr lang="en-GB" sz="2200" dirty="0">
                <a:latin typeface="Calibri" pitchFamily="-105" charset="0"/>
              </a:rPr>
              <a:t>Marshall Plan, ‘Green revolution’, Soviet collectivisation, self-sufficiency, surplus for trade and aid</a:t>
            </a:r>
          </a:p>
          <a:p>
            <a:pPr marL="457200" indent="-457200" eaLnBrk="0" hangingPunct="0">
              <a:spcAft>
                <a:spcPts val="1200"/>
              </a:spcAft>
              <a:buFont typeface="Arial"/>
              <a:buChar char="•"/>
            </a:pPr>
            <a:r>
              <a:rPr lang="en-GB" sz="2200" dirty="0">
                <a:latin typeface="Calibri" pitchFamily="-105" charset="0"/>
              </a:rPr>
              <a:t>Oil dependency highlighted in oil crisis of early 1970s (</a:t>
            </a:r>
            <a:r>
              <a:rPr lang="en-GB" sz="1800" i="1" dirty="0">
                <a:latin typeface="Calibri" pitchFamily="-105" charset="0"/>
              </a:rPr>
              <a:t>see Jones, A. (2001) Eating Oil. Sustain, London; and AEA (2005) The Validity of Food Miles as an indicator of Sustainability.)</a:t>
            </a:r>
          </a:p>
          <a:p>
            <a:pPr marL="457200" indent="-457200" eaLnBrk="0" hangingPunct="0">
              <a:spcAft>
                <a:spcPts val="1200"/>
              </a:spcAft>
              <a:buFont typeface="Arial"/>
              <a:buChar char="•"/>
            </a:pPr>
            <a:r>
              <a:rPr lang="en-GB" sz="2200" dirty="0">
                <a:latin typeface="Calibri" pitchFamily="-105" charset="0"/>
              </a:rPr>
              <a:t>CAP production subsidies until 2003 </a:t>
            </a:r>
            <a:r>
              <a:rPr lang="en-GB" sz="2200" dirty="0">
                <a:latin typeface="Cambria"/>
              </a:rPr>
              <a:t>⟹ </a:t>
            </a:r>
            <a:r>
              <a:rPr lang="en-GB" sz="2200" dirty="0">
                <a:latin typeface="Calibri" pitchFamily="-105" charset="0"/>
              </a:rPr>
              <a:t>surpluses, global dumping, falling food prices for consumers. Supermarket dominance and foreign direct investment (FDI) (</a:t>
            </a:r>
            <a:r>
              <a:rPr lang="en-GB" sz="1800" dirty="0">
                <a:latin typeface="Calibri" pitchFamily="-105" charset="0"/>
              </a:rPr>
              <a:t>see Neil Wrigley</a:t>
            </a:r>
            <a:r>
              <a:rPr lang="en-GB" sz="2200" dirty="0">
                <a:latin typeface="Calibri" pitchFamily="-105" charset="0"/>
              </a:rPr>
              <a:t>).</a:t>
            </a:r>
          </a:p>
          <a:p>
            <a:pPr marL="457200" indent="-457200" eaLnBrk="0" hangingPunct="0">
              <a:spcAft>
                <a:spcPts val="1200"/>
              </a:spcAft>
              <a:buFont typeface="Arial"/>
              <a:buChar char="•"/>
            </a:pPr>
            <a:r>
              <a:rPr lang="en-GB" sz="2200" dirty="0">
                <a:latin typeface="Calibri" pitchFamily="-105" charset="0"/>
              </a:rPr>
              <a:t>CAP reform from 2003 </a:t>
            </a:r>
            <a:r>
              <a:rPr lang="en-GB" sz="2200" dirty="0">
                <a:latin typeface="Cambria"/>
              </a:rPr>
              <a:t>⟹</a:t>
            </a:r>
            <a:r>
              <a:rPr lang="en-GB" sz="2200" dirty="0">
                <a:latin typeface="Calibri" pitchFamily="34" charset="0"/>
              </a:rPr>
              <a:t> decoupling of subsidy from production and link to environmental stewardship, farming as a multifunctional activity</a:t>
            </a: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Plenty, healthy, quality?</a:t>
            </a:r>
          </a:p>
        </p:txBody>
      </p:sp>
    </p:spTree>
    <p:extLst>
      <p:ext uri="{BB962C8B-B14F-4D97-AF65-F5344CB8AC3E}">
        <p14:creationId xmlns:p14="http://schemas.microsoft.com/office/powerpoint/2010/main" val="13747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89159" y="3518455"/>
            <a:ext cx="8765681" cy="3200876"/>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1800" dirty="0">
                <a:latin typeface="Calibri" pitchFamily="-105" charset="0"/>
              </a:rPr>
              <a:t>More or less falling consumer prices until 2000s, but derivatives and CIFs cause price volatility following the 2007-8 financial crisis.</a:t>
            </a:r>
          </a:p>
          <a:p>
            <a:pPr eaLnBrk="0" hangingPunct="0">
              <a:spcAft>
                <a:spcPts val="1200"/>
              </a:spcAft>
            </a:pPr>
            <a:r>
              <a:rPr lang="en-GB" sz="1800" dirty="0">
                <a:latin typeface="Calibri" pitchFamily="-105" charset="0"/>
              </a:rPr>
              <a:t>Environmental degradation (Carson 1966), food safety scares, growth of organic movement from 1990s (see Julie </a:t>
            </a:r>
            <a:r>
              <a:rPr lang="en-GB" sz="1800" dirty="0" err="1">
                <a:latin typeface="Calibri" pitchFamily="-105" charset="0"/>
              </a:rPr>
              <a:t>Guthman</a:t>
            </a:r>
            <a:r>
              <a:rPr lang="en-GB" sz="1800" dirty="0">
                <a:latin typeface="Calibri" pitchFamily="-105" charset="0"/>
              </a:rPr>
              <a:t> 2002 and Gill </a:t>
            </a:r>
            <a:r>
              <a:rPr lang="en-GB" sz="1800" dirty="0" err="1">
                <a:latin typeface="Calibri" pitchFamily="-105" charset="0"/>
              </a:rPr>
              <a:t>Seyfang</a:t>
            </a:r>
            <a:r>
              <a:rPr lang="en-GB" sz="1800" dirty="0">
                <a:latin typeface="Calibri" pitchFamily="-105" charset="0"/>
              </a:rPr>
              <a:t> 2006…)</a:t>
            </a:r>
          </a:p>
          <a:p>
            <a:pPr eaLnBrk="0" hangingPunct="0">
              <a:spcAft>
                <a:spcPts val="1200"/>
              </a:spcAft>
            </a:pPr>
            <a:r>
              <a:rPr lang="en-GB" sz="1800" dirty="0">
                <a:latin typeface="Calibri" pitchFamily="-105" charset="0"/>
              </a:rPr>
              <a:t>‘Quality turn’ and shift from public to individualised concerns in 2000s – health, lifestyle, ‘alternative hedonism’ (</a:t>
            </a:r>
            <a:r>
              <a:rPr lang="en-GB" sz="1800" dirty="0" err="1">
                <a:latin typeface="Calibri" pitchFamily="-105" charset="0"/>
              </a:rPr>
              <a:t>Soper</a:t>
            </a:r>
            <a:r>
              <a:rPr lang="en-GB" sz="1800" dirty="0">
                <a:latin typeface="Calibri" pitchFamily="-105" charset="0"/>
              </a:rPr>
              <a:t> 2004)</a:t>
            </a:r>
          </a:p>
          <a:p>
            <a:pPr eaLnBrk="0" hangingPunct="0">
              <a:spcAft>
                <a:spcPts val="1200"/>
              </a:spcAft>
            </a:pPr>
            <a:r>
              <a:rPr lang="en-GB" sz="1800" dirty="0">
                <a:latin typeface="Calibri" pitchFamily="-105" charset="0"/>
              </a:rPr>
              <a:t>Lack of diversity in trade – 97% of all food in UK sold in 10 supermarkets.</a:t>
            </a:r>
          </a:p>
          <a:p>
            <a:pPr eaLnBrk="0" hangingPunct="0">
              <a:spcAft>
                <a:spcPts val="1200"/>
              </a:spcAft>
            </a:pPr>
            <a:r>
              <a:rPr lang="en-GB" sz="1800" dirty="0">
                <a:latin typeface="Calibri" pitchFamily="-105" charset="0"/>
              </a:rPr>
              <a:t>Obesity/famine paradox, food poverty - the rise of social food co-ops in the absence of policy (e.g. see Elizabeth Dowler and Martin </a:t>
            </a:r>
            <a:r>
              <a:rPr lang="en-GB" sz="1800" dirty="0" err="1">
                <a:latin typeface="Calibri" pitchFamily="-105" charset="0"/>
              </a:rPr>
              <a:t>Caraher</a:t>
            </a:r>
            <a:r>
              <a:rPr lang="en-GB" sz="1800" dirty="0">
                <a:latin typeface="Calibri" pitchFamily="-105" charset="0"/>
              </a:rPr>
              <a:t> and allies). COVID exacerbating this.</a:t>
            </a:r>
          </a:p>
        </p:txBody>
      </p:sp>
      <p:sp>
        <p:nvSpPr>
          <p:cNvPr id="3" name="TextBox 2"/>
          <p:cNvSpPr txBox="1"/>
          <p:nvPr/>
        </p:nvSpPr>
        <p:spPr>
          <a:xfrm>
            <a:off x="147724" y="190798"/>
            <a:ext cx="4032448" cy="1077218"/>
          </a:xfrm>
          <a:prstGeom prst="rect">
            <a:avLst/>
          </a:prstGeom>
          <a:noFill/>
        </p:spPr>
        <p:txBody>
          <a:bodyPr wrap="square">
            <a:prstTxWarp prst="textNoShape">
              <a:avLst/>
            </a:prstTxWarp>
            <a:spAutoFit/>
          </a:bodyPr>
          <a:lstStyle/>
          <a:p>
            <a:pP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Plenty, healthy,</a:t>
            </a:r>
          </a:p>
          <a:p>
            <a:pP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quality? (2)</a:t>
            </a:r>
          </a:p>
        </p:txBody>
      </p:sp>
      <p:pic>
        <p:nvPicPr>
          <p:cNvPr id="4" name="Picture 3">
            <a:extLst>
              <a:ext uri="{FF2B5EF4-FFF2-40B4-BE49-F238E27FC236}">
                <a16:creationId xmlns:a16="http://schemas.microsoft.com/office/drawing/2014/main" id="{5A872B88-4850-41BD-8BA8-0942AE4E4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83" y="1275562"/>
            <a:ext cx="4692650" cy="2132856"/>
          </a:xfrm>
          <a:prstGeom prst="rect">
            <a:avLst/>
          </a:prstGeom>
        </p:spPr>
      </p:pic>
      <p:pic>
        <p:nvPicPr>
          <p:cNvPr id="9" name="Picture 8">
            <a:extLst>
              <a:ext uri="{FF2B5EF4-FFF2-40B4-BE49-F238E27FC236}">
                <a16:creationId xmlns:a16="http://schemas.microsoft.com/office/drawing/2014/main" id="{31F3AC64-5BF0-4B61-985D-EA22CC327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0"/>
            <a:ext cx="3906611" cy="2088534"/>
          </a:xfrm>
          <a:prstGeom prst="rect">
            <a:avLst/>
          </a:prstGeom>
        </p:spPr>
      </p:pic>
      <p:pic>
        <p:nvPicPr>
          <p:cNvPr id="11" name="Picture 10">
            <a:extLst>
              <a:ext uri="{FF2B5EF4-FFF2-40B4-BE49-F238E27FC236}">
                <a16:creationId xmlns:a16="http://schemas.microsoft.com/office/drawing/2014/main" id="{D2D23F3F-B8A7-49D1-BEED-A7265499F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196" y="1340768"/>
            <a:ext cx="2880321" cy="2177687"/>
          </a:xfrm>
          <a:prstGeom prst="rect">
            <a:avLst/>
          </a:prstGeom>
        </p:spPr>
      </p:pic>
    </p:spTree>
    <p:extLst>
      <p:ext uri="{BB962C8B-B14F-4D97-AF65-F5344CB8AC3E}">
        <p14:creationId xmlns:p14="http://schemas.microsoft.com/office/powerpoint/2010/main" val="21334298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8" y="1348800"/>
            <a:ext cx="7776864" cy="5509200"/>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a:latin typeface="+mj-lt"/>
              </a:rPr>
              <a:t>Public health concerns around dietary intake affected by structural and social changes:</a:t>
            </a:r>
          </a:p>
          <a:p>
            <a:pPr marL="342900" indent="-342900" eaLnBrk="0" hangingPunct="0">
              <a:spcAft>
                <a:spcPts val="1200"/>
              </a:spcAft>
              <a:buFont typeface="Arial" pitchFamily="34" charset="0"/>
              <a:buChar char="•"/>
            </a:pPr>
            <a:r>
              <a:rPr lang="en-GB" sz="2200" dirty="0">
                <a:latin typeface="+mj-lt"/>
              </a:rPr>
              <a:t>Fewer people work in industrial settings and other jobs which feed workers. Traditional family structures are changing. Post-modern cities and working arrangements. ‘On the hoof ‘ eating, convenience shopping. COVID </a:t>
            </a:r>
            <a:r>
              <a:rPr lang="en-GB" sz="2200" dirty="0"/>
              <a:t>⟹</a:t>
            </a:r>
            <a:r>
              <a:rPr lang="en-GB" sz="2200" dirty="0">
                <a:latin typeface="+mj-lt"/>
              </a:rPr>
              <a:t> routine home-working.</a:t>
            </a:r>
          </a:p>
          <a:p>
            <a:pPr eaLnBrk="0" hangingPunct="0">
              <a:spcAft>
                <a:spcPts val="1200"/>
              </a:spcAft>
            </a:pPr>
            <a:endParaRPr lang="en-GB" sz="800" dirty="0">
              <a:latin typeface="+mj-lt"/>
            </a:endParaRPr>
          </a:p>
          <a:p>
            <a:pPr marL="342900" indent="-342900" eaLnBrk="0" hangingPunct="0">
              <a:spcAft>
                <a:spcPts val="1200"/>
              </a:spcAft>
              <a:buFont typeface="Arial" pitchFamily="34" charset="0"/>
              <a:buChar char="•"/>
            </a:pPr>
            <a:r>
              <a:rPr lang="en-GB" sz="2200" dirty="0">
                <a:latin typeface="+mj-lt"/>
              </a:rPr>
              <a:t>Move from 1980s (in UK) away from institutionalised public catering to consumer choice, lowest price tendering and de-skilling kitchen labour. School cooks ⟹ food assembly workers (Morgan and </a:t>
            </a:r>
            <a:r>
              <a:rPr lang="en-GB" sz="2200" dirty="0" err="1">
                <a:latin typeface="+mj-lt"/>
              </a:rPr>
              <a:t>Sonnino</a:t>
            </a:r>
            <a:r>
              <a:rPr lang="en-GB" sz="2200" dirty="0">
                <a:latin typeface="+mj-lt"/>
              </a:rPr>
              <a:t> 2008).</a:t>
            </a:r>
          </a:p>
          <a:p>
            <a:pPr eaLnBrk="0" hangingPunct="0">
              <a:spcAft>
                <a:spcPts val="1200"/>
              </a:spcAft>
            </a:pPr>
            <a:endParaRPr lang="en-GB" sz="800" dirty="0">
              <a:latin typeface="+mj-lt"/>
            </a:endParaRPr>
          </a:p>
          <a:p>
            <a:pPr marL="342900" indent="-342900" eaLnBrk="0" hangingPunct="0">
              <a:spcAft>
                <a:spcPts val="1200"/>
              </a:spcAft>
              <a:buFont typeface="Arial" pitchFamily="34" charset="0"/>
              <a:buChar char="•"/>
            </a:pPr>
            <a:r>
              <a:rPr lang="en-GB" sz="2200" dirty="0">
                <a:latin typeface="+mj-lt"/>
              </a:rPr>
              <a:t>By highlighting choice, the state moved some public health responsibilities to the private domain.</a:t>
            </a:r>
          </a:p>
          <a:p>
            <a:pPr eaLnBrk="0" hangingPunct="0">
              <a:spcAft>
                <a:spcPts val="1200"/>
              </a:spcAft>
            </a:pPr>
            <a:endParaRPr lang="en-GB" sz="800" dirty="0">
              <a:latin typeface="+mj-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Food in the public health arena</a:t>
            </a:r>
          </a:p>
        </p:txBody>
      </p:sp>
    </p:spTree>
    <p:extLst>
      <p:ext uri="{BB962C8B-B14F-4D97-AF65-F5344CB8AC3E}">
        <p14:creationId xmlns:p14="http://schemas.microsoft.com/office/powerpoint/2010/main" val="17138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318390"/>
            <a:ext cx="7776864" cy="215444"/>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endParaRPr lang="en-GB" sz="800" dirty="0">
              <a:latin typeface="+mj-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Spatial/social health inequality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50901" y="1548668"/>
            <a:ext cx="4665737" cy="4176466"/>
          </a:xfrm>
          <a:prstGeom prst="rect">
            <a:avLst/>
          </a:prstGeom>
        </p:spPr>
      </p:pic>
      <p:sp>
        <p:nvSpPr>
          <p:cNvPr id="4" name="TextBox 3"/>
          <p:cNvSpPr txBox="1"/>
          <p:nvPr/>
        </p:nvSpPr>
        <p:spPr>
          <a:xfrm>
            <a:off x="412543" y="6165304"/>
            <a:ext cx="3744216" cy="646331"/>
          </a:xfrm>
          <a:prstGeom prst="rect">
            <a:avLst/>
          </a:prstGeom>
          <a:noFill/>
        </p:spPr>
        <p:txBody>
          <a:bodyPr wrap="square" rtlCol="0">
            <a:spAutoFit/>
          </a:bodyPr>
          <a:lstStyle/>
          <a:p>
            <a:pPr algn="just"/>
            <a:r>
              <a:rPr lang="en-GB" sz="1200" dirty="0" err="1">
                <a:latin typeface="+mn-lt"/>
              </a:rPr>
              <a:t>Bambra</a:t>
            </a:r>
            <a:r>
              <a:rPr lang="en-GB" sz="1200" dirty="0">
                <a:latin typeface="+mn-lt"/>
              </a:rPr>
              <a:t>, C. and Orton, C. ( 2016) A train Journey through the English health divide: Topographical map. </a:t>
            </a:r>
            <a:r>
              <a:rPr lang="en-US" sz="1200" dirty="0">
                <a:latin typeface="+mn-lt"/>
              </a:rPr>
              <a:t>Environment and Planning A 48(5) 811–814</a:t>
            </a:r>
          </a:p>
        </p:txBody>
      </p:sp>
      <p:sp>
        <p:nvSpPr>
          <p:cNvPr id="5" name="TextBox 4"/>
          <p:cNvSpPr txBox="1"/>
          <p:nvPr/>
        </p:nvSpPr>
        <p:spPr>
          <a:xfrm>
            <a:off x="5004048" y="1577396"/>
            <a:ext cx="4032447" cy="5262979"/>
          </a:xfrm>
          <a:prstGeom prst="rect">
            <a:avLst/>
          </a:prstGeom>
          <a:noFill/>
        </p:spPr>
        <p:txBody>
          <a:bodyPr wrap="square" rtlCol="0">
            <a:spAutoFit/>
          </a:bodyPr>
          <a:lstStyle/>
          <a:p>
            <a:r>
              <a:rPr lang="en-GB" dirty="0">
                <a:latin typeface="+mn-lt"/>
              </a:rPr>
              <a:t>In their 2016 paper, </a:t>
            </a:r>
            <a:r>
              <a:rPr lang="en-GB" dirty="0" err="1">
                <a:latin typeface="+mn-lt"/>
              </a:rPr>
              <a:t>Bambra</a:t>
            </a:r>
            <a:r>
              <a:rPr lang="en-GB" dirty="0">
                <a:latin typeface="+mn-lt"/>
              </a:rPr>
              <a:t> and Orton outline differences in regional life expectancy in England, mapped through the train network.</a:t>
            </a:r>
          </a:p>
          <a:p>
            <a:endParaRPr lang="en-GB" dirty="0">
              <a:latin typeface="+mn-lt"/>
            </a:endParaRPr>
          </a:p>
          <a:p>
            <a:pPr marL="342900" indent="-342900">
              <a:buFont typeface="Arial" panose="020B0604020202020204" pitchFamily="34" charset="0"/>
              <a:buChar char="•"/>
            </a:pPr>
            <a:r>
              <a:rPr lang="en-GB" dirty="0">
                <a:latin typeface="+mn-lt"/>
              </a:rPr>
              <a:t>Wigan 80.9 years</a:t>
            </a:r>
          </a:p>
          <a:p>
            <a:pPr marL="342900" indent="-342900">
              <a:buFont typeface="Arial" panose="020B0604020202020204" pitchFamily="34" charset="0"/>
              <a:buChar char="•"/>
            </a:pPr>
            <a:r>
              <a:rPr lang="en-GB" dirty="0">
                <a:latin typeface="+mn-lt"/>
              </a:rPr>
              <a:t>London 86 years</a:t>
            </a:r>
          </a:p>
          <a:p>
            <a:pPr marL="342900" indent="-342900">
              <a:buFont typeface="Arial" panose="020B0604020202020204" pitchFamily="34" charset="0"/>
              <a:buChar char="•"/>
            </a:pPr>
            <a:endParaRPr lang="en-GB" dirty="0">
              <a:latin typeface="+mn-lt"/>
            </a:endParaRPr>
          </a:p>
          <a:p>
            <a:r>
              <a:rPr lang="en-GB" b="1" dirty="0">
                <a:latin typeface="+mn-lt"/>
              </a:rPr>
              <a:t>Q:</a:t>
            </a:r>
            <a:r>
              <a:rPr lang="en-GB" dirty="0">
                <a:latin typeface="+mn-lt"/>
              </a:rPr>
              <a:t> If we assume some of these differences could be linked to food, what might be the food-related causes of these differences?</a:t>
            </a:r>
          </a:p>
        </p:txBody>
      </p:sp>
      <p:cxnSp>
        <p:nvCxnSpPr>
          <p:cNvPr id="7" name="Straight Arrow Connector 6"/>
          <p:cNvCxnSpPr/>
          <p:nvPr/>
        </p:nvCxnSpPr>
        <p:spPr>
          <a:xfrm flipH="1" flipV="1">
            <a:off x="2123728" y="3100890"/>
            <a:ext cx="2880320" cy="904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63888" y="4365104"/>
            <a:ext cx="1440160" cy="259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0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812" y="567012"/>
            <a:ext cx="4694687" cy="584775"/>
          </a:xfrm>
          <a:prstGeom prst="rect">
            <a:avLst/>
          </a:prstGeom>
          <a:noFill/>
        </p:spPr>
        <p:txBody>
          <a:bodyPr wrap="square">
            <a:prstTxWarp prst="textNoShape">
              <a:avLst/>
            </a:prstTxWarp>
            <a:spAutoFit/>
          </a:bodyPr>
          <a:lstStyle/>
          <a:p>
            <a:pP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Household food insecurity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521" y="116632"/>
            <a:ext cx="3980153" cy="4678096"/>
          </a:xfrm>
          <a:prstGeom prst="rect">
            <a:avLst/>
          </a:prstGeom>
        </p:spPr>
      </p:pic>
      <p:sp>
        <p:nvSpPr>
          <p:cNvPr id="5" name="TextBox 4"/>
          <p:cNvSpPr txBox="1"/>
          <p:nvPr/>
        </p:nvSpPr>
        <p:spPr>
          <a:xfrm>
            <a:off x="5275102" y="4864253"/>
            <a:ext cx="3778572" cy="1015663"/>
          </a:xfrm>
          <a:prstGeom prst="rect">
            <a:avLst/>
          </a:prstGeom>
          <a:noFill/>
        </p:spPr>
        <p:txBody>
          <a:bodyPr wrap="square" rtlCol="0">
            <a:spAutoFit/>
          </a:bodyPr>
          <a:lstStyle/>
          <a:p>
            <a:pPr algn="ctr"/>
            <a:r>
              <a:rPr lang="en-GB" sz="1600" dirty="0">
                <a:latin typeface="+mn-lt"/>
              </a:rPr>
              <a:t>‘More than 8m people in Britain struggle to put enough food on the table… half regularly go a whole day without eating…’ </a:t>
            </a:r>
          </a:p>
          <a:p>
            <a:pPr algn="r"/>
            <a:r>
              <a:rPr lang="en-GB" sz="1200" dirty="0">
                <a:latin typeface="+mn-lt"/>
              </a:rPr>
              <a:t>Guardian newspaper 22</a:t>
            </a:r>
            <a:r>
              <a:rPr lang="en-GB" sz="1200" baseline="30000" dirty="0">
                <a:latin typeface="+mn-lt"/>
              </a:rPr>
              <a:t>nd</a:t>
            </a:r>
            <a:r>
              <a:rPr lang="en-GB" sz="1200" dirty="0">
                <a:latin typeface="+mn-lt"/>
              </a:rPr>
              <a:t> March 2017</a:t>
            </a:r>
            <a:endParaRPr lang="en-US" sz="1200" dirty="0">
              <a:latin typeface="+mn-lt"/>
            </a:endParaRPr>
          </a:p>
        </p:txBody>
      </p:sp>
      <p:sp>
        <p:nvSpPr>
          <p:cNvPr id="7" name="Oval 6"/>
          <p:cNvSpPr/>
          <p:nvPr/>
        </p:nvSpPr>
        <p:spPr>
          <a:xfrm>
            <a:off x="5071406" y="2930025"/>
            <a:ext cx="938639" cy="57606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724128" y="3506089"/>
            <a:ext cx="504056" cy="135816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BDD8DB-5327-4DD6-B6D4-4850D167EDAF}"/>
              </a:ext>
            </a:extLst>
          </p:cNvPr>
          <p:cNvSpPr txBox="1"/>
          <p:nvPr/>
        </p:nvSpPr>
        <p:spPr>
          <a:xfrm>
            <a:off x="158580" y="1292071"/>
            <a:ext cx="4694687" cy="5786199"/>
          </a:xfrm>
          <a:prstGeom prst="rect">
            <a:avLst/>
          </a:prstGeom>
          <a:noFill/>
        </p:spPr>
        <p:txBody>
          <a:bodyPr wrap="square" rtlCol="0">
            <a:spAutoFit/>
          </a:bodyPr>
          <a:lstStyle/>
          <a:p>
            <a:pPr algn="just"/>
            <a:r>
              <a:rPr lang="en-GB" sz="2200" dirty="0">
                <a:latin typeface="+mn-lt"/>
              </a:rPr>
              <a:t>Food insecurity: ‘the inability to acquire or eat an adequate quality or sufficient quantity of food in socially acceptable ways’ </a:t>
            </a:r>
            <a:r>
              <a:rPr lang="en-GB" sz="1800" dirty="0">
                <a:latin typeface="+mn-lt"/>
              </a:rPr>
              <a:t>(Dowler &amp; O’Connor 2012)</a:t>
            </a:r>
          </a:p>
          <a:p>
            <a:pPr algn="just"/>
            <a:endParaRPr lang="en-GB" sz="1800" dirty="0">
              <a:latin typeface="+mn-lt"/>
            </a:endParaRPr>
          </a:p>
          <a:p>
            <a:pPr algn="just"/>
            <a:r>
              <a:rPr lang="en-GB" sz="2200" dirty="0">
                <a:latin typeface="+mn-lt"/>
              </a:rPr>
              <a:t>Oxfam (2013) and the Church of England (2018) link food poverty and the rise of food donation projects to welfare reforms.</a:t>
            </a:r>
          </a:p>
          <a:p>
            <a:pPr algn="just"/>
            <a:endParaRPr lang="en-GB" sz="800" dirty="0">
              <a:latin typeface="+mn-lt"/>
            </a:endParaRPr>
          </a:p>
          <a:p>
            <a:pPr algn="just"/>
            <a:r>
              <a:rPr lang="en-GB" sz="2200" dirty="0">
                <a:latin typeface="+mn-lt"/>
              </a:rPr>
              <a:t>COVID has made a bad picture worse: unemployment, stockpiling, supply chain mobility, price rises: ‘</a:t>
            </a:r>
            <a:r>
              <a:rPr lang="en-US" sz="2200" dirty="0">
                <a:latin typeface="+mj-lt"/>
              </a:rPr>
              <a:t>Lockdown has led to 503 million more (+38%) in-home meals eaten per week creating further pressures on food supplies’ </a:t>
            </a:r>
            <a:r>
              <a:rPr lang="en-US" sz="1800" dirty="0">
                <a:latin typeface="+mj-lt"/>
              </a:rPr>
              <a:t>(Power et al. 2020)</a:t>
            </a:r>
            <a:r>
              <a:rPr lang="en-GB" sz="2200" dirty="0">
                <a:latin typeface="+mj-lt"/>
              </a:rPr>
              <a:t> </a:t>
            </a:r>
          </a:p>
        </p:txBody>
      </p:sp>
      <p:pic>
        <p:nvPicPr>
          <p:cNvPr id="8" name="Picture 7">
            <a:extLst>
              <a:ext uri="{FF2B5EF4-FFF2-40B4-BE49-F238E27FC236}">
                <a16:creationId xmlns:a16="http://schemas.microsoft.com/office/drawing/2014/main" id="{F8BDE819-2709-47F2-B8B2-054CCACDF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8" y="5286160"/>
            <a:ext cx="9216118" cy="1187511"/>
          </a:xfrm>
          <a:prstGeom prst="rect">
            <a:avLst/>
          </a:prstGeom>
        </p:spPr>
      </p:pic>
    </p:spTree>
    <p:extLst>
      <p:ext uri="{BB962C8B-B14F-4D97-AF65-F5344CB8AC3E}">
        <p14:creationId xmlns:p14="http://schemas.microsoft.com/office/powerpoint/2010/main" val="238367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E36542A2C75F4EBDA32FC4C22F206B" ma:contentTypeVersion="13" ma:contentTypeDescription="Create a new document." ma:contentTypeScope="" ma:versionID="31399e781c7235c414a097e2a0dab215">
  <xsd:schema xmlns:xsd="http://www.w3.org/2001/XMLSchema" xmlns:xs="http://www.w3.org/2001/XMLSchema" xmlns:p="http://schemas.microsoft.com/office/2006/metadata/properties" xmlns:ns3="856d00b7-ac55-4f66-bd26-37c6fc67823b" xmlns:ns4="2fa4757f-0a96-4695-9d74-52ed6392fefb" targetNamespace="http://schemas.microsoft.com/office/2006/metadata/properties" ma:root="true" ma:fieldsID="912a7019c96545c526d236559a6cd3d6" ns3:_="" ns4:_="">
    <xsd:import namespace="856d00b7-ac55-4f66-bd26-37c6fc67823b"/>
    <xsd:import namespace="2fa4757f-0a96-4695-9d74-52ed6392fe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6d00b7-ac55-4f66-bd26-37c6fc6782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a4757f-0a96-4695-9d74-52ed6392fef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885AC0-E314-4C12-A800-35D86700372A}">
  <ds:schemaRefs>
    <ds:schemaRef ds:uri="http://schemas.microsoft.com/sharepoint/v3/contenttype/forms"/>
  </ds:schemaRefs>
</ds:datastoreItem>
</file>

<file path=customXml/itemProps2.xml><?xml version="1.0" encoding="utf-8"?>
<ds:datastoreItem xmlns:ds="http://schemas.openxmlformats.org/officeDocument/2006/customXml" ds:itemID="{10BD8CCD-ACEC-49BD-A144-7402488FA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6d00b7-ac55-4f66-bd26-37c6fc67823b"/>
    <ds:schemaRef ds:uri="2fa4757f-0a96-4695-9d74-52ed6392f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8D56A1-308D-49F1-8FA4-5A351A302826}">
  <ds:schemaRefs>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2fa4757f-0a96-4695-9d74-52ed6392fefb"/>
    <ds:schemaRef ds:uri="856d00b7-ac55-4f66-bd26-37c6fc67823b"/>
  </ds:schemaRefs>
</ds:datastoreItem>
</file>

<file path=docProps/app.xml><?xml version="1.0" encoding="utf-8"?>
<Properties xmlns="http://schemas.openxmlformats.org/officeDocument/2006/extended-properties" xmlns:vt="http://schemas.openxmlformats.org/officeDocument/2006/docPropsVTypes">
  <TotalTime>9799</TotalTime>
  <Words>2903</Words>
  <Application>Microsoft Office PowerPoint</Application>
  <PresentationFormat>On-screen Show (4:3)</PresentationFormat>
  <Paragraphs>269</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ＭＳ Ｐゴシック</vt:lpstr>
      <vt:lpstr>Arial</vt:lpstr>
      <vt:lpstr>Calibri</vt:lpstr>
      <vt:lpstr>Cambria</vt:lpstr>
      <vt:lpstr>Frutiger 47LightCn</vt:lpstr>
      <vt:lpstr>Frutiger 57Cn</vt:lpstr>
      <vt:lpstr>Times New Roman</vt:lpstr>
      <vt:lpstr>Wingdings</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Circular farming in the Netherlands</vt:lpstr>
      <vt:lpstr>PowerPoint Presentation</vt:lpstr>
      <vt:lpstr>PowerPoint Presentation</vt:lpstr>
      <vt:lpstr>PowerPoint Presentation</vt:lpstr>
      <vt:lpstr>Post-normal science?</vt:lpstr>
      <vt:lpstr>PowerPoint Presentation</vt:lpstr>
      <vt:lpstr>PowerPoint Presentation</vt:lpstr>
      <vt:lpstr>PowerPoint Presentation</vt:lpstr>
    </vt:vector>
  </TitlesOfParts>
  <Company>UoG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KEECH, Daniel</cp:lastModifiedBy>
  <cp:revision>579</cp:revision>
  <cp:lastPrinted>2022-03-22T12:45:55Z</cp:lastPrinted>
  <dcterms:created xsi:type="dcterms:W3CDTF">2015-04-09T13:37:14Z</dcterms:created>
  <dcterms:modified xsi:type="dcterms:W3CDTF">2023-04-24T11:45:25Z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0x010100D3E36542A2C75F4EBDA32FC4C22F206B</vt:lpwstr>
  </property>
</Properties>
</file>