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pptx" ContentType="image/unknown"/>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264" r:id="rId7"/>
    <p:sldId id="265" r:id="rId8"/>
    <p:sldId id="266" r:id="rId9"/>
    <p:sldId id="268" r:id="rId10"/>
    <p:sldId id="372" r:id="rId11"/>
    <p:sldId id="374" r:id="rId12"/>
    <p:sldId id="375" r:id="rId13"/>
    <p:sldId id="371" r:id="rId14"/>
    <p:sldId id="373" r:id="rId15"/>
    <p:sldId id="273" r:id="rId16"/>
    <p:sldId id="346" r:id="rId17"/>
    <p:sldId id="257" r:id="rId18"/>
    <p:sldId id="350" r:id="rId19"/>
    <p:sldId id="351" r:id="rId20"/>
    <p:sldId id="352" r:id="rId21"/>
    <p:sldId id="271" r:id="rId22"/>
    <p:sldId id="311" r:id="rId23"/>
    <p:sldId id="349" r:id="rId24"/>
    <p:sldId id="368" r:id="rId25"/>
    <p:sldId id="370"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1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ECH, Daniel" initials="KD" lastIdx="2" clrIdx="0">
    <p:extLst>
      <p:ext uri="{19B8F6BF-5375-455C-9EA6-DF929625EA0E}">
        <p15:presenceInfo xmlns:p15="http://schemas.microsoft.com/office/powerpoint/2012/main" userId="S-1-5-21-29509730-763046889-1244863647-1371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4" autoAdjust="0"/>
    <p:restoredTop sz="62957" autoAdjust="0"/>
  </p:normalViewPr>
  <p:slideViewPr>
    <p:cSldViewPr snapToGrid="0" showGuides="1">
      <p:cViewPr varScale="1">
        <p:scale>
          <a:sx n="32" d="100"/>
          <a:sy n="32" d="100"/>
        </p:scale>
        <p:origin x="1624" y="36"/>
      </p:cViewPr>
      <p:guideLst>
        <p:guide orient="horz" pos="2160"/>
        <p:guide pos="3840"/>
        <p:guide orient="horz" pos="3135"/>
      </p:guideLst>
    </p:cSldViewPr>
  </p:slideViewPr>
  <p:notesTextViewPr>
    <p:cViewPr>
      <p:scale>
        <a:sx n="100" d="100"/>
        <a:sy n="100" d="100"/>
      </p:scale>
      <p:origin x="0" y="0"/>
    </p:cViewPr>
  </p:notesTextViewPr>
  <p:notesViewPr>
    <p:cSldViewPr snapToGrid="0">
      <p:cViewPr varScale="1">
        <p:scale>
          <a:sx n="51" d="100"/>
          <a:sy n="51" d="100"/>
        </p:scale>
        <p:origin x="2688"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CH, Daniel" userId="5c65049e-8423-47d8-8622-aa8a882a10fa" providerId="ADAL" clId="{FEDB4BF8-B53E-4BE2-ABD4-F0D83E7ED226}"/>
    <pc:docChg chg="modSld">
      <pc:chgData name="KEECH, Daniel" userId="5c65049e-8423-47d8-8622-aa8a882a10fa" providerId="ADAL" clId="{FEDB4BF8-B53E-4BE2-ABD4-F0D83E7ED226}" dt="2023-04-25T11:13:32.680" v="19" actId="20577"/>
      <pc:docMkLst>
        <pc:docMk/>
      </pc:docMkLst>
      <pc:sldChg chg="modSp">
        <pc:chgData name="KEECH, Daniel" userId="5c65049e-8423-47d8-8622-aa8a882a10fa" providerId="ADAL" clId="{FEDB4BF8-B53E-4BE2-ABD4-F0D83E7ED226}" dt="2023-04-24T11:44:37.742" v="13" actId="20577"/>
        <pc:sldMkLst>
          <pc:docMk/>
          <pc:sldMk cId="1384207231" sldId="256"/>
        </pc:sldMkLst>
        <pc:spChg chg="mod">
          <ac:chgData name="KEECH, Daniel" userId="5c65049e-8423-47d8-8622-aa8a882a10fa" providerId="ADAL" clId="{FEDB4BF8-B53E-4BE2-ABD4-F0D83E7ED226}" dt="2023-04-24T11:44:37.742" v="13" actId="20577"/>
          <ac:spMkLst>
            <pc:docMk/>
            <pc:sldMk cId="1384207231" sldId="256"/>
            <ac:spMk id="2" creationId="{47ECF355-B2B4-419A-AB7B-86B859BF5621}"/>
          </ac:spMkLst>
        </pc:spChg>
      </pc:sldChg>
      <pc:sldChg chg="modNotesTx">
        <pc:chgData name="KEECH, Daniel" userId="5c65049e-8423-47d8-8622-aa8a882a10fa" providerId="ADAL" clId="{FEDB4BF8-B53E-4BE2-ABD4-F0D83E7ED226}" dt="2023-04-24T14:24:32.095" v="14" actId="20577"/>
        <pc:sldMkLst>
          <pc:docMk/>
          <pc:sldMk cId="3229584086" sldId="260"/>
        </pc:sldMkLst>
      </pc:sldChg>
      <pc:sldChg chg="modNotesTx">
        <pc:chgData name="KEECH, Daniel" userId="5c65049e-8423-47d8-8622-aa8a882a10fa" providerId="ADAL" clId="{FEDB4BF8-B53E-4BE2-ABD4-F0D83E7ED226}" dt="2023-04-25T11:13:32.680" v="19" actId="20577"/>
        <pc:sldMkLst>
          <pc:docMk/>
          <pc:sldMk cId="716573763" sldId="266"/>
        </pc:sldMkLst>
      </pc:sldChg>
      <pc:sldChg chg="modNotesTx">
        <pc:chgData name="KEECH, Daniel" userId="5c65049e-8423-47d8-8622-aa8a882a10fa" providerId="ADAL" clId="{FEDB4BF8-B53E-4BE2-ABD4-F0D83E7ED226}" dt="2023-04-24T14:27:57.919" v="16" actId="20577"/>
        <pc:sldMkLst>
          <pc:docMk/>
          <pc:sldMk cId="1417765906" sldId="373"/>
        </pc:sldMkLst>
      </pc:sldChg>
    </pc:docChg>
  </pc:docChgLst>
  <pc:docChgLst>
    <pc:chgData name="KEECH, Daniel" userId="5c65049e-8423-47d8-8622-aa8a882a10fa" providerId="ADAL" clId="{7545A7F7-CB39-4517-960E-458696BC8EB5}"/>
  </pc:docChgLst>
  <pc:docChgLst>
    <pc:chgData name="KEECH, Daniel" userId="5c65049e-8423-47d8-8622-aa8a882a10fa" providerId="ADAL" clId="{A2853C4D-C5C2-41A7-A7CF-C5EC778DB39F}"/>
  </pc:docChgLst>
  <pc:docChgLst>
    <pc:chgData name="KEECH, Daniel" userId="S::s2111615@glos.ac.uk::5c65049e-8423-47d8-8622-aa8a882a10fa" providerId="AD" clId="Web-{1038C01C-ED79-4758-92D9-0D9C0082DF9F}"/>
  </pc:docChgLst>
  <pc:docChgLst>
    <pc:chgData name="KEECH, Daniel" userId="5c65049e-8423-47d8-8622-aa8a882a10fa" providerId="ADAL" clId="{17DE58FC-DE2E-47BD-A900-8FE19F53CE41}"/>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4412" tIns="47206" rIns="94412" bIns="47206" rtlCol="0"/>
          <a:lstStyle>
            <a:lvl1pPr algn="l">
              <a:defRPr sz="1200"/>
            </a:lvl1pPr>
          </a:lstStyle>
          <a:p>
            <a:endParaRPr lang="en-GB"/>
          </a:p>
        </p:txBody>
      </p:sp>
      <p:sp>
        <p:nvSpPr>
          <p:cNvPr id="3" name="Date Placeholder 2"/>
          <p:cNvSpPr>
            <a:spLocks noGrp="1"/>
          </p:cNvSpPr>
          <p:nvPr>
            <p:ph type="dt" idx="1"/>
          </p:nvPr>
        </p:nvSpPr>
        <p:spPr>
          <a:xfrm>
            <a:off x="4143588" y="1"/>
            <a:ext cx="3169920" cy="481727"/>
          </a:xfrm>
          <a:prstGeom prst="rect">
            <a:avLst/>
          </a:prstGeom>
        </p:spPr>
        <p:txBody>
          <a:bodyPr vert="horz" lIns="94412" tIns="47206" rIns="94412" bIns="47206" rtlCol="0"/>
          <a:lstStyle>
            <a:lvl1pPr algn="r">
              <a:defRPr sz="1200"/>
            </a:lvl1pPr>
          </a:lstStyle>
          <a:p>
            <a:fld id="{BD224419-9F8E-4DA9-B7ED-A76C9994BFD2}" type="datetimeFigureOut">
              <a:rPr lang="en-GB" smtClean="0"/>
              <a:t>25/04/2023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412" tIns="47206" rIns="94412" bIns="47206" rtlCol="0" anchor="ctr"/>
          <a:lstStyle/>
          <a:p>
            <a:endParaRPr lang="en-GB"/>
          </a:p>
        </p:txBody>
      </p:sp>
      <p:sp>
        <p:nvSpPr>
          <p:cNvPr id="5" name="Notes Placeholder 4"/>
          <p:cNvSpPr>
            <a:spLocks noGrp="1"/>
          </p:cNvSpPr>
          <p:nvPr>
            <p:ph type="body" sz="quarter" idx="3"/>
          </p:nvPr>
        </p:nvSpPr>
        <p:spPr>
          <a:xfrm>
            <a:off x="731521" y="4620579"/>
            <a:ext cx="5852160" cy="3780473"/>
          </a:xfrm>
          <a:prstGeom prst="rect">
            <a:avLst/>
          </a:prstGeom>
        </p:spPr>
        <p:txBody>
          <a:bodyPr vert="horz" lIns="94412" tIns="47206" rIns="94412" bIns="47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4412" tIns="47206" rIns="94412" bIns="47206" rtlCol="0" anchor="b"/>
          <a:lstStyle>
            <a:lvl1pPr algn="l">
              <a:defRPr sz="1200"/>
            </a:lvl1pPr>
          </a:lstStyle>
          <a:p>
            <a:endParaRPr lang="en-GB"/>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4412" tIns="47206" rIns="94412" bIns="47206" rtlCol="0" anchor="b"/>
          <a:lstStyle>
            <a:lvl1pPr algn="r">
              <a:defRPr sz="1200"/>
            </a:lvl1pPr>
          </a:lstStyle>
          <a:p>
            <a:fld id="{E5521CA9-4D82-41A1-B2B0-B359BCCE7DE0}" type="slidenum">
              <a:rPr lang="en-GB" smtClean="0"/>
              <a:t>‹#›</a:t>
            </a:fld>
            <a:endParaRPr lang="en-GB"/>
          </a:p>
        </p:txBody>
      </p:sp>
    </p:spTree>
    <p:extLst>
      <p:ext uri="{BB962C8B-B14F-4D97-AF65-F5344CB8AC3E}">
        <p14:creationId xmlns:p14="http://schemas.microsoft.com/office/powerpoint/2010/main" val="2759127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large picture shows commercial urban horticulture in the German city of Bamberg, pop. c.75,000.</a:t>
            </a:r>
          </a:p>
          <a:p>
            <a:endParaRPr lang="en-GB" dirty="0"/>
          </a:p>
          <a:p>
            <a:r>
              <a:rPr lang="en-GB" dirty="0"/>
              <a:t>The smaller image is the book co-edited by Nadia, with a short chapter about UK allotments by the both of us. It’s open access and free to download.</a:t>
            </a:r>
          </a:p>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1</a:t>
            </a:fld>
            <a:endParaRPr lang="en-GB"/>
          </a:p>
        </p:txBody>
      </p:sp>
    </p:spTree>
    <p:extLst>
      <p:ext uri="{BB962C8B-B14F-4D97-AF65-F5344CB8AC3E}">
        <p14:creationId xmlns:p14="http://schemas.microsoft.com/office/powerpoint/2010/main" val="249604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12</a:t>
            </a:fld>
            <a:endParaRPr lang="en-GB"/>
          </a:p>
        </p:txBody>
      </p:sp>
    </p:spTree>
    <p:extLst>
      <p:ext uri="{BB962C8B-B14F-4D97-AF65-F5344CB8AC3E}">
        <p14:creationId xmlns:p14="http://schemas.microsoft.com/office/powerpoint/2010/main" val="419428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BE16CD3-FEA4-40A0-BAF9-54B01C62F493}"/>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089BC527-473F-4120-BB03-39D09A3D89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Denes echoes some of the polarisation raised earlier by Mabey about personal and received wisdoms/experiences. The validity of certain structures and ideas over others, and challenging ideas of universality, such as that the (possibly scornful?) occupants of the High Citadel were once children who walked in cornfields, who want their children to do so… And issues of city/country separation.</a:t>
            </a:r>
          </a:p>
        </p:txBody>
      </p:sp>
      <p:sp>
        <p:nvSpPr>
          <p:cNvPr id="61444" name="Slide Number Placeholder 3">
            <a:extLst>
              <a:ext uri="{FF2B5EF4-FFF2-40B4-BE49-F238E27FC236}">
                <a16:creationId xmlns:a16="http://schemas.microsoft.com/office/drawing/2014/main" id="{4B876F5A-168B-44AF-8DF7-1CA37D78C3A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1A9721-898A-4586-ADEE-0311DB27C072}" type="slidenum">
              <a:rPr lang="en-GB" altLang="en-US" smtClean="0">
                <a:latin typeface="Times New Roman" panose="02020603050405020304" pitchFamily="18" charset="0"/>
              </a:rPr>
              <a:pPr>
                <a:spcBef>
                  <a:spcPct val="0"/>
                </a:spcBef>
              </a:pPr>
              <a:t>13</a:t>
            </a:fld>
            <a:endParaRPr lang="en-GB"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make three main points:</a:t>
            </a:r>
          </a:p>
          <a:p>
            <a:endParaRPr lang="en-GB" dirty="0"/>
          </a:p>
          <a:p>
            <a:pPr marL="228600" lvl="0" indent="-228600">
              <a:buFont typeface="+mj-lt"/>
              <a:buAutoNum type="arabicPeriod"/>
            </a:pPr>
            <a:r>
              <a:rPr lang="en-GB" dirty="0"/>
              <a:t>Firstly, there has been a huge upsurge in scholarship on urban gardening as a post-industrial, civil society innovation in response to a range of urgent concerns, for example: is urban gardening an answer to food security in global and rapidly-growing mega-cities? Yet in many smaller cities, commercial urban horticulture is an on-going and longstanding tradition. The picture above shows the German city of Bamberg as a case in point, where about 20, mainly family-run businesses, continue a practice which has its roots in the 14</a:t>
            </a:r>
            <a:r>
              <a:rPr lang="en-GB" baseline="30000" dirty="0"/>
              <a:t>th</a:t>
            </a:r>
            <a:r>
              <a:rPr lang="en-GB" dirty="0"/>
              <a:t> century.</a:t>
            </a:r>
          </a:p>
          <a:p>
            <a:pPr marL="228600" indent="-228600">
              <a:buFont typeface="+mj-lt"/>
              <a:buAutoNum type="arabicPeriod"/>
            </a:pPr>
            <a:endParaRPr lang="en-GB" dirty="0"/>
          </a:p>
          <a:p>
            <a:pPr marL="228600" indent="-228600">
              <a:buFont typeface="+mj-lt"/>
              <a:buAutoNum type="arabicPeriod"/>
            </a:pPr>
            <a:r>
              <a:rPr lang="en-GB" dirty="0"/>
              <a:t>My second point relates to methods and themes used in studying urban gardens. Really exciting studies by well-known geographers and sociologists in particular have focused on issues such as food security and climate resilience, community cohesion and integration, as well as power relations and governance of the urban food chain. Matt will cover some of these issues no doubt. Instead, Marc and I have been captivated by issues including cultural structures and institutions, because in Bamberg the gardens are part of the World Heritage designation of the city; and the gardens are run by ancient, male-dominated fraternities who have a key role in upholding tradition and identity. So we have used culture as a different way in to studying urban horticulture.</a:t>
            </a:r>
          </a:p>
          <a:p>
            <a:pPr marL="228600" indent="-228600">
              <a:buFont typeface="+mj-lt"/>
              <a:buAutoNum type="arabicPeriod"/>
            </a:pPr>
            <a:endParaRPr lang="en-GB" dirty="0"/>
          </a:p>
          <a:p>
            <a:pPr marL="228600" indent="-228600">
              <a:buFont typeface="+mj-lt"/>
              <a:buAutoNum type="arabicPeriod"/>
            </a:pPr>
            <a:r>
              <a:rPr lang="en-GB" dirty="0"/>
              <a:t>My last point is that by thinking about urban gardens culturally and historically, we can begin to see their role as important contributions to the physical fabric, spatial layout and formation of rural identities in the city.</a:t>
            </a:r>
          </a:p>
          <a:p>
            <a:endParaRPr lang="en-GB" dirty="0"/>
          </a:p>
          <a:p>
            <a:endParaRPr lang="en-GB" dirty="0"/>
          </a:p>
          <a:p>
            <a:r>
              <a:rPr lang="en-GB" dirty="0"/>
              <a:t> </a:t>
            </a:r>
          </a:p>
        </p:txBody>
      </p:sp>
      <p:sp>
        <p:nvSpPr>
          <p:cNvPr id="4" name="Slide Number Placeholder 3"/>
          <p:cNvSpPr>
            <a:spLocks noGrp="1"/>
          </p:cNvSpPr>
          <p:nvPr>
            <p:ph type="sldNum" sz="quarter" idx="5"/>
          </p:nvPr>
        </p:nvSpPr>
        <p:spPr/>
        <p:txBody>
          <a:bodyPr/>
          <a:lstStyle/>
          <a:p>
            <a:fld id="{B4E117A3-E89B-4DF5-8DF9-2D743A283F45}" type="slidenum">
              <a:rPr lang="en-US" smtClean="0"/>
              <a:t>14</a:t>
            </a:fld>
            <a:endParaRPr lang="en-US"/>
          </a:p>
        </p:txBody>
      </p:sp>
    </p:spTree>
    <p:extLst>
      <p:ext uri="{BB962C8B-B14F-4D97-AF65-F5344CB8AC3E}">
        <p14:creationId xmlns:p14="http://schemas.microsoft.com/office/powerpoint/2010/main" val="94523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1602 map of the city which shows, in the yellow frame, the Lower Gardeners’ Quarter. You can see how many cultivated fields there are also just outside the frame, and similarly in the left hand side of the picture you can see orchards and vineyards.</a:t>
            </a:r>
          </a:p>
        </p:txBody>
      </p:sp>
      <p:sp>
        <p:nvSpPr>
          <p:cNvPr id="4" name="Slide Number Placeholder 3"/>
          <p:cNvSpPr>
            <a:spLocks noGrp="1"/>
          </p:cNvSpPr>
          <p:nvPr>
            <p:ph type="sldNum" sz="quarter" idx="5"/>
          </p:nvPr>
        </p:nvSpPr>
        <p:spPr/>
        <p:txBody>
          <a:bodyPr/>
          <a:lstStyle/>
          <a:p>
            <a:fld id="{B4E117A3-E89B-4DF5-8DF9-2D743A283F45}" type="slidenum">
              <a:rPr lang="en-US" smtClean="0"/>
              <a:t>15</a:t>
            </a:fld>
            <a:endParaRPr lang="en-US"/>
          </a:p>
        </p:txBody>
      </p:sp>
    </p:spTree>
    <p:extLst>
      <p:ext uri="{BB962C8B-B14F-4D97-AF65-F5344CB8AC3E}">
        <p14:creationId xmlns:p14="http://schemas.microsoft.com/office/powerpoint/2010/main" val="1162805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same area in 1930 and again in 2017 where you still see a very similar layout, not just between these two dates, but also the earlier one from 1602. In this respect we can recall </a:t>
            </a:r>
            <a:r>
              <a:rPr lang="en-GB" sz="1200" dirty="0">
                <a:cs typeface="Arial" panose="020B0604020202020204" pitchFamily="34" charset="0"/>
                <a:sym typeface="Wingdings" panose="05000000000000000000" pitchFamily="2" charset="2"/>
              </a:rPr>
              <a:t>Sarah Parham’s idea of ‘food space’ (Parham 2015: 71) as a spatial quality and local identity that has developed over centuries and serves </a:t>
            </a:r>
            <a:r>
              <a:rPr lang="en-GB" sz="1200" dirty="0">
                <a:cs typeface="Arial" panose="020B0604020202020204" pitchFamily="34" charset="0"/>
              </a:rPr>
              <a:t>(here though small and privately owned gardens) as ‘rural green space’ in the city.</a:t>
            </a:r>
          </a:p>
          <a:p>
            <a:endParaRPr lang="en-GB" dirty="0"/>
          </a:p>
        </p:txBody>
      </p:sp>
      <p:sp>
        <p:nvSpPr>
          <p:cNvPr id="4" name="Slide Number Placeholder 3"/>
          <p:cNvSpPr>
            <a:spLocks noGrp="1"/>
          </p:cNvSpPr>
          <p:nvPr>
            <p:ph type="sldNum" sz="quarter" idx="5"/>
          </p:nvPr>
        </p:nvSpPr>
        <p:spPr/>
        <p:txBody>
          <a:bodyPr/>
          <a:lstStyle/>
          <a:p>
            <a:fld id="{B4E117A3-E89B-4DF5-8DF9-2D743A283F45}" type="slidenum">
              <a:rPr lang="en-US" smtClean="0"/>
              <a:t>16</a:t>
            </a:fld>
            <a:endParaRPr lang="en-US"/>
          </a:p>
        </p:txBody>
      </p:sp>
    </p:spTree>
    <p:extLst>
      <p:ext uri="{BB962C8B-B14F-4D97-AF65-F5344CB8AC3E}">
        <p14:creationId xmlns:p14="http://schemas.microsoft.com/office/powerpoint/2010/main" val="210414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my last slide, I want to highlight that, despite the strict traditions of the gardeners and the pressures to give up their land for housing demand, a new alliance has cautiously but enthusiastically developed between new politically and lifestyle motivated urban growers (seen on the left) and the gardening fraternities (seen on the right, during their traditional role in Corpus Christi procession).</a:t>
            </a:r>
          </a:p>
          <a:p>
            <a:endParaRPr lang="en-GB" dirty="0"/>
          </a:p>
          <a:p>
            <a:r>
              <a:rPr lang="en-GB" dirty="0"/>
              <a:t>New gardeners have emerged from green-left groups who want to engage in healthy physical activity and protect urban open spaces for environmental reasons. The gardener fraternities tend to be more conservative and sceptical of these new motivations. Yet both groups now rely on each other.</a:t>
            </a:r>
          </a:p>
          <a:p>
            <a:endParaRPr lang="en-GB" dirty="0"/>
          </a:p>
          <a:p>
            <a:r>
              <a:rPr lang="en-GB" dirty="0"/>
              <a:t>The new gardeners rent land from retiring growers and seek their help in growing local varieties which the traditional gardeners have always sold to local brewery restaurants (which are in their own right, guardian of local gastronomic culture). The traditional gardeners recognise among the new entrants, enthusiastic continuity for urban horticulture upon which the city’s World Heritage status rests. So the final point is, again, that in the heart of the city, cultural institutions, environmental functions and food production persist and evolve at the interface of innovation and tradition. Thank you (</a:t>
            </a:r>
            <a:r>
              <a:rPr lang="en-GB"/>
              <a:t>now show last slide).</a:t>
            </a:r>
            <a:endParaRPr lang="en-GB" dirty="0"/>
          </a:p>
        </p:txBody>
      </p:sp>
      <p:sp>
        <p:nvSpPr>
          <p:cNvPr id="4" name="Slide Number Placeholder 3"/>
          <p:cNvSpPr>
            <a:spLocks noGrp="1"/>
          </p:cNvSpPr>
          <p:nvPr>
            <p:ph type="sldNum" sz="quarter" idx="5"/>
          </p:nvPr>
        </p:nvSpPr>
        <p:spPr/>
        <p:txBody>
          <a:bodyPr/>
          <a:lstStyle/>
          <a:p>
            <a:fld id="{B4E117A3-E89B-4DF5-8DF9-2D743A283F45}" type="slidenum">
              <a:rPr lang="en-US" smtClean="0"/>
              <a:t>17</a:t>
            </a:fld>
            <a:endParaRPr lang="en-US"/>
          </a:p>
        </p:txBody>
      </p:sp>
    </p:spTree>
    <p:extLst>
      <p:ext uri="{BB962C8B-B14F-4D97-AF65-F5344CB8AC3E}">
        <p14:creationId xmlns:p14="http://schemas.microsoft.com/office/powerpoint/2010/main" val="417025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Rabot</a:t>
            </a:r>
            <a:r>
              <a:rPr lang="en-GB" dirty="0"/>
              <a:t>, Ghent, a community development project was started on the site of a former paint factory.</a:t>
            </a:r>
          </a:p>
          <a:p>
            <a:endParaRPr lang="en-GB" dirty="0"/>
          </a:p>
          <a:p>
            <a:r>
              <a:rPr lang="en-GB" dirty="0"/>
              <a:t>New soil</a:t>
            </a:r>
          </a:p>
          <a:p>
            <a:r>
              <a:rPr lang="en-GB" dirty="0"/>
              <a:t>Social </a:t>
            </a:r>
            <a:r>
              <a:rPr lang="en-GB" dirty="0" err="1"/>
              <a:t>ent</a:t>
            </a:r>
            <a:r>
              <a:rPr lang="en-GB" dirty="0"/>
              <a:t> sells veg in the site shop</a:t>
            </a:r>
          </a:p>
          <a:p>
            <a:r>
              <a:rPr lang="en-GB" dirty="0"/>
              <a:t>Are of ‘sans-papiers’ people with no papers, homeless, immigrants awaiting asylum decisions etc.</a:t>
            </a:r>
          </a:p>
          <a:p>
            <a:r>
              <a:rPr lang="en-GB" dirty="0"/>
              <a:t>Soc </a:t>
            </a:r>
            <a:r>
              <a:rPr lang="en-GB" dirty="0" err="1"/>
              <a:t>ent</a:t>
            </a:r>
            <a:r>
              <a:rPr lang="en-GB" dirty="0"/>
              <a:t> offers plots to local people who grow veg for personal consumption. But can sell the surplus to the Soc Ent shop and get paid in local alternative currency.</a:t>
            </a:r>
          </a:p>
          <a:p>
            <a:r>
              <a:rPr lang="en-GB" b="1" dirty="0"/>
              <a:t>Social inclusion... and brownfield restoration.</a:t>
            </a:r>
          </a:p>
        </p:txBody>
      </p:sp>
      <p:sp>
        <p:nvSpPr>
          <p:cNvPr id="4" name="Slide Number Placeholder 3"/>
          <p:cNvSpPr>
            <a:spLocks noGrp="1"/>
          </p:cNvSpPr>
          <p:nvPr>
            <p:ph type="sldNum" sz="quarter" idx="5"/>
          </p:nvPr>
        </p:nvSpPr>
        <p:spPr/>
        <p:txBody>
          <a:bodyPr/>
          <a:lstStyle/>
          <a:p>
            <a:fld id="{E5521CA9-4D82-41A1-B2B0-B359BCCE7DE0}" type="slidenum">
              <a:rPr lang="en-GB" smtClean="0"/>
              <a:t>18</a:t>
            </a:fld>
            <a:endParaRPr lang="en-GB"/>
          </a:p>
        </p:txBody>
      </p:sp>
    </p:spTree>
    <p:extLst>
      <p:ext uri="{BB962C8B-B14F-4D97-AF65-F5344CB8AC3E}">
        <p14:creationId xmlns:p14="http://schemas.microsoft.com/office/powerpoint/2010/main" val="2880428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50AFE42-123E-46C8-A441-7D363CD936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91A0073C-E925-4C10-994F-E0263F3D2443}" type="slidenum">
              <a:rPr lang="en-US" altLang="en-US"/>
              <a:pPr eaLnBrk="1" hangingPunct="1">
                <a:spcBef>
                  <a:spcPct val="0"/>
                </a:spcBef>
              </a:pPr>
              <a:t>19</a:t>
            </a:fld>
            <a:endParaRPr lang="en-US" altLang="en-US"/>
          </a:p>
        </p:txBody>
      </p:sp>
      <p:sp>
        <p:nvSpPr>
          <p:cNvPr id="29699" name="Rectangle 2">
            <a:extLst>
              <a:ext uri="{FF2B5EF4-FFF2-40B4-BE49-F238E27FC236}">
                <a16:creationId xmlns:a16="http://schemas.microsoft.com/office/drawing/2014/main" id="{2D8680E0-BD9B-4409-B525-6E033283C488}"/>
              </a:ext>
            </a:extLst>
          </p:cNvPr>
          <p:cNvSpPr>
            <a:spLocks noGrp="1" noRot="1" noChangeAspect="1" noChangeArrowheads="1" noTextEdit="1"/>
          </p:cNvSpPr>
          <p:nvPr>
            <p:ph type="sldImg"/>
          </p:nvPr>
        </p:nvSpPr>
        <p:spPr>
          <a:xfrm>
            <a:off x="23813" y="744538"/>
            <a:ext cx="6616700" cy="3722687"/>
          </a:xfrm>
          <a:ln/>
        </p:spPr>
      </p:sp>
      <p:sp>
        <p:nvSpPr>
          <p:cNvPr id="29700" name="Rectangle 3">
            <a:extLst>
              <a:ext uri="{FF2B5EF4-FFF2-40B4-BE49-F238E27FC236}">
                <a16:creationId xmlns:a16="http://schemas.microsoft.com/office/drawing/2014/main" id="{9706856B-18DF-4FDD-A78A-A2B036280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A7B76C45-C654-4A7B-AA9A-18B2A8CAF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8C311CCF-DB97-4D63-B726-033020C02F53}" type="slidenum">
              <a:rPr lang="en-US" altLang="en-US"/>
              <a:pPr eaLnBrk="1" hangingPunct="1">
                <a:spcBef>
                  <a:spcPct val="0"/>
                </a:spcBef>
              </a:pPr>
              <a:t>20</a:t>
            </a:fld>
            <a:endParaRPr lang="en-US" altLang="en-US"/>
          </a:p>
        </p:txBody>
      </p:sp>
      <p:sp>
        <p:nvSpPr>
          <p:cNvPr id="30723" name="Rectangle 2">
            <a:extLst>
              <a:ext uri="{FF2B5EF4-FFF2-40B4-BE49-F238E27FC236}">
                <a16:creationId xmlns:a16="http://schemas.microsoft.com/office/drawing/2014/main" id="{3904C06E-BD93-427E-926F-05B71B204BA8}"/>
              </a:ext>
            </a:extLst>
          </p:cNvPr>
          <p:cNvSpPr>
            <a:spLocks noGrp="1" noRot="1" noChangeAspect="1" noChangeArrowheads="1" noTextEdit="1"/>
          </p:cNvSpPr>
          <p:nvPr>
            <p:ph type="sldImg"/>
          </p:nvPr>
        </p:nvSpPr>
        <p:spPr>
          <a:xfrm>
            <a:off x="23813" y="744538"/>
            <a:ext cx="6616700" cy="3722687"/>
          </a:xfrm>
          <a:ln/>
        </p:spPr>
      </p:sp>
      <p:sp>
        <p:nvSpPr>
          <p:cNvPr id="30724" name="Rectangle 3">
            <a:extLst>
              <a:ext uri="{FF2B5EF4-FFF2-40B4-BE49-F238E27FC236}">
                <a16:creationId xmlns:a16="http://schemas.microsoft.com/office/drawing/2014/main" id="{0DA1FF1C-EFD3-4892-A88F-1B271F920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521CA9-4D82-41A1-B2B0-B359BCCE7DE0}" type="slidenum">
              <a:rPr lang="en-GB" smtClean="0"/>
              <a:t>21</a:t>
            </a:fld>
            <a:endParaRPr lang="en-GB"/>
          </a:p>
        </p:txBody>
      </p:sp>
    </p:spTree>
    <p:extLst>
      <p:ext uri="{BB962C8B-B14F-4D97-AF65-F5344CB8AC3E}">
        <p14:creationId xmlns:p14="http://schemas.microsoft.com/office/powerpoint/2010/main" val="46613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 to spend about 40 minutes on lecturing, then about 35 mins on class exercise. That gives us more time for questions and discussion if needed.</a:t>
            </a:r>
          </a:p>
        </p:txBody>
      </p:sp>
      <p:sp>
        <p:nvSpPr>
          <p:cNvPr id="4" name="Slide Number Placeholder 3"/>
          <p:cNvSpPr>
            <a:spLocks noGrp="1"/>
          </p:cNvSpPr>
          <p:nvPr>
            <p:ph type="sldNum" sz="quarter" idx="5"/>
          </p:nvPr>
        </p:nvSpPr>
        <p:spPr/>
        <p:txBody>
          <a:bodyPr/>
          <a:lstStyle/>
          <a:p>
            <a:fld id="{E5521CA9-4D82-41A1-B2B0-B359BCCE7DE0}" type="slidenum">
              <a:rPr lang="en-GB" smtClean="0"/>
              <a:t>2</a:t>
            </a:fld>
            <a:endParaRPr lang="en-GB"/>
          </a:p>
        </p:txBody>
      </p:sp>
    </p:spTree>
    <p:extLst>
      <p:ext uri="{BB962C8B-B14F-4D97-AF65-F5344CB8AC3E}">
        <p14:creationId xmlns:p14="http://schemas.microsoft.com/office/powerpoint/2010/main" val="3455793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22</a:t>
            </a:fld>
            <a:endParaRPr lang="en-GB"/>
          </a:p>
        </p:txBody>
      </p:sp>
    </p:spTree>
    <p:extLst>
      <p:ext uri="{BB962C8B-B14F-4D97-AF65-F5344CB8AC3E}">
        <p14:creationId xmlns:p14="http://schemas.microsoft.com/office/powerpoint/2010/main" val="4203678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UA is differently understood in the literature to rural agriculture. </a:t>
            </a:r>
          </a:p>
          <a:p>
            <a:endParaRPr lang="en-GB" dirty="0"/>
          </a:p>
          <a:p>
            <a:r>
              <a:rPr lang="en-GB" dirty="0"/>
              <a:t>(Notes)</a:t>
            </a:r>
          </a:p>
          <a:p>
            <a:r>
              <a:rPr lang="en-GB" dirty="0"/>
              <a:t>Urbanisation is partly about the human mobility from rural (food producing) areas to the city to find work, or better work than farming, or because mechanisation is reducing the demand for farm labour in the countryside. Some really substantial areas of rural Europe are now being more or less abandoned in a wide range of countries across the whole continent.</a:t>
            </a:r>
          </a:p>
          <a:p>
            <a:endParaRPr lang="en-GB" dirty="0"/>
          </a:p>
          <a:p>
            <a:r>
              <a:rPr lang="en-GB" dirty="0"/>
              <a:t>Urbanisation is also expanding into productive urban fringe areas, so some farms are being lost to development. On the other hand, it also means that voices which demand urban food production are growing, while cities remain very important as places as food markets.</a:t>
            </a:r>
          </a:p>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3</a:t>
            </a:fld>
            <a:endParaRPr lang="en-GB"/>
          </a:p>
        </p:txBody>
      </p:sp>
    </p:spTree>
    <p:extLst>
      <p:ext uri="{BB962C8B-B14F-4D97-AF65-F5344CB8AC3E}">
        <p14:creationId xmlns:p14="http://schemas.microsoft.com/office/powerpoint/2010/main" val="1556631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bad to start with my own quote but it’s very simple – perhaps too simple.</a:t>
            </a:r>
          </a:p>
          <a:p>
            <a:endParaRPr lang="en-GB" dirty="0"/>
          </a:p>
          <a:p>
            <a:r>
              <a:rPr lang="en-GB" dirty="0"/>
              <a:t>The quotations which follow complicate matters considerably. The Behrens citation in particular, really revolutionises the idea that farming is a rural project.</a:t>
            </a:r>
          </a:p>
          <a:p>
            <a:endParaRPr lang="en-GB" dirty="0"/>
          </a:p>
          <a:p>
            <a:r>
              <a:rPr lang="en-GB" dirty="0"/>
              <a:t>Opitz and co suggest that UA really is only historically something linked to serious provisioning, but in more recent times has been associated with food security. This is echoed by </a:t>
            </a:r>
            <a:r>
              <a:rPr lang="en-GB" dirty="0" err="1"/>
              <a:t>Tornaghi</a:t>
            </a:r>
            <a:r>
              <a:rPr lang="en-GB" dirty="0"/>
              <a:t> (2014 – overleaf) who, like Opitz, cites the Dig for Victory campaign of the Second World War as a time when food production came ‘back’ into the city due to the experience of crisis. By contrast, peri-urban agriculture is commercial and productive and really like rural agriculture, but with some of the spatial and social distinctions of being next to (expanding) cities – this implies clashes in land use perhaps. This might be fly tipping, trespassing, but also access to markets.</a:t>
            </a:r>
          </a:p>
          <a:p>
            <a:endParaRPr lang="en-GB" dirty="0"/>
          </a:p>
          <a:p>
            <a:pPr defTabSz="944118">
              <a:defRPr/>
            </a:pPr>
            <a:r>
              <a:rPr lang="en-GB" dirty="0"/>
              <a:t>In which ways might UA represent a failure of modernism: - perhaps because the market is not adequately nourishing everyone? Perhaps because the industrial agricultural system planned in the countryside is economically flawed? How does this understanding of a failed industrial model compare with the previous idea of agriculture in the urban system.</a:t>
            </a:r>
          </a:p>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4</a:t>
            </a:fld>
            <a:endParaRPr lang="en-GB"/>
          </a:p>
        </p:txBody>
      </p:sp>
    </p:spTree>
    <p:extLst>
      <p:ext uri="{BB962C8B-B14F-4D97-AF65-F5344CB8AC3E}">
        <p14:creationId xmlns:p14="http://schemas.microsoft.com/office/powerpoint/2010/main" val="9755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Tornaghi</a:t>
            </a:r>
            <a:r>
              <a:rPr lang="en-GB" dirty="0"/>
              <a:t> also indicates that there are a lot of claims made for UA, especially in terms of reducing the ecological foot print of cities, improving urban food security and making good use of vacant lots. This is not least in cities which have suffered from inner city economic decline and spatial abandonment, such as Detroit, East London, Belgrade, and Ghent (</a:t>
            </a:r>
            <a:r>
              <a:rPr lang="en-GB" dirty="0" err="1"/>
              <a:t>Mettepenningen</a:t>
            </a:r>
            <a:r>
              <a:rPr lang="en-GB" dirty="0"/>
              <a:t> et al. 2015)</a:t>
            </a:r>
          </a:p>
          <a:p>
            <a:endParaRPr lang="en-GB" dirty="0"/>
          </a:p>
          <a:p>
            <a:r>
              <a:rPr lang="en-GB" dirty="0" err="1"/>
              <a:t>Tornaghi</a:t>
            </a:r>
            <a:r>
              <a:rPr lang="en-GB" dirty="0"/>
              <a:t> implies a much more social and rather organic approach to UA than Alessio, who suggests that UA needs to be built into strategic urban design.</a:t>
            </a:r>
          </a:p>
          <a:p>
            <a:endParaRPr lang="en-GB" dirty="0"/>
          </a:p>
          <a:p>
            <a:pPr defTabSz="944118">
              <a:defRPr/>
            </a:pPr>
            <a:r>
              <a:rPr lang="en-GB" dirty="0"/>
              <a:t>Russo’s quote suggests that transportation costs will create demand for food less well-travelled, implying of course that UA can play a part in local food networks to feed a growing urban population. This is a really major narrative too. Jack Jones MA Land Arch on roof top gardens capacity in Bristol.</a:t>
            </a:r>
          </a:p>
          <a:p>
            <a:pPr defTabSz="944118">
              <a:defRPr/>
            </a:pPr>
            <a:endParaRPr lang="en-GB" dirty="0"/>
          </a:p>
          <a:p>
            <a:pPr defTabSz="944118">
              <a:defRPr/>
            </a:pPr>
            <a:r>
              <a:rPr lang="en-GB" dirty="0"/>
              <a:t>The pictures show policy support at (national level) for UA as both a food security issue and – very importantly – Green Infrastructure. Liveable Cities. Remember the SDGs yesterday – sustainable cities SDG 11. </a:t>
            </a:r>
          </a:p>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5</a:t>
            </a:fld>
            <a:endParaRPr lang="en-GB"/>
          </a:p>
        </p:txBody>
      </p:sp>
    </p:spTree>
    <p:extLst>
      <p:ext uri="{BB962C8B-B14F-4D97-AF65-F5344CB8AC3E}">
        <p14:creationId xmlns:p14="http://schemas.microsoft.com/office/powerpoint/2010/main" val="130075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Joy’s report was responding to the idea that around 90% of fruits and 60% of vegetables are imported into the UK. It juggles interesting issues, for example the (at that time) rising cost of oil (cf. Alessio’s paper) and the associated impact om the environment on climate change. It also acknowledged that Bristol has been associated with global food trade – some of it linked to slavery – for almost 1000 years. And it estimated that around 2,000 acres (800 ha – or 7%) of the city could be devoted to vegetable production. It also positions the city as a driver for the regional food economy, offering markets for regional farmers.</a:t>
            </a:r>
          </a:p>
          <a:p>
            <a:endParaRPr lang="en-GB" dirty="0"/>
          </a:p>
          <a:p>
            <a:r>
              <a:rPr lang="en-GB" dirty="0"/>
              <a:t>Lincoln’s Food Partnership is concerned with food poverty. Similarly, 310ha are identified as potential spaces for cultivation in the quest for self-sufficiency. This is especially interesting in Lincoln, because it is the capital of the county where 10% of Britain’s agriculture is produced, mainly in industrial arable and horticulture concerns.</a:t>
            </a:r>
          </a:p>
          <a:p>
            <a:endParaRPr lang="en-GB" dirty="0"/>
          </a:p>
          <a:p>
            <a:r>
              <a:rPr lang="en-GB" dirty="0"/>
              <a:t>So these two examples position the city as, on one hand, related to the region and, on the other hand, distinct from and not integrated with the region. </a:t>
            </a:r>
          </a:p>
          <a:p>
            <a:endParaRPr lang="en-GB" dirty="0"/>
          </a:p>
          <a:p>
            <a:r>
              <a:rPr lang="en-GB" dirty="0"/>
              <a:t>The Bristol example is normative in relation to UA as a sustainability driver, but look who has funded it. Lincoln is more closely linked to poverty, as is Rosario.</a:t>
            </a:r>
          </a:p>
          <a:p>
            <a:endParaRPr lang="en-GB" dirty="0"/>
          </a:p>
          <a:p>
            <a:r>
              <a:rPr lang="en-GB" dirty="0"/>
              <a:t>Marielle’s paper indicates the frequently practiced public participatory processes of designing urban space for food production. The Rosario (Argentina) story is especially linked to the leadership of the city council to use public spaces (parks) to help get people eating better food.</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5521CA9-4D82-41A1-B2B0-B359BCCE7DE0}" type="slidenum">
              <a:rPr lang="en-GB" smtClean="0"/>
              <a:t>6</a:t>
            </a:fld>
            <a:endParaRPr lang="en-GB"/>
          </a:p>
        </p:txBody>
      </p:sp>
    </p:spTree>
    <p:extLst>
      <p:ext uri="{BB962C8B-B14F-4D97-AF65-F5344CB8AC3E}">
        <p14:creationId xmlns:p14="http://schemas.microsoft.com/office/powerpoint/2010/main" val="34340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west’, especially in North America, AFNs are seen as oppositional to the mainstream commercial system and outside it and favour organic methods. AFNs have been linked to communities of people trying to achieve some kind of rural lifestyle, although the importance of cities as special markets for enlightened consumers is evident – see Henderson and Van </a:t>
            </a:r>
            <a:r>
              <a:rPr lang="en-GB" dirty="0" err="1"/>
              <a:t>En</a:t>
            </a:r>
            <a:r>
              <a:rPr lang="en-GB" dirty="0"/>
              <a:t> (2007).</a:t>
            </a:r>
          </a:p>
          <a:p>
            <a:endParaRPr lang="en-GB" dirty="0"/>
          </a:p>
          <a:p>
            <a:r>
              <a:rPr lang="en-GB" dirty="0"/>
              <a:t>In the UK and continental western Europe, AFNs are also trying to lever back control of some of the power of corporate food business, and increasingly have been associated with enterprise innovation (</a:t>
            </a:r>
            <a:r>
              <a:rPr lang="en-GB" dirty="0" err="1"/>
              <a:t>Grivens</a:t>
            </a:r>
            <a:r>
              <a:rPr lang="en-GB" dirty="0"/>
              <a:t> et al 2017), as well as urban place-making (Koopmans et al 2017).</a:t>
            </a:r>
          </a:p>
          <a:p>
            <a:endParaRPr lang="en-GB" dirty="0"/>
          </a:p>
          <a:p>
            <a:r>
              <a:rPr lang="en-GB" dirty="0"/>
              <a:t>Important work by Petr </a:t>
            </a:r>
            <a:r>
              <a:rPr lang="en-GB" dirty="0" err="1"/>
              <a:t>Jehlicka</a:t>
            </a:r>
            <a:r>
              <a:rPr lang="en-GB" dirty="0"/>
              <a:t> and Petr </a:t>
            </a:r>
            <a:r>
              <a:rPr lang="en-GB" dirty="0" err="1"/>
              <a:t>Danek</a:t>
            </a:r>
            <a:r>
              <a:rPr lang="en-GB" dirty="0"/>
              <a:t> (plus others such as </a:t>
            </a:r>
            <a:r>
              <a:rPr lang="en-GB" dirty="0" err="1"/>
              <a:t>Vavra</a:t>
            </a:r>
            <a:r>
              <a:rPr lang="en-GB" dirty="0"/>
              <a:t>, </a:t>
            </a:r>
            <a:r>
              <a:rPr lang="en-GB" dirty="0" err="1"/>
              <a:t>Duzi</a:t>
            </a:r>
            <a:r>
              <a:rPr lang="en-GB" dirty="0"/>
              <a:t>, </a:t>
            </a:r>
            <a:r>
              <a:rPr lang="en-GB" dirty="0" err="1"/>
              <a:t>Spilkova</a:t>
            </a:r>
            <a:r>
              <a:rPr lang="en-GB" dirty="0"/>
              <a:t> etc) highlighted that western-centric science publishing (partly because of the dominance of the English language) means that very little is getting heard about the applicability of AFN notions in CEE countries, where high levels of self-provisioning and non-market distribution mean that some of the aspirations of western AFNs are quiet forms of lived sustainability.</a:t>
            </a:r>
          </a:p>
          <a:p>
            <a:endParaRPr lang="en-GB" dirty="0"/>
          </a:p>
          <a:p>
            <a:r>
              <a:rPr lang="en-GB" dirty="0"/>
              <a:t>Have a look at the Slow Food central Europe project – unity, diversity, heritage, sharing, solidarity, local identity and European common ground, innovations. Very complex and varied messages. Brno appears around 3 mins 50 secs. </a:t>
            </a:r>
          </a:p>
        </p:txBody>
      </p:sp>
      <p:sp>
        <p:nvSpPr>
          <p:cNvPr id="4" name="Slide Number Placeholder 3"/>
          <p:cNvSpPr>
            <a:spLocks noGrp="1"/>
          </p:cNvSpPr>
          <p:nvPr>
            <p:ph type="sldNum" sz="quarter" idx="5"/>
          </p:nvPr>
        </p:nvSpPr>
        <p:spPr/>
        <p:txBody>
          <a:bodyPr/>
          <a:lstStyle/>
          <a:p>
            <a:fld id="{E5521CA9-4D82-41A1-B2B0-B359BCCE7DE0}" type="slidenum">
              <a:rPr lang="en-GB" smtClean="0"/>
              <a:t>7</a:t>
            </a:fld>
            <a:endParaRPr lang="en-GB"/>
          </a:p>
        </p:txBody>
      </p:sp>
    </p:spTree>
    <p:extLst>
      <p:ext uri="{BB962C8B-B14F-4D97-AF65-F5344CB8AC3E}">
        <p14:creationId xmlns:p14="http://schemas.microsoft.com/office/powerpoint/2010/main" val="23696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Gender is a very rich area of research interest in any kind of food study but is especially dynamic in urban settings.</a:t>
            </a:r>
          </a:p>
          <a:p>
            <a:endParaRPr lang="en-GB" dirty="0"/>
          </a:p>
          <a:p>
            <a:r>
              <a:rPr lang="en-GB" dirty="0"/>
              <a:t>A starting point is gender inequality per se, but this can be seen very clearly in relation to food. For example, the top picture is a 1959 advert for kitchen appliances. These may have removed some of the drudgery of housework in earlier times, but also reinforced views of the women’s position as a home-maker, cook and carer in urban and suburban economic settings. Expectations about how a woman (and the kitchen) might look is also notable, compared to some of the people and food producing settings of UA projects today.</a:t>
            </a:r>
          </a:p>
          <a:p>
            <a:endParaRPr lang="en-GB" dirty="0"/>
          </a:p>
          <a:p>
            <a:r>
              <a:rPr lang="en-GB" dirty="0"/>
              <a:t>There are many foodscapes in the city that reveal gendered social, political and cultural issues, including in the Hospitality, Catering and Tourism sector, which is more and more important as an economic regeneration lever for food culture quarters and gentrification of post-industrial cities.</a:t>
            </a:r>
          </a:p>
          <a:p>
            <a:endParaRPr lang="en-GB" dirty="0"/>
          </a:p>
          <a:p>
            <a:r>
              <a:rPr lang="en-GB" dirty="0"/>
              <a:t>Alternative, approaches, such as outlets run by and for women sometimes draw on the cosmopolitanism of city populations, or revive traditional menus from handed down knowledge, or use different business models such as pop-ups, subscriptions or using surplus food. So just as AFNs have emerged as a response to the dominant food system, so do gendered perspectives inform food production models and citizenship/representation through food. SDG5 = Gender Equality. Please also take a look later at the links I put in creative practice (Bread Street) which also challenge narrow localist approaches to ‘white people’s’ food in cosmopolitan urban settings. In this respect (and drawing on Kern and on Gibson-Graham’s Feminist economics) feminism is a way of thinking about </a:t>
            </a:r>
            <a:r>
              <a:rPr lang="en-GB" dirty="0" err="1"/>
              <a:t>intersetionality</a:t>
            </a:r>
            <a:r>
              <a:rPr lang="en-GB" dirty="0"/>
              <a:t> and alternatives. So: feminism is a fruitful research lens through which to study food, sustainability and diversity.</a:t>
            </a:r>
          </a:p>
          <a:p>
            <a:endParaRPr lang="en-GB" dirty="0"/>
          </a:p>
          <a:p>
            <a:r>
              <a:rPr lang="en-GB" dirty="0"/>
              <a:t>In feminist studies, the body is the common scale of analysis and individual scale experiences of nourishment are another connection to our food diaries, where in past years there has been a very clear difference between male and female eating preferences.</a:t>
            </a:r>
            <a:endParaRPr lang="en-GB" dirty="0">
              <a:cs typeface="Calibri"/>
            </a:endParaRPr>
          </a:p>
          <a:p>
            <a:endParaRPr lang="en-GB" dirty="0"/>
          </a:p>
          <a:p>
            <a:r>
              <a:rPr lang="en-GB" dirty="0"/>
              <a:t>At household and city level, we also see a major role played by women in food security, nutrition and environmental projects such as food banks, in- or after-school nutrition, as public service caterers and innovators (for example in CSAs – remember the Norwegian paper.)</a:t>
            </a:r>
          </a:p>
          <a:p>
            <a:r>
              <a:rPr lang="en-GB" dirty="0"/>
              <a:t> </a:t>
            </a:r>
          </a:p>
        </p:txBody>
      </p:sp>
      <p:sp>
        <p:nvSpPr>
          <p:cNvPr id="4" name="Slide Number Placeholder 3"/>
          <p:cNvSpPr>
            <a:spLocks noGrp="1"/>
          </p:cNvSpPr>
          <p:nvPr>
            <p:ph type="sldNum" sz="quarter" idx="5"/>
          </p:nvPr>
        </p:nvSpPr>
        <p:spPr/>
        <p:txBody>
          <a:bodyPr/>
          <a:lstStyle/>
          <a:p>
            <a:fld id="{E5521CA9-4D82-41A1-B2B0-B359BCCE7DE0}" type="slidenum">
              <a:rPr lang="en-GB" smtClean="0"/>
              <a:t>10</a:t>
            </a:fld>
            <a:endParaRPr lang="en-GB"/>
          </a:p>
        </p:txBody>
      </p:sp>
    </p:spTree>
    <p:extLst>
      <p:ext uri="{BB962C8B-B14F-4D97-AF65-F5344CB8AC3E}">
        <p14:creationId xmlns:p14="http://schemas.microsoft.com/office/powerpoint/2010/main" val="288572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approaches, such as outlets run by and for women sometimes draw on the cosmopolitanism of city populations, or revive traditional menus from handed down knowledge, or use different business models such as pop-ups, subscriptions or using surplus food. So just as AFNs have emerged as a response to the dominant food system, so do gendered perspectives inform food production models and citizenship/representation through food. SDG5 = Gender Equality. Please also take a look later at the links I put in creative practice (Bread Street) which also challenge narrow localist approaches to ‘white people’s’ food in cosmopolitan urban settings. In this respect (and drawing on Kern and on Gibson-Graham’s Feminist economics) feminism is a way of thinking about inter-</a:t>
            </a:r>
            <a:r>
              <a:rPr lang="en-GB" dirty="0" err="1"/>
              <a:t>sectionality</a:t>
            </a:r>
            <a:r>
              <a:rPr lang="en-GB" dirty="0"/>
              <a:t> and alternatives. So: feminism is a fruitful research lens through which to study food, sustainability and diversity.</a:t>
            </a:r>
          </a:p>
          <a:p>
            <a:endParaRPr lang="en-GB" dirty="0"/>
          </a:p>
          <a:p>
            <a:r>
              <a:rPr lang="en-GB" dirty="0"/>
              <a:t>In feminist studies, the body is the common scale of analysis and individual scale experiences of nourishment are another connection to our food diaries, where in past years there has been a very clear difference between male and female eating preferences.</a:t>
            </a:r>
            <a:endParaRPr lang="en-GB" dirty="0">
              <a:cs typeface="Calibri"/>
            </a:endParaRPr>
          </a:p>
          <a:p>
            <a:endParaRPr lang="en-GB" dirty="0"/>
          </a:p>
          <a:p>
            <a:r>
              <a:rPr lang="en-GB" dirty="0"/>
              <a:t>At household and city level, we also see a major role played by women in food security, nutrition and environmental projects such as food banks, in- or after-school nutrition, as public service caterers and innovators (for example in CSAs – remember the Norwegian paper.)</a:t>
            </a:r>
          </a:p>
          <a:p>
            <a:r>
              <a:rPr lang="en-GB" dirty="0"/>
              <a:t> </a:t>
            </a:r>
          </a:p>
        </p:txBody>
      </p:sp>
      <p:sp>
        <p:nvSpPr>
          <p:cNvPr id="4" name="Slide Number Placeholder 3"/>
          <p:cNvSpPr>
            <a:spLocks noGrp="1"/>
          </p:cNvSpPr>
          <p:nvPr>
            <p:ph type="sldNum" sz="quarter" idx="5"/>
          </p:nvPr>
        </p:nvSpPr>
        <p:spPr/>
        <p:txBody>
          <a:bodyPr/>
          <a:lstStyle/>
          <a:p>
            <a:fld id="{E5521CA9-4D82-41A1-B2B0-B359BCCE7DE0}" type="slidenum">
              <a:rPr lang="en-GB" smtClean="0"/>
              <a:t>11</a:t>
            </a:fld>
            <a:endParaRPr lang="en-GB"/>
          </a:p>
        </p:txBody>
      </p:sp>
    </p:spTree>
    <p:extLst>
      <p:ext uri="{BB962C8B-B14F-4D97-AF65-F5344CB8AC3E}">
        <p14:creationId xmlns:p14="http://schemas.microsoft.com/office/powerpoint/2010/main" val="560292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1DA4-5036-471F-9121-9644CFCA3139}"/>
              </a:ext>
            </a:extLst>
          </p:cNvPr>
          <p:cNvSpPr>
            <a:spLocks noGrp="1"/>
          </p:cNvSpPr>
          <p:nvPr>
            <p:ph type="ctrTitle"/>
          </p:nvPr>
        </p:nvSpPr>
        <p:spPr>
          <a:xfrm>
            <a:off x="1128713" y="4082400"/>
            <a:ext cx="9918700" cy="730969"/>
          </a:xfrm>
        </p:spPr>
        <p:txBody>
          <a:bodyPr anchor="t" anchorCtr="0">
            <a:spAutoFit/>
          </a:bodyPr>
          <a:lstStyle>
            <a:lvl1pPr algn="l">
              <a:lnSpc>
                <a:spcPts val="5650"/>
              </a:lnSpc>
              <a:defRPr sz="5650">
                <a:solidFill>
                  <a:schemeClr val="tx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EBE1C82-A1B1-4B27-966F-DCF36C035D5D}"/>
              </a:ext>
            </a:extLst>
          </p:cNvPr>
          <p:cNvSpPr>
            <a:spLocks noGrp="1"/>
          </p:cNvSpPr>
          <p:nvPr>
            <p:ph type="subTitle" idx="1" hasCustomPrompt="1"/>
          </p:nvPr>
        </p:nvSpPr>
        <p:spPr>
          <a:xfrm>
            <a:off x="1128713" y="5519957"/>
            <a:ext cx="9144000" cy="269304"/>
          </a:xfrm>
        </p:spPr>
        <p:txBody>
          <a:bodyPr/>
          <a:lstStyle>
            <a:lvl1pPr marL="0" indent="0" algn="l">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78457406-C901-43E6-88EC-22C1A8DEED65}"/>
              </a:ext>
            </a:extLst>
          </p:cNvPr>
          <p:cNvSpPr>
            <a:spLocks noGrp="1"/>
          </p:cNvSpPr>
          <p:nvPr>
            <p:ph type="dt" sz="half" idx="10"/>
          </p:nvPr>
        </p:nvSpPr>
        <p:spPr/>
        <p:txBody>
          <a:bodyPr/>
          <a:lstStyle/>
          <a:p>
            <a:fld id="{623AA977-00DD-4030-9087-A2390C0BE0E6}" type="datetime1">
              <a:rPr lang="en-GB" smtClean="0"/>
              <a:t>25/04/2023</a:t>
            </a:fld>
            <a:endParaRPr lang="en-GB"/>
          </a:p>
        </p:txBody>
      </p:sp>
      <p:sp>
        <p:nvSpPr>
          <p:cNvPr id="5" name="Footer Placeholder 4">
            <a:extLst>
              <a:ext uri="{FF2B5EF4-FFF2-40B4-BE49-F238E27FC236}">
                <a16:creationId xmlns:a16="http://schemas.microsoft.com/office/drawing/2014/main" id="{010BA7CB-BC1E-43CA-8C18-EA4AFB1705D9}"/>
              </a:ext>
            </a:extLst>
          </p:cNvPr>
          <p:cNvSpPr>
            <a:spLocks noGrp="1"/>
          </p:cNvSpPr>
          <p:nvPr>
            <p:ph type="ftr" sz="quarter" idx="11"/>
          </p:nvPr>
        </p:nvSpPr>
        <p:spPr/>
        <p:txBody>
          <a:bodyPr/>
          <a:lstStyle/>
          <a:p>
            <a:endParaRPr lang="en-GB"/>
          </a:p>
        </p:txBody>
      </p:sp>
      <p:pic>
        <p:nvPicPr>
          <p:cNvPr id="8" name="Picture 7">
            <a:extLst>
              <a:ext uri="{FF2B5EF4-FFF2-40B4-BE49-F238E27FC236}">
                <a16:creationId xmlns:a16="http://schemas.microsoft.com/office/drawing/2014/main" id="{E0127F45-E8B0-463B-A37E-DFD0E4A937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6" name="Slide Number Placeholder 5">
            <a:extLst>
              <a:ext uri="{FF2B5EF4-FFF2-40B4-BE49-F238E27FC236}">
                <a16:creationId xmlns:a16="http://schemas.microsoft.com/office/drawing/2014/main" id="{0132EC81-7CE9-4446-B813-68C5DAA173F6}"/>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bg1"/>
                </a:solidFill>
              </a:defRPr>
            </a:lvl1pPr>
          </a:lstStyle>
          <a:p>
            <a:fld id="{2573759F-69E4-4EE4-ACA4-DB662DBCF7EA}" type="slidenum">
              <a:rPr lang="en-GB" smtClean="0"/>
              <a:pPr/>
              <a:t>‹#›</a:t>
            </a:fld>
            <a:endParaRPr lang="en-GB"/>
          </a:p>
        </p:txBody>
      </p:sp>
      <p:pic>
        <p:nvPicPr>
          <p:cNvPr id="12" name="Picture 11">
            <a:extLst>
              <a:ext uri="{FF2B5EF4-FFF2-40B4-BE49-F238E27FC236}">
                <a16:creationId xmlns:a16="http://schemas.microsoft.com/office/drawing/2014/main" id="{61499674-9884-49E5-8C7B-4158C5A0255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600" y="781296"/>
            <a:ext cx="1486800" cy="713883"/>
          </a:xfrm>
          <a:prstGeom prst="rect">
            <a:avLst/>
          </a:prstGeom>
        </p:spPr>
      </p:pic>
      <p:cxnSp>
        <p:nvCxnSpPr>
          <p:cNvPr id="13" name="Straight Connector 12">
            <a:extLst>
              <a:ext uri="{FF2B5EF4-FFF2-40B4-BE49-F238E27FC236}">
                <a16:creationId xmlns:a16="http://schemas.microsoft.com/office/drawing/2014/main" id="{0D48941B-B3FC-4196-BE97-4A6C50495C78}"/>
              </a:ext>
            </a:extLst>
          </p:cNvPr>
          <p:cNvCxnSpPr/>
          <p:nvPr userDrawn="1"/>
        </p:nvCxnSpPr>
        <p:spPr>
          <a:xfrm>
            <a:off x="1128713" y="4982400"/>
            <a:ext cx="99187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283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3A102-27A8-4693-BF7E-6B6FB250626D}"/>
              </a:ext>
            </a:extLst>
          </p:cNvPr>
          <p:cNvSpPr>
            <a:spLocks noGrp="1"/>
          </p:cNvSpPr>
          <p:nvPr>
            <p:ph type="dt" sz="half" idx="10"/>
          </p:nvPr>
        </p:nvSpPr>
        <p:spPr/>
        <p:txBody>
          <a:bodyPr/>
          <a:lstStyle/>
          <a:p>
            <a:fld id="{46AEFFCF-4A93-4FD4-BA66-CC1B84A837D3}" type="datetime1">
              <a:rPr lang="en-GB" smtClean="0"/>
              <a:t>25/04/2023</a:t>
            </a:fld>
            <a:endParaRPr lang="en-GB"/>
          </a:p>
        </p:txBody>
      </p:sp>
      <p:sp>
        <p:nvSpPr>
          <p:cNvPr id="3" name="Footer Placeholder 2">
            <a:extLst>
              <a:ext uri="{FF2B5EF4-FFF2-40B4-BE49-F238E27FC236}">
                <a16:creationId xmlns:a16="http://schemas.microsoft.com/office/drawing/2014/main" id="{53766A4B-C637-4F47-A83D-4A9183A7EBC9}"/>
              </a:ext>
            </a:extLst>
          </p:cNvPr>
          <p:cNvSpPr>
            <a:spLocks noGrp="1"/>
          </p:cNvSpPr>
          <p:nvPr>
            <p:ph type="ftr" sz="quarter" idx="11"/>
          </p:nvPr>
        </p:nvSpPr>
        <p:spPr/>
        <p:txBody>
          <a:bodyPr/>
          <a:lstStyle/>
          <a:p>
            <a:endParaRPr lang="en-GB"/>
          </a:p>
        </p:txBody>
      </p:sp>
      <p:pic>
        <p:nvPicPr>
          <p:cNvPr id="5" name="Picture 4">
            <a:extLst>
              <a:ext uri="{FF2B5EF4-FFF2-40B4-BE49-F238E27FC236}">
                <a16:creationId xmlns:a16="http://schemas.microsoft.com/office/drawing/2014/main" id="{8BD1C108-C652-4A3A-B7AD-2CB3F5A21FC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6" name="Slide Number Placeholder 5">
            <a:extLst>
              <a:ext uri="{FF2B5EF4-FFF2-40B4-BE49-F238E27FC236}">
                <a16:creationId xmlns:a16="http://schemas.microsoft.com/office/drawing/2014/main" id="{861D4B87-83BA-41D5-891F-DD45CCBE883C}"/>
              </a:ext>
            </a:extLst>
          </p:cNvPr>
          <p:cNvSpPr txBox="1">
            <a:spLocks/>
          </p:cNvSpPr>
          <p:nvPr userDrawn="1"/>
        </p:nvSpPr>
        <p:spPr>
          <a:xfrm>
            <a:off x="11404800" y="6573600"/>
            <a:ext cx="622800" cy="273600"/>
          </a:xfrm>
          <a:prstGeom prst="rect">
            <a:avLst/>
          </a:prstGeom>
        </p:spPr>
        <p:txBody>
          <a:bodyPr vert="horz" lIns="0" tIns="0" rIns="0" bIns="0" rtlCol="0" anchor="t" anchorCtr="0"/>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73759F-69E4-4EE4-ACA4-DB662DBCF7EA}" type="slidenum">
              <a:rPr lang="en-GB" smtClean="0"/>
              <a:pPr/>
              <a:t>‹#›</a:t>
            </a:fld>
            <a:endParaRPr lang="en-GB" dirty="0"/>
          </a:p>
        </p:txBody>
      </p:sp>
    </p:spTree>
    <p:extLst>
      <p:ext uri="{BB962C8B-B14F-4D97-AF65-F5344CB8AC3E}">
        <p14:creationId xmlns:p14="http://schemas.microsoft.com/office/powerpoint/2010/main" val="170809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902877"/>
            <a:ext cx="5386917" cy="2719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24437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902877"/>
            <a:ext cx="5389033" cy="2719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24437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F2E8C9-8ADC-4C03-B2F3-B66D1DFA183F}" type="datetime1">
              <a:rPr lang="en-US" smtClean="0"/>
              <a:pPr/>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8EB3D-3C51-48ED-8EAA-09BB1CE94D5C}" type="slidenum">
              <a:rPr lang="en-US" smtClean="0"/>
              <a:pPr/>
              <a:t>‹#›</a:t>
            </a:fld>
            <a:endParaRPr lang="en-US" dirty="0"/>
          </a:p>
        </p:txBody>
      </p:sp>
    </p:spTree>
    <p:extLst>
      <p:ext uri="{BB962C8B-B14F-4D97-AF65-F5344CB8AC3E}">
        <p14:creationId xmlns:p14="http://schemas.microsoft.com/office/powerpoint/2010/main" val="1304084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28713" y="1825625"/>
            <a:ext cx="9918700" cy="2499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FE7F0E-5755-42A6-8119-E40CA8924DBB}"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8EB3D-3C51-48ED-8EAA-09BB1CE94D5C}" type="slidenum">
              <a:rPr lang="en-US" smtClean="0"/>
              <a:t>‹#›</a:t>
            </a:fld>
            <a:endParaRPr lang="en-US"/>
          </a:p>
        </p:txBody>
      </p:sp>
    </p:spTree>
    <p:extLst>
      <p:ext uri="{BB962C8B-B14F-4D97-AF65-F5344CB8AC3E}">
        <p14:creationId xmlns:p14="http://schemas.microsoft.com/office/powerpoint/2010/main" val="243831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91DA4-5036-471F-9121-9644CFCA3139}"/>
              </a:ext>
            </a:extLst>
          </p:cNvPr>
          <p:cNvSpPr>
            <a:spLocks noGrp="1"/>
          </p:cNvSpPr>
          <p:nvPr>
            <p:ph type="ctrTitle"/>
          </p:nvPr>
        </p:nvSpPr>
        <p:spPr>
          <a:xfrm>
            <a:off x="1128713" y="4082400"/>
            <a:ext cx="9918700" cy="730969"/>
          </a:xfrm>
        </p:spPr>
        <p:txBody>
          <a:bodyPr anchor="t" anchorCtr="0">
            <a:spAutoFit/>
          </a:bodyPr>
          <a:lstStyle>
            <a:lvl1pPr algn="l">
              <a:lnSpc>
                <a:spcPts val="5650"/>
              </a:lnSpc>
              <a:defRPr sz="565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EBE1C82-A1B1-4B27-966F-DCF36C035D5D}"/>
              </a:ext>
            </a:extLst>
          </p:cNvPr>
          <p:cNvSpPr>
            <a:spLocks noGrp="1"/>
          </p:cNvSpPr>
          <p:nvPr>
            <p:ph type="subTitle" idx="1" hasCustomPrompt="1"/>
          </p:nvPr>
        </p:nvSpPr>
        <p:spPr>
          <a:xfrm>
            <a:off x="1128713" y="5519957"/>
            <a:ext cx="9144000" cy="269304"/>
          </a:xfrm>
        </p:spPr>
        <p:txBody>
          <a:bodyPr/>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78457406-C901-43E6-88EC-22C1A8DEED65}"/>
              </a:ext>
            </a:extLst>
          </p:cNvPr>
          <p:cNvSpPr>
            <a:spLocks noGrp="1"/>
          </p:cNvSpPr>
          <p:nvPr>
            <p:ph type="dt" sz="half" idx="10"/>
          </p:nvPr>
        </p:nvSpPr>
        <p:spPr/>
        <p:txBody>
          <a:bodyPr/>
          <a:lstStyle/>
          <a:p>
            <a:fld id="{54A88731-402D-4863-803E-1A07C462740E}" type="datetime1">
              <a:rPr lang="en-GB" smtClean="0"/>
              <a:t>25/04/2023</a:t>
            </a:fld>
            <a:endParaRPr lang="en-GB"/>
          </a:p>
        </p:txBody>
      </p:sp>
      <p:sp>
        <p:nvSpPr>
          <p:cNvPr id="5" name="Footer Placeholder 4">
            <a:extLst>
              <a:ext uri="{FF2B5EF4-FFF2-40B4-BE49-F238E27FC236}">
                <a16:creationId xmlns:a16="http://schemas.microsoft.com/office/drawing/2014/main" id="{010BA7CB-BC1E-43CA-8C18-EA4AFB1705D9}"/>
              </a:ext>
            </a:extLst>
          </p:cNvPr>
          <p:cNvSpPr>
            <a:spLocks noGrp="1"/>
          </p:cNvSpPr>
          <p:nvPr>
            <p:ph type="ftr" sz="quarter" idx="11"/>
          </p:nvPr>
        </p:nvSpPr>
        <p:spPr/>
        <p:txBody>
          <a:bodyPr/>
          <a:lstStyle/>
          <a:p>
            <a:endParaRPr lang="en-GB"/>
          </a:p>
        </p:txBody>
      </p:sp>
      <p:pic>
        <p:nvPicPr>
          <p:cNvPr id="8" name="Picture 7">
            <a:extLst>
              <a:ext uri="{FF2B5EF4-FFF2-40B4-BE49-F238E27FC236}">
                <a16:creationId xmlns:a16="http://schemas.microsoft.com/office/drawing/2014/main" id="{E0127F45-E8B0-463B-A37E-DFD0E4A937A5}"/>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6" name="Slide Number Placeholder 5">
            <a:extLst>
              <a:ext uri="{FF2B5EF4-FFF2-40B4-BE49-F238E27FC236}">
                <a16:creationId xmlns:a16="http://schemas.microsoft.com/office/drawing/2014/main" id="{0132EC81-7CE9-4446-B813-68C5DAA173F6}"/>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accent2"/>
                </a:solidFill>
              </a:defRPr>
            </a:lvl1pPr>
          </a:lstStyle>
          <a:p>
            <a:fld id="{2573759F-69E4-4EE4-ACA4-DB662DBCF7EA}" type="slidenum">
              <a:rPr lang="en-GB" smtClean="0"/>
              <a:pPr/>
              <a:t>‹#›</a:t>
            </a:fld>
            <a:endParaRPr lang="en-GB" dirty="0"/>
          </a:p>
        </p:txBody>
      </p:sp>
      <p:pic>
        <p:nvPicPr>
          <p:cNvPr id="12" name="Picture 11">
            <a:extLst>
              <a:ext uri="{FF2B5EF4-FFF2-40B4-BE49-F238E27FC236}">
                <a16:creationId xmlns:a16="http://schemas.microsoft.com/office/drawing/2014/main" id="{61499674-9884-49E5-8C7B-4158C5A0255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81146" y="781296"/>
            <a:ext cx="1485707" cy="713883"/>
          </a:xfrm>
          <a:prstGeom prst="rect">
            <a:avLst/>
          </a:prstGeom>
        </p:spPr>
      </p:pic>
      <p:cxnSp>
        <p:nvCxnSpPr>
          <p:cNvPr id="13" name="Straight Connector 12">
            <a:extLst>
              <a:ext uri="{FF2B5EF4-FFF2-40B4-BE49-F238E27FC236}">
                <a16:creationId xmlns:a16="http://schemas.microsoft.com/office/drawing/2014/main" id="{0D48941B-B3FC-4196-BE97-4A6C50495C78}"/>
              </a:ext>
            </a:extLst>
          </p:cNvPr>
          <p:cNvCxnSpPr/>
          <p:nvPr userDrawn="1"/>
        </p:nvCxnSpPr>
        <p:spPr>
          <a:xfrm>
            <a:off x="1128713" y="4982400"/>
            <a:ext cx="99187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51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CBFC-DFD6-44F4-8C0B-08F3B0ED8F85}"/>
              </a:ext>
            </a:extLst>
          </p:cNvPr>
          <p:cNvSpPr>
            <a:spLocks noGrp="1"/>
          </p:cNvSpPr>
          <p:nvPr>
            <p:ph type="title"/>
          </p:nvPr>
        </p:nvSpPr>
        <p:spPr>
          <a:xfrm>
            <a:off x="1114134" y="1125009"/>
            <a:ext cx="9933279" cy="730969"/>
          </a:xfrm>
        </p:spPr>
        <p:txBody>
          <a:bodyPr vert="horz" wrap="square" lIns="0" tIns="0" rIns="0" bIns="0" rtlCol="0" anchor="t" anchorCtr="0">
            <a:spAutoFit/>
          </a:bodyPr>
          <a:lstStyle>
            <a:lvl1pPr>
              <a:defRPr lang="en-GB" sz="5650">
                <a:solidFill>
                  <a:schemeClr val="bg1"/>
                </a:solidFill>
              </a:defRPr>
            </a:lvl1pPr>
          </a:lstStyle>
          <a:p>
            <a:pPr lvl="0">
              <a:lnSpc>
                <a:spcPts val="5650"/>
              </a:lnSpc>
            </a:pPr>
            <a:r>
              <a:rPr lang="en-US" dirty="0"/>
              <a:t>Click to edit Master title style</a:t>
            </a:r>
            <a:endParaRPr lang="en-GB" dirty="0"/>
          </a:p>
        </p:txBody>
      </p:sp>
      <p:sp>
        <p:nvSpPr>
          <p:cNvPr id="3" name="Text Placeholder 2">
            <a:extLst>
              <a:ext uri="{FF2B5EF4-FFF2-40B4-BE49-F238E27FC236}">
                <a16:creationId xmlns:a16="http://schemas.microsoft.com/office/drawing/2014/main" id="{E43FE913-9DA0-4D4A-BFFE-FF1583FB79C0}"/>
              </a:ext>
            </a:extLst>
          </p:cNvPr>
          <p:cNvSpPr>
            <a:spLocks noGrp="1"/>
          </p:cNvSpPr>
          <p:nvPr>
            <p:ph type="body" idx="1"/>
          </p:nvPr>
        </p:nvSpPr>
        <p:spPr>
          <a:xfrm>
            <a:off x="1136650" y="2574000"/>
            <a:ext cx="9918700" cy="269304"/>
          </a:xfrm>
        </p:spPr>
        <p:txBody>
          <a:bodyPr/>
          <a:lstStyle>
            <a:lvl1pPr marL="0" indent="0">
              <a:buNone/>
              <a:defRPr sz="2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3403A50-B1D9-40EB-94AE-FB59EBF7B1D7}"/>
              </a:ext>
            </a:extLst>
          </p:cNvPr>
          <p:cNvSpPr>
            <a:spLocks noGrp="1"/>
          </p:cNvSpPr>
          <p:nvPr>
            <p:ph type="dt" sz="half" idx="10"/>
          </p:nvPr>
        </p:nvSpPr>
        <p:spPr/>
        <p:txBody>
          <a:bodyPr/>
          <a:lstStyle/>
          <a:p>
            <a:fld id="{524786DB-F5C0-45D3-9301-9CAD0ED06D99}" type="datetime1">
              <a:rPr lang="en-GB" smtClean="0"/>
              <a:t>25/04/2023</a:t>
            </a:fld>
            <a:endParaRPr lang="en-GB"/>
          </a:p>
        </p:txBody>
      </p:sp>
      <p:sp>
        <p:nvSpPr>
          <p:cNvPr id="5" name="Footer Placeholder 4">
            <a:extLst>
              <a:ext uri="{FF2B5EF4-FFF2-40B4-BE49-F238E27FC236}">
                <a16:creationId xmlns:a16="http://schemas.microsoft.com/office/drawing/2014/main" id="{619C72DB-E658-4BBA-B004-1F51E7D07ED0}"/>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A258FE13-04D6-4B4C-BAE0-B11065744E90}"/>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8" name="Slide Number Placeholder 5">
            <a:extLst>
              <a:ext uri="{FF2B5EF4-FFF2-40B4-BE49-F238E27FC236}">
                <a16:creationId xmlns:a16="http://schemas.microsoft.com/office/drawing/2014/main" id="{A4BF3773-799B-4B03-A167-7793446FC013}"/>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accent2"/>
                </a:solidFill>
              </a:defRPr>
            </a:lvl1pPr>
          </a:lstStyle>
          <a:p>
            <a:fld id="{2573759F-69E4-4EE4-ACA4-DB662DBCF7EA}" type="slidenum">
              <a:rPr lang="en-GB" smtClean="0"/>
              <a:pPr/>
              <a:t>‹#›</a:t>
            </a:fld>
            <a:endParaRPr lang="en-GB" dirty="0"/>
          </a:p>
        </p:txBody>
      </p:sp>
      <p:cxnSp>
        <p:nvCxnSpPr>
          <p:cNvPr id="9" name="Straight Connector 8">
            <a:extLst>
              <a:ext uri="{FF2B5EF4-FFF2-40B4-BE49-F238E27FC236}">
                <a16:creationId xmlns:a16="http://schemas.microsoft.com/office/drawing/2014/main" id="{E94BE149-49C4-4758-AB41-35B2A3A8EC42}"/>
              </a:ext>
            </a:extLst>
          </p:cNvPr>
          <p:cNvCxnSpPr/>
          <p:nvPr userDrawn="1"/>
        </p:nvCxnSpPr>
        <p:spPr>
          <a:xfrm>
            <a:off x="1136650" y="2034000"/>
            <a:ext cx="99187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07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B78A-68C9-415F-B8BD-9BA71172986B}"/>
              </a:ext>
            </a:extLst>
          </p:cNvPr>
          <p:cNvSpPr>
            <a:spLocks noGrp="1"/>
          </p:cNvSpPr>
          <p:nvPr>
            <p:ph type="title"/>
          </p:nvPr>
        </p:nvSpPr>
        <p:spPr>
          <a:xfrm>
            <a:off x="1135256" y="1146809"/>
            <a:ext cx="9918700" cy="46166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F1CB2D4-63F1-43C0-8CDE-B4DBBE73E1D0}"/>
              </a:ext>
            </a:extLst>
          </p:cNvPr>
          <p:cNvSpPr>
            <a:spLocks noGrp="1"/>
          </p:cNvSpPr>
          <p:nvPr>
            <p:ph sz="half" idx="1"/>
          </p:nvPr>
        </p:nvSpPr>
        <p:spPr>
          <a:xfrm>
            <a:off x="1144587" y="2649600"/>
            <a:ext cx="3078164" cy="3060638"/>
          </a:xfrm>
        </p:spPr>
        <p:txBody>
          <a:bodyPr>
            <a:noAutofit/>
          </a:bodyPr>
          <a:lstStyle/>
          <a:p>
            <a:pPr lvl="0"/>
            <a:r>
              <a:rPr lang="en-US" dirty="0"/>
              <a:t>Click to edit Master text styles</a:t>
            </a:r>
            <a:endParaRPr lang="en-GB" dirty="0"/>
          </a:p>
        </p:txBody>
      </p:sp>
      <p:sp>
        <p:nvSpPr>
          <p:cNvPr id="4" name="Content Placeholder 3">
            <a:extLst>
              <a:ext uri="{FF2B5EF4-FFF2-40B4-BE49-F238E27FC236}">
                <a16:creationId xmlns:a16="http://schemas.microsoft.com/office/drawing/2014/main" id="{2977E08A-61CE-4C1B-9851-2DA686BE35B9}"/>
              </a:ext>
            </a:extLst>
          </p:cNvPr>
          <p:cNvSpPr>
            <a:spLocks noGrp="1"/>
          </p:cNvSpPr>
          <p:nvPr>
            <p:ph sz="half" idx="2"/>
          </p:nvPr>
        </p:nvSpPr>
        <p:spPr>
          <a:xfrm>
            <a:off x="4538664" y="2649600"/>
            <a:ext cx="3092450" cy="3060638"/>
          </a:xfrm>
        </p:spPr>
        <p:txBody>
          <a:bodyPr>
            <a:noAutofit/>
          </a:bodyPr>
          <a:lstStyle/>
          <a:p>
            <a:pPr lvl="0"/>
            <a:r>
              <a:rPr lang="en-US" dirty="0"/>
              <a:t>Click to edit Master text styles</a:t>
            </a:r>
            <a:endParaRPr lang="en-GB" dirty="0"/>
          </a:p>
        </p:txBody>
      </p:sp>
      <p:sp>
        <p:nvSpPr>
          <p:cNvPr id="5" name="Date Placeholder 4">
            <a:extLst>
              <a:ext uri="{FF2B5EF4-FFF2-40B4-BE49-F238E27FC236}">
                <a16:creationId xmlns:a16="http://schemas.microsoft.com/office/drawing/2014/main" id="{99AFEC25-F92B-43FD-B99A-9626A45452A9}"/>
              </a:ext>
            </a:extLst>
          </p:cNvPr>
          <p:cNvSpPr>
            <a:spLocks noGrp="1"/>
          </p:cNvSpPr>
          <p:nvPr>
            <p:ph type="dt" sz="half" idx="10"/>
          </p:nvPr>
        </p:nvSpPr>
        <p:spPr/>
        <p:txBody>
          <a:bodyPr/>
          <a:lstStyle/>
          <a:p>
            <a:fld id="{3958E017-EFC3-40AA-85E5-E74386B53EB8}" type="datetime1">
              <a:rPr lang="en-GB" smtClean="0"/>
              <a:t>25/04/2023</a:t>
            </a:fld>
            <a:endParaRPr lang="en-GB"/>
          </a:p>
        </p:txBody>
      </p:sp>
      <p:sp>
        <p:nvSpPr>
          <p:cNvPr id="6" name="Footer Placeholder 5">
            <a:extLst>
              <a:ext uri="{FF2B5EF4-FFF2-40B4-BE49-F238E27FC236}">
                <a16:creationId xmlns:a16="http://schemas.microsoft.com/office/drawing/2014/main" id="{75E662A4-F1AE-40A5-BEB3-BC42AF9EC01A}"/>
              </a:ext>
            </a:extLst>
          </p:cNvPr>
          <p:cNvSpPr>
            <a:spLocks noGrp="1"/>
          </p:cNvSpPr>
          <p:nvPr>
            <p:ph type="ftr" sz="quarter" idx="11"/>
          </p:nvPr>
        </p:nvSpPr>
        <p:spPr/>
        <p:txBody>
          <a:bodyPr/>
          <a:lstStyle/>
          <a:p>
            <a:endParaRPr lang="en-GB"/>
          </a:p>
        </p:txBody>
      </p:sp>
      <p:sp>
        <p:nvSpPr>
          <p:cNvPr id="9" name="Content Placeholder 8">
            <a:extLst>
              <a:ext uri="{FF2B5EF4-FFF2-40B4-BE49-F238E27FC236}">
                <a16:creationId xmlns:a16="http://schemas.microsoft.com/office/drawing/2014/main" id="{C99A03B8-5378-4BC0-8C35-ABEB1E4A74C5}"/>
              </a:ext>
            </a:extLst>
          </p:cNvPr>
          <p:cNvSpPr>
            <a:spLocks noGrp="1"/>
          </p:cNvSpPr>
          <p:nvPr>
            <p:ph sz="quarter" idx="13"/>
          </p:nvPr>
        </p:nvSpPr>
        <p:spPr>
          <a:xfrm>
            <a:off x="7947025" y="2649600"/>
            <a:ext cx="3116263" cy="3052260"/>
          </a:xfrm>
        </p:spPr>
        <p:txBody>
          <a:bodyPr/>
          <a:lstStyle/>
          <a:p>
            <a:pPr lvl="0"/>
            <a:r>
              <a:rPr lang="en-US" dirty="0"/>
              <a:t>Click to edit Master text styles</a:t>
            </a:r>
            <a:endParaRPr lang="en-GB" dirty="0"/>
          </a:p>
        </p:txBody>
      </p:sp>
      <p:pic>
        <p:nvPicPr>
          <p:cNvPr id="10" name="Picture 9">
            <a:extLst>
              <a:ext uri="{FF2B5EF4-FFF2-40B4-BE49-F238E27FC236}">
                <a16:creationId xmlns:a16="http://schemas.microsoft.com/office/drawing/2014/main" id="{55A9B540-DF86-4948-8CDF-0F68E6825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11" name="Slide Number Placeholder 5">
            <a:extLst>
              <a:ext uri="{FF2B5EF4-FFF2-40B4-BE49-F238E27FC236}">
                <a16:creationId xmlns:a16="http://schemas.microsoft.com/office/drawing/2014/main" id="{7ECB5635-6889-4359-8264-635523844196}"/>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bg1"/>
                </a:solidFill>
              </a:defRPr>
            </a:lvl1pPr>
          </a:lstStyle>
          <a:p>
            <a:fld id="{2573759F-69E4-4EE4-ACA4-DB662DBCF7EA}" type="slidenum">
              <a:rPr lang="en-GB" smtClean="0"/>
              <a:pPr/>
              <a:t>‹#›</a:t>
            </a:fld>
            <a:endParaRPr lang="en-GB"/>
          </a:p>
        </p:txBody>
      </p:sp>
    </p:spTree>
    <p:extLst>
      <p:ext uri="{BB962C8B-B14F-4D97-AF65-F5344CB8AC3E}">
        <p14:creationId xmlns:p14="http://schemas.microsoft.com/office/powerpoint/2010/main" val="324985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5B02-8398-4C80-92DC-41E768DB64A2}"/>
              </a:ext>
            </a:extLst>
          </p:cNvPr>
          <p:cNvSpPr>
            <a:spLocks noGrp="1"/>
          </p:cNvSpPr>
          <p:nvPr>
            <p:ph type="title"/>
          </p:nvPr>
        </p:nvSpPr>
        <p:spPr>
          <a:xfrm>
            <a:off x="1134000" y="1148400"/>
            <a:ext cx="9918700" cy="461665"/>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6C9EFE1-CFC5-452C-8830-D9CA531158ED}"/>
              </a:ext>
            </a:extLst>
          </p:cNvPr>
          <p:cNvSpPr>
            <a:spLocks noGrp="1"/>
          </p:cNvSpPr>
          <p:nvPr>
            <p:ph type="dt" sz="half" idx="10"/>
          </p:nvPr>
        </p:nvSpPr>
        <p:spPr/>
        <p:txBody>
          <a:bodyPr/>
          <a:lstStyle/>
          <a:p>
            <a:fld id="{9E3BC969-EA6C-40B2-9CA3-0208EEFE0742}" type="datetime1">
              <a:rPr lang="en-GB" smtClean="0"/>
              <a:t>25/04/2023</a:t>
            </a:fld>
            <a:endParaRPr lang="en-GB"/>
          </a:p>
        </p:txBody>
      </p:sp>
      <p:sp>
        <p:nvSpPr>
          <p:cNvPr id="5" name="Footer Placeholder 4">
            <a:extLst>
              <a:ext uri="{FF2B5EF4-FFF2-40B4-BE49-F238E27FC236}">
                <a16:creationId xmlns:a16="http://schemas.microsoft.com/office/drawing/2014/main" id="{D599A77F-0BA9-4423-9CCA-1D62A6752838}"/>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C237B82A-63B2-497B-A485-72A94A9D1D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8" name="Slide Number Placeholder 5">
            <a:extLst>
              <a:ext uri="{FF2B5EF4-FFF2-40B4-BE49-F238E27FC236}">
                <a16:creationId xmlns:a16="http://schemas.microsoft.com/office/drawing/2014/main" id="{33BC2829-24AB-46E6-9A34-AF778F77DBF8}"/>
              </a:ext>
            </a:extLst>
          </p:cNvPr>
          <p:cNvSpPr txBox="1">
            <a:spLocks/>
          </p:cNvSpPr>
          <p:nvPr userDrawn="1"/>
        </p:nvSpPr>
        <p:spPr>
          <a:xfrm>
            <a:off x="11404800" y="6573600"/>
            <a:ext cx="622800" cy="273600"/>
          </a:xfrm>
          <a:prstGeom prst="rect">
            <a:avLst/>
          </a:prstGeom>
        </p:spPr>
        <p:txBody>
          <a:bodyPr vert="horz" lIns="0" tIns="0" rIns="0" bIns="0" rtlCol="0" anchor="t" anchorCtr="0"/>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73759F-69E4-4EE4-ACA4-DB662DBCF7EA}" type="slidenum">
              <a:rPr lang="en-GB" smtClean="0"/>
              <a:pPr/>
              <a:t>‹#›</a:t>
            </a:fld>
            <a:endParaRPr lang="en-GB"/>
          </a:p>
        </p:txBody>
      </p:sp>
      <p:sp>
        <p:nvSpPr>
          <p:cNvPr id="12" name="Content Placeholder 11">
            <a:extLst>
              <a:ext uri="{FF2B5EF4-FFF2-40B4-BE49-F238E27FC236}">
                <a16:creationId xmlns:a16="http://schemas.microsoft.com/office/drawing/2014/main" id="{8229E7D2-74F7-487E-A591-4C64A486AE85}"/>
              </a:ext>
            </a:extLst>
          </p:cNvPr>
          <p:cNvSpPr>
            <a:spLocks noGrp="1"/>
          </p:cNvSpPr>
          <p:nvPr>
            <p:ph sz="quarter" idx="12"/>
          </p:nvPr>
        </p:nvSpPr>
        <p:spPr>
          <a:xfrm>
            <a:off x="1144588" y="2636838"/>
            <a:ext cx="9902825" cy="3073400"/>
          </a:xfrm>
        </p:spPr>
        <p:txBody>
          <a:bodyPr>
            <a:noAutofit/>
          </a:bodyPr>
          <a:lstStyle>
            <a:lvl1pPr marL="270000" indent="-270000">
              <a:lnSpc>
                <a:spcPts val="3000"/>
              </a:lnSpc>
              <a:spcAft>
                <a:spcPts val="2514"/>
              </a:spcAft>
              <a:buClr>
                <a:schemeClr val="accent2"/>
              </a:buClr>
              <a:buFont typeface="Arial" panose="020B0604020202020204" pitchFamily="34" charset="0"/>
              <a:buChar char="•"/>
              <a:defRPr sz="3000"/>
            </a:lvl1pPr>
          </a:lstStyle>
          <a:p>
            <a:pPr lvl="0"/>
            <a:r>
              <a:rPr lang="en-US" dirty="0"/>
              <a:t>Click to edit Master text styles</a:t>
            </a:r>
            <a:endParaRPr lang="en-GB" dirty="0"/>
          </a:p>
        </p:txBody>
      </p:sp>
    </p:spTree>
    <p:extLst>
      <p:ext uri="{BB962C8B-B14F-4D97-AF65-F5344CB8AC3E}">
        <p14:creationId xmlns:p14="http://schemas.microsoft.com/office/powerpoint/2010/main" val="4290700685"/>
      </p:ext>
    </p:extLst>
  </p:cSld>
  <p:clrMapOvr>
    <a:masterClrMapping/>
  </p:clrMapOvr>
  <p:extLst>
    <p:ext uri="{DCECCB84-F9BA-43D5-87BE-67443E8EF086}">
      <p15:sldGuideLst xmlns:p15="http://schemas.microsoft.com/office/powerpoint/2012/main">
        <p15:guide id="1" orient="horz" pos="16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551FD-5E81-4A0A-BF22-1A87495264FB}"/>
              </a:ext>
            </a:extLst>
          </p:cNvPr>
          <p:cNvSpPr>
            <a:spLocks noGrp="1"/>
          </p:cNvSpPr>
          <p:nvPr>
            <p:ph type="title"/>
          </p:nvPr>
        </p:nvSpPr>
        <p:spPr>
          <a:xfrm>
            <a:off x="1134000" y="1149648"/>
            <a:ext cx="9907411" cy="461665"/>
          </a:xfrm>
        </p:spPr>
        <p:txBody>
          <a:bodyPr vert="horz" wrap="square" lIns="0" tIns="0" rIns="0" bIns="0" rtlCol="0" anchor="t" anchorCtr="0">
            <a:spAutoFit/>
          </a:bodyPr>
          <a:lstStyle>
            <a:lvl1pPr>
              <a:defRPr lang="en-GB"/>
            </a:lvl1pPr>
          </a:lstStyle>
          <a:p>
            <a:pPr lvl="0"/>
            <a:r>
              <a:rPr lang="en-US" dirty="0"/>
              <a:t>Click to edit Master title style</a:t>
            </a:r>
            <a:endParaRPr lang="en-GB" dirty="0"/>
          </a:p>
        </p:txBody>
      </p:sp>
      <p:sp>
        <p:nvSpPr>
          <p:cNvPr id="4" name="Content Placeholder 3">
            <a:extLst>
              <a:ext uri="{FF2B5EF4-FFF2-40B4-BE49-F238E27FC236}">
                <a16:creationId xmlns:a16="http://schemas.microsoft.com/office/drawing/2014/main" id="{5B3BC6BE-ADE7-41B5-8567-6ACE5C3500E5}"/>
              </a:ext>
            </a:extLst>
          </p:cNvPr>
          <p:cNvSpPr>
            <a:spLocks noGrp="1"/>
          </p:cNvSpPr>
          <p:nvPr>
            <p:ph sz="half" idx="2"/>
          </p:nvPr>
        </p:nvSpPr>
        <p:spPr>
          <a:xfrm>
            <a:off x="1128713" y="2505075"/>
            <a:ext cx="4478400" cy="3205163"/>
          </a:xfrm>
        </p:spPr>
        <p:txBody>
          <a:bodyPr>
            <a:noAutofit/>
          </a:bodyPr>
          <a:lstStyle>
            <a:lvl1pPr marL="216000" indent="-216000">
              <a:lnSpc>
                <a:spcPts val="3000"/>
              </a:lnSpc>
              <a:spcAft>
                <a:spcPts val="2001"/>
              </a:spcAft>
              <a:buClr>
                <a:schemeClr val="accent2"/>
              </a:buClr>
              <a:buFont typeface="Arial" panose="020B0604020202020204" pitchFamily="34" charset="0"/>
              <a:buChar char="•"/>
              <a:defRPr sz="2400"/>
            </a:lvl1pPr>
          </a:lstStyle>
          <a:p>
            <a:pPr lvl="0"/>
            <a:r>
              <a:rPr lang="en-US" dirty="0"/>
              <a:t>Click to edit Master text styles</a:t>
            </a:r>
            <a:endParaRPr lang="en-GB" dirty="0"/>
          </a:p>
        </p:txBody>
      </p:sp>
      <p:sp>
        <p:nvSpPr>
          <p:cNvPr id="6" name="Content Placeholder 5">
            <a:extLst>
              <a:ext uri="{FF2B5EF4-FFF2-40B4-BE49-F238E27FC236}">
                <a16:creationId xmlns:a16="http://schemas.microsoft.com/office/drawing/2014/main" id="{63B7A8F3-2677-4F78-8EEC-E26A38504E81}"/>
              </a:ext>
            </a:extLst>
          </p:cNvPr>
          <p:cNvSpPr>
            <a:spLocks noGrp="1"/>
          </p:cNvSpPr>
          <p:nvPr>
            <p:ph sz="quarter" idx="4"/>
          </p:nvPr>
        </p:nvSpPr>
        <p:spPr>
          <a:xfrm>
            <a:off x="6569013" y="2505075"/>
            <a:ext cx="4478400" cy="3205163"/>
          </a:xfrm>
        </p:spPr>
        <p:txBody>
          <a:bodyPr>
            <a:noAutofit/>
          </a:bodyPr>
          <a:lstStyle>
            <a:lvl1pPr marL="0" indent="0">
              <a:buFontTx/>
              <a:buNone/>
              <a:defRPr lang="en-US" sz="2400" kern="1200" dirty="0" smtClean="0">
                <a:solidFill>
                  <a:schemeClr val="tx2"/>
                </a:solidFill>
                <a:latin typeface="+mn-lt"/>
                <a:ea typeface="+mn-ea"/>
                <a:cs typeface="+mn-cs"/>
              </a:defRPr>
            </a:lvl1pPr>
          </a:lstStyle>
          <a:p>
            <a:pPr marL="216000" lvl="0" indent="-216000" algn="l" defTabSz="914400" rtl="0" eaLnBrk="1" latinLnBrk="0" hangingPunct="1">
              <a:lnSpc>
                <a:spcPts val="3000"/>
              </a:lnSpc>
              <a:spcBef>
                <a:spcPts val="0"/>
              </a:spcBef>
              <a:spcAft>
                <a:spcPts val="2001"/>
              </a:spcAft>
              <a:buClr>
                <a:schemeClr val="accent2"/>
              </a:buClr>
              <a:buFont typeface="Arial" panose="020B0604020202020204" pitchFamily="34" charset="0"/>
              <a:buChar char="•"/>
            </a:pPr>
            <a:r>
              <a:rPr lang="en-US" dirty="0"/>
              <a:t>Click to edit Master text styles</a:t>
            </a:r>
            <a:endParaRPr lang="en-GB" dirty="0"/>
          </a:p>
        </p:txBody>
      </p:sp>
      <p:sp>
        <p:nvSpPr>
          <p:cNvPr id="7" name="Date Placeholder 6">
            <a:extLst>
              <a:ext uri="{FF2B5EF4-FFF2-40B4-BE49-F238E27FC236}">
                <a16:creationId xmlns:a16="http://schemas.microsoft.com/office/drawing/2014/main" id="{97DA6922-5915-4904-8DFC-5C8A26FA55C7}"/>
              </a:ext>
            </a:extLst>
          </p:cNvPr>
          <p:cNvSpPr>
            <a:spLocks noGrp="1"/>
          </p:cNvSpPr>
          <p:nvPr>
            <p:ph type="dt" sz="half" idx="10"/>
          </p:nvPr>
        </p:nvSpPr>
        <p:spPr/>
        <p:txBody>
          <a:bodyPr/>
          <a:lstStyle/>
          <a:p>
            <a:fld id="{DF6969AC-1871-4C57-8DDB-092B8072868B}" type="datetime1">
              <a:rPr lang="en-GB" smtClean="0"/>
              <a:t>25/04/2023</a:t>
            </a:fld>
            <a:endParaRPr lang="en-GB"/>
          </a:p>
        </p:txBody>
      </p:sp>
      <p:sp>
        <p:nvSpPr>
          <p:cNvPr id="8" name="Footer Placeholder 7">
            <a:extLst>
              <a:ext uri="{FF2B5EF4-FFF2-40B4-BE49-F238E27FC236}">
                <a16:creationId xmlns:a16="http://schemas.microsoft.com/office/drawing/2014/main" id="{B012334E-7372-4B4E-BC7C-5ABDD8A5FF69}"/>
              </a:ext>
            </a:extLst>
          </p:cNvPr>
          <p:cNvSpPr>
            <a:spLocks noGrp="1"/>
          </p:cNvSpPr>
          <p:nvPr>
            <p:ph type="ftr" sz="quarter" idx="11"/>
          </p:nvPr>
        </p:nvSpPr>
        <p:spPr/>
        <p:txBody>
          <a:bodyPr/>
          <a:lstStyle/>
          <a:p>
            <a:endParaRPr lang="en-GB"/>
          </a:p>
        </p:txBody>
      </p:sp>
      <p:pic>
        <p:nvPicPr>
          <p:cNvPr id="10" name="Picture 9">
            <a:extLst>
              <a:ext uri="{FF2B5EF4-FFF2-40B4-BE49-F238E27FC236}">
                <a16:creationId xmlns:a16="http://schemas.microsoft.com/office/drawing/2014/main" id="{D3E67B72-7994-4EB4-895D-B6BCCCA40E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11" name="Slide Number Placeholder 5">
            <a:extLst>
              <a:ext uri="{FF2B5EF4-FFF2-40B4-BE49-F238E27FC236}">
                <a16:creationId xmlns:a16="http://schemas.microsoft.com/office/drawing/2014/main" id="{3B825E27-81AC-41B8-9E0E-4DB0609D992E}"/>
              </a:ext>
            </a:extLst>
          </p:cNvPr>
          <p:cNvSpPr txBox="1">
            <a:spLocks/>
          </p:cNvSpPr>
          <p:nvPr userDrawn="1"/>
        </p:nvSpPr>
        <p:spPr>
          <a:xfrm>
            <a:off x="11404800" y="6573600"/>
            <a:ext cx="622800" cy="273600"/>
          </a:xfrm>
          <a:prstGeom prst="rect">
            <a:avLst/>
          </a:prstGeom>
        </p:spPr>
        <p:txBody>
          <a:bodyPr vert="horz" lIns="0" tIns="0" rIns="0" bIns="0" rtlCol="0" anchor="t" anchorCtr="0"/>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73759F-69E4-4EE4-ACA4-DB662DBCF7EA}" type="slidenum">
              <a:rPr lang="en-GB" smtClean="0"/>
              <a:pPr/>
              <a:t>‹#›</a:t>
            </a:fld>
            <a:endParaRPr lang="en-GB" dirty="0"/>
          </a:p>
        </p:txBody>
      </p:sp>
    </p:spTree>
    <p:extLst>
      <p:ext uri="{BB962C8B-B14F-4D97-AF65-F5344CB8AC3E}">
        <p14:creationId xmlns:p14="http://schemas.microsoft.com/office/powerpoint/2010/main" val="368113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E883E3B-BEED-441A-8E72-BCFE5AC5C141}"/>
              </a:ext>
            </a:extLst>
          </p:cNvPr>
          <p:cNvSpPr>
            <a:spLocks noGrp="1"/>
          </p:cNvSpPr>
          <p:nvPr>
            <p:ph type="pic" sz="quarter" idx="13"/>
          </p:nvPr>
        </p:nvSpPr>
        <p:spPr>
          <a:xfrm>
            <a:off x="4811713" y="-33865"/>
            <a:ext cx="7380287" cy="6945348"/>
          </a:xfrm>
          <a:custGeom>
            <a:avLst/>
            <a:gdLst>
              <a:gd name="connsiteX0" fmla="*/ 0 w 7380287"/>
              <a:gd name="connsiteY0" fmla="*/ 0 h 6866327"/>
              <a:gd name="connsiteX1" fmla="*/ 7380287 w 7380287"/>
              <a:gd name="connsiteY1" fmla="*/ 0 h 6866327"/>
              <a:gd name="connsiteX2" fmla="*/ 7380287 w 7380287"/>
              <a:gd name="connsiteY2" fmla="*/ 6866327 h 6866327"/>
              <a:gd name="connsiteX3" fmla="*/ 0 w 7380287"/>
              <a:gd name="connsiteY3" fmla="*/ 6866327 h 6866327"/>
              <a:gd name="connsiteX4" fmla="*/ 0 w 7380287"/>
              <a:gd name="connsiteY4" fmla="*/ 0 h 6866327"/>
              <a:gd name="connsiteX0" fmla="*/ 3962400 w 7380287"/>
              <a:gd name="connsiteY0" fmla="*/ 11289 h 6866327"/>
              <a:gd name="connsiteX1" fmla="*/ 7380287 w 7380287"/>
              <a:gd name="connsiteY1" fmla="*/ 0 h 6866327"/>
              <a:gd name="connsiteX2" fmla="*/ 7380287 w 7380287"/>
              <a:gd name="connsiteY2" fmla="*/ 6866327 h 6866327"/>
              <a:gd name="connsiteX3" fmla="*/ 0 w 7380287"/>
              <a:gd name="connsiteY3" fmla="*/ 6866327 h 6866327"/>
              <a:gd name="connsiteX4" fmla="*/ 3962400 w 7380287"/>
              <a:gd name="connsiteY4" fmla="*/ 11289 h 6866327"/>
              <a:gd name="connsiteX0" fmla="*/ 3962400 w 7380287"/>
              <a:gd name="connsiteY0" fmla="*/ 11289 h 6866327"/>
              <a:gd name="connsiteX1" fmla="*/ 7380287 w 7380287"/>
              <a:gd name="connsiteY1" fmla="*/ 0 h 6866327"/>
              <a:gd name="connsiteX2" fmla="*/ 7380287 w 7380287"/>
              <a:gd name="connsiteY2" fmla="*/ 6866327 h 6866327"/>
              <a:gd name="connsiteX3" fmla="*/ 0 w 7380287"/>
              <a:gd name="connsiteY3" fmla="*/ 6866327 h 6866327"/>
              <a:gd name="connsiteX4" fmla="*/ 3962400 w 7380287"/>
              <a:gd name="connsiteY4" fmla="*/ 11289 h 6866327"/>
              <a:gd name="connsiteX0" fmla="*/ 3962400 w 7380287"/>
              <a:gd name="connsiteY0" fmla="*/ 11289 h 6866327"/>
              <a:gd name="connsiteX1" fmla="*/ 7380287 w 7380287"/>
              <a:gd name="connsiteY1" fmla="*/ 0 h 6866327"/>
              <a:gd name="connsiteX2" fmla="*/ 7380287 w 7380287"/>
              <a:gd name="connsiteY2" fmla="*/ 6866327 h 6866327"/>
              <a:gd name="connsiteX3" fmla="*/ 0 w 7380287"/>
              <a:gd name="connsiteY3" fmla="*/ 6866327 h 6866327"/>
              <a:gd name="connsiteX4" fmla="*/ 3962400 w 7380287"/>
              <a:gd name="connsiteY4" fmla="*/ 11289 h 6866327"/>
              <a:gd name="connsiteX0" fmla="*/ 3962400 w 7380287"/>
              <a:gd name="connsiteY0" fmla="*/ 11289 h 6866327"/>
              <a:gd name="connsiteX1" fmla="*/ 7380287 w 7380287"/>
              <a:gd name="connsiteY1" fmla="*/ 0 h 6866327"/>
              <a:gd name="connsiteX2" fmla="*/ 7380287 w 7380287"/>
              <a:gd name="connsiteY2" fmla="*/ 6866327 h 6866327"/>
              <a:gd name="connsiteX3" fmla="*/ 0 w 7380287"/>
              <a:gd name="connsiteY3" fmla="*/ 6866327 h 6866327"/>
              <a:gd name="connsiteX4" fmla="*/ 3962400 w 7380287"/>
              <a:gd name="connsiteY4" fmla="*/ 11289 h 686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0287" h="6866327">
                <a:moveTo>
                  <a:pt x="3962400" y="11289"/>
                </a:moveTo>
                <a:lnTo>
                  <a:pt x="7380287" y="0"/>
                </a:lnTo>
                <a:lnTo>
                  <a:pt x="7380287" y="6866327"/>
                </a:lnTo>
                <a:lnTo>
                  <a:pt x="0" y="6866327"/>
                </a:lnTo>
                <a:cubicBezTo>
                  <a:pt x="56445" y="5845670"/>
                  <a:pt x="812800" y="332036"/>
                  <a:pt x="3962400" y="11289"/>
                </a:cubicBezTo>
                <a:close/>
              </a:path>
            </a:pathLst>
          </a:custGeom>
          <a:solidFill>
            <a:schemeClr val="bg2">
              <a:lumMod val="95000"/>
            </a:schemeClr>
          </a:solidFill>
        </p:spPr>
        <p:txBody>
          <a:bodyPr anchor="ctr" anchorCtr="0">
            <a:noAutofit/>
          </a:bodyPr>
          <a:lstStyle>
            <a:lvl1pPr algn="ctr">
              <a:defRPr/>
            </a:lvl1pPr>
          </a:lstStyle>
          <a:p>
            <a:endParaRPr lang="en-GB"/>
          </a:p>
        </p:txBody>
      </p:sp>
      <p:sp>
        <p:nvSpPr>
          <p:cNvPr id="2" name="Title 1">
            <a:extLst>
              <a:ext uri="{FF2B5EF4-FFF2-40B4-BE49-F238E27FC236}">
                <a16:creationId xmlns:a16="http://schemas.microsoft.com/office/drawing/2014/main" id="{3E52B78A-68C9-415F-B8BD-9BA71172986B}"/>
              </a:ext>
            </a:extLst>
          </p:cNvPr>
          <p:cNvSpPr>
            <a:spLocks noGrp="1"/>
          </p:cNvSpPr>
          <p:nvPr>
            <p:ph type="title"/>
          </p:nvPr>
        </p:nvSpPr>
        <p:spPr>
          <a:xfrm>
            <a:off x="1134000" y="1148400"/>
            <a:ext cx="5030435" cy="46166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F1CB2D4-63F1-43C0-8CDE-B4DBBE73E1D0}"/>
              </a:ext>
            </a:extLst>
          </p:cNvPr>
          <p:cNvSpPr>
            <a:spLocks noGrp="1"/>
          </p:cNvSpPr>
          <p:nvPr>
            <p:ph sz="half" idx="1"/>
          </p:nvPr>
        </p:nvSpPr>
        <p:spPr>
          <a:xfrm>
            <a:off x="1144587" y="2649600"/>
            <a:ext cx="3078164" cy="3060638"/>
          </a:xfrm>
        </p:spPr>
        <p:txBody>
          <a:bodyPr>
            <a:noAutofit/>
          </a:bodyPr>
          <a:lstStyle/>
          <a:p>
            <a:pPr lvl="0"/>
            <a:r>
              <a:rPr lang="en-US" dirty="0"/>
              <a:t>Click to edit Master text styles</a:t>
            </a:r>
            <a:endParaRPr lang="en-GB" dirty="0"/>
          </a:p>
        </p:txBody>
      </p:sp>
      <p:sp>
        <p:nvSpPr>
          <p:cNvPr id="5" name="Date Placeholder 4">
            <a:extLst>
              <a:ext uri="{FF2B5EF4-FFF2-40B4-BE49-F238E27FC236}">
                <a16:creationId xmlns:a16="http://schemas.microsoft.com/office/drawing/2014/main" id="{99AFEC25-F92B-43FD-B99A-9626A45452A9}"/>
              </a:ext>
            </a:extLst>
          </p:cNvPr>
          <p:cNvSpPr>
            <a:spLocks noGrp="1"/>
          </p:cNvSpPr>
          <p:nvPr>
            <p:ph type="dt" sz="half" idx="10"/>
          </p:nvPr>
        </p:nvSpPr>
        <p:spPr/>
        <p:txBody>
          <a:bodyPr/>
          <a:lstStyle/>
          <a:p>
            <a:fld id="{E3AA42D1-7F7C-4956-9773-9379304AB766}" type="datetime1">
              <a:rPr lang="en-GB" smtClean="0"/>
              <a:t>25/04/2023</a:t>
            </a:fld>
            <a:endParaRPr lang="en-GB"/>
          </a:p>
        </p:txBody>
      </p:sp>
      <p:sp>
        <p:nvSpPr>
          <p:cNvPr id="6" name="Footer Placeholder 5">
            <a:extLst>
              <a:ext uri="{FF2B5EF4-FFF2-40B4-BE49-F238E27FC236}">
                <a16:creationId xmlns:a16="http://schemas.microsoft.com/office/drawing/2014/main" id="{75E662A4-F1AE-40A5-BEB3-BC42AF9EC01A}"/>
              </a:ext>
            </a:extLst>
          </p:cNvPr>
          <p:cNvSpPr>
            <a:spLocks noGrp="1"/>
          </p:cNvSpPr>
          <p:nvPr>
            <p:ph type="ftr" sz="quarter" idx="11"/>
          </p:nvPr>
        </p:nvSpPr>
        <p:spPr/>
        <p:txBody>
          <a:bodyPr/>
          <a:lstStyle/>
          <a:p>
            <a:endParaRPr lang="en-GB"/>
          </a:p>
        </p:txBody>
      </p:sp>
      <p:pic>
        <p:nvPicPr>
          <p:cNvPr id="12" name="Picture 11">
            <a:extLst>
              <a:ext uri="{FF2B5EF4-FFF2-40B4-BE49-F238E27FC236}">
                <a16:creationId xmlns:a16="http://schemas.microsoft.com/office/drawing/2014/main" id="{F65F05AB-63FF-485B-8328-79E6B316BD51}"/>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13" name="Slide Number Placeholder 5">
            <a:extLst>
              <a:ext uri="{FF2B5EF4-FFF2-40B4-BE49-F238E27FC236}">
                <a16:creationId xmlns:a16="http://schemas.microsoft.com/office/drawing/2014/main" id="{2021B1BE-67C5-4725-B608-993A1F31785C}"/>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accent2"/>
                </a:solidFill>
              </a:defRPr>
            </a:lvl1pPr>
          </a:lstStyle>
          <a:p>
            <a:fld id="{2573759F-69E4-4EE4-ACA4-DB662DBCF7EA}" type="slidenum">
              <a:rPr lang="en-GB" smtClean="0"/>
              <a:pPr/>
              <a:t>‹#›</a:t>
            </a:fld>
            <a:endParaRPr lang="en-GB" dirty="0"/>
          </a:p>
        </p:txBody>
      </p:sp>
    </p:spTree>
    <p:extLst>
      <p:ext uri="{BB962C8B-B14F-4D97-AF65-F5344CB8AC3E}">
        <p14:creationId xmlns:p14="http://schemas.microsoft.com/office/powerpoint/2010/main" val="163277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03597C-6999-42EA-B3DC-B593C5612465}"/>
              </a:ext>
            </a:extLst>
          </p:cNvPr>
          <p:cNvSpPr>
            <a:spLocks noGrp="1"/>
          </p:cNvSpPr>
          <p:nvPr>
            <p:ph type="pic" sz="quarter" idx="13"/>
          </p:nvPr>
        </p:nvSpPr>
        <p:spPr>
          <a:xfrm>
            <a:off x="-497957" y="-359091"/>
            <a:ext cx="12710594" cy="7279180"/>
          </a:xfrm>
          <a:custGeom>
            <a:avLst/>
            <a:gdLst>
              <a:gd name="connsiteX0" fmla="*/ 0 w 12212638"/>
              <a:gd name="connsiteY0" fmla="*/ 0 h 6847200"/>
              <a:gd name="connsiteX1" fmla="*/ 12212638 w 12212638"/>
              <a:gd name="connsiteY1" fmla="*/ 0 h 6847200"/>
              <a:gd name="connsiteX2" fmla="*/ 12212638 w 12212638"/>
              <a:gd name="connsiteY2" fmla="*/ 6847200 h 6847200"/>
              <a:gd name="connsiteX3" fmla="*/ 0 w 12212638"/>
              <a:gd name="connsiteY3" fmla="*/ 6847200 h 6847200"/>
              <a:gd name="connsiteX4" fmla="*/ 0 w 12212638"/>
              <a:gd name="connsiteY4" fmla="*/ 0 h 6847200"/>
              <a:gd name="connsiteX0" fmla="*/ 2856089 w 12212638"/>
              <a:gd name="connsiteY0" fmla="*/ 1873956 h 6847200"/>
              <a:gd name="connsiteX1" fmla="*/ 12212638 w 12212638"/>
              <a:gd name="connsiteY1" fmla="*/ 0 h 6847200"/>
              <a:gd name="connsiteX2" fmla="*/ 12212638 w 12212638"/>
              <a:gd name="connsiteY2" fmla="*/ 6847200 h 6847200"/>
              <a:gd name="connsiteX3" fmla="*/ 0 w 12212638"/>
              <a:gd name="connsiteY3" fmla="*/ 6847200 h 6847200"/>
              <a:gd name="connsiteX4" fmla="*/ 2856089 w 12212638"/>
              <a:gd name="connsiteY4" fmla="*/ 1873956 h 6847200"/>
              <a:gd name="connsiteX0" fmla="*/ 2856089 w 12212638"/>
              <a:gd name="connsiteY0" fmla="*/ 1958846 h 6932090"/>
              <a:gd name="connsiteX1" fmla="*/ 12212638 w 12212638"/>
              <a:gd name="connsiteY1" fmla="*/ 84890 h 6932090"/>
              <a:gd name="connsiteX2" fmla="*/ 12212638 w 12212638"/>
              <a:gd name="connsiteY2" fmla="*/ 6932090 h 6932090"/>
              <a:gd name="connsiteX3" fmla="*/ 0 w 12212638"/>
              <a:gd name="connsiteY3" fmla="*/ 6932090 h 6932090"/>
              <a:gd name="connsiteX4" fmla="*/ 2856089 w 12212638"/>
              <a:gd name="connsiteY4" fmla="*/ 1958846 h 6932090"/>
              <a:gd name="connsiteX0" fmla="*/ 2856089 w 12212638"/>
              <a:gd name="connsiteY0" fmla="*/ 2199179 h 7172423"/>
              <a:gd name="connsiteX1" fmla="*/ 12212638 w 12212638"/>
              <a:gd name="connsiteY1" fmla="*/ 325223 h 7172423"/>
              <a:gd name="connsiteX2" fmla="*/ 12212638 w 12212638"/>
              <a:gd name="connsiteY2" fmla="*/ 7172423 h 7172423"/>
              <a:gd name="connsiteX3" fmla="*/ 0 w 12212638"/>
              <a:gd name="connsiteY3" fmla="*/ 7172423 h 7172423"/>
              <a:gd name="connsiteX4" fmla="*/ 2856089 w 12212638"/>
              <a:gd name="connsiteY4" fmla="*/ 2199179 h 7172423"/>
              <a:gd name="connsiteX0" fmla="*/ 2949155 w 12305704"/>
              <a:gd name="connsiteY0" fmla="*/ 2199179 h 7172423"/>
              <a:gd name="connsiteX1" fmla="*/ 12305704 w 12305704"/>
              <a:gd name="connsiteY1" fmla="*/ 325223 h 7172423"/>
              <a:gd name="connsiteX2" fmla="*/ 12305704 w 12305704"/>
              <a:gd name="connsiteY2" fmla="*/ 7172423 h 7172423"/>
              <a:gd name="connsiteX3" fmla="*/ 93066 w 12305704"/>
              <a:gd name="connsiteY3" fmla="*/ 7172423 h 7172423"/>
              <a:gd name="connsiteX4" fmla="*/ 2949155 w 12305704"/>
              <a:gd name="connsiteY4" fmla="*/ 2199179 h 7172423"/>
              <a:gd name="connsiteX0" fmla="*/ 3317674 w 12674223"/>
              <a:gd name="connsiteY0" fmla="*/ 2199179 h 7172423"/>
              <a:gd name="connsiteX1" fmla="*/ 12674223 w 12674223"/>
              <a:gd name="connsiteY1" fmla="*/ 325223 h 7172423"/>
              <a:gd name="connsiteX2" fmla="*/ 12674223 w 12674223"/>
              <a:gd name="connsiteY2" fmla="*/ 7172423 h 7172423"/>
              <a:gd name="connsiteX3" fmla="*/ 461585 w 12674223"/>
              <a:gd name="connsiteY3" fmla="*/ 7172423 h 7172423"/>
              <a:gd name="connsiteX4" fmla="*/ 3317674 w 12674223"/>
              <a:gd name="connsiteY4" fmla="*/ 2199179 h 7172423"/>
              <a:gd name="connsiteX0" fmla="*/ 3354045 w 12710594"/>
              <a:gd name="connsiteY0" fmla="*/ 2199179 h 7172423"/>
              <a:gd name="connsiteX1" fmla="*/ 12710594 w 12710594"/>
              <a:gd name="connsiteY1" fmla="*/ 325223 h 7172423"/>
              <a:gd name="connsiteX2" fmla="*/ 12710594 w 12710594"/>
              <a:gd name="connsiteY2" fmla="*/ 7172423 h 7172423"/>
              <a:gd name="connsiteX3" fmla="*/ 497956 w 12710594"/>
              <a:gd name="connsiteY3" fmla="*/ 7172423 h 7172423"/>
              <a:gd name="connsiteX4" fmla="*/ 3354045 w 12710594"/>
              <a:gd name="connsiteY4" fmla="*/ 2199179 h 7172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0594" h="7172423">
                <a:moveTo>
                  <a:pt x="3354045" y="2199179"/>
                </a:moveTo>
                <a:cubicBezTo>
                  <a:pt x="8392006" y="-1146096"/>
                  <a:pt x="12334944" y="317697"/>
                  <a:pt x="12710594" y="325223"/>
                </a:cubicBezTo>
                <a:lnTo>
                  <a:pt x="12710594" y="7172423"/>
                </a:lnTo>
                <a:lnTo>
                  <a:pt x="497956" y="7172423"/>
                </a:lnTo>
                <a:cubicBezTo>
                  <a:pt x="400120" y="6271031"/>
                  <a:pt x="-1650696" y="5956660"/>
                  <a:pt x="3354045" y="2199179"/>
                </a:cubicBezTo>
                <a:close/>
              </a:path>
            </a:pathLst>
          </a:custGeom>
          <a:solidFill>
            <a:schemeClr val="bg2">
              <a:lumMod val="95000"/>
            </a:schemeClr>
          </a:solidFill>
        </p:spPr>
        <p:txBody>
          <a:bodyPr anchor="ctr" anchorCtr="0">
            <a:noAutofit/>
          </a:bodyPr>
          <a:lstStyle>
            <a:lvl1pPr algn="ctr">
              <a:defRPr/>
            </a:lvl1pPr>
          </a:lstStyle>
          <a:p>
            <a:endParaRPr lang="en-GB"/>
          </a:p>
        </p:txBody>
      </p:sp>
      <p:sp>
        <p:nvSpPr>
          <p:cNvPr id="2" name="Title 1">
            <a:extLst>
              <a:ext uri="{FF2B5EF4-FFF2-40B4-BE49-F238E27FC236}">
                <a16:creationId xmlns:a16="http://schemas.microsoft.com/office/drawing/2014/main" id="{DA36FC78-AA58-4756-B26E-C230A90FBCBF}"/>
              </a:ext>
            </a:extLst>
          </p:cNvPr>
          <p:cNvSpPr>
            <a:spLocks noGrp="1"/>
          </p:cNvSpPr>
          <p:nvPr>
            <p:ph type="title"/>
          </p:nvPr>
        </p:nvSpPr>
        <p:spPr>
          <a:xfrm>
            <a:off x="1134000" y="1148400"/>
            <a:ext cx="2208213" cy="424304"/>
          </a:xfrm>
        </p:spPr>
        <p:txBody>
          <a:bodyPr/>
          <a:lstStyle>
            <a:lvl1pPr>
              <a:lnSpc>
                <a:spcPts val="2100"/>
              </a:lnSpc>
              <a:defRPr sz="18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CB8CC8B5-3BA0-4658-942A-8581556C407E}"/>
              </a:ext>
            </a:extLst>
          </p:cNvPr>
          <p:cNvSpPr>
            <a:spLocks noGrp="1"/>
          </p:cNvSpPr>
          <p:nvPr>
            <p:ph type="dt" sz="half" idx="10"/>
          </p:nvPr>
        </p:nvSpPr>
        <p:spPr/>
        <p:txBody>
          <a:bodyPr/>
          <a:lstStyle/>
          <a:p>
            <a:fld id="{CE2546F6-AE7E-4737-B3F3-21BA16E940A2}" type="datetime1">
              <a:rPr lang="en-GB" smtClean="0"/>
              <a:t>25/04/2023</a:t>
            </a:fld>
            <a:endParaRPr lang="en-GB"/>
          </a:p>
        </p:txBody>
      </p:sp>
      <p:sp>
        <p:nvSpPr>
          <p:cNvPr id="4" name="Footer Placeholder 3">
            <a:extLst>
              <a:ext uri="{FF2B5EF4-FFF2-40B4-BE49-F238E27FC236}">
                <a16:creationId xmlns:a16="http://schemas.microsoft.com/office/drawing/2014/main" id="{E86037C9-0BDF-4AA8-88CB-CE59C6579795}"/>
              </a:ext>
            </a:extLst>
          </p:cNvPr>
          <p:cNvSpPr>
            <a:spLocks noGrp="1"/>
          </p:cNvSpPr>
          <p:nvPr>
            <p:ph type="ftr" sz="quarter" idx="11"/>
          </p:nvPr>
        </p:nvSpPr>
        <p:spPr/>
        <p:txBody>
          <a:bodyPr/>
          <a:lstStyle/>
          <a:p>
            <a:endParaRPr lang="en-GB"/>
          </a:p>
        </p:txBody>
      </p:sp>
      <p:pic>
        <p:nvPicPr>
          <p:cNvPr id="8" name="Picture 7">
            <a:extLst>
              <a:ext uri="{FF2B5EF4-FFF2-40B4-BE49-F238E27FC236}">
                <a16:creationId xmlns:a16="http://schemas.microsoft.com/office/drawing/2014/main" id="{6E034FFC-9C22-4602-A6B9-339C1D28D61C}"/>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9" name="Slide Number Placeholder 5">
            <a:extLst>
              <a:ext uri="{FF2B5EF4-FFF2-40B4-BE49-F238E27FC236}">
                <a16:creationId xmlns:a16="http://schemas.microsoft.com/office/drawing/2014/main" id="{81D1AD9C-D844-4CFC-8466-AC9C3C3D2E73}"/>
              </a:ext>
            </a:extLst>
          </p:cNvPr>
          <p:cNvSpPr>
            <a:spLocks noGrp="1"/>
          </p:cNvSpPr>
          <p:nvPr>
            <p:ph type="sldNum" sz="quarter" idx="12"/>
          </p:nvPr>
        </p:nvSpPr>
        <p:spPr>
          <a:xfrm>
            <a:off x="11404800" y="6573600"/>
            <a:ext cx="622800" cy="273600"/>
          </a:xfrm>
        </p:spPr>
        <p:txBody>
          <a:bodyPr lIns="0" tIns="0" rIns="0" bIns="0" anchor="t" anchorCtr="0"/>
          <a:lstStyle>
            <a:lvl1pPr>
              <a:defRPr sz="900">
                <a:solidFill>
                  <a:schemeClr val="accent2"/>
                </a:solidFill>
              </a:defRPr>
            </a:lvl1pPr>
          </a:lstStyle>
          <a:p>
            <a:fld id="{2573759F-69E4-4EE4-ACA4-DB662DBCF7EA}" type="slidenum">
              <a:rPr lang="en-GB" smtClean="0"/>
              <a:pPr/>
              <a:t>‹#›</a:t>
            </a:fld>
            <a:endParaRPr lang="en-GB" dirty="0"/>
          </a:p>
        </p:txBody>
      </p:sp>
    </p:spTree>
    <p:extLst>
      <p:ext uri="{BB962C8B-B14F-4D97-AF65-F5344CB8AC3E}">
        <p14:creationId xmlns:p14="http://schemas.microsoft.com/office/powerpoint/2010/main" val="402907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FC78-AA58-4756-B26E-C230A90FBCBF}"/>
              </a:ext>
            </a:extLst>
          </p:cNvPr>
          <p:cNvSpPr>
            <a:spLocks noGrp="1"/>
          </p:cNvSpPr>
          <p:nvPr>
            <p:ph type="title"/>
          </p:nvPr>
        </p:nvSpPr>
        <p:spPr>
          <a:xfrm>
            <a:off x="1134000" y="1148400"/>
            <a:ext cx="9918700" cy="461665"/>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B8CC8B5-3BA0-4658-942A-8581556C407E}"/>
              </a:ext>
            </a:extLst>
          </p:cNvPr>
          <p:cNvSpPr>
            <a:spLocks noGrp="1"/>
          </p:cNvSpPr>
          <p:nvPr>
            <p:ph type="dt" sz="half" idx="10"/>
          </p:nvPr>
        </p:nvSpPr>
        <p:spPr/>
        <p:txBody>
          <a:bodyPr/>
          <a:lstStyle/>
          <a:p>
            <a:fld id="{63B60C3E-D924-48F5-ABCB-4AB7D7FEC6F1}" type="datetime1">
              <a:rPr lang="en-GB" smtClean="0"/>
              <a:t>25/04/2023</a:t>
            </a:fld>
            <a:endParaRPr lang="en-GB"/>
          </a:p>
        </p:txBody>
      </p:sp>
      <p:sp>
        <p:nvSpPr>
          <p:cNvPr id="4" name="Footer Placeholder 3">
            <a:extLst>
              <a:ext uri="{FF2B5EF4-FFF2-40B4-BE49-F238E27FC236}">
                <a16:creationId xmlns:a16="http://schemas.microsoft.com/office/drawing/2014/main" id="{E86037C9-0BDF-4AA8-88CB-CE59C6579795}"/>
              </a:ext>
            </a:extLst>
          </p:cNvPr>
          <p:cNvSpPr>
            <a:spLocks noGrp="1"/>
          </p:cNvSpPr>
          <p:nvPr>
            <p:ph type="ftr" sz="quarter" idx="11"/>
          </p:nvPr>
        </p:nvSpPr>
        <p:spPr/>
        <p:txBody>
          <a:bodyPr/>
          <a:lstStyle/>
          <a:p>
            <a:endParaRPr lang="en-GB"/>
          </a:p>
        </p:txBody>
      </p:sp>
      <p:pic>
        <p:nvPicPr>
          <p:cNvPr id="6" name="Picture 5">
            <a:extLst>
              <a:ext uri="{FF2B5EF4-FFF2-40B4-BE49-F238E27FC236}">
                <a16:creationId xmlns:a16="http://schemas.microsoft.com/office/drawing/2014/main" id="{65019F59-87E7-4220-91CD-7785CB07DD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47413" y="5721527"/>
            <a:ext cx="1164643" cy="1144800"/>
          </a:xfrm>
          <a:prstGeom prst="rect">
            <a:avLst/>
          </a:prstGeom>
        </p:spPr>
      </p:pic>
      <p:sp>
        <p:nvSpPr>
          <p:cNvPr id="7" name="Slide Number Placeholder 5">
            <a:extLst>
              <a:ext uri="{FF2B5EF4-FFF2-40B4-BE49-F238E27FC236}">
                <a16:creationId xmlns:a16="http://schemas.microsoft.com/office/drawing/2014/main" id="{E8E6E9B4-406A-43B0-9633-E314D758E070}"/>
              </a:ext>
            </a:extLst>
          </p:cNvPr>
          <p:cNvSpPr txBox="1">
            <a:spLocks/>
          </p:cNvSpPr>
          <p:nvPr userDrawn="1"/>
        </p:nvSpPr>
        <p:spPr>
          <a:xfrm>
            <a:off x="11404800" y="6573600"/>
            <a:ext cx="622800" cy="273600"/>
          </a:xfrm>
          <a:prstGeom prst="rect">
            <a:avLst/>
          </a:prstGeom>
        </p:spPr>
        <p:txBody>
          <a:bodyPr vert="horz" lIns="0" tIns="0" rIns="0" bIns="0" rtlCol="0" anchor="t" anchorCtr="0"/>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73759F-69E4-4EE4-ACA4-DB662DBCF7EA}" type="slidenum">
              <a:rPr lang="en-GB" smtClean="0"/>
              <a:pPr/>
              <a:t>‹#›</a:t>
            </a:fld>
            <a:endParaRPr lang="en-GB" dirty="0"/>
          </a:p>
        </p:txBody>
      </p:sp>
    </p:spTree>
    <p:extLst>
      <p:ext uri="{BB962C8B-B14F-4D97-AF65-F5344CB8AC3E}">
        <p14:creationId xmlns:p14="http://schemas.microsoft.com/office/powerpoint/2010/main" val="403011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9F451-5A50-412C-8BE6-2047972D1DFF}"/>
              </a:ext>
            </a:extLst>
          </p:cNvPr>
          <p:cNvSpPr>
            <a:spLocks noGrp="1"/>
          </p:cNvSpPr>
          <p:nvPr>
            <p:ph type="title"/>
          </p:nvPr>
        </p:nvSpPr>
        <p:spPr>
          <a:xfrm>
            <a:off x="1144587" y="1156140"/>
            <a:ext cx="9918700" cy="461665"/>
          </a:xfrm>
          <a:prstGeom prst="rect">
            <a:avLst/>
          </a:prstGeom>
        </p:spPr>
        <p:txBody>
          <a:bodyPr vert="horz" lIns="0" tIns="0" rIns="0" bIns="0" rtlCol="0" anchor="t" anchorCtr="0">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46D6DFA-071A-4B65-9B4D-8F0447CE325B}"/>
              </a:ext>
            </a:extLst>
          </p:cNvPr>
          <p:cNvSpPr>
            <a:spLocks noGrp="1"/>
          </p:cNvSpPr>
          <p:nvPr>
            <p:ph type="body" idx="1"/>
          </p:nvPr>
        </p:nvSpPr>
        <p:spPr>
          <a:xfrm>
            <a:off x="1128713" y="1825625"/>
            <a:ext cx="9918700" cy="158966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Date Placeholder 3">
            <a:extLst>
              <a:ext uri="{FF2B5EF4-FFF2-40B4-BE49-F238E27FC236}">
                <a16:creationId xmlns:a16="http://schemas.microsoft.com/office/drawing/2014/main" id="{87BA285D-9E22-4F24-94B4-B91AD4CF4D5E}"/>
              </a:ext>
            </a:extLst>
          </p:cNvPr>
          <p:cNvSpPr>
            <a:spLocks noGrp="1"/>
          </p:cNvSpPr>
          <p:nvPr>
            <p:ph type="dt" sz="half" idx="2"/>
          </p:nvPr>
        </p:nvSpPr>
        <p:spPr>
          <a:xfrm>
            <a:off x="0" y="70788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2EC0D-5E49-480D-81DD-B13F8CD45E93}" type="datetime1">
              <a:rPr lang="en-GB" smtClean="0"/>
              <a:t>25/04/2023</a:t>
            </a:fld>
            <a:endParaRPr lang="en-GB" dirty="0"/>
          </a:p>
        </p:txBody>
      </p:sp>
      <p:sp>
        <p:nvSpPr>
          <p:cNvPr id="5" name="Footer Placeholder 4">
            <a:extLst>
              <a:ext uri="{FF2B5EF4-FFF2-40B4-BE49-F238E27FC236}">
                <a16:creationId xmlns:a16="http://schemas.microsoft.com/office/drawing/2014/main" id="{605E38A4-EF7E-4D40-B2E5-259D3E90CDFC}"/>
              </a:ext>
            </a:extLst>
          </p:cNvPr>
          <p:cNvSpPr>
            <a:spLocks noGrp="1"/>
          </p:cNvSpPr>
          <p:nvPr>
            <p:ph type="ftr" sz="quarter" idx="3"/>
          </p:nvPr>
        </p:nvSpPr>
        <p:spPr>
          <a:xfrm>
            <a:off x="2743200" y="707213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A3B8990-B3D5-4A05-8100-BEF45A84B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3759F-69E4-4EE4-ACA4-DB662DBCF7EA}" type="slidenum">
              <a:rPr lang="en-GB" smtClean="0"/>
              <a:t>‹#›</a:t>
            </a:fld>
            <a:endParaRPr lang="en-GB"/>
          </a:p>
        </p:txBody>
      </p:sp>
      <p:cxnSp>
        <p:nvCxnSpPr>
          <p:cNvPr id="10" name="Straight Connector 9">
            <a:extLst>
              <a:ext uri="{FF2B5EF4-FFF2-40B4-BE49-F238E27FC236}">
                <a16:creationId xmlns:a16="http://schemas.microsoft.com/office/drawing/2014/main" id="{1DF47261-D132-4E56-B8A8-A9F639FDC4D9}"/>
              </a:ext>
            </a:extLst>
          </p:cNvPr>
          <p:cNvCxnSpPr/>
          <p:nvPr userDrawn="1"/>
        </p:nvCxnSpPr>
        <p:spPr>
          <a:xfrm>
            <a:off x="1128713" y="1710000"/>
            <a:ext cx="99187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90101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0" r:id="rId5"/>
    <p:sldLayoutId id="2147483653" r:id="rId6"/>
    <p:sldLayoutId id="2147483661" r:id="rId7"/>
    <p:sldLayoutId id="2147483662" r:id="rId8"/>
    <p:sldLayoutId id="2147483654" r:id="rId9"/>
    <p:sldLayoutId id="2147483655" r:id="rId10"/>
    <p:sldLayoutId id="2147483663" r:id="rId11"/>
    <p:sldLayoutId id="2147483664" r:id="rId12"/>
  </p:sldLayoutIdLs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ts val="2100"/>
        </a:lnSpc>
        <a:spcBef>
          <a:spcPts val="0"/>
        </a:spcBef>
        <a:spcAft>
          <a:spcPts val="1984"/>
        </a:spcAft>
        <a:buFont typeface="Arial" panose="020B0604020202020204" pitchFamily="34" charset="0"/>
        <a:buNone/>
        <a:defRPr sz="1800" kern="1200">
          <a:solidFill>
            <a:schemeClr val="tx2"/>
          </a:solidFill>
          <a:latin typeface="+mn-lt"/>
          <a:ea typeface="+mn-ea"/>
          <a:cs typeface="+mn-cs"/>
        </a:defRPr>
      </a:lvl1pPr>
      <a:lvl2pPr marL="270000" indent="-270000" algn="l" defTabSz="914400" rtl="0" eaLnBrk="1" latinLnBrk="0" hangingPunct="1">
        <a:lnSpc>
          <a:spcPts val="3000"/>
        </a:lnSpc>
        <a:spcBef>
          <a:spcPts val="0"/>
        </a:spcBef>
        <a:spcAft>
          <a:spcPts val="2514"/>
        </a:spcAft>
        <a:buClr>
          <a:schemeClr val="accent2"/>
        </a:buClr>
        <a:buFont typeface="Arial" panose="020B0604020202020204" pitchFamily="34" charset="0"/>
        <a:buChar char="•"/>
        <a:defRPr sz="3000" kern="1200">
          <a:solidFill>
            <a:schemeClr val="tx2"/>
          </a:solidFill>
          <a:latin typeface="+mn-lt"/>
          <a:ea typeface="+mn-ea"/>
          <a:cs typeface="+mn-cs"/>
        </a:defRPr>
      </a:lvl2pPr>
      <a:lvl3pPr marL="216000" indent="-216000" algn="l" defTabSz="914400" rtl="0" eaLnBrk="1" latinLnBrk="0" hangingPunct="1">
        <a:lnSpc>
          <a:spcPts val="3000"/>
        </a:lnSpc>
        <a:spcBef>
          <a:spcPts val="0"/>
        </a:spcBef>
        <a:spcAft>
          <a:spcPts val="2001"/>
        </a:spcAft>
        <a:buClr>
          <a:schemeClr val="accent2"/>
        </a:buClr>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711" userDrawn="1">
          <p15:clr>
            <a:srgbClr val="F26B43"/>
          </p15:clr>
        </p15:guide>
        <p15:guide id="5" pos="6959" userDrawn="1">
          <p15:clr>
            <a:srgbClr val="F26B43"/>
          </p15:clr>
        </p15:guide>
        <p15:guide id="6" orient="horz" userDrawn="1">
          <p15:clr>
            <a:srgbClr val="F26B43"/>
          </p15:clr>
        </p15:guide>
        <p15:guide id="7" orient="horz" pos="717" userDrawn="1">
          <p15:clr>
            <a:srgbClr val="F26B43"/>
          </p15:clr>
        </p15:guide>
        <p15:guide id="9" orient="horz" pos="3597" userDrawn="1">
          <p15:clr>
            <a:srgbClr val="F26B43"/>
          </p15:clr>
        </p15:guide>
        <p15:guide id="10" pos="2660" userDrawn="1">
          <p15:clr>
            <a:srgbClr val="F26B43"/>
          </p15:clr>
        </p15:guide>
        <p15:guide id="11" pos="5006" userDrawn="1">
          <p15:clr>
            <a:srgbClr val="F26B43"/>
          </p15:clr>
        </p15:guide>
        <p15:guide id="12" pos="2859" userDrawn="1">
          <p15:clr>
            <a:srgbClr val="F26B43"/>
          </p15:clr>
        </p15:guide>
        <p15:guide id="13" pos="480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dkeech@glos.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medium.com/the-innovation/selling-domesticity-how-food-and-consumption-launched-a-feminist-revolution-5bd01dba9b02" TargetMode="Externa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ptx"/><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hyperlink" Target="http://www.rabotsite.b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supurbfood.e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XaEKJ5Vv3Z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hyperlink" Target="http://www.gruen-in-der-stadt.de/"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foodpathsnetwork.slowfood.co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F355-B2B4-419A-AB7B-86B859BF5621}"/>
              </a:ext>
            </a:extLst>
          </p:cNvPr>
          <p:cNvSpPr>
            <a:spLocks noGrp="1"/>
          </p:cNvSpPr>
          <p:nvPr>
            <p:ph type="ctrTitle"/>
          </p:nvPr>
        </p:nvSpPr>
        <p:spPr>
          <a:xfrm>
            <a:off x="182149" y="1998741"/>
            <a:ext cx="4532524" cy="3388235"/>
          </a:xfrm>
        </p:spPr>
        <p:txBody>
          <a:bodyPr/>
          <a:lstStyle/>
          <a:p>
            <a:pPr>
              <a:lnSpc>
                <a:spcPts val="4500"/>
              </a:lnSpc>
            </a:pPr>
            <a:r>
              <a:rPr lang="en-US" b="0" dirty="0"/>
              <a:t>Food in cities</a:t>
            </a:r>
            <a:br>
              <a:rPr lang="en-US" b="0" dirty="0"/>
            </a:br>
            <a:br>
              <a:rPr lang="en-US" b="0" dirty="0"/>
            </a:br>
            <a:r>
              <a:rPr lang="en-US" sz="2800" dirty="0"/>
              <a:t>Urban food production, provisioning and citizenship</a:t>
            </a:r>
            <a:br>
              <a:rPr lang="en-US" sz="3600" b="0" dirty="0"/>
            </a:br>
            <a:r>
              <a:rPr lang="en-US" sz="2400" b="0" dirty="0"/>
              <a:t>MUNI, Brno, 25</a:t>
            </a:r>
            <a:r>
              <a:rPr lang="en-US" sz="2400" b="0" baseline="30000" dirty="0"/>
              <a:t>th</a:t>
            </a:r>
            <a:r>
              <a:rPr lang="en-US" sz="2400" b="0" dirty="0"/>
              <a:t> March 2023</a:t>
            </a:r>
            <a:endParaRPr lang="en-GB" sz="2400" dirty="0"/>
          </a:p>
        </p:txBody>
      </p:sp>
      <p:sp>
        <p:nvSpPr>
          <p:cNvPr id="3" name="Subtitle 2">
            <a:extLst>
              <a:ext uri="{FF2B5EF4-FFF2-40B4-BE49-F238E27FC236}">
                <a16:creationId xmlns:a16="http://schemas.microsoft.com/office/drawing/2014/main" id="{5DDA7B10-70A6-4C8A-A2A7-3269BE9E0DF1}"/>
              </a:ext>
            </a:extLst>
          </p:cNvPr>
          <p:cNvSpPr>
            <a:spLocks noGrp="1"/>
          </p:cNvSpPr>
          <p:nvPr>
            <p:ph type="subTitle" idx="1"/>
          </p:nvPr>
        </p:nvSpPr>
        <p:spPr>
          <a:xfrm>
            <a:off x="182149" y="5445599"/>
            <a:ext cx="3995803" cy="1128001"/>
          </a:xfrm>
        </p:spPr>
        <p:txBody>
          <a:bodyPr/>
          <a:lstStyle/>
          <a:p>
            <a:pPr>
              <a:lnSpc>
                <a:spcPts val="3000"/>
              </a:lnSpc>
            </a:pPr>
            <a:r>
              <a:rPr lang="en-GB" sz="2400" dirty="0"/>
              <a:t>Dr Daniel </a:t>
            </a:r>
            <a:r>
              <a:rPr lang="en-GB" sz="2400" dirty="0" err="1"/>
              <a:t>Keech,</a:t>
            </a:r>
            <a:r>
              <a:rPr lang="en-GB" sz="2400" dirty="0"/>
              <a:t> CCRI, University of Gloucestershire </a:t>
            </a:r>
            <a:r>
              <a:rPr lang="en-GB" sz="2400" dirty="0">
                <a:hlinkClick r:id="rId3"/>
              </a:rPr>
              <a:t>dkeech@glos.ac.uk</a:t>
            </a:r>
            <a:r>
              <a:rPr lang="en-GB" sz="2400" dirty="0"/>
              <a:t> </a:t>
            </a:r>
          </a:p>
        </p:txBody>
      </p:sp>
      <p:sp>
        <p:nvSpPr>
          <p:cNvPr id="4" name="Slide Number Placeholder 3">
            <a:extLst>
              <a:ext uri="{FF2B5EF4-FFF2-40B4-BE49-F238E27FC236}">
                <a16:creationId xmlns:a16="http://schemas.microsoft.com/office/drawing/2014/main" id="{3AF92543-9DC5-4E4D-83F5-20E2C02727E2}"/>
              </a:ext>
            </a:extLst>
          </p:cNvPr>
          <p:cNvSpPr>
            <a:spLocks noGrp="1"/>
          </p:cNvSpPr>
          <p:nvPr>
            <p:ph type="sldNum" sz="quarter" idx="12"/>
          </p:nvPr>
        </p:nvSpPr>
        <p:spPr/>
        <p:txBody>
          <a:bodyPr/>
          <a:lstStyle/>
          <a:p>
            <a:fld id="{2573759F-69E4-4EE4-ACA4-DB662DBCF7EA}" type="slidenum">
              <a:rPr lang="en-GB" smtClean="0"/>
              <a:pPr/>
              <a:t>1</a:t>
            </a:fld>
            <a:endParaRPr lang="en-GB"/>
          </a:p>
        </p:txBody>
      </p:sp>
      <p:pic>
        <p:nvPicPr>
          <p:cNvPr id="6" name="Picture 5">
            <a:extLst>
              <a:ext uri="{FF2B5EF4-FFF2-40B4-BE49-F238E27FC236}">
                <a16:creationId xmlns:a16="http://schemas.microsoft.com/office/drawing/2014/main" id="{158A5FFD-D0DE-4FA4-9BA5-3372EBDFD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485" y="640372"/>
            <a:ext cx="5276065" cy="3461099"/>
          </a:xfrm>
          <a:prstGeom prst="rect">
            <a:avLst/>
          </a:prstGeom>
        </p:spPr>
      </p:pic>
      <p:sp>
        <p:nvSpPr>
          <p:cNvPr id="7" name="TextBox 6">
            <a:extLst>
              <a:ext uri="{FF2B5EF4-FFF2-40B4-BE49-F238E27FC236}">
                <a16:creationId xmlns:a16="http://schemas.microsoft.com/office/drawing/2014/main" id="{30BB080F-3E6B-417B-8B95-67ECFD63C1B7}"/>
              </a:ext>
            </a:extLst>
          </p:cNvPr>
          <p:cNvSpPr txBox="1"/>
          <p:nvPr/>
        </p:nvSpPr>
        <p:spPr>
          <a:xfrm>
            <a:off x="6200384" y="250521"/>
            <a:ext cx="5695167" cy="369332"/>
          </a:xfrm>
          <a:prstGeom prst="rect">
            <a:avLst/>
          </a:prstGeom>
          <a:noFill/>
        </p:spPr>
        <p:txBody>
          <a:bodyPr wrap="square" rtlCol="0">
            <a:spAutoFit/>
          </a:bodyPr>
          <a:lstStyle/>
          <a:p>
            <a:pPr algn="r"/>
            <a:r>
              <a:rPr lang="en-GB" dirty="0"/>
              <a:t>Bamberg, Germany. Image – R. </a:t>
            </a:r>
            <a:r>
              <a:rPr lang="en-GB" dirty="0" err="1"/>
              <a:t>Rinklef</a:t>
            </a:r>
            <a:endParaRPr lang="en-GB" dirty="0"/>
          </a:p>
        </p:txBody>
      </p:sp>
      <p:pic>
        <p:nvPicPr>
          <p:cNvPr id="8" name="Picture 7">
            <a:extLst>
              <a:ext uri="{FF2B5EF4-FFF2-40B4-BE49-F238E27FC236}">
                <a16:creationId xmlns:a16="http://schemas.microsoft.com/office/drawing/2014/main" id="{CE5BCB53-3DE5-48D2-9D65-2DA06CA1B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4673" y="2895396"/>
            <a:ext cx="3175163" cy="3962604"/>
          </a:xfrm>
          <a:prstGeom prst="rect">
            <a:avLst/>
          </a:prstGeom>
        </p:spPr>
      </p:pic>
      <p:sp>
        <p:nvSpPr>
          <p:cNvPr id="9" name="TextBox 8">
            <a:extLst>
              <a:ext uri="{FF2B5EF4-FFF2-40B4-BE49-F238E27FC236}">
                <a16:creationId xmlns:a16="http://schemas.microsoft.com/office/drawing/2014/main" id="{3AF332CE-53AE-41C9-820D-F68ED7A019FF}"/>
              </a:ext>
            </a:extLst>
          </p:cNvPr>
          <p:cNvSpPr txBox="1"/>
          <p:nvPr/>
        </p:nvSpPr>
        <p:spPr>
          <a:xfrm>
            <a:off x="7889836" y="5614988"/>
            <a:ext cx="4302164" cy="923330"/>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https://tichaudrzitelnost.geogr.muni.cz/wp-content/uploads/2022/01/Zahradkarske-osady-2021.pdf</a:t>
            </a:r>
          </a:p>
        </p:txBody>
      </p:sp>
    </p:spTree>
    <p:extLst>
      <p:ext uri="{BB962C8B-B14F-4D97-AF65-F5344CB8AC3E}">
        <p14:creationId xmlns:p14="http://schemas.microsoft.com/office/powerpoint/2010/main" val="138420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9790-FE3C-41BB-84BB-718DE87A20C8}"/>
              </a:ext>
            </a:extLst>
          </p:cNvPr>
          <p:cNvSpPr>
            <a:spLocks noGrp="1"/>
          </p:cNvSpPr>
          <p:nvPr>
            <p:ph type="title"/>
          </p:nvPr>
        </p:nvSpPr>
        <p:spPr>
          <a:xfrm>
            <a:off x="319612" y="1027108"/>
            <a:ext cx="9918700" cy="461665"/>
          </a:xfrm>
        </p:spPr>
        <p:txBody>
          <a:bodyPr/>
          <a:lstStyle/>
          <a:p>
            <a:r>
              <a:rPr lang="en-GB" dirty="0"/>
              <a:t>(Urban) food and gender</a:t>
            </a:r>
          </a:p>
        </p:txBody>
      </p:sp>
      <p:sp>
        <p:nvSpPr>
          <p:cNvPr id="3" name="Content Placeholder 2">
            <a:extLst>
              <a:ext uri="{FF2B5EF4-FFF2-40B4-BE49-F238E27FC236}">
                <a16:creationId xmlns:a16="http://schemas.microsoft.com/office/drawing/2014/main" id="{3A291004-F813-4A5E-BF5A-6F9B4BF03C8F}"/>
              </a:ext>
            </a:extLst>
          </p:cNvPr>
          <p:cNvSpPr>
            <a:spLocks noGrp="1"/>
          </p:cNvSpPr>
          <p:nvPr>
            <p:ph sz="quarter" idx="12"/>
          </p:nvPr>
        </p:nvSpPr>
        <p:spPr>
          <a:xfrm>
            <a:off x="201881" y="2384921"/>
            <a:ext cx="8184882" cy="3935198"/>
          </a:xfrm>
        </p:spPr>
        <p:txBody>
          <a:bodyPr/>
          <a:lstStyle/>
          <a:p>
            <a:pPr algn="just">
              <a:lnSpc>
                <a:spcPct val="100000"/>
              </a:lnSpc>
            </a:pPr>
            <a:r>
              <a:rPr lang="en-GB" sz="2200" dirty="0"/>
              <a:t>Starting point: inequality. </a:t>
            </a:r>
            <a:r>
              <a:rPr lang="en-US" sz="2200" dirty="0"/>
              <a:t>‘Women do 66% the world’s work, produce 50% of the food, but earn 10% of the income and own 1% property.’ </a:t>
            </a:r>
            <a:r>
              <a:rPr lang="en-GB" sz="2200" dirty="0"/>
              <a:t>In HCT, women = 70% workforce. (UN Women 2013).</a:t>
            </a:r>
          </a:p>
          <a:p>
            <a:pPr algn="just">
              <a:lnSpc>
                <a:spcPct val="100000"/>
              </a:lnSpc>
            </a:pPr>
            <a:r>
              <a:rPr lang="en-GB" sz="2200" dirty="0"/>
              <a:t>Multiple urban ‘foodscapes’:  home, shops, workplace, on the move, eating out. (Parham 2015).</a:t>
            </a:r>
          </a:p>
          <a:p>
            <a:pPr algn="just">
              <a:lnSpc>
                <a:spcPct val="100000"/>
              </a:lnSpc>
            </a:pPr>
            <a:r>
              <a:rPr lang="en-GB" sz="2200" dirty="0"/>
              <a:t>Urban food projects often blend co-operative cooking, child-friendly growing and are inclusive or reflective of the cultures living in the city.</a:t>
            </a:r>
          </a:p>
        </p:txBody>
      </p:sp>
      <p:pic>
        <p:nvPicPr>
          <p:cNvPr id="5" name="Picture 4">
            <a:extLst>
              <a:ext uri="{FF2B5EF4-FFF2-40B4-BE49-F238E27FC236}">
                <a16:creationId xmlns:a16="http://schemas.microsoft.com/office/drawing/2014/main" id="{D4D2BF74-A588-469B-BAE9-34FA8517E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612" y="2505529"/>
            <a:ext cx="2875388" cy="4352471"/>
          </a:xfrm>
          <a:prstGeom prst="rect">
            <a:avLst/>
          </a:prstGeom>
        </p:spPr>
      </p:pic>
      <p:pic>
        <p:nvPicPr>
          <p:cNvPr id="7" name="Picture 6">
            <a:extLst>
              <a:ext uri="{FF2B5EF4-FFF2-40B4-BE49-F238E27FC236}">
                <a16:creationId xmlns:a16="http://schemas.microsoft.com/office/drawing/2014/main" id="{F6B32A37-513E-4FC3-8705-A65E2BED9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743" y="0"/>
            <a:ext cx="3606800" cy="2515882"/>
          </a:xfrm>
          <a:prstGeom prst="rect">
            <a:avLst/>
          </a:prstGeom>
        </p:spPr>
      </p:pic>
      <p:sp>
        <p:nvSpPr>
          <p:cNvPr id="8" name="TextBox 7">
            <a:extLst>
              <a:ext uri="{FF2B5EF4-FFF2-40B4-BE49-F238E27FC236}">
                <a16:creationId xmlns:a16="http://schemas.microsoft.com/office/drawing/2014/main" id="{D22AB8F9-96C6-438B-B328-5C296D546026}"/>
              </a:ext>
            </a:extLst>
          </p:cNvPr>
          <p:cNvSpPr txBox="1"/>
          <p:nvPr/>
        </p:nvSpPr>
        <p:spPr>
          <a:xfrm>
            <a:off x="201881" y="114300"/>
            <a:ext cx="8514607" cy="646331"/>
          </a:xfrm>
          <a:prstGeom prst="rect">
            <a:avLst/>
          </a:prstGeom>
          <a:noFill/>
        </p:spPr>
        <p:txBody>
          <a:bodyPr wrap="square" rtlCol="0">
            <a:spAutoFit/>
          </a:bodyPr>
          <a:lstStyle/>
          <a:p>
            <a:pPr algn="r"/>
            <a:r>
              <a:rPr lang="en-GB" dirty="0">
                <a:hlinkClick r:id="rId5"/>
              </a:rPr>
              <a:t>Eileen Cowen (2020) https://medium.com/the-innovation/selling-domesticity-how-food-and-consumption-launched-a-feminist-revolution-5bd01dba9b02</a:t>
            </a:r>
            <a:r>
              <a:rPr lang="en-GB" dirty="0"/>
              <a:t> </a:t>
            </a:r>
          </a:p>
        </p:txBody>
      </p:sp>
    </p:spTree>
    <p:extLst>
      <p:ext uri="{BB962C8B-B14F-4D97-AF65-F5344CB8AC3E}">
        <p14:creationId xmlns:p14="http://schemas.microsoft.com/office/powerpoint/2010/main" val="144535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9790-FE3C-41BB-84BB-718DE87A20C8}"/>
              </a:ext>
            </a:extLst>
          </p:cNvPr>
          <p:cNvSpPr>
            <a:spLocks noGrp="1"/>
          </p:cNvSpPr>
          <p:nvPr>
            <p:ph type="title"/>
          </p:nvPr>
        </p:nvSpPr>
        <p:spPr>
          <a:xfrm>
            <a:off x="392595" y="596089"/>
            <a:ext cx="9918700" cy="461665"/>
          </a:xfrm>
        </p:spPr>
        <p:txBody>
          <a:bodyPr/>
          <a:lstStyle/>
          <a:p>
            <a:r>
              <a:rPr lang="en-GB" dirty="0"/>
              <a:t>Food feminism and the city</a:t>
            </a:r>
          </a:p>
        </p:txBody>
      </p:sp>
      <p:sp>
        <p:nvSpPr>
          <p:cNvPr id="3" name="Content Placeholder 2">
            <a:extLst>
              <a:ext uri="{FF2B5EF4-FFF2-40B4-BE49-F238E27FC236}">
                <a16:creationId xmlns:a16="http://schemas.microsoft.com/office/drawing/2014/main" id="{3A291004-F813-4A5E-BF5A-6F9B4BF03C8F}"/>
              </a:ext>
            </a:extLst>
          </p:cNvPr>
          <p:cNvSpPr>
            <a:spLocks noGrp="1"/>
          </p:cNvSpPr>
          <p:nvPr>
            <p:ph sz="quarter" idx="12"/>
          </p:nvPr>
        </p:nvSpPr>
        <p:spPr>
          <a:xfrm>
            <a:off x="201882" y="1715339"/>
            <a:ext cx="6750562" cy="5016005"/>
          </a:xfrm>
        </p:spPr>
        <p:txBody>
          <a:bodyPr/>
          <a:lstStyle/>
          <a:p>
            <a:pPr algn="just">
              <a:lnSpc>
                <a:spcPct val="100000"/>
              </a:lnSpc>
            </a:pPr>
            <a:r>
              <a:rPr lang="en-GB" sz="2100" dirty="0"/>
              <a:t>The statistics → concept of embodiment of pain / exhaustion of everyday labour. Raises questions about work and power in the food chain. </a:t>
            </a:r>
            <a:r>
              <a:rPr lang="en-GB" sz="2100" b="1" dirty="0"/>
              <a:t>SDG5.</a:t>
            </a:r>
          </a:p>
          <a:p>
            <a:pPr algn="just">
              <a:lnSpc>
                <a:spcPct val="100000"/>
              </a:lnSpc>
            </a:pPr>
            <a:r>
              <a:rPr lang="en-GB" sz="2100" i="1" dirty="0"/>
              <a:t>‘The ubiquity of food and gender difference in all societies makes the overlapping of food and gender studies particularly constructive for a social progress agenda.’ </a:t>
            </a:r>
            <a:r>
              <a:rPr lang="en-GB" sz="2100" dirty="0"/>
              <a:t>(</a:t>
            </a:r>
            <a:r>
              <a:rPr lang="en-GB" sz="2100" dirty="0" err="1"/>
              <a:t>Horvorka</a:t>
            </a:r>
            <a:r>
              <a:rPr lang="en-GB" sz="2100" dirty="0"/>
              <a:t> 2013)</a:t>
            </a:r>
          </a:p>
          <a:p>
            <a:pPr algn="just">
              <a:lnSpc>
                <a:spcPct val="100000"/>
              </a:lnSpc>
              <a:spcAft>
                <a:spcPts val="0"/>
              </a:spcAft>
            </a:pPr>
            <a:r>
              <a:rPr lang="en-GB" sz="2100" dirty="0"/>
              <a:t>Changing urban open space design: safe, clean, convivial, child friendly etc…</a:t>
            </a:r>
          </a:p>
          <a:p>
            <a:pPr algn="just">
              <a:lnSpc>
                <a:spcPct val="100000"/>
              </a:lnSpc>
              <a:spcAft>
                <a:spcPts val="0"/>
              </a:spcAft>
            </a:pPr>
            <a:endParaRPr lang="en-GB" sz="2100" dirty="0"/>
          </a:p>
          <a:p>
            <a:pPr algn="just">
              <a:lnSpc>
                <a:spcPct val="100000"/>
              </a:lnSpc>
              <a:spcAft>
                <a:spcPts val="0"/>
              </a:spcAft>
            </a:pPr>
            <a:r>
              <a:rPr lang="en-GB" sz="2100" dirty="0"/>
              <a:t>Feminism: powerful lens which shines a light not only on the lived food experiences of city women, but also more generally: justice, citizenship, alternative economics, sustainability and diversity.</a:t>
            </a:r>
          </a:p>
        </p:txBody>
      </p:sp>
      <p:pic>
        <p:nvPicPr>
          <p:cNvPr id="6" name="Picture 5">
            <a:extLst>
              <a:ext uri="{FF2B5EF4-FFF2-40B4-BE49-F238E27FC236}">
                <a16:creationId xmlns:a16="http://schemas.microsoft.com/office/drawing/2014/main" id="{24DA5D8D-8DD9-4850-AC34-D4512678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564" y="3144907"/>
            <a:ext cx="2292096" cy="3494702"/>
          </a:xfrm>
          <a:prstGeom prst="rect">
            <a:avLst/>
          </a:prstGeom>
        </p:spPr>
      </p:pic>
      <p:pic>
        <p:nvPicPr>
          <p:cNvPr id="9" name="Picture 8">
            <a:extLst>
              <a:ext uri="{FF2B5EF4-FFF2-40B4-BE49-F238E27FC236}">
                <a16:creationId xmlns:a16="http://schemas.microsoft.com/office/drawing/2014/main" id="{EA7E8BEE-E09C-4E02-BD60-E61A14AEB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276" y="92788"/>
            <a:ext cx="2470277" cy="3683189"/>
          </a:xfrm>
          <a:prstGeom prst="rect">
            <a:avLst/>
          </a:prstGeom>
        </p:spPr>
      </p:pic>
    </p:spTree>
    <p:extLst>
      <p:ext uri="{BB962C8B-B14F-4D97-AF65-F5344CB8AC3E}">
        <p14:creationId xmlns:p14="http://schemas.microsoft.com/office/powerpoint/2010/main" val="141776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72B733-A747-4A93-B862-320408F77DF4}"/>
              </a:ext>
            </a:extLst>
          </p:cNvPr>
          <p:cNvSpPr>
            <a:spLocks noGrp="1"/>
          </p:cNvSpPr>
          <p:nvPr>
            <p:ph type="title"/>
          </p:nvPr>
        </p:nvSpPr>
        <p:spPr>
          <a:xfrm>
            <a:off x="233887" y="463091"/>
            <a:ext cx="10953225" cy="923330"/>
          </a:xfrm>
        </p:spPr>
        <p:txBody>
          <a:bodyPr/>
          <a:lstStyle/>
          <a:p>
            <a:r>
              <a:rPr lang="en-GB" dirty="0"/>
              <a:t>Locality diversity and/through creative practice</a:t>
            </a:r>
          </a:p>
        </p:txBody>
      </p:sp>
      <p:pic>
        <p:nvPicPr>
          <p:cNvPr id="1026" name="Picture 2" descr="https://i0.wp.com/www.sarahannant.com/wp-content/uploads/2011/02/Selecting-bread-for-the-sabbath-Grodzinskis-Stamford-Hill.jpg?fit=300%2C198&amp;ssl=1">
            <a:extLst>
              <a:ext uri="{FF2B5EF4-FFF2-40B4-BE49-F238E27FC236}">
                <a16:creationId xmlns:a16="http://schemas.microsoft.com/office/drawing/2014/main" id="{90DBE037-EF17-4B55-A0CF-86155DBE2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923" y="924756"/>
            <a:ext cx="7197077" cy="4678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81B3ED-FC31-4652-8BF6-67FB4150E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53" y="1189308"/>
            <a:ext cx="3158032" cy="1750648"/>
          </a:xfrm>
          <a:prstGeom prst="rect">
            <a:avLst/>
          </a:prstGeom>
        </p:spPr>
      </p:pic>
      <p:sp>
        <p:nvSpPr>
          <p:cNvPr id="7" name="TextBox 6">
            <a:extLst>
              <a:ext uri="{FF2B5EF4-FFF2-40B4-BE49-F238E27FC236}">
                <a16:creationId xmlns:a16="http://schemas.microsoft.com/office/drawing/2014/main" id="{0207FE97-E93B-4555-AB0B-62EAF2F46654}"/>
              </a:ext>
            </a:extLst>
          </p:cNvPr>
          <p:cNvSpPr txBox="1"/>
          <p:nvPr/>
        </p:nvSpPr>
        <p:spPr>
          <a:xfrm>
            <a:off x="6096000" y="5574870"/>
            <a:ext cx="5511671" cy="923330"/>
          </a:xfrm>
          <a:prstGeom prst="rect">
            <a:avLst/>
          </a:prstGeom>
          <a:noFill/>
        </p:spPr>
        <p:txBody>
          <a:bodyPr wrap="square" rtlCol="0">
            <a:spAutoFit/>
          </a:bodyPr>
          <a:lstStyle/>
          <a:p>
            <a:pPr algn="r"/>
            <a:r>
              <a:rPr lang="en-GB" dirty="0">
                <a:latin typeface="Calibri" panose="020F0502020204030204" pitchFamily="34" charset="0"/>
                <a:cs typeface="Calibri" panose="020F0502020204030204" pitchFamily="34" charset="0"/>
              </a:rPr>
              <a:t>Image: Sara </a:t>
            </a:r>
            <a:r>
              <a:rPr lang="en-GB" dirty="0" err="1">
                <a:latin typeface="Calibri" panose="020F0502020204030204" pitchFamily="34" charset="0"/>
                <a:cs typeface="Calibri" panose="020F0502020204030204" pitchFamily="34" charset="0"/>
              </a:rPr>
              <a:t>Hannant</a:t>
            </a:r>
            <a:endParaRPr lang="en-GB" dirty="0">
              <a:latin typeface="Calibri" panose="020F0502020204030204" pitchFamily="34" charset="0"/>
              <a:cs typeface="Calibri" panose="020F0502020204030204" pitchFamily="34" charset="0"/>
            </a:endParaRPr>
          </a:p>
          <a:p>
            <a:pPr algn="r"/>
            <a:r>
              <a:rPr lang="en-GB" dirty="0">
                <a:latin typeface="Calibri" panose="020F0502020204030204" pitchFamily="34" charset="0"/>
                <a:cs typeface="Calibri" panose="020F0502020204030204" pitchFamily="34" charset="0"/>
              </a:rPr>
              <a:t>https://www.sustainweb.org/news/01_2004_from_brick_lane_to_bread_street/</a:t>
            </a:r>
          </a:p>
        </p:txBody>
      </p:sp>
      <p:pic>
        <p:nvPicPr>
          <p:cNvPr id="9" name="Picture 8">
            <a:extLst>
              <a:ext uri="{FF2B5EF4-FFF2-40B4-BE49-F238E27FC236}">
                <a16:creationId xmlns:a16="http://schemas.microsoft.com/office/drawing/2014/main" id="{DEA329BA-5395-4D1E-9ACB-3DA62928C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75" y="3118783"/>
            <a:ext cx="4542438" cy="3730277"/>
          </a:xfrm>
          <a:prstGeom prst="rect">
            <a:avLst/>
          </a:prstGeom>
        </p:spPr>
      </p:pic>
    </p:spTree>
    <p:extLst>
      <p:ext uri="{BB962C8B-B14F-4D97-AF65-F5344CB8AC3E}">
        <p14:creationId xmlns:p14="http://schemas.microsoft.com/office/powerpoint/2010/main" val="805841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792BD396-7638-4485-B322-B168F8C2AC6E}"/>
              </a:ext>
            </a:extLst>
          </p:cNvPr>
          <p:cNvSpPr>
            <a:spLocks noGrp="1"/>
          </p:cNvSpPr>
          <p:nvPr>
            <p:ph type="title"/>
          </p:nvPr>
        </p:nvSpPr>
        <p:spPr>
          <a:xfrm>
            <a:off x="2124075" y="333375"/>
            <a:ext cx="7772400" cy="468141"/>
          </a:xfrm>
        </p:spPr>
        <p:txBody>
          <a:bodyPr/>
          <a:lstStyle/>
          <a:p>
            <a:r>
              <a:rPr lang="en-GB" altLang="en-US">
                <a:latin typeface="Calibri" panose="020F0502020204030204" pitchFamily="34" charset="0"/>
              </a:rPr>
              <a:t>Farming as confrontation</a:t>
            </a:r>
          </a:p>
        </p:txBody>
      </p:sp>
      <p:pic>
        <p:nvPicPr>
          <p:cNvPr id="60419" name="Picture 2" descr="https://publicartfund.org/FILE/2381/DenesA_0452.jpg">
            <a:extLst>
              <a:ext uri="{FF2B5EF4-FFF2-40B4-BE49-F238E27FC236}">
                <a16:creationId xmlns:a16="http://schemas.microsoft.com/office/drawing/2014/main" id="{E555D508-735A-4F43-801B-2D9732568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1700214"/>
            <a:ext cx="26162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a:extLst>
              <a:ext uri="{FF2B5EF4-FFF2-40B4-BE49-F238E27FC236}">
                <a16:creationId xmlns:a16="http://schemas.microsoft.com/office/drawing/2014/main" id="{259F7552-600D-40E9-879C-F4CEF026C1E8}"/>
              </a:ext>
            </a:extLst>
          </p:cNvPr>
          <p:cNvSpPr txBox="1">
            <a:spLocks noChangeArrowheads="1"/>
          </p:cNvSpPr>
          <p:nvPr/>
        </p:nvSpPr>
        <p:spPr bwMode="auto">
          <a:xfrm>
            <a:off x="1847851" y="5764213"/>
            <a:ext cx="3095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GB" altLang="en-US" sz="1600">
                <a:latin typeface="Calibri" panose="020F0502020204030204" pitchFamily="34" charset="0"/>
              </a:rPr>
              <a:t>Agnes Denes in her Manhatten Wheatfield, 1982.</a:t>
            </a:r>
          </a:p>
          <a:p>
            <a:pPr eaLnBrk="1" hangingPunct="1">
              <a:spcBef>
                <a:spcPct val="0"/>
              </a:spcBef>
              <a:buFontTx/>
              <a:buNone/>
            </a:pPr>
            <a:r>
              <a:rPr lang="en-GB" altLang="en-US" sz="1600">
                <a:latin typeface="Calibri" panose="020F0502020204030204" pitchFamily="34" charset="0"/>
              </a:rPr>
              <a:t>Pic: Donna Svennevik</a:t>
            </a:r>
          </a:p>
        </p:txBody>
      </p:sp>
      <p:pic>
        <p:nvPicPr>
          <p:cNvPr id="60421" name="Picture 4" descr="http://lincolntaft.com/photos/agnes%20denes_5.jpg">
            <a:extLst>
              <a:ext uri="{FF2B5EF4-FFF2-40B4-BE49-F238E27FC236}">
                <a16:creationId xmlns:a16="http://schemas.microsoft.com/office/drawing/2014/main" id="{9AEF549D-C1BC-434F-A36F-CF2924A61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1700214"/>
            <a:ext cx="394176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4913380-74E7-4A81-B5FC-3C0CDD942E8D}"/>
              </a:ext>
            </a:extLst>
          </p:cNvPr>
          <p:cNvSpPr txBox="1">
            <a:spLocks noChangeArrowheads="1"/>
          </p:cNvSpPr>
          <p:nvPr/>
        </p:nvSpPr>
        <p:spPr bwMode="auto">
          <a:xfrm>
            <a:off x="4943475" y="4271964"/>
            <a:ext cx="565308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en-GB" altLang="en-US" sz="1800">
                <a:latin typeface="Calibri" panose="020F0502020204030204" pitchFamily="34" charset="0"/>
              </a:rPr>
              <a:t>‘</a:t>
            </a:r>
            <a:r>
              <a:rPr lang="en-GB" altLang="en-US" sz="1800" i="1">
                <a:latin typeface="Calibri" panose="020F0502020204030204" pitchFamily="34" charset="0"/>
              </a:rPr>
              <a:t>Wheatfield was a symbol, a universal concept. It represented food, energy, commerce, world trade, economics. It referred to mismanagement, waste, world hunger and ecological concerns. It was an intrusion into the Citadel, a confrontation of High Civilisation. Then again it was also Shangri-La, a small paradise, one’s childhood, a hot summer afternoon in the country…’</a:t>
            </a:r>
          </a:p>
          <a:p>
            <a:pPr eaLnBrk="1" hangingPunct="1">
              <a:spcBef>
                <a:spcPct val="0"/>
              </a:spcBef>
              <a:buFontTx/>
              <a:buNone/>
            </a:pPr>
            <a:r>
              <a:rPr lang="en-GB" altLang="en-US" sz="1800" b="1">
                <a:latin typeface="Calibri" panose="020F0502020204030204" pitchFamily="34" charset="0"/>
              </a:rPr>
              <a:t>The yield was 1,000lbs of ‘healthy, golden wheat’ worth £158 from land worth $4.5bn.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49D9A6-E985-4DE3-87DE-8E3ACF60E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0" y="2952750"/>
            <a:ext cx="952500" cy="952500"/>
          </a:xfrm>
          <a:prstGeom prst="rect">
            <a:avLst/>
          </a:prstGeom>
        </p:spPr>
      </p:pic>
      <p:pic>
        <p:nvPicPr>
          <p:cNvPr id="10" name="Picture 1">
            <a:extLst>
              <a:ext uri="{FF2B5EF4-FFF2-40B4-BE49-F238E27FC236}">
                <a16:creationId xmlns:a16="http://schemas.microsoft.com/office/drawing/2014/main" id="{12062023-7023-4E99-9733-46A426FC5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75363"/>
            <a:ext cx="9569885" cy="7177412"/>
          </a:xfrm>
          <a:prstGeom prst="rect">
            <a:avLst/>
          </a:prstGeom>
        </p:spPr>
      </p:pic>
      <p:sp>
        <p:nvSpPr>
          <p:cNvPr id="12" name="TextBox 11">
            <a:extLst>
              <a:ext uri="{FF2B5EF4-FFF2-40B4-BE49-F238E27FC236}">
                <a16:creationId xmlns:a16="http://schemas.microsoft.com/office/drawing/2014/main" id="{8ED039A2-69A8-4C43-8314-13530FFB0E32}"/>
              </a:ext>
            </a:extLst>
          </p:cNvPr>
          <p:cNvSpPr txBox="1"/>
          <p:nvPr/>
        </p:nvSpPr>
        <p:spPr>
          <a:xfrm>
            <a:off x="1775520" y="1"/>
            <a:ext cx="549640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Image by permission: </a:t>
            </a:r>
            <a:r>
              <a:rPr lang="en-GB" dirty="0" err="1">
                <a:latin typeface="Arial" panose="020B0604020202020204" pitchFamily="34" charset="0"/>
                <a:cs typeface="Arial" panose="020B0604020202020204" pitchFamily="34" charset="0"/>
              </a:rPr>
              <a:t>Zentrum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Welderbe</a:t>
            </a:r>
            <a:r>
              <a:rPr lang="en-GB" dirty="0">
                <a:latin typeface="Arial" panose="020B0604020202020204" pitchFamily="34" charset="0"/>
                <a:cs typeface="Arial" panose="020B0604020202020204" pitchFamily="34" charset="0"/>
              </a:rPr>
              <a:t> Bamberg, ©Jürgen </a:t>
            </a:r>
            <a:r>
              <a:rPr lang="en-GB" dirty="0" err="1">
                <a:latin typeface="Arial" panose="020B0604020202020204" pitchFamily="34" charset="0"/>
                <a:cs typeface="Arial" panose="020B0604020202020204" pitchFamily="34" charset="0"/>
              </a:rPr>
              <a:t>Schraudner</a:t>
            </a:r>
            <a:r>
              <a:rPr lang="en-GB"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58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
            <a:extLst>
              <a:ext uri="{FF2B5EF4-FFF2-40B4-BE49-F238E27FC236}">
                <a16:creationId xmlns:a16="http://schemas.microsoft.com/office/drawing/2014/main" id="{194CBC21-8DF5-4866-8727-958F55C65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804" y="-28010"/>
            <a:ext cx="8460432" cy="6725401"/>
          </a:xfrm>
          <a:prstGeom prst="rect">
            <a:avLst/>
          </a:prstGeom>
        </p:spPr>
      </p:pic>
      <p:sp>
        <p:nvSpPr>
          <p:cNvPr id="18" name="Rechteck 11">
            <a:extLst>
              <a:ext uri="{FF2B5EF4-FFF2-40B4-BE49-F238E27FC236}">
                <a16:creationId xmlns:a16="http://schemas.microsoft.com/office/drawing/2014/main" id="{28EC8544-9525-47AD-B11C-EE6EE8C0E342}"/>
              </a:ext>
            </a:extLst>
          </p:cNvPr>
          <p:cNvSpPr/>
          <p:nvPr/>
        </p:nvSpPr>
        <p:spPr>
          <a:xfrm>
            <a:off x="6960096" y="1052736"/>
            <a:ext cx="2880320" cy="316835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0">
            <a:extLst>
              <a:ext uri="{FF2B5EF4-FFF2-40B4-BE49-F238E27FC236}">
                <a16:creationId xmlns:a16="http://schemas.microsoft.com/office/drawing/2014/main" id="{7F6030C7-EEE8-4DED-9EC6-1D9B943E1636}"/>
              </a:ext>
            </a:extLst>
          </p:cNvPr>
          <p:cNvSpPr txBox="1"/>
          <p:nvPr/>
        </p:nvSpPr>
        <p:spPr>
          <a:xfrm rot="5400000">
            <a:off x="6955862" y="3032362"/>
            <a:ext cx="6683727"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Zweidler</a:t>
            </a:r>
            <a:r>
              <a:rPr lang="en-US" b="1" dirty="0">
                <a:latin typeface="Arial" panose="020B0604020202020204" pitchFamily="34" charset="0"/>
                <a:cs typeface="Arial" panose="020B0604020202020204" pitchFamily="34" charset="0"/>
              </a:rPr>
              <a:t>-Plan, 1602 (Lower Gardener’s District in frame)</a:t>
            </a:r>
          </a:p>
          <a:p>
            <a:r>
              <a:rPr lang="en-US" dirty="0">
                <a:latin typeface="Arial" panose="020B0604020202020204" pitchFamily="34" charset="0"/>
                <a:cs typeface="Arial" panose="020B0604020202020204" pitchFamily="34" charset="0"/>
              </a:rPr>
              <a:t>Source. City of Bamberg</a:t>
            </a:r>
          </a:p>
        </p:txBody>
      </p:sp>
    </p:spTree>
    <p:extLst>
      <p:ext uri="{BB962C8B-B14F-4D97-AF65-F5344CB8AC3E}">
        <p14:creationId xmlns:p14="http://schemas.microsoft.com/office/powerpoint/2010/main" val="452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BE3EEA8F-A47E-44AC-8F24-F65A3F026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7864677" cy="6165304"/>
          </a:xfrm>
          <a:prstGeom prst="rect">
            <a:avLst/>
          </a:prstGeom>
        </p:spPr>
      </p:pic>
      <p:pic>
        <p:nvPicPr>
          <p:cNvPr id="3" name="Picture 2">
            <a:extLst>
              <a:ext uri="{FF2B5EF4-FFF2-40B4-BE49-F238E27FC236}">
                <a16:creationId xmlns:a16="http://schemas.microsoft.com/office/drawing/2014/main" id="{18ACD494-0B5F-453A-B086-725FEA0507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448" y="1417728"/>
            <a:ext cx="9156553" cy="474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FA546E7-F90E-4761-80DB-94D6CC29DA81}"/>
              </a:ext>
            </a:extLst>
          </p:cNvPr>
          <p:cNvSpPr txBox="1"/>
          <p:nvPr/>
        </p:nvSpPr>
        <p:spPr>
          <a:xfrm>
            <a:off x="1703512" y="6199552"/>
            <a:ext cx="6840760" cy="707886"/>
          </a:xfrm>
          <a:prstGeom prst="rect">
            <a:avLst/>
          </a:prstGeom>
          <a:noFill/>
        </p:spPr>
        <p:txBody>
          <a:bodyPr wrap="square" rtlCol="0">
            <a:spAutoFit/>
          </a:bodyPr>
          <a:lstStyle/>
          <a:p>
            <a:r>
              <a:rPr lang="en-US" sz="1100" b="1" dirty="0">
                <a:latin typeface="Arial" panose="020B0604020202020204" pitchFamily="34" charset="0"/>
                <a:cs typeface="Arial" panose="020B0604020202020204" pitchFamily="34" charset="0"/>
              </a:rPr>
              <a:t>The Lower Market Gardener’s District (1930)</a:t>
            </a:r>
          </a:p>
          <a:p>
            <a:r>
              <a:rPr lang="en-US" sz="1100" dirty="0">
                <a:latin typeface="Arial" panose="020B0604020202020204" pitchFamily="34" charset="0"/>
                <a:cs typeface="Arial" panose="020B0604020202020204" pitchFamily="34" charset="0"/>
              </a:rPr>
              <a:t>Source. Stadt Bamberg</a:t>
            </a:r>
          </a:p>
          <a:p>
            <a:endParaRPr lang="en-GB" dirty="0"/>
          </a:p>
        </p:txBody>
      </p:sp>
      <p:sp>
        <p:nvSpPr>
          <p:cNvPr id="6" name="TextBox 5">
            <a:extLst>
              <a:ext uri="{FF2B5EF4-FFF2-40B4-BE49-F238E27FC236}">
                <a16:creationId xmlns:a16="http://schemas.microsoft.com/office/drawing/2014/main" id="{D63BC8E1-5A4E-4ED4-939D-0468509AAC7F}"/>
              </a:ext>
            </a:extLst>
          </p:cNvPr>
          <p:cNvSpPr txBox="1"/>
          <p:nvPr/>
        </p:nvSpPr>
        <p:spPr>
          <a:xfrm>
            <a:off x="6492044" y="6180081"/>
            <a:ext cx="4104456" cy="461665"/>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The Lower Market Gardener’s District (2017)</a:t>
            </a:r>
          </a:p>
          <a:p>
            <a:pPr algn="r"/>
            <a:r>
              <a:rPr lang="en-US" sz="1200" dirty="0">
                <a:latin typeface="Arial" panose="020B0604020202020204" pitchFamily="34" charset="0"/>
                <a:cs typeface="Arial" panose="020B0604020202020204" pitchFamily="34" charset="0"/>
              </a:rPr>
              <a:t>Source. Bing maps</a:t>
            </a:r>
          </a:p>
        </p:txBody>
      </p:sp>
    </p:spTree>
    <p:extLst>
      <p:ext uri="{BB962C8B-B14F-4D97-AF65-F5344CB8AC3E}">
        <p14:creationId xmlns:p14="http://schemas.microsoft.com/office/powerpoint/2010/main" val="257657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8C08408E-F5B8-4AC7-9969-4378FE566A65}"/>
              </a:ext>
            </a:extLst>
          </p:cNvPr>
          <p:cNvPicPr>
            <a:picLocks noChangeAspect="1"/>
          </p:cNvPicPr>
          <p:nvPr/>
        </p:nvPicPr>
        <p:blipFill>
          <a:blip r:embed="rId3"/>
          <a:stretch>
            <a:fillRect/>
          </a:stretch>
        </p:blipFill>
        <p:spPr>
          <a:xfrm>
            <a:off x="7176122" y="0"/>
            <a:ext cx="3496483" cy="5157192"/>
          </a:xfrm>
          <a:prstGeom prst="rect">
            <a:avLst/>
          </a:prstGeom>
        </p:spPr>
      </p:pic>
      <p:pic>
        <p:nvPicPr>
          <p:cNvPr id="4" name="Grafik 2">
            <a:extLst>
              <a:ext uri="{FF2B5EF4-FFF2-40B4-BE49-F238E27FC236}">
                <a16:creationId xmlns:a16="http://schemas.microsoft.com/office/drawing/2014/main" id="{F02D65B9-31C3-4FCB-BD76-7AC833E921EA}"/>
              </a:ext>
            </a:extLst>
          </p:cNvPr>
          <p:cNvPicPr>
            <a:picLocks noChangeAspect="1"/>
          </p:cNvPicPr>
          <p:nvPr/>
        </p:nvPicPr>
        <p:blipFill>
          <a:blip r:embed="rId4"/>
          <a:stretch>
            <a:fillRect/>
          </a:stretch>
        </p:blipFill>
        <p:spPr>
          <a:xfrm>
            <a:off x="1524001" y="0"/>
            <a:ext cx="5652120" cy="4800494"/>
          </a:xfrm>
          <a:prstGeom prst="rect">
            <a:avLst/>
          </a:prstGeom>
        </p:spPr>
      </p:pic>
      <p:pic>
        <p:nvPicPr>
          <p:cNvPr id="6" name="Picture 5">
            <a:extLst>
              <a:ext uri="{FF2B5EF4-FFF2-40B4-BE49-F238E27FC236}">
                <a16:creationId xmlns:a16="http://schemas.microsoft.com/office/drawing/2014/main" id="{6035A799-677C-48F1-9CC8-315E0A5983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87" y="4800494"/>
            <a:ext cx="5781153" cy="2057506"/>
          </a:xfrm>
          <a:prstGeom prst="rect">
            <a:avLst/>
          </a:prstGeom>
        </p:spPr>
      </p:pic>
      <p:sp>
        <p:nvSpPr>
          <p:cNvPr id="7" name="TextBox 6">
            <a:extLst>
              <a:ext uri="{FF2B5EF4-FFF2-40B4-BE49-F238E27FC236}">
                <a16:creationId xmlns:a16="http://schemas.microsoft.com/office/drawing/2014/main" id="{954EBE3D-AFEB-46D6-A240-7114683BCFC7}"/>
              </a:ext>
            </a:extLst>
          </p:cNvPr>
          <p:cNvSpPr txBox="1"/>
          <p:nvPr/>
        </p:nvSpPr>
        <p:spPr>
          <a:xfrm>
            <a:off x="7464152" y="5373216"/>
            <a:ext cx="3024336" cy="1569660"/>
          </a:xfrm>
          <a:prstGeom prst="rect">
            <a:avLst/>
          </a:prstGeom>
          <a:noFill/>
        </p:spPr>
        <p:txBody>
          <a:bodyPr wrap="square" rtlCol="0">
            <a:spAutoFit/>
          </a:bodyPr>
          <a:lstStyle/>
          <a:p>
            <a:r>
              <a:rPr lang="en-GB" sz="1200" b="1" dirty="0"/>
              <a:t>Images: From left, clockwise - </a:t>
            </a:r>
          </a:p>
          <a:p>
            <a:r>
              <a:rPr lang="en-GB" sz="1200" dirty="0"/>
              <a:t>Bamberg </a:t>
            </a:r>
            <a:r>
              <a:rPr lang="en-GB" sz="1200" dirty="0" err="1"/>
              <a:t>Hörnla</a:t>
            </a:r>
            <a:r>
              <a:rPr lang="en-GB" sz="1200" dirty="0"/>
              <a:t> potato (Slow Food Presidia); </a:t>
            </a:r>
            <a:r>
              <a:rPr lang="en-GB" sz="1200" dirty="0" err="1"/>
              <a:t>Selbsterntegarten</a:t>
            </a:r>
            <a:r>
              <a:rPr lang="en-GB" sz="1200" dirty="0"/>
              <a:t> (Transition Bamberg); Corpus Christi procession (</a:t>
            </a:r>
            <a:r>
              <a:rPr lang="en-US" sz="1200" dirty="0">
                <a:cs typeface="Arial" panose="020B0604020202020204" pitchFamily="34" charset="0"/>
              </a:rPr>
              <a:t>www.bamberger-onlinezeitung.de/2014/07/24/maria-magdalena-schutzheilige-der-gaertner-wegen-eines-irrtums/)</a:t>
            </a:r>
            <a:endParaRPr lang="en-GB" sz="1200" dirty="0"/>
          </a:p>
        </p:txBody>
      </p:sp>
    </p:spTree>
    <p:extLst>
      <p:ext uri="{BB962C8B-B14F-4D97-AF65-F5344CB8AC3E}">
        <p14:creationId xmlns:p14="http://schemas.microsoft.com/office/powerpoint/2010/main" val="239671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4511BE7-95DF-4FD6-9FD0-5F8B8F191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696" y="-78165"/>
            <a:ext cx="8070092" cy="485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4BC5F6A0-0ED5-4D91-9C33-CA337D880F7F}"/>
              </a:ext>
            </a:extLst>
          </p:cNvPr>
          <p:cNvSpPr txBox="1"/>
          <p:nvPr/>
        </p:nvSpPr>
        <p:spPr>
          <a:xfrm rot="5400000">
            <a:off x="9659894" y="2273299"/>
            <a:ext cx="4396635" cy="646331"/>
          </a:xfrm>
          <a:prstGeom prst="rect">
            <a:avLst/>
          </a:prstGeom>
          <a:noFill/>
        </p:spPr>
        <p:txBody>
          <a:bodyPr wrap="square" rtlCol="0">
            <a:spAutoFit/>
          </a:bodyPr>
          <a:lstStyle/>
          <a:p>
            <a:r>
              <a:rPr lang="en-GB" dirty="0">
                <a:hlinkClick r:id="rId4"/>
              </a:rPr>
              <a:t>www.rabotsite.be</a:t>
            </a:r>
            <a:r>
              <a:rPr lang="en-GB" dirty="0"/>
              <a:t>  More details Koopmans et al. (2017)</a:t>
            </a:r>
          </a:p>
        </p:txBody>
      </p:sp>
      <p:pic>
        <p:nvPicPr>
          <p:cNvPr id="4" name="Picture 6">
            <a:extLst>
              <a:ext uri="{FF2B5EF4-FFF2-40B4-BE49-F238E27FC236}">
                <a16:creationId xmlns:a16="http://schemas.microsoft.com/office/drawing/2014/main" id="{69CD31CB-0F34-4FC5-A333-440AD53BE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 y="2663687"/>
            <a:ext cx="5656342" cy="41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05DD2E6-7724-47A2-BBFD-0094F6131B1C}"/>
              </a:ext>
            </a:extLst>
          </p:cNvPr>
          <p:cNvSpPr txBox="1"/>
          <p:nvPr/>
        </p:nvSpPr>
        <p:spPr>
          <a:xfrm>
            <a:off x="10623" y="2266434"/>
            <a:ext cx="2912165" cy="338554"/>
          </a:xfrm>
          <a:prstGeom prst="rect">
            <a:avLst/>
          </a:prstGeom>
          <a:noFill/>
        </p:spPr>
        <p:txBody>
          <a:bodyPr wrap="square" rtlCol="0">
            <a:spAutoFit/>
          </a:bodyPr>
          <a:lstStyle/>
          <a:p>
            <a:r>
              <a:rPr lang="en-GB" sz="1600" dirty="0"/>
              <a:t>Image – Matt Reed</a:t>
            </a:r>
          </a:p>
        </p:txBody>
      </p:sp>
    </p:spTree>
    <p:extLst>
      <p:ext uri="{BB962C8B-B14F-4D97-AF65-F5344CB8AC3E}">
        <p14:creationId xmlns:p14="http://schemas.microsoft.com/office/powerpoint/2010/main" val="3312126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F648A50-811D-4751-B52D-7A12B47FCC77}"/>
              </a:ext>
            </a:extLst>
          </p:cNvPr>
          <p:cNvSpPr>
            <a:spLocks noGrp="1" noChangeArrowheads="1"/>
          </p:cNvSpPr>
          <p:nvPr>
            <p:ph type="subTitle" idx="1"/>
          </p:nvPr>
        </p:nvSpPr>
        <p:spPr>
          <a:xfrm>
            <a:off x="1277870" y="1892715"/>
            <a:ext cx="7489825" cy="4524572"/>
          </a:xfrm>
        </p:spPr>
        <p:txBody>
          <a:bodyPr/>
          <a:lstStyle/>
          <a:p>
            <a:pPr marL="457200" indent="-457200">
              <a:buFontTx/>
              <a:buChar char="•"/>
              <a:defRPr/>
            </a:pPr>
            <a:r>
              <a:rPr lang="en-GB" altLang="en-US" sz="2300" u="sng" dirty="0">
                <a:latin typeface="Calibri" pitchFamily="34" charset="0"/>
                <a:ea typeface="ＭＳ Ｐゴシック" pitchFamily="34" charset="-128"/>
              </a:rPr>
              <a:t>Temporary</a:t>
            </a:r>
            <a:r>
              <a:rPr lang="en-GB" altLang="en-US" sz="2300" dirty="0">
                <a:latin typeface="Calibri" pitchFamily="34" charset="0"/>
                <a:ea typeface="ＭＳ Ｐゴシック" pitchFamily="34" charset="-128"/>
              </a:rPr>
              <a:t> urban brownfield site of 3,000m</a:t>
            </a:r>
            <a:r>
              <a:rPr lang="en-GB" altLang="en-US" sz="2300" baseline="30000" dirty="0">
                <a:latin typeface="Calibri" pitchFamily="34" charset="0"/>
                <a:ea typeface="ＭＳ Ｐゴシック" pitchFamily="34" charset="-128"/>
              </a:rPr>
              <a:t>2 </a:t>
            </a:r>
            <a:r>
              <a:rPr lang="en-GB" altLang="en-US" sz="2300" dirty="0">
                <a:latin typeface="Calibri" pitchFamily="34" charset="0"/>
                <a:ea typeface="ＭＳ Ｐゴシック" pitchFamily="34" charset="-128"/>
              </a:rPr>
              <a:t>– moving production concept (consequences?).</a:t>
            </a:r>
          </a:p>
          <a:p>
            <a:pPr marL="457200" indent="-457200">
              <a:buFontTx/>
              <a:buChar char="•"/>
              <a:defRPr/>
            </a:pPr>
            <a:r>
              <a:rPr lang="en-GB" altLang="en-US" sz="2300" dirty="0">
                <a:latin typeface="Calibri" pitchFamily="34" charset="0"/>
                <a:ea typeface="ＭＳ Ｐゴシック" pitchFamily="34" charset="-128"/>
              </a:rPr>
              <a:t>Led by community development organisation to stimulate integration in </a:t>
            </a:r>
            <a:r>
              <a:rPr lang="en-GB" altLang="en-US" sz="2300" dirty="0" err="1">
                <a:latin typeface="Calibri" pitchFamily="34" charset="0"/>
                <a:ea typeface="ＭＳ Ｐゴシック" pitchFamily="34" charset="-128"/>
              </a:rPr>
              <a:t>Rabot</a:t>
            </a:r>
            <a:r>
              <a:rPr lang="en-GB" altLang="en-US" sz="2300" dirty="0">
                <a:latin typeface="Calibri" pitchFamily="34" charset="0"/>
                <a:ea typeface="ＭＳ Ｐゴシック" pitchFamily="34" charset="-128"/>
              </a:rPr>
              <a:t>, a neighbourhood with 60 nationalities and poverty/homelessness challenges.</a:t>
            </a:r>
          </a:p>
          <a:p>
            <a:pPr marL="457200" indent="-457200">
              <a:buFontTx/>
              <a:buChar char="•"/>
              <a:defRPr/>
            </a:pPr>
            <a:r>
              <a:rPr lang="en-GB" altLang="en-US" sz="2300" dirty="0">
                <a:latin typeface="Calibri" pitchFamily="34" charset="0"/>
                <a:ea typeface="ＭＳ Ｐゴシック" pitchFamily="34" charset="-128"/>
              </a:rPr>
              <a:t>Project sells its produce for profit to the catering trade.</a:t>
            </a:r>
          </a:p>
          <a:p>
            <a:pPr marL="457200" indent="-457200">
              <a:buFontTx/>
              <a:buChar char="•"/>
              <a:defRPr/>
            </a:pPr>
            <a:r>
              <a:rPr lang="en-GB" altLang="en-US" sz="2300" dirty="0">
                <a:latin typeface="Calibri" pitchFamily="34" charset="0"/>
                <a:ea typeface="ＭＳ Ｐゴシック" pitchFamily="34" charset="-128"/>
              </a:rPr>
              <a:t>Locals and homeless provide labour, rewarded with their own parcel of land.</a:t>
            </a:r>
          </a:p>
          <a:p>
            <a:pPr marL="457200" indent="-457200">
              <a:buFontTx/>
              <a:buChar char="•"/>
              <a:defRPr/>
            </a:pPr>
            <a:r>
              <a:rPr lang="en-GB" altLang="en-US" sz="2300" dirty="0">
                <a:latin typeface="Calibri" pitchFamily="34" charset="0"/>
                <a:ea typeface="ＭＳ Ｐゴシック" pitchFamily="34" charset="-128"/>
              </a:rPr>
              <a:t>Allotment surplus can be sold to project by parcel holders and payment in </a:t>
            </a:r>
            <a:r>
              <a:rPr lang="en-GB" altLang="en-US" sz="2300" dirty="0">
                <a:solidFill>
                  <a:srgbClr val="C00000"/>
                </a:solidFill>
                <a:latin typeface="Calibri" pitchFamily="34" charset="0"/>
                <a:ea typeface="ＭＳ Ｐゴシック" pitchFamily="34" charset="-128"/>
              </a:rPr>
              <a:t>alternative local currency (TAX!)</a:t>
            </a:r>
            <a:r>
              <a:rPr lang="en-GB" altLang="en-US" sz="2300" dirty="0">
                <a:latin typeface="Calibri" pitchFamily="34" charset="0"/>
                <a:ea typeface="ＭＳ Ｐゴシック" pitchFamily="34" charset="-128"/>
              </a:rPr>
              <a:t>.</a:t>
            </a:r>
          </a:p>
          <a:p>
            <a:pPr marL="457200" indent="-457200">
              <a:buFontTx/>
              <a:buChar char="•"/>
              <a:defRPr/>
            </a:pPr>
            <a:r>
              <a:rPr lang="en-GB" altLang="en-US" sz="2300" dirty="0">
                <a:latin typeface="Calibri" pitchFamily="34" charset="0"/>
                <a:ea typeface="ＭＳ Ｐゴシック" pitchFamily="34" charset="-128"/>
              </a:rPr>
              <a:t>This can be spent in the project’s subsidised restaurant and shop on household goods and other food.</a:t>
            </a:r>
          </a:p>
        </p:txBody>
      </p:sp>
      <p:sp>
        <p:nvSpPr>
          <p:cNvPr id="13315" name="TextBox 1">
            <a:extLst>
              <a:ext uri="{FF2B5EF4-FFF2-40B4-BE49-F238E27FC236}">
                <a16:creationId xmlns:a16="http://schemas.microsoft.com/office/drawing/2014/main" id="{BC0DB4B2-FFDE-46A5-8BAA-A1AEFD4392B9}"/>
              </a:ext>
            </a:extLst>
          </p:cNvPr>
          <p:cNvSpPr txBox="1">
            <a:spLocks noChangeArrowheads="1"/>
          </p:cNvSpPr>
          <p:nvPr/>
        </p:nvSpPr>
        <p:spPr bwMode="auto">
          <a:xfrm>
            <a:off x="1754189" y="26035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3600" b="1">
                <a:latin typeface="Calibri" panose="020F0502020204030204" pitchFamily="34" charset="0"/>
              </a:rPr>
              <a:t>De Site (2) – Parallel economy?</a:t>
            </a:r>
            <a:endParaRPr lang="en-US" altLang="en-US" sz="1800">
              <a:latin typeface="Calibri" panose="020F0502020204030204" pitchFamily="34" charset="0"/>
            </a:endParaRPr>
          </a:p>
        </p:txBody>
      </p:sp>
      <p:pic>
        <p:nvPicPr>
          <p:cNvPr id="13316" name="Picture 1">
            <a:extLst>
              <a:ext uri="{FF2B5EF4-FFF2-40B4-BE49-F238E27FC236}">
                <a16:creationId xmlns:a16="http://schemas.microsoft.com/office/drawing/2014/main" id="{F2F89A05-953F-4D2E-B97B-F3C7AC149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0164" y="1649413"/>
            <a:ext cx="1747837"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7156-C644-430D-BDAD-93C29EC966B7}"/>
              </a:ext>
            </a:extLst>
          </p:cNvPr>
          <p:cNvSpPr>
            <a:spLocks noGrp="1"/>
          </p:cNvSpPr>
          <p:nvPr>
            <p:ph type="title"/>
          </p:nvPr>
        </p:nvSpPr>
        <p:spPr>
          <a:xfrm>
            <a:off x="1144588" y="1136525"/>
            <a:ext cx="9918700" cy="461665"/>
          </a:xfrm>
        </p:spPr>
        <p:txBody>
          <a:bodyPr/>
          <a:lstStyle/>
          <a:p>
            <a:r>
              <a:rPr lang="en-GB" dirty="0"/>
              <a:t>Outline for the session</a:t>
            </a:r>
          </a:p>
        </p:txBody>
      </p:sp>
      <p:sp>
        <p:nvSpPr>
          <p:cNvPr id="3" name="Content Placeholder 2">
            <a:extLst>
              <a:ext uri="{FF2B5EF4-FFF2-40B4-BE49-F238E27FC236}">
                <a16:creationId xmlns:a16="http://schemas.microsoft.com/office/drawing/2014/main" id="{AF39C182-2033-474F-ACA2-E4619C0A1A39}"/>
              </a:ext>
            </a:extLst>
          </p:cNvPr>
          <p:cNvSpPr>
            <a:spLocks noGrp="1"/>
          </p:cNvSpPr>
          <p:nvPr>
            <p:ph sz="quarter" idx="12"/>
          </p:nvPr>
        </p:nvSpPr>
        <p:spPr>
          <a:xfrm>
            <a:off x="1144588" y="2636837"/>
            <a:ext cx="9902825" cy="3679741"/>
          </a:xfrm>
        </p:spPr>
        <p:txBody>
          <a:bodyPr/>
          <a:lstStyle/>
          <a:p>
            <a:r>
              <a:rPr lang="en-GB" dirty="0"/>
              <a:t>Some definitions and characteristics assigned to UA</a:t>
            </a:r>
          </a:p>
          <a:p>
            <a:r>
              <a:rPr lang="en-GB" dirty="0"/>
              <a:t>Illustration of the diversity of these using references from the literature</a:t>
            </a:r>
          </a:p>
          <a:p>
            <a:r>
              <a:rPr lang="en-GB" dirty="0"/>
              <a:t>Some illustrations from my research in Ghent and Bamberg – rather different stories.</a:t>
            </a:r>
          </a:p>
          <a:p>
            <a:r>
              <a:rPr lang="en-GB" dirty="0"/>
              <a:t>Time for questions, then a class exercise</a:t>
            </a:r>
          </a:p>
          <a:p>
            <a:endParaRPr lang="en-GB" dirty="0"/>
          </a:p>
          <a:p>
            <a:pPr marL="0" indent="0">
              <a:buNone/>
            </a:pPr>
            <a:endParaRPr lang="en-GB" dirty="0"/>
          </a:p>
        </p:txBody>
      </p:sp>
    </p:spTree>
    <p:extLst>
      <p:ext uri="{BB962C8B-B14F-4D97-AF65-F5344CB8AC3E}">
        <p14:creationId xmlns:p14="http://schemas.microsoft.com/office/powerpoint/2010/main" val="322958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5E9BB75-8B90-4D0F-9361-7B20EC5E5F99}"/>
              </a:ext>
            </a:extLst>
          </p:cNvPr>
          <p:cNvSpPr>
            <a:spLocks noGrp="1" noChangeArrowheads="1"/>
          </p:cNvSpPr>
          <p:nvPr>
            <p:ph type="subTitle" idx="1"/>
          </p:nvPr>
        </p:nvSpPr>
        <p:spPr>
          <a:xfrm>
            <a:off x="1610209" y="1959529"/>
            <a:ext cx="8499475" cy="4015010"/>
          </a:xfrm>
          <a:noFill/>
        </p:spPr>
        <p:txBody>
          <a:bodyPr/>
          <a:lstStyle/>
          <a:p>
            <a:pPr marL="457200" indent="-457200">
              <a:buFontTx/>
              <a:buChar char="•"/>
            </a:pPr>
            <a:r>
              <a:rPr lang="en-GB" altLang="en-US" sz="2400" dirty="0">
                <a:latin typeface="Calibri" panose="020F0502020204030204" pitchFamily="34" charset="0"/>
                <a:ea typeface="ＭＳ Ｐゴシック" panose="020B0600070205080204" pitchFamily="34" charset="-128"/>
              </a:rPr>
              <a:t>Long-standing Social Democrat-Green-Liberal city coalition. Which has prioritised social integration and sustainability. Food policy, non-meat public food days.</a:t>
            </a:r>
            <a:endParaRPr lang="en-GB" altLang="en-US" sz="800" dirty="0">
              <a:latin typeface="Calibri" panose="020F0502020204030204" pitchFamily="34" charset="0"/>
              <a:ea typeface="ＭＳ Ｐゴシック" panose="020B0600070205080204" pitchFamily="34" charset="-128"/>
            </a:endParaRPr>
          </a:p>
          <a:p>
            <a:pPr marL="457200" indent="-457200">
              <a:buFontTx/>
              <a:buChar char="•"/>
            </a:pPr>
            <a:r>
              <a:rPr lang="en-GB" altLang="en-US" sz="2400" dirty="0">
                <a:latin typeface="Calibri" panose="020F0502020204030204" pitchFamily="34" charset="0"/>
                <a:ea typeface="ＭＳ Ｐゴシック" panose="020B0600070205080204" pitchFamily="34" charset="-128"/>
              </a:rPr>
              <a:t>De Site complemented by </a:t>
            </a:r>
            <a:r>
              <a:rPr lang="en-GB" altLang="en-US" sz="2400" dirty="0" err="1">
                <a:latin typeface="Calibri" panose="020F0502020204030204" pitchFamily="34" charset="0"/>
                <a:ea typeface="ＭＳ Ｐゴシック" panose="020B0600070205080204" pitchFamily="34" charset="-128"/>
              </a:rPr>
              <a:t>Wijveld</a:t>
            </a:r>
            <a:r>
              <a:rPr lang="en-GB" altLang="en-US" sz="2400" dirty="0">
                <a:latin typeface="Calibri" panose="020F0502020204030204" pitchFamily="34" charset="0"/>
                <a:ea typeface="ＭＳ Ｐゴシック" panose="020B0600070205080204" pitchFamily="34" charset="-128"/>
              </a:rPr>
              <a:t> CSA, urban food production SMEs, some city-produced foods (mushrooms, veg, honey) stocked in </a:t>
            </a:r>
            <a:r>
              <a:rPr lang="en-GB" altLang="en-US" sz="2400" dirty="0">
                <a:solidFill>
                  <a:srgbClr val="C00000"/>
                </a:solidFill>
                <a:latin typeface="Calibri" panose="020F0502020204030204" pitchFamily="34" charset="0"/>
                <a:ea typeface="ＭＳ Ｐゴシック" panose="020B0600070205080204" pitchFamily="34" charset="-128"/>
              </a:rPr>
              <a:t>Delhaize supermarket</a:t>
            </a:r>
            <a:r>
              <a:rPr lang="en-GB" altLang="en-US" sz="2400" dirty="0">
                <a:latin typeface="Calibri" panose="020F0502020204030204" pitchFamily="34" charset="0"/>
                <a:ea typeface="ＭＳ Ｐゴシック" panose="020B0600070205080204" pitchFamily="34" charset="-128"/>
              </a:rPr>
              <a:t> – but difficult.</a:t>
            </a:r>
            <a:endParaRPr lang="en-GB" altLang="en-US" sz="800" dirty="0">
              <a:latin typeface="Calibri" panose="020F0502020204030204" pitchFamily="34" charset="0"/>
              <a:ea typeface="ＭＳ Ｐゴシック" panose="020B0600070205080204" pitchFamily="34" charset="-128"/>
            </a:endParaRPr>
          </a:p>
          <a:p>
            <a:pPr marL="457200" indent="-457200">
              <a:buFontTx/>
              <a:buChar char="•"/>
            </a:pPr>
            <a:r>
              <a:rPr lang="en-GB" altLang="en-US" sz="2400" dirty="0">
                <a:latin typeface="Calibri" panose="020F0502020204030204" pitchFamily="34" charset="0"/>
                <a:ea typeface="ＭＳ Ｐゴシック" panose="020B0600070205080204" pitchFamily="34" charset="-128"/>
              </a:rPr>
              <a:t>Soil degradation and compaction in intensive agricultural areas outside the city. Opportunities for closing waste cycles in the wider city-region?</a:t>
            </a:r>
            <a:endParaRPr lang="en-GB" altLang="en-US" sz="800" dirty="0">
              <a:latin typeface="Calibri" panose="020F0502020204030204" pitchFamily="34" charset="0"/>
              <a:ea typeface="ＭＳ Ｐゴシック" panose="020B0600070205080204" pitchFamily="34" charset="-128"/>
            </a:endParaRPr>
          </a:p>
          <a:p>
            <a:pPr marL="457200" indent="-457200">
              <a:buFontTx/>
              <a:buChar char="•"/>
            </a:pPr>
            <a:r>
              <a:rPr lang="en-GB" altLang="en-US" sz="2400" dirty="0">
                <a:latin typeface="Calibri" panose="020F0502020204030204" pitchFamily="34" charset="0"/>
                <a:ea typeface="ＭＳ Ｐゴシック" panose="020B0600070205080204" pitchFamily="34" charset="-128"/>
              </a:rPr>
              <a:t>In both Bristol and Ghent the alternative food production and retail systems are a form of active citizenship. Read more at </a:t>
            </a:r>
            <a:r>
              <a:rPr lang="en-GB" altLang="en-US" sz="2400" dirty="0">
                <a:latin typeface="Calibri" panose="020F0502020204030204" pitchFamily="34" charset="0"/>
                <a:ea typeface="ＭＳ Ｐゴシック" panose="020B0600070205080204" pitchFamily="34" charset="-128"/>
                <a:hlinkClick r:id="rId3"/>
              </a:rPr>
              <a:t>www.supurbfood.eu</a:t>
            </a:r>
            <a:r>
              <a:rPr lang="en-GB" altLang="en-US" sz="2400" dirty="0">
                <a:latin typeface="Calibri" panose="020F0502020204030204" pitchFamily="34" charset="0"/>
                <a:ea typeface="ＭＳ Ｐゴシック" panose="020B0600070205080204" pitchFamily="34" charset="-128"/>
              </a:rPr>
              <a:t> </a:t>
            </a:r>
          </a:p>
        </p:txBody>
      </p:sp>
      <p:sp>
        <p:nvSpPr>
          <p:cNvPr id="14339" name="TextBox 1">
            <a:extLst>
              <a:ext uri="{FF2B5EF4-FFF2-40B4-BE49-F238E27FC236}">
                <a16:creationId xmlns:a16="http://schemas.microsoft.com/office/drawing/2014/main" id="{BEF8BD17-49E0-4648-AEFA-66B3C72DE91A}"/>
              </a:ext>
            </a:extLst>
          </p:cNvPr>
          <p:cNvSpPr txBox="1">
            <a:spLocks noChangeArrowheads="1"/>
          </p:cNvSpPr>
          <p:nvPr/>
        </p:nvSpPr>
        <p:spPr bwMode="auto">
          <a:xfrm>
            <a:off x="1754189" y="26035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3600" b="1"/>
              <a:t>De Site (3) – Some contexts</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2F3B376-93D6-4AAD-9FE7-BB3D3F10A9F2}"/>
              </a:ext>
            </a:extLst>
          </p:cNvPr>
          <p:cNvSpPr>
            <a:spLocks noGrp="1"/>
          </p:cNvSpPr>
          <p:nvPr>
            <p:ph type="title"/>
          </p:nvPr>
        </p:nvSpPr>
        <p:spPr/>
        <p:txBody>
          <a:bodyPr/>
          <a:lstStyle/>
          <a:p>
            <a:r>
              <a:rPr lang="en-GB" altLang="en-US">
                <a:ea typeface="ＭＳ Ｐゴシック" panose="020B0600070205080204" pitchFamily="34" charset="-128"/>
              </a:rPr>
              <a:t>What have we learnt?</a:t>
            </a: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1852A1B3-C523-4F61-8228-A9F4FDA1BB0E}"/>
              </a:ext>
            </a:extLst>
          </p:cNvPr>
          <p:cNvSpPr>
            <a:spLocks noGrp="1"/>
          </p:cNvSpPr>
          <p:nvPr>
            <p:ph idx="1"/>
          </p:nvPr>
        </p:nvSpPr>
        <p:spPr>
          <a:xfrm>
            <a:off x="1257299" y="1850064"/>
            <a:ext cx="9805987" cy="4516749"/>
          </a:xfrm>
        </p:spPr>
        <p:txBody>
          <a:bodyPr/>
          <a:lstStyle/>
          <a:p>
            <a:pPr algn="just">
              <a:defRPr/>
            </a:pPr>
            <a:r>
              <a:rPr lang="en-GB" sz="2400" dirty="0"/>
              <a:t>Cities are important as places of food production and always have been.</a:t>
            </a:r>
          </a:p>
          <a:p>
            <a:pPr algn="just">
              <a:defRPr/>
            </a:pPr>
            <a:r>
              <a:rPr lang="en-GB" sz="2400" dirty="0"/>
              <a:t>Urban food can ‘repair’ some of the disconnections associated with industrialised agriculture, including between town and countryside.</a:t>
            </a:r>
          </a:p>
          <a:p>
            <a:pPr algn="just">
              <a:defRPr/>
            </a:pPr>
            <a:r>
              <a:rPr lang="en-GB" sz="2400" dirty="0"/>
              <a:t>City food economies continue to shape the fabric of cities and offer multiple social functions </a:t>
            </a:r>
          </a:p>
          <a:p>
            <a:pPr algn="just">
              <a:defRPr/>
            </a:pPr>
            <a:r>
              <a:rPr lang="en-GB" sz="2400" dirty="0"/>
              <a:t>Food culture and identity are complex, dynamic and need to be democratically renegotiated, sometime with local government assistance, or sometimes to make policy.</a:t>
            </a:r>
          </a:p>
          <a:p>
            <a:pPr algn="just">
              <a:defRPr/>
            </a:pPr>
            <a:r>
              <a:rPr lang="en-GB" sz="2400" dirty="0"/>
              <a:t>Gender, tradition and innovation are rich research arenas in city food research and can encourage sustainability solidarity and inclusion.</a:t>
            </a:r>
          </a:p>
          <a:p>
            <a:pPr algn="just">
              <a:defRPr/>
            </a:pPr>
            <a:r>
              <a:rPr lang="en-GB" sz="2400" dirty="0"/>
              <a:t>In Europe, provincial cities, not just larger capitals, are interesting locations of urban food and reveal ‘</a:t>
            </a:r>
            <a:r>
              <a:rPr lang="en-GB" sz="2400" dirty="0" err="1"/>
              <a:t>rurbanity</a:t>
            </a:r>
            <a:r>
              <a:rPr lang="en-GB" sz="2400"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D819BE3-7FCB-412D-A0A3-787A337CA268}"/>
              </a:ext>
            </a:extLst>
          </p:cNvPr>
          <p:cNvSpPr>
            <a:spLocks noGrp="1"/>
          </p:cNvSpPr>
          <p:nvPr>
            <p:ph type="title"/>
          </p:nvPr>
        </p:nvSpPr>
        <p:spPr/>
        <p:txBody>
          <a:bodyPr/>
          <a:lstStyle/>
          <a:p>
            <a:r>
              <a:rPr lang="en-GB" altLang="en-US">
                <a:ea typeface="ＭＳ Ｐゴシック" panose="020B0600070205080204" pitchFamily="34" charset="-128"/>
              </a:rPr>
              <a:t>Classroom exercise</a:t>
            </a:r>
            <a:endParaRPr lang="en-US" altLang="en-US">
              <a:ea typeface="ＭＳ Ｐゴシック" panose="020B0600070205080204" pitchFamily="34" charset="-128"/>
            </a:endParaRPr>
          </a:p>
        </p:txBody>
      </p:sp>
      <p:sp>
        <p:nvSpPr>
          <p:cNvPr id="23555" name="Content Placeholder 2">
            <a:extLst>
              <a:ext uri="{FF2B5EF4-FFF2-40B4-BE49-F238E27FC236}">
                <a16:creationId xmlns:a16="http://schemas.microsoft.com/office/drawing/2014/main" id="{DFA1FA4E-CE92-4A21-BF8E-D0754B740F91}"/>
              </a:ext>
            </a:extLst>
          </p:cNvPr>
          <p:cNvSpPr>
            <a:spLocks noGrp="1"/>
          </p:cNvSpPr>
          <p:nvPr>
            <p:ph idx="1"/>
          </p:nvPr>
        </p:nvSpPr>
        <p:spPr>
          <a:xfrm>
            <a:off x="185738" y="1915077"/>
            <a:ext cx="7015162" cy="4744569"/>
          </a:xfrm>
        </p:spPr>
        <p:txBody>
          <a:bodyPr/>
          <a:lstStyle/>
          <a:p>
            <a:pPr>
              <a:defRPr/>
            </a:pPr>
            <a:r>
              <a:rPr lang="en-GB" altLang="en-US" sz="2200" dirty="0">
                <a:latin typeface="Calibri" panose="020F0502020204030204" pitchFamily="34" charset="0"/>
                <a:ea typeface="ＭＳ Ｐゴシック" pitchFamily="34" charset="-128"/>
                <a:cs typeface="Calibri" panose="020F0502020204030204" pitchFamily="34" charset="0"/>
              </a:rPr>
              <a:t>Get into four breakout groups. Please develop plan for an </a:t>
            </a:r>
            <a:r>
              <a:rPr lang="en-GB" altLang="en-US" sz="2200" u="sng" dirty="0">
                <a:latin typeface="Calibri" panose="020F0502020204030204" pitchFamily="34" charset="0"/>
                <a:ea typeface="ＭＳ Ｐゴシック" pitchFamily="34" charset="-128"/>
                <a:cs typeface="Calibri" panose="020F0502020204030204" pitchFamily="34" charset="0"/>
              </a:rPr>
              <a:t>evaluation</a:t>
            </a:r>
            <a:r>
              <a:rPr lang="en-GB" altLang="en-US" sz="2200" dirty="0">
                <a:latin typeface="Calibri" panose="020F0502020204030204" pitchFamily="34" charset="0"/>
                <a:ea typeface="ＭＳ Ｐゴシック" pitchFamily="34" charset="-128"/>
                <a:cs typeface="Calibri" panose="020F0502020204030204" pitchFamily="34" charset="0"/>
              </a:rPr>
              <a:t> of an urban food project.</a:t>
            </a:r>
          </a:p>
          <a:p>
            <a:pPr lvl="1">
              <a:lnSpc>
                <a:spcPct val="114000"/>
              </a:lnSpc>
              <a:spcAft>
                <a:spcPts val="300"/>
              </a:spcAft>
              <a:defRPr/>
            </a:pPr>
            <a:r>
              <a:rPr lang="en-GB" altLang="en-US" sz="2200" dirty="0">
                <a:latin typeface="Calibri" panose="020F0502020204030204" pitchFamily="34" charset="0"/>
                <a:ea typeface="ＭＳ Ｐゴシック" pitchFamily="34" charset="-128"/>
                <a:cs typeface="Calibri" panose="020F0502020204030204" pitchFamily="34" charset="0"/>
              </a:rPr>
              <a:t>What kind of project are you evaluating (could be a real example you know about; or you could just imagine)?</a:t>
            </a:r>
          </a:p>
          <a:p>
            <a:pPr lvl="1">
              <a:lnSpc>
                <a:spcPct val="114000"/>
              </a:lnSpc>
              <a:spcAft>
                <a:spcPts val="300"/>
              </a:spcAft>
              <a:defRPr/>
            </a:pPr>
            <a:r>
              <a:rPr lang="en-GB" altLang="en-US" sz="2200" dirty="0">
                <a:latin typeface="Calibri" panose="020F0502020204030204" pitchFamily="34" charset="0"/>
                <a:ea typeface="ＭＳ Ｐゴシック" pitchFamily="34" charset="-128"/>
                <a:cs typeface="Calibri" panose="020F0502020204030204" pitchFamily="34" charset="0"/>
              </a:rPr>
              <a:t>What exactly are you evaluating and why? (Productive output, gender issues, functions of the growing space, innovation, connections with other networks?) </a:t>
            </a:r>
          </a:p>
          <a:p>
            <a:pPr lvl="1">
              <a:lnSpc>
                <a:spcPct val="114000"/>
              </a:lnSpc>
              <a:spcAft>
                <a:spcPts val="300"/>
              </a:spcAft>
              <a:defRPr/>
            </a:pPr>
            <a:r>
              <a:rPr lang="en-GB" altLang="en-US" sz="2200" dirty="0">
                <a:latin typeface="Calibri" panose="020F0502020204030204" pitchFamily="34" charset="0"/>
                <a:ea typeface="ＭＳ Ｐゴシック" pitchFamily="34" charset="-128"/>
                <a:cs typeface="Calibri" panose="020F0502020204030204" pitchFamily="34" charset="0"/>
              </a:rPr>
              <a:t>What research method(s) do you think could work well in informing your evaluation?</a:t>
            </a:r>
          </a:p>
          <a:p>
            <a:pPr marL="457200" lvl="1" indent="0" algn="ctr">
              <a:buNone/>
              <a:defRPr/>
            </a:pPr>
            <a:r>
              <a:rPr lang="en-GB" altLang="en-US" sz="2200" b="1" dirty="0">
                <a:latin typeface="Calibri" panose="020F0502020204030204" pitchFamily="34" charset="0"/>
                <a:ea typeface="ＭＳ Ｐゴシック" pitchFamily="34" charset="-128"/>
                <a:cs typeface="Calibri" panose="020F0502020204030204" pitchFamily="34" charset="0"/>
              </a:rPr>
              <a:t>Please work up a brief evaluation plan (in 1 or 2 slides?) to share with the group. You may need a note-taker and/or speaker.</a:t>
            </a:r>
          </a:p>
        </p:txBody>
      </p:sp>
      <p:pic>
        <p:nvPicPr>
          <p:cNvPr id="3" name="Picture 2">
            <a:extLst>
              <a:ext uri="{FF2B5EF4-FFF2-40B4-BE49-F238E27FC236}">
                <a16:creationId xmlns:a16="http://schemas.microsoft.com/office/drawing/2014/main" id="{7D1E5595-5279-4E96-A1F3-6730A2F7D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14002">
            <a:off x="7129461" y="262170"/>
            <a:ext cx="2419350" cy="3454400"/>
          </a:xfrm>
          <a:prstGeom prst="rect">
            <a:avLst/>
          </a:prstGeom>
          <a:ln w="19050">
            <a:solidFill>
              <a:schemeClr val="tx1"/>
            </a:solidFill>
          </a:ln>
        </p:spPr>
      </p:pic>
      <p:pic>
        <p:nvPicPr>
          <p:cNvPr id="5" name="Picture 4">
            <a:extLst>
              <a:ext uri="{FF2B5EF4-FFF2-40B4-BE49-F238E27FC236}">
                <a16:creationId xmlns:a16="http://schemas.microsoft.com/office/drawing/2014/main" id="{2FFFD3CD-225A-4257-9915-72F3AC0BA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37165">
            <a:off x="8966724" y="2850628"/>
            <a:ext cx="2425700" cy="3454400"/>
          </a:xfrm>
          <a:prstGeom prst="rect">
            <a:avLst/>
          </a:prstGeom>
          <a:ln w="12700">
            <a:solidFill>
              <a:schemeClr val="tx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7156-C644-430D-BDAD-93C29EC966B7}"/>
              </a:ext>
            </a:extLst>
          </p:cNvPr>
          <p:cNvSpPr>
            <a:spLocks noGrp="1"/>
          </p:cNvSpPr>
          <p:nvPr>
            <p:ph type="title"/>
          </p:nvPr>
        </p:nvSpPr>
        <p:spPr/>
        <p:txBody>
          <a:bodyPr/>
          <a:lstStyle/>
          <a:p>
            <a:r>
              <a:rPr lang="en-GB" dirty="0"/>
              <a:t>Urban Agriculture</a:t>
            </a:r>
          </a:p>
        </p:txBody>
      </p:sp>
      <p:sp>
        <p:nvSpPr>
          <p:cNvPr id="3" name="Content Placeholder 2">
            <a:extLst>
              <a:ext uri="{FF2B5EF4-FFF2-40B4-BE49-F238E27FC236}">
                <a16:creationId xmlns:a16="http://schemas.microsoft.com/office/drawing/2014/main" id="{AF39C182-2033-474F-ACA2-E4619C0A1A39}"/>
              </a:ext>
            </a:extLst>
          </p:cNvPr>
          <p:cNvSpPr>
            <a:spLocks noGrp="1"/>
          </p:cNvSpPr>
          <p:nvPr>
            <p:ph sz="quarter" idx="12"/>
          </p:nvPr>
        </p:nvSpPr>
        <p:spPr>
          <a:xfrm>
            <a:off x="1144588" y="2054268"/>
            <a:ext cx="7112435" cy="4221272"/>
          </a:xfrm>
        </p:spPr>
        <p:txBody>
          <a:bodyPr/>
          <a:lstStyle/>
          <a:p>
            <a:r>
              <a:rPr lang="en-GB" sz="2400" dirty="0"/>
              <a:t>Spatially - not in the countryside, but possibly on the edge of the countryside; definitely in the city.</a:t>
            </a:r>
          </a:p>
          <a:p>
            <a:r>
              <a:rPr lang="en-GB" sz="2400" dirty="0"/>
              <a:t>Functionally – may include household and community provisioning, social cohesion, innovation and environmental land use.</a:t>
            </a:r>
          </a:p>
          <a:p>
            <a:r>
              <a:rPr lang="en-GB" sz="2400" dirty="0"/>
              <a:t>Generally different emphases in global ‘North’ and ‘South’;</a:t>
            </a:r>
          </a:p>
          <a:p>
            <a:r>
              <a:rPr lang="en-GB" sz="2400" dirty="0"/>
              <a:t>Not everyone agrees on whether UA is a new thing or a really ancient practice. Partly this is linked to rapid urbanisation.</a:t>
            </a:r>
          </a:p>
          <a:p>
            <a:pPr marL="0" indent="0">
              <a:buNone/>
            </a:pPr>
            <a:endParaRPr lang="en-GB" sz="2400" dirty="0"/>
          </a:p>
          <a:p>
            <a:endParaRPr lang="en-GB" sz="2400" dirty="0"/>
          </a:p>
          <a:p>
            <a:pPr marL="0" indent="0">
              <a:buNone/>
            </a:pPr>
            <a:endParaRPr lang="en-GB" sz="2400" dirty="0"/>
          </a:p>
        </p:txBody>
      </p:sp>
      <p:sp>
        <p:nvSpPr>
          <p:cNvPr id="4" name="TextBox 3">
            <a:extLst>
              <a:ext uri="{FF2B5EF4-FFF2-40B4-BE49-F238E27FC236}">
                <a16:creationId xmlns:a16="http://schemas.microsoft.com/office/drawing/2014/main" id="{F1835F25-79FC-42EA-AFB5-8E70CF4225F0}"/>
              </a:ext>
            </a:extLst>
          </p:cNvPr>
          <p:cNvSpPr txBox="1"/>
          <p:nvPr/>
        </p:nvSpPr>
        <p:spPr>
          <a:xfrm>
            <a:off x="8257024" y="189470"/>
            <a:ext cx="3770333" cy="3139321"/>
          </a:xfrm>
          <a:prstGeom prst="rect">
            <a:avLst/>
          </a:prstGeom>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r>
              <a:rPr lang="en-GB" dirty="0"/>
              <a:t>Urbanisation trends 1950-2050</a:t>
            </a:r>
          </a:p>
          <a:p>
            <a:r>
              <a:rPr lang="en-GB" dirty="0"/>
              <a:t>(% urban) (UN 2014)</a:t>
            </a:r>
          </a:p>
          <a:p>
            <a:endParaRPr lang="en-GB" dirty="0"/>
          </a:p>
          <a:p>
            <a:r>
              <a:rPr lang="en-GB" b="1" dirty="0"/>
              <a:t>Region		1950	2050</a:t>
            </a:r>
          </a:p>
          <a:p>
            <a:r>
              <a:rPr lang="en-GB" dirty="0"/>
              <a:t>Africa		14.4	56.0</a:t>
            </a:r>
          </a:p>
          <a:p>
            <a:r>
              <a:rPr lang="en-GB" dirty="0"/>
              <a:t>Asia		17.5	64.4</a:t>
            </a:r>
          </a:p>
          <a:p>
            <a:r>
              <a:rPr lang="en-GB" dirty="0"/>
              <a:t>Europe		51.3	81.2</a:t>
            </a:r>
          </a:p>
          <a:p>
            <a:r>
              <a:rPr lang="en-GB" dirty="0"/>
              <a:t>Latin/</a:t>
            </a:r>
            <a:r>
              <a:rPr lang="en-GB" dirty="0" err="1"/>
              <a:t>Caribb</a:t>
            </a:r>
            <a:r>
              <a:rPr lang="en-GB" dirty="0"/>
              <a:t>	41.4	86.0</a:t>
            </a:r>
          </a:p>
          <a:p>
            <a:r>
              <a:rPr lang="en-GB" dirty="0"/>
              <a:t>North Amer	63.9	87.3</a:t>
            </a:r>
          </a:p>
          <a:p>
            <a:r>
              <a:rPr lang="en-GB" dirty="0"/>
              <a:t>Oceania		62.4	74.0</a:t>
            </a:r>
          </a:p>
          <a:p>
            <a:endParaRPr lang="en-GB" dirty="0"/>
          </a:p>
        </p:txBody>
      </p:sp>
      <p:sp>
        <p:nvSpPr>
          <p:cNvPr id="5" name="TextBox 4">
            <a:extLst>
              <a:ext uri="{FF2B5EF4-FFF2-40B4-BE49-F238E27FC236}">
                <a16:creationId xmlns:a16="http://schemas.microsoft.com/office/drawing/2014/main" id="{39678D58-C36D-4976-B71B-29E0A90FE07D}"/>
              </a:ext>
            </a:extLst>
          </p:cNvPr>
          <p:cNvSpPr txBox="1"/>
          <p:nvPr/>
        </p:nvSpPr>
        <p:spPr>
          <a:xfrm>
            <a:off x="8257023" y="3634156"/>
            <a:ext cx="3770332" cy="1569660"/>
          </a:xfrm>
          <a:prstGeom prst="rect">
            <a:avLst/>
          </a:prstGeom>
          <a:noFill/>
        </p:spPr>
        <p:txBody>
          <a:bodyPr wrap="square" rtlCol="0">
            <a:spAutoFit/>
          </a:bodyPr>
          <a:lstStyle/>
          <a:p>
            <a:r>
              <a:rPr lang="en-GB" sz="1600" dirty="0"/>
              <a:t>Steel, C. (2020) </a:t>
            </a:r>
            <a:r>
              <a:rPr lang="en-GB" sz="1600" i="1" dirty="0" err="1"/>
              <a:t>Sitopia</a:t>
            </a:r>
            <a:r>
              <a:rPr lang="en-GB" sz="1600" i="1" dirty="0"/>
              <a:t>: How Food Can Save the World</a:t>
            </a:r>
            <a:r>
              <a:rPr lang="en-GB" sz="1600" dirty="0"/>
              <a:t>. London, </a:t>
            </a:r>
            <a:r>
              <a:rPr lang="en-GB" sz="1600" dirty="0" err="1"/>
              <a:t>Chatto</a:t>
            </a:r>
            <a:r>
              <a:rPr lang="en-GB" sz="1600" dirty="0"/>
              <a:t> &amp; </a:t>
            </a:r>
            <a:r>
              <a:rPr lang="en-GB" sz="1600" dirty="0" err="1"/>
              <a:t>Windus</a:t>
            </a:r>
            <a:endParaRPr lang="en-GB" sz="1600" dirty="0"/>
          </a:p>
          <a:p>
            <a:r>
              <a:rPr lang="en-GB" sz="1600" dirty="0"/>
              <a:t>Thornton, A. (ed.) (2020</a:t>
            </a:r>
            <a:r>
              <a:rPr lang="en-GB" sz="1600" i="1" dirty="0"/>
              <a:t>) Urban Food Democracy in the Global North and South. </a:t>
            </a:r>
            <a:r>
              <a:rPr lang="en-GB" sz="1600" dirty="0"/>
              <a:t>Cham, Palgrave MacMillan.</a:t>
            </a:r>
          </a:p>
        </p:txBody>
      </p:sp>
      <p:sp>
        <p:nvSpPr>
          <p:cNvPr id="6" name="TextBox 5">
            <a:extLst>
              <a:ext uri="{FF2B5EF4-FFF2-40B4-BE49-F238E27FC236}">
                <a16:creationId xmlns:a16="http://schemas.microsoft.com/office/drawing/2014/main" id="{279817B3-E15A-42D1-A44A-80698748ED98}"/>
              </a:ext>
            </a:extLst>
          </p:cNvPr>
          <p:cNvSpPr txBox="1"/>
          <p:nvPr/>
        </p:nvSpPr>
        <p:spPr>
          <a:xfrm>
            <a:off x="8395855" y="5498275"/>
            <a:ext cx="3063833" cy="646331"/>
          </a:xfrm>
          <a:prstGeom prst="rect">
            <a:avLst/>
          </a:prstGeom>
          <a:noFill/>
        </p:spPr>
        <p:txBody>
          <a:bodyPr wrap="square" rtlCol="0">
            <a:spAutoFit/>
          </a:bodyPr>
          <a:lstStyle/>
          <a:p>
            <a:r>
              <a:rPr lang="en-GB" dirty="0">
                <a:hlinkClick r:id="rId3"/>
              </a:rPr>
              <a:t>https://www.youtube.com/watch?v=XaEKJ5Vv3Zg</a:t>
            </a:r>
            <a:r>
              <a:rPr lang="en-GB" dirty="0"/>
              <a:t> </a:t>
            </a:r>
          </a:p>
        </p:txBody>
      </p:sp>
    </p:spTree>
    <p:extLst>
      <p:ext uri="{BB962C8B-B14F-4D97-AF65-F5344CB8AC3E}">
        <p14:creationId xmlns:p14="http://schemas.microsoft.com/office/powerpoint/2010/main" val="84929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7156-C644-430D-BDAD-93C29EC966B7}"/>
              </a:ext>
            </a:extLst>
          </p:cNvPr>
          <p:cNvSpPr>
            <a:spLocks noGrp="1"/>
          </p:cNvSpPr>
          <p:nvPr>
            <p:ph type="title"/>
          </p:nvPr>
        </p:nvSpPr>
        <p:spPr/>
        <p:txBody>
          <a:bodyPr/>
          <a:lstStyle/>
          <a:p>
            <a:r>
              <a:rPr lang="en-GB" dirty="0"/>
              <a:t>What is UA (1)?</a:t>
            </a:r>
          </a:p>
        </p:txBody>
      </p:sp>
      <p:sp>
        <p:nvSpPr>
          <p:cNvPr id="3" name="Content Placeholder 2">
            <a:extLst>
              <a:ext uri="{FF2B5EF4-FFF2-40B4-BE49-F238E27FC236}">
                <a16:creationId xmlns:a16="http://schemas.microsoft.com/office/drawing/2014/main" id="{AF39C182-2033-474F-ACA2-E4619C0A1A39}"/>
              </a:ext>
            </a:extLst>
          </p:cNvPr>
          <p:cNvSpPr>
            <a:spLocks noGrp="1"/>
          </p:cNvSpPr>
          <p:nvPr>
            <p:ph sz="quarter" idx="12"/>
          </p:nvPr>
        </p:nvSpPr>
        <p:spPr>
          <a:xfrm>
            <a:off x="270477" y="1821286"/>
            <a:ext cx="9152493" cy="4952493"/>
          </a:xfrm>
        </p:spPr>
        <p:txBody>
          <a:bodyPr/>
          <a:lstStyle/>
          <a:p>
            <a:pPr marL="0" indent="0">
              <a:spcAft>
                <a:spcPts val="2000"/>
              </a:spcAft>
              <a:buNone/>
            </a:pPr>
            <a:r>
              <a:rPr lang="en-GB" sz="2400" dirty="0">
                <a:latin typeface="Calibri" panose="020F0502020204030204" pitchFamily="34" charset="0"/>
                <a:cs typeface="Calibri" panose="020F0502020204030204" pitchFamily="34" charset="0"/>
              </a:rPr>
              <a:t>‘…the production of food </a:t>
            </a:r>
            <a:r>
              <a:rPr lang="en-GB" sz="2400" u="sng" dirty="0">
                <a:latin typeface="Calibri" panose="020F0502020204030204" pitchFamily="34" charset="0"/>
                <a:cs typeface="Calibri" panose="020F0502020204030204" pitchFamily="34" charset="0"/>
              </a:rPr>
              <a:t>in city spaces</a:t>
            </a:r>
            <a:r>
              <a:rPr lang="en-GB" sz="24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(Keech &amp; </a:t>
            </a:r>
            <a:r>
              <a:rPr lang="en-GB" sz="1800" dirty="0" err="1">
                <a:latin typeface="Calibri" panose="020F0502020204030204" pitchFamily="34" charset="0"/>
                <a:cs typeface="Calibri" panose="020F0502020204030204" pitchFamily="34" charset="0"/>
              </a:rPr>
              <a:t>Redepenning</a:t>
            </a:r>
            <a:r>
              <a:rPr lang="en-GB" sz="1800" dirty="0">
                <a:latin typeface="Calibri" panose="020F0502020204030204" pitchFamily="34" charset="0"/>
                <a:cs typeface="Calibri" panose="020F0502020204030204" pitchFamily="34" charset="0"/>
              </a:rPr>
              <a:t> 2020). </a:t>
            </a:r>
            <a:r>
              <a:rPr lang="en-GB" sz="2400" dirty="0">
                <a:latin typeface="Calibri" panose="020F0502020204030204" pitchFamily="34" charset="0"/>
                <a:cs typeface="Calibri" panose="020F0502020204030204" pitchFamily="34" charset="0"/>
              </a:rPr>
              <a:t>‘… has various </a:t>
            </a:r>
            <a:r>
              <a:rPr lang="en-GB" sz="2400" u="sng" dirty="0">
                <a:latin typeface="Calibri" panose="020F0502020204030204" pitchFamily="34" charset="0"/>
                <a:cs typeface="Calibri" panose="020F0502020204030204" pitchFamily="34" charset="0"/>
              </a:rPr>
              <a:t>functions</a:t>
            </a:r>
            <a:r>
              <a:rPr lang="en-GB" sz="2400" dirty="0">
                <a:latin typeface="Calibri" panose="020F0502020204030204" pitchFamily="34" charset="0"/>
                <a:cs typeface="Calibri" panose="020F0502020204030204" pitchFamily="34" charset="0"/>
              </a:rPr>
              <a:t> in the urban </a:t>
            </a:r>
            <a:r>
              <a:rPr lang="en-GB" sz="2400" u="sng" dirty="0">
                <a:latin typeface="Calibri" panose="020F0502020204030204" pitchFamily="34" charset="0"/>
                <a:cs typeface="Calibri" panose="020F0502020204030204" pitchFamily="34" charset="0"/>
              </a:rPr>
              <a:t>system</a:t>
            </a:r>
            <a:r>
              <a:rPr lang="en-GB" sz="24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(de </a:t>
            </a:r>
            <a:r>
              <a:rPr lang="en-GB" sz="1800" dirty="0" err="1">
                <a:latin typeface="Calibri" panose="020F0502020204030204" pitchFamily="34" charset="0"/>
                <a:cs typeface="Calibri" panose="020F0502020204030204" pitchFamily="34" charset="0"/>
              </a:rPr>
              <a:t>Zeeuw</a:t>
            </a:r>
            <a:r>
              <a:rPr lang="en-GB" sz="1800" dirty="0">
                <a:latin typeface="Calibri" panose="020F0502020204030204" pitchFamily="34" charset="0"/>
                <a:cs typeface="Calibri" panose="020F0502020204030204" pitchFamily="34" charset="0"/>
              </a:rPr>
              <a:t> &amp; </a:t>
            </a:r>
            <a:r>
              <a:rPr lang="en-GB" sz="1800" dirty="0" err="1">
                <a:latin typeface="Calibri" panose="020F0502020204030204" pitchFamily="34" charset="0"/>
                <a:cs typeface="Calibri" panose="020F0502020204030204" pitchFamily="34" charset="0"/>
              </a:rPr>
              <a:t>Drechsel</a:t>
            </a:r>
            <a:r>
              <a:rPr lang="en-GB" sz="1800" dirty="0">
                <a:latin typeface="Calibri" panose="020F0502020204030204" pitchFamily="34" charset="0"/>
                <a:cs typeface="Calibri" panose="020F0502020204030204" pitchFamily="34" charset="0"/>
              </a:rPr>
              <a:t> 2015: vii) </a:t>
            </a:r>
            <a:r>
              <a:rPr lang="en-GB" sz="2400" dirty="0">
                <a:latin typeface="Calibri" panose="020F0502020204030204" pitchFamily="34" charset="0"/>
                <a:cs typeface="Calibri" panose="020F0502020204030204" pitchFamily="34" charset="0"/>
              </a:rPr>
              <a:t>‘…As the name suggests, UA is any food production in urban areas… in some cases production can occur on top of </a:t>
            </a:r>
            <a:r>
              <a:rPr lang="en-GB" sz="2400" u="sng" dirty="0">
                <a:latin typeface="Calibri" panose="020F0502020204030204" pitchFamily="34" charset="0"/>
                <a:cs typeface="Calibri" panose="020F0502020204030204" pitchFamily="34" charset="0"/>
              </a:rPr>
              <a:t>buildings</a:t>
            </a:r>
            <a:r>
              <a:rPr lang="en-GB" sz="2400" dirty="0">
                <a:latin typeface="Calibri" panose="020F0502020204030204" pitchFamily="34" charset="0"/>
                <a:cs typeface="Calibri" panose="020F0502020204030204" pitchFamily="34" charset="0"/>
              </a:rPr>
              <a:t> themselves.’ </a:t>
            </a:r>
            <a:r>
              <a:rPr lang="en-GB" sz="1800" dirty="0">
                <a:latin typeface="Calibri" panose="020F0502020204030204" pitchFamily="34" charset="0"/>
                <a:cs typeface="Calibri" panose="020F0502020204030204" pitchFamily="34" charset="0"/>
              </a:rPr>
              <a:t>(Behrens et al. 2020: 172)</a:t>
            </a:r>
          </a:p>
          <a:p>
            <a:pPr marL="0" indent="0">
              <a:spcAft>
                <a:spcPts val="2000"/>
              </a:spcAft>
              <a:buNone/>
            </a:pPr>
            <a:r>
              <a:rPr lang="en-GB" sz="2400" dirty="0">
                <a:latin typeface="Calibri" panose="020F0502020204030204" pitchFamily="34" charset="0"/>
                <a:cs typeface="Calibri" panose="020F0502020204030204" pitchFamily="34" charset="0"/>
              </a:rPr>
              <a:t>‘… become an </a:t>
            </a:r>
            <a:r>
              <a:rPr lang="en-US" sz="2400" dirty="0">
                <a:latin typeface="Calibri" panose="020F0502020204030204" pitchFamily="34" charset="0"/>
                <a:cs typeface="Calibri" panose="020F0502020204030204" pitchFamily="34" charset="0"/>
              </a:rPr>
              <a:t>increasingly relevant topic in the science and planning of urban food systems aimed at </a:t>
            </a:r>
            <a:r>
              <a:rPr lang="en-US" sz="2400" u="sng" dirty="0">
                <a:latin typeface="Calibri" panose="020F0502020204030204" pitchFamily="34" charset="0"/>
                <a:cs typeface="Calibri" panose="020F0502020204030204" pitchFamily="34" charset="0"/>
              </a:rPr>
              <a:t>reducing food insecurity</a:t>
            </a:r>
            <a:r>
              <a:rPr lang="en-US" sz="2400" dirty="0">
                <a:latin typeface="Calibri" panose="020F0502020204030204" pitchFamily="34" charset="0"/>
                <a:cs typeface="Calibri" panose="020F0502020204030204" pitchFamily="34" charset="0"/>
              </a:rPr>
              <a:t> at the </a:t>
            </a:r>
            <a:r>
              <a:rPr lang="en-GB" sz="2400" dirty="0">
                <a:latin typeface="Calibri" panose="020F0502020204030204" pitchFamily="34" charset="0"/>
                <a:cs typeface="Calibri" panose="020F0502020204030204" pitchFamily="34" charset="0"/>
              </a:rPr>
              <a:t>level of the household…and community. … </a:t>
            </a:r>
            <a:r>
              <a:rPr lang="en-US" sz="2400" u="sng" dirty="0">
                <a:latin typeface="Calibri" panose="020F0502020204030204" pitchFamily="34" charset="0"/>
                <a:cs typeface="Calibri" panose="020F0502020204030204" pitchFamily="34" charset="0"/>
              </a:rPr>
              <a:t>Peri-urban agriculture is a residual</a:t>
            </a:r>
            <a:r>
              <a:rPr lang="en-US" sz="2400" dirty="0">
                <a:latin typeface="Calibri" panose="020F0502020204030204" pitchFamily="34" charset="0"/>
                <a:cs typeface="Calibri" panose="020F0502020204030204" pitchFamily="34" charset="0"/>
              </a:rPr>
              <a:t> form of agriculture at the fringes of growing cities… </a:t>
            </a:r>
            <a:r>
              <a:rPr lang="en-US" sz="1800" dirty="0">
                <a:latin typeface="Calibri" panose="020F0502020204030204" pitchFamily="34" charset="0"/>
                <a:cs typeface="Calibri" panose="020F0502020204030204" pitchFamily="34" charset="0"/>
              </a:rPr>
              <a:t>(Opitz et al. 2015</a:t>
            </a:r>
            <a:r>
              <a:rPr lang="en-US" sz="1800" dirty="0"/>
              <a:t>) – see also http://www.ccri.ac.uk/covid19-food-db/</a:t>
            </a:r>
            <a:endParaRPr lang="en-GB" sz="1800" dirty="0">
              <a:latin typeface="Calibri" panose="020F0502020204030204" pitchFamily="34" charset="0"/>
              <a:cs typeface="Calibri" panose="020F0502020204030204" pitchFamily="34" charset="0"/>
            </a:endParaRPr>
          </a:p>
          <a:p>
            <a:pPr marL="0" indent="0">
              <a:spcAft>
                <a:spcPts val="2000"/>
              </a:spcAft>
              <a:buNone/>
            </a:pPr>
            <a:r>
              <a:rPr lang="en-GB" sz="2400" dirty="0">
                <a:latin typeface="Calibri" panose="020F0502020204030204" pitchFamily="34" charset="0"/>
                <a:cs typeface="Calibri" panose="020F0502020204030204" pitchFamily="34" charset="0"/>
              </a:rPr>
              <a:t>‘Urban food growing … a post-modern response to socio-economic problems associated with the … post-war ideas of modernisation and related </a:t>
            </a:r>
            <a:r>
              <a:rPr lang="en-GB" sz="2400" u="sng" dirty="0">
                <a:latin typeface="Calibri" panose="020F0502020204030204" pitchFamily="34" charset="0"/>
                <a:cs typeface="Calibri" panose="020F0502020204030204" pitchFamily="34" charset="0"/>
              </a:rPr>
              <a:t>failings of neo-liberal urban industrial growth</a:t>
            </a:r>
            <a:r>
              <a:rPr lang="en-GB" sz="2400"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(Thornton 2019: 3)</a:t>
            </a:r>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6E4D74E-E9C1-4EE4-8252-D7F07E2F6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970" y="-111948"/>
            <a:ext cx="3200564" cy="4788146"/>
          </a:xfrm>
          <a:prstGeom prst="rect">
            <a:avLst/>
          </a:prstGeom>
        </p:spPr>
      </p:pic>
      <p:sp>
        <p:nvSpPr>
          <p:cNvPr id="6" name="TextBox 5">
            <a:extLst>
              <a:ext uri="{FF2B5EF4-FFF2-40B4-BE49-F238E27FC236}">
                <a16:creationId xmlns:a16="http://schemas.microsoft.com/office/drawing/2014/main" id="{75FE11F5-77C7-4BF8-BFBE-24E341D82125}"/>
              </a:ext>
            </a:extLst>
          </p:cNvPr>
          <p:cNvSpPr txBox="1"/>
          <p:nvPr/>
        </p:nvSpPr>
        <p:spPr>
          <a:xfrm>
            <a:off x="6653940" y="215849"/>
            <a:ext cx="2769030" cy="523220"/>
          </a:xfrm>
          <a:prstGeom prst="rect">
            <a:avLst/>
          </a:prstGeom>
          <a:noFill/>
        </p:spPr>
        <p:txBody>
          <a:bodyPr wrap="square" rtlCol="0">
            <a:spAutoFit/>
          </a:bodyPr>
          <a:lstStyle/>
          <a:p>
            <a:r>
              <a:rPr lang="en-GB" sz="1400" dirty="0"/>
              <a:t>Grow Up Urban Farms, London. Image Mandy Zammit.</a:t>
            </a:r>
          </a:p>
        </p:txBody>
      </p:sp>
    </p:spTree>
    <p:extLst>
      <p:ext uri="{BB962C8B-B14F-4D97-AF65-F5344CB8AC3E}">
        <p14:creationId xmlns:p14="http://schemas.microsoft.com/office/powerpoint/2010/main" val="38260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6CD9-99BA-45E5-84FE-136C81BF2220}"/>
              </a:ext>
            </a:extLst>
          </p:cNvPr>
          <p:cNvSpPr>
            <a:spLocks noGrp="1"/>
          </p:cNvSpPr>
          <p:nvPr>
            <p:ph type="title"/>
          </p:nvPr>
        </p:nvSpPr>
        <p:spPr>
          <a:xfrm>
            <a:off x="642144" y="857834"/>
            <a:ext cx="9918700" cy="461665"/>
          </a:xfrm>
        </p:spPr>
        <p:txBody>
          <a:bodyPr/>
          <a:lstStyle/>
          <a:p>
            <a:r>
              <a:rPr lang="en-GB" dirty="0"/>
              <a:t>What is UA (2)?</a:t>
            </a:r>
          </a:p>
        </p:txBody>
      </p:sp>
      <p:sp>
        <p:nvSpPr>
          <p:cNvPr id="3" name="Content Placeholder 2">
            <a:extLst>
              <a:ext uri="{FF2B5EF4-FFF2-40B4-BE49-F238E27FC236}">
                <a16:creationId xmlns:a16="http://schemas.microsoft.com/office/drawing/2014/main" id="{04D90928-F8A7-4898-BB57-9EB2FB47C8EC}"/>
              </a:ext>
            </a:extLst>
          </p:cNvPr>
          <p:cNvSpPr>
            <a:spLocks noGrp="1"/>
          </p:cNvSpPr>
          <p:nvPr>
            <p:ph sz="quarter" idx="12"/>
          </p:nvPr>
        </p:nvSpPr>
        <p:spPr>
          <a:xfrm>
            <a:off x="405338" y="1983918"/>
            <a:ext cx="7438499" cy="4502607"/>
          </a:xfrm>
        </p:spPr>
        <p:txBody>
          <a:bodyPr/>
          <a:lstStyle/>
          <a:p>
            <a:pPr marL="0" indent="0">
              <a:buNone/>
            </a:pPr>
            <a:r>
              <a:rPr lang="en-GB" sz="2400" dirty="0">
                <a:latin typeface="Calibri" panose="020F0502020204030204" pitchFamily="34" charset="0"/>
                <a:cs typeface="Calibri" panose="020F0502020204030204" pitchFamily="34" charset="0"/>
              </a:rPr>
              <a:t>‘…includes small-intensive urban </a:t>
            </a:r>
            <a:r>
              <a:rPr lang="en-US" sz="2400" dirty="0">
                <a:latin typeface="Calibri" panose="020F0502020204030204" pitchFamily="34" charset="0"/>
                <a:cs typeface="Calibri" panose="020F0502020204030204" pitchFamily="34" charset="0"/>
              </a:rPr>
              <a:t>farms, food production on housing estates, land sharing, rooftop gardens and beehives, schoolyard </a:t>
            </a:r>
            <a:r>
              <a:rPr lang="en-GB" sz="2400" dirty="0">
                <a:latin typeface="Calibri" panose="020F0502020204030204" pitchFamily="34" charset="0"/>
                <a:cs typeface="Calibri" panose="020F0502020204030204" pitchFamily="34" charset="0"/>
              </a:rPr>
              <a:t>greenhouses, restaurant-supported salad gardens, public space food production, guerrilla </a:t>
            </a:r>
            <a:r>
              <a:rPr lang="en-US" sz="2400" dirty="0">
                <a:latin typeface="Calibri" panose="020F0502020204030204" pitchFamily="34" charset="0"/>
                <a:cs typeface="Calibri" panose="020F0502020204030204" pitchFamily="34" charset="0"/>
              </a:rPr>
              <a:t>gardening, allotments, balcony and windowsill vegetable growing and other initiatives.’ </a:t>
            </a:r>
            <a:r>
              <a:rPr lang="en-US" sz="1800" dirty="0">
                <a:latin typeface="Calibri" panose="020F0502020204030204" pitchFamily="34" charset="0"/>
                <a:cs typeface="Calibri" panose="020F0502020204030204" pitchFamily="34" charset="0"/>
              </a:rPr>
              <a:t>(</a:t>
            </a:r>
            <a:r>
              <a:rPr lang="en-US" sz="1800" dirty="0" err="1">
                <a:latin typeface="Calibri" panose="020F0502020204030204" pitchFamily="34" charset="0"/>
                <a:cs typeface="Calibri" panose="020F0502020204030204" pitchFamily="34" charset="0"/>
              </a:rPr>
              <a:t>Tornaghi</a:t>
            </a:r>
            <a:r>
              <a:rPr lang="en-US" sz="1800" dirty="0">
                <a:latin typeface="Calibri" panose="020F0502020204030204" pitchFamily="34" charset="0"/>
                <a:cs typeface="Calibri" panose="020F0502020204030204" pitchFamily="34" charset="0"/>
              </a:rPr>
              <a:t> 2014)</a:t>
            </a:r>
            <a:endParaRPr lang="en-GB" sz="18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‘The growing costs </a:t>
            </a:r>
            <a:r>
              <a:rPr lang="en-US" sz="2400" dirty="0">
                <a:latin typeface="Calibri" panose="020F0502020204030204" pitchFamily="34" charset="0"/>
                <a:cs typeface="Calibri" panose="020F0502020204030204" pitchFamily="34" charset="0"/>
              </a:rPr>
              <a:t>of transporting food will increase the demand for urban agriculture spaces in cities by compelling planners with the task of integrating the urban open space system, as well as local, fresh food markets as standard elements of urban infrastructure.’ </a:t>
            </a:r>
            <a:r>
              <a:rPr lang="en-US" sz="1800" dirty="0">
                <a:latin typeface="Calibri" panose="020F0502020204030204" pitchFamily="34" charset="0"/>
                <a:cs typeface="Calibri" panose="020F0502020204030204" pitchFamily="34" charset="0"/>
              </a:rPr>
              <a:t>(Russo &amp; </a:t>
            </a:r>
            <a:r>
              <a:rPr lang="en-US" sz="1800" dirty="0" err="1">
                <a:latin typeface="Calibri" panose="020F0502020204030204" pitchFamily="34" charset="0"/>
                <a:cs typeface="Calibri" panose="020F0502020204030204" pitchFamily="34" charset="0"/>
              </a:rPr>
              <a:t>Cirella</a:t>
            </a:r>
            <a:r>
              <a:rPr lang="en-US" sz="1800" dirty="0">
                <a:latin typeface="Calibri" panose="020F0502020204030204" pitchFamily="34" charset="0"/>
                <a:cs typeface="Calibri" panose="020F0502020204030204" pitchFamily="34" charset="0"/>
              </a:rPr>
              <a:t> 2019</a:t>
            </a:r>
            <a:r>
              <a:rPr lang="en-GB" sz="1800" dirty="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02B6180-22A1-4BCB-B353-33159D128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244" y="2385234"/>
            <a:ext cx="3721100" cy="4343400"/>
          </a:xfrm>
          <a:prstGeom prst="rect">
            <a:avLst/>
          </a:prstGeom>
        </p:spPr>
      </p:pic>
      <p:pic>
        <p:nvPicPr>
          <p:cNvPr id="7" name="Picture 6">
            <a:extLst>
              <a:ext uri="{FF2B5EF4-FFF2-40B4-BE49-F238E27FC236}">
                <a16:creationId xmlns:a16="http://schemas.microsoft.com/office/drawing/2014/main" id="{0B17B618-0C7B-4644-A45B-40EA81230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4566" y="0"/>
            <a:ext cx="5127433" cy="2098218"/>
          </a:xfrm>
          <a:prstGeom prst="rect">
            <a:avLst/>
          </a:prstGeom>
        </p:spPr>
      </p:pic>
      <p:sp>
        <p:nvSpPr>
          <p:cNvPr id="8" name="TextBox 7">
            <a:extLst>
              <a:ext uri="{FF2B5EF4-FFF2-40B4-BE49-F238E27FC236}">
                <a16:creationId xmlns:a16="http://schemas.microsoft.com/office/drawing/2014/main" id="{C493F8D7-47E3-4E7A-B73A-07D6345B872A}"/>
              </a:ext>
            </a:extLst>
          </p:cNvPr>
          <p:cNvSpPr txBox="1"/>
          <p:nvPr/>
        </p:nvSpPr>
        <p:spPr>
          <a:xfrm>
            <a:off x="185738" y="171450"/>
            <a:ext cx="6600825" cy="369332"/>
          </a:xfrm>
          <a:prstGeom prst="rect">
            <a:avLst/>
          </a:prstGeom>
          <a:noFill/>
        </p:spPr>
        <p:txBody>
          <a:bodyPr wrap="square" rtlCol="0">
            <a:spAutoFit/>
          </a:bodyPr>
          <a:lstStyle/>
          <a:p>
            <a:r>
              <a:rPr lang="en-GB" dirty="0"/>
              <a:t>Pics: </a:t>
            </a:r>
            <a:r>
              <a:rPr lang="en-GB" dirty="0">
                <a:hlinkClick r:id="rId5"/>
              </a:rPr>
              <a:t>www.gruen-in-der-stadt.de</a:t>
            </a:r>
            <a:r>
              <a:rPr lang="en-GB" dirty="0"/>
              <a:t> and Norwegian Government.</a:t>
            </a:r>
          </a:p>
        </p:txBody>
      </p:sp>
      <p:pic>
        <p:nvPicPr>
          <p:cNvPr id="9" name="Picture 8">
            <a:extLst>
              <a:ext uri="{FF2B5EF4-FFF2-40B4-BE49-F238E27FC236}">
                <a16:creationId xmlns:a16="http://schemas.microsoft.com/office/drawing/2014/main" id="{20C3AFB4-839A-4136-9F70-F4A093E2C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2701" y="896853"/>
            <a:ext cx="1997585" cy="1003526"/>
          </a:xfrm>
          <a:prstGeom prst="rect">
            <a:avLst/>
          </a:prstGeom>
        </p:spPr>
      </p:pic>
    </p:spTree>
    <p:extLst>
      <p:ext uri="{BB962C8B-B14F-4D97-AF65-F5344CB8AC3E}">
        <p14:creationId xmlns:p14="http://schemas.microsoft.com/office/powerpoint/2010/main" val="7165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0EAB-0565-4155-9BA6-9777E7FCB4EA}"/>
              </a:ext>
            </a:extLst>
          </p:cNvPr>
          <p:cNvSpPr>
            <a:spLocks noGrp="1"/>
          </p:cNvSpPr>
          <p:nvPr>
            <p:ph type="title"/>
          </p:nvPr>
        </p:nvSpPr>
        <p:spPr/>
        <p:txBody>
          <a:bodyPr/>
          <a:lstStyle/>
          <a:p>
            <a:r>
              <a:rPr lang="en-GB" dirty="0"/>
              <a:t>Self-sufficiency and participation</a:t>
            </a:r>
          </a:p>
        </p:txBody>
      </p:sp>
      <p:sp>
        <p:nvSpPr>
          <p:cNvPr id="3" name="Content Placeholder 2">
            <a:extLst>
              <a:ext uri="{FF2B5EF4-FFF2-40B4-BE49-F238E27FC236}">
                <a16:creationId xmlns:a16="http://schemas.microsoft.com/office/drawing/2014/main" id="{DBF915CE-4B49-40FA-BA66-AA509A5E7094}"/>
              </a:ext>
            </a:extLst>
          </p:cNvPr>
          <p:cNvSpPr>
            <a:spLocks noGrp="1"/>
          </p:cNvSpPr>
          <p:nvPr>
            <p:ph sz="quarter" idx="12"/>
          </p:nvPr>
        </p:nvSpPr>
        <p:spPr>
          <a:xfrm>
            <a:off x="1144587" y="1966586"/>
            <a:ext cx="6596497" cy="1716066"/>
          </a:xfrm>
        </p:spPr>
        <p:txBody>
          <a:bodyPr/>
          <a:lstStyle/>
          <a:p>
            <a:r>
              <a:rPr lang="en-GB" dirty="0"/>
              <a:t>‘Who Feeds Bristol?’ (Carey 2013)</a:t>
            </a:r>
          </a:p>
          <a:p>
            <a:r>
              <a:rPr lang="en-GB" dirty="0"/>
              <a:t>Lincoln Food </a:t>
            </a:r>
            <a:r>
              <a:rPr lang="en-GB" dirty="0" err="1"/>
              <a:t>Food</a:t>
            </a:r>
            <a:r>
              <a:rPr lang="en-GB" dirty="0"/>
              <a:t> Partnership newsletter April 2020</a:t>
            </a:r>
          </a:p>
          <a:p>
            <a:r>
              <a:rPr lang="en-GB" dirty="0"/>
              <a:t>Rosario – UA to address poverty</a:t>
            </a:r>
          </a:p>
        </p:txBody>
      </p:sp>
      <p:pic>
        <p:nvPicPr>
          <p:cNvPr id="5" name="Picture 4">
            <a:extLst>
              <a:ext uri="{FF2B5EF4-FFF2-40B4-BE49-F238E27FC236}">
                <a16:creationId xmlns:a16="http://schemas.microsoft.com/office/drawing/2014/main" id="{65E452FC-7432-47F3-98D6-EB0D8E968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1742" y="95064"/>
            <a:ext cx="3239987" cy="4561200"/>
          </a:xfrm>
          <a:prstGeom prst="rect">
            <a:avLst/>
          </a:prstGeom>
        </p:spPr>
      </p:pic>
      <p:pic>
        <p:nvPicPr>
          <p:cNvPr id="7" name="Picture 6">
            <a:extLst>
              <a:ext uri="{FF2B5EF4-FFF2-40B4-BE49-F238E27FC236}">
                <a16:creationId xmlns:a16="http://schemas.microsoft.com/office/drawing/2014/main" id="{77F0E001-153A-4E48-846B-EA781BE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7" y="4258020"/>
            <a:ext cx="3857186" cy="2383884"/>
          </a:xfrm>
          <a:prstGeom prst="rect">
            <a:avLst/>
          </a:prstGeom>
        </p:spPr>
      </p:pic>
      <p:pic>
        <p:nvPicPr>
          <p:cNvPr id="9" name="Picture 8">
            <a:extLst>
              <a:ext uri="{FF2B5EF4-FFF2-40B4-BE49-F238E27FC236}">
                <a16:creationId xmlns:a16="http://schemas.microsoft.com/office/drawing/2014/main" id="{889E537B-BE93-43F0-9568-5A266F153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986" y="2367066"/>
            <a:ext cx="3281424" cy="4395870"/>
          </a:xfrm>
          <a:prstGeom prst="rect">
            <a:avLst/>
          </a:prstGeom>
        </p:spPr>
      </p:pic>
      <p:sp>
        <p:nvSpPr>
          <p:cNvPr id="10" name="Oval 9">
            <a:extLst>
              <a:ext uri="{FF2B5EF4-FFF2-40B4-BE49-F238E27FC236}">
                <a16:creationId xmlns:a16="http://schemas.microsoft.com/office/drawing/2014/main" id="{795CD231-6027-4097-AE2C-5082FDD4A89B}"/>
              </a:ext>
            </a:extLst>
          </p:cNvPr>
          <p:cNvSpPr/>
          <p:nvPr/>
        </p:nvSpPr>
        <p:spPr>
          <a:xfrm>
            <a:off x="7027101" y="2375664"/>
            <a:ext cx="3131309" cy="7307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902B5CD-A7A7-4CC1-82AB-41DE13F34787}"/>
              </a:ext>
            </a:extLst>
          </p:cNvPr>
          <p:cNvSpPr/>
          <p:nvPr/>
        </p:nvSpPr>
        <p:spPr>
          <a:xfrm>
            <a:off x="10158410" y="3983277"/>
            <a:ext cx="1833319" cy="77661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chemeClr val="tx1"/>
                </a:solidFill>
              </a:ln>
            </a:endParaRPr>
          </a:p>
        </p:txBody>
      </p:sp>
    </p:spTree>
    <p:extLst>
      <p:ext uri="{BB962C8B-B14F-4D97-AF65-F5344CB8AC3E}">
        <p14:creationId xmlns:p14="http://schemas.microsoft.com/office/powerpoint/2010/main" val="304473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0EAB-0565-4155-9BA6-9777E7FCB4EA}"/>
              </a:ext>
            </a:extLst>
          </p:cNvPr>
          <p:cNvSpPr>
            <a:spLocks noGrp="1"/>
          </p:cNvSpPr>
          <p:nvPr>
            <p:ph type="title"/>
          </p:nvPr>
        </p:nvSpPr>
        <p:spPr>
          <a:xfrm>
            <a:off x="1134000" y="1089764"/>
            <a:ext cx="9918700" cy="461665"/>
          </a:xfrm>
        </p:spPr>
        <p:txBody>
          <a:bodyPr/>
          <a:lstStyle/>
          <a:p>
            <a:r>
              <a:rPr lang="en-GB" dirty="0"/>
              <a:t>Central and Eastern Europe</a:t>
            </a:r>
          </a:p>
        </p:txBody>
      </p:sp>
      <p:sp>
        <p:nvSpPr>
          <p:cNvPr id="3" name="Content Placeholder 2">
            <a:extLst>
              <a:ext uri="{FF2B5EF4-FFF2-40B4-BE49-F238E27FC236}">
                <a16:creationId xmlns:a16="http://schemas.microsoft.com/office/drawing/2014/main" id="{DBF915CE-4B49-40FA-BA66-AA509A5E7094}"/>
              </a:ext>
            </a:extLst>
          </p:cNvPr>
          <p:cNvSpPr>
            <a:spLocks noGrp="1"/>
          </p:cNvSpPr>
          <p:nvPr>
            <p:ph sz="quarter" idx="12"/>
          </p:nvPr>
        </p:nvSpPr>
        <p:spPr>
          <a:xfrm>
            <a:off x="476250" y="1966586"/>
            <a:ext cx="6710363" cy="4744818"/>
          </a:xfrm>
        </p:spPr>
        <p:txBody>
          <a:bodyPr/>
          <a:lstStyle/>
          <a:p>
            <a:pPr>
              <a:lnSpc>
                <a:spcPct val="114000"/>
              </a:lnSpc>
            </a:pPr>
            <a:r>
              <a:rPr lang="en-GB" dirty="0"/>
              <a:t>What is alternative and where?</a:t>
            </a:r>
          </a:p>
          <a:p>
            <a:pPr>
              <a:lnSpc>
                <a:spcPct val="100000"/>
              </a:lnSpc>
              <a:spcAft>
                <a:spcPts val="300"/>
              </a:spcAft>
            </a:pPr>
            <a:r>
              <a:rPr lang="en-GB" dirty="0"/>
              <a:t>Brno: centre of Czech AFN expertise. + </a:t>
            </a:r>
            <a:r>
              <a:rPr lang="en-GB" dirty="0" err="1"/>
              <a:t>SlowFood</a:t>
            </a:r>
            <a:r>
              <a:rPr lang="en-GB" dirty="0"/>
              <a:t> Central Europe.</a:t>
            </a:r>
          </a:p>
          <a:p>
            <a:pPr>
              <a:lnSpc>
                <a:spcPct val="100000"/>
              </a:lnSpc>
              <a:spcAft>
                <a:spcPts val="300"/>
              </a:spcAft>
            </a:pPr>
            <a:r>
              <a:rPr lang="en-GB" sz="1400" dirty="0">
                <a:hlinkClick r:id="rId3"/>
              </a:rPr>
              <a:t>https://foodpathsnetwork.slowfood.com/</a:t>
            </a:r>
            <a:endParaRPr lang="en-GB" sz="1400" dirty="0"/>
          </a:p>
          <a:p>
            <a:pPr>
              <a:lnSpc>
                <a:spcPct val="100000"/>
              </a:lnSpc>
              <a:spcAft>
                <a:spcPts val="300"/>
              </a:spcAft>
            </a:pPr>
            <a:endParaRPr lang="en-GB" sz="1400" dirty="0"/>
          </a:p>
          <a:p>
            <a:pPr>
              <a:lnSpc>
                <a:spcPct val="114000"/>
              </a:lnSpc>
            </a:pPr>
            <a:r>
              <a:rPr lang="en-GB" dirty="0"/>
              <a:t>Research in Moravia-Silesia shows a higher intensity of AFNs close to cities; organic farms not integrated with AFNS (</a:t>
            </a:r>
            <a:r>
              <a:rPr lang="en-GB" dirty="0" err="1"/>
              <a:t>Hruška</a:t>
            </a:r>
            <a:r>
              <a:rPr lang="en-GB" dirty="0"/>
              <a:t> et al 2020).</a:t>
            </a:r>
          </a:p>
        </p:txBody>
      </p:sp>
      <p:pic>
        <p:nvPicPr>
          <p:cNvPr id="12" name="Picture 11">
            <a:extLst>
              <a:ext uri="{FF2B5EF4-FFF2-40B4-BE49-F238E27FC236}">
                <a16:creationId xmlns:a16="http://schemas.microsoft.com/office/drawing/2014/main" id="{74FDEF38-DBA3-42D4-94F9-D7AC51721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39" y="0"/>
            <a:ext cx="4791361" cy="4610555"/>
          </a:xfrm>
          <a:prstGeom prst="rect">
            <a:avLst/>
          </a:prstGeom>
        </p:spPr>
      </p:pic>
      <p:sp>
        <p:nvSpPr>
          <p:cNvPr id="4" name="Rectangle 3">
            <a:extLst>
              <a:ext uri="{FF2B5EF4-FFF2-40B4-BE49-F238E27FC236}">
                <a16:creationId xmlns:a16="http://schemas.microsoft.com/office/drawing/2014/main" id="{89EF0D06-3958-4B32-A532-36167477A54A}"/>
              </a:ext>
            </a:extLst>
          </p:cNvPr>
          <p:cNvSpPr/>
          <p:nvPr/>
        </p:nvSpPr>
        <p:spPr>
          <a:xfrm>
            <a:off x="7502911" y="4744521"/>
            <a:ext cx="4212839" cy="646331"/>
          </a:xfrm>
          <a:prstGeom prst="rect">
            <a:avLst/>
          </a:prstGeom>
        </p:spPr>
        <p:txBody>
          <a:bodyPr wrap="square">
            <a:spAutoFit/>
          </a:bodyPr>
          <a:lstStyle/>
          <a:p>
            <a:r>
              <a:rPr lang="en-GB" i="1" dirty="0">
                <a:latin typeface="Calibri" panose="020F0502020204030204" pitchFamily="34" charset="0"/>
                <a:cs typeface="Calibri" panose="020F0502020204030204" pitchFamily="34" charset="0"/>
              </a:rPr>
              <a:t>‘Thinking like an Eastern European’ </a:t>
            </a:r>
            <a:r>
              <a:rPr lang="en-GB" dirty="0">
                <a:latin typeface="Calibri" panose="020F0502020204030204" pitchFamily="34" charset="0"/>
                <a:cs typeface="Calibri" panose="020F0502020204030204" pitchFamily="34" charset="0"/>
              </a:rPr>
              <a:t>(</a:t>
            </a:r>
            <a:r>
              <a:rPr lang="en-GB" dirty="0" err="1">
                <a:latin typeface="Calibri" panose="020F0502020204030204" pitchFamily="34" charset="0"/>
                <a:cs typeface="Calibri" panose="020F0502020204030204" pitchFamily="34" charset="0"/>
              </a:rPr>
              <a:t>Jehlička</a:t>
            </a:r>
            <a:r>
              <a:rPr lang="en-GB" dirty="0">
                <a:latin typeface="Calibri" panose="020F0502020204030204" pitchFamily="34" charset="0"/>
                <a:cs typeface="Calibri" panose="020F0502020204030204" pitchFamily="34" charset="0"/>
              </a:rPr>
              <a:t> et al. 2020)</a:t>
            </a:r>
          </a:p>
        </p:txBody>
      </p:sp>
      <p:pic>
        <p:nvPicPr>
          <p:cNvPr id="8" name="Picture 7">
            <a:extLst>
              <a:ext uri="{FF2B5EF4-FFF2-40B4-BE49-F238E27FC236}">
                <a16:creationId xmlns:a16="http://schemas.microsoft.com/office/drawing/2014/main" id="{4E3E7DE1-4A3A-4B4D-9345-9E6C3FEF5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4028" y="5524818"/>
            <a:ext cx="1711722" cy="804510"/>
          </a:xfrm>
          <a:prstGeom prst="rect">
            <a:avLst/>
          </a:prstGeom>
        </p:spPr>
      </p:pic>
    </p:spTree>
    <p:extLst>
      <p:ext uri="{BB962C8B-B14F-4D97-AF65-F5344CB8AC3E}">
        <p14:creationId xmlns:p14="http://schemas.microsoft.com/office/powerpoint/2010/main" val="4062130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B8DC-EB03-47BF-9301-64AA0C62930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BD70884-60FA-4E8D-BAB5-B3375A405C57}"/>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39522" y="0"/>
            <a:ext cx="12422138" cy="8314342"/>
          </a:xfrm>
        </p:spPr>
      </p:pic>
    </p:spTree>
    <p:extLst>
      <p:ext uri="{BB962C8B-B14F-4D97-AF65-F5344CB8AC3E}">
        <p14:creationId xmlns:p14="http://schemas.microsoft.com/office/powerpoint/2010/main" val="22927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51DB-0E09-41D6-8445-F8C8125641C6}"/>
              </a:ext>
            </a:extLst>
          </p:cNvPr>
          <p:cNvSpPr>
            <a:spLocks noGrp="1"/>
          </p:cNvSpPr>
          <p:nvPr>
            <p:ph type="title"/>
          </p:nvPr>
        </p:nvSpPr>
        <p:spPr>
          <a:xfrm>
            <a:off x="5548183" y="1976303"/>
            <a:ext cx="4800181" cy="1582443"/>
          </a:xfrm>
        </p:spPr>
        <p:txBody>
          <a:bodyPr/>
          <a:lstStyle/>
          <a:p>
            <a:r>
              <a:rPr lang="en-GB" dirty="0"/>
              <a:t> </a:t>
            </a:r>
          </a:p>
        </p:txBody>
      </p:sp>
      <p:pic>
        <p:nvPicPr>
          <p:cNvPr id="5" name="Content Placeholder 4">
            <a:extLst>
              <a:ext uri="{FF2B5EF4-FFF2-40B4-BE49-F238E27FC236}">
                <a16:creationId xmlns:a16="http://schemas.microsoft.com/office/drawing/2014/main" id="{B98B8169-AE49-45A4-9E4D-4B8A80496EB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rot="5400000">
            <a:off x="-827351" y="827349"/>
            <a:ext cx="6906321" cy="5251623"/>
          </a:xfrm>
        </p:spPr>
      </p:pic>
      <p:sp>
        <p:nvSpPr>
          <p:cNvPr id="6" name="TextBox 5">
            <a:extLst>
              <a:ext uri="{FF2B5EF4-FFF2-40B4-BE49-F238E27FC236}">
                <a16:creationId xmlns:a16="http://schemas.microsoft.com/office/drawing/2014/main" id="{33CFBA37-B85D-4AEC-B48D-E8C88D824CF3}"/>
              </a:ext>
            </a:extLst>
          </p:cNvPr>
          <p:cNvSpPr txBox="1"/>
          <p:nvPr/>
        </p:nvSpPr>
        <p:spPr>
          <a:xfrm>
            <a:off x="5844746" y="2286000"/>
            <a:ext cx="5251623" cy="1200329"/>
          </a:xfrm>
          <a:prstGeom prst="rect">
            <a:avLst/>
          </a:prstGeom>
          <a:noFill/>
        </p:spPr>
        <p:txBody>
          <a:bodyPr wrap="square" rtlCol="0">
            <a:spAutoFit/>
          </a:bodyPr>
          <a:lstStyle/>
          <a:p>
            <a:r>
              <a:rPr lang="en-GB" sz="2400" dirty="0"/>
              <a:t>Women’s community garden in the grounds of the Cistercian priory at </a:t>
            </a:r>
            <a:r>
              <a:rPr lang="en-GB" sz="2400" dirty="0" err="1"/>
              <a:t>Tišnov</a:t>
            </a:r>
            <a:r>
              <a:rPr lang="en-GB" sz="2400" dirty="0"/>
              <a:t>, 29</a:t>
            </a:r>
            <a:r>
              <a:rPr lang="en-GB" sz="2400" baseline="30000" dirty="0"/>
              <a:t>th</a:t>
            </a:r>
            <a:r>
              <a:rPr lang="en-GB" sz="2400" dirty="0"/>
              <a:t> March 2022.</a:t>
            </a:r>
          </a:p>
        </p:txBody>
      </p:sp>
    </p:spTree>
    <p:extLst>
      <p:ext uri="{BB962C8B-B14F-4D97-AF65-F5344CB8AC3E}">
        <p14:creationId xmlns:p14="http://schemas.microsoft.com/office/powerpoint/2010/main" val="856760711"/>
      </p:ext>
    </p:extLst>
  </p:cSld>
  <p:clrMapOvr>
    <a:masterClrMapping/>
  </p:clrMapOvr>
</p:sld>
</file>

<file path=ppt/theme/theme1.xml><?xml version="1.0" encoding="utf-8"?>
<a:theme xmlns:a="http://schemas.openxmlformats.org/drawingml/2006/main" name="Office Theme">
  <a:themeElements>
    <a:clrScheme name="CCRI PPT">
      <a:dk1>
        <a:sysClr val="windowText" lastClr="000000"/>
      </a:dk1>
      <a:lt1>
        <a:sysClr val="window" lastClr="FFFFFF"/>
      </a:lt1>
      <a:dk2>
        <a:srgbClr val="3E3C3B"/>
      </a:dk2>
      <a:lt2>
        <a:srgbClr val="FFFFFF"/>
      </a:lt2>
      <a:accent1>
        <a:srgbClr val="3E3C3B"/>
      </a:accent1>
      <a:accent2>
        <a:srgbClr val="28B29D"/>
      </a:accent2>
      <a:accent3>
        <a:srgbClr val="003F39"/>
      </a:accent3>
      <a:accent4>
        <a:srgbClr val="CEAD6A"/>
      </a:accent4>
      <a:accent5>
        <a:srgbClr val="241C17"/>
      </a:accent5>
      <a:accent6>
        <a:srgbClr val="76B5A1"/>
      </a:accent6>
      <a:hlink>
        <a:srgbClr val="28B29D"/>
      </a:hlink>
      <a:folHlink>
        <a:srgbClr val="241C17"/>
      </a:folHlink>
    </a:clrScheme>
    <a:fontScheme name="CCR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E36542A2C75F4EBDA32FC4C22F206B" ma:contentTypeVersion="13" ma:contentTypeDescription="Create a new document." ma:contentTypeScope="" ma:versionID="b6a8323f1d5324ef9f897ef8b12972d4">
  <xsd:schema xmlns:xsd="http://www.w3.org/2001/XMLSchema" xmlns:xs="http://www.w3.org/2001/XMLSchema" xmlns:p="http://schemas.microsoft.com/office/2006/metadata/properties" xmlns:ns3="856d00b7-ac55-4f66-bd26-37c6fc67823b" xmlns:ns4="2fa4757f-0a96-4695-9d74-52ed6392fefb" targetNamespace="http://schemas.microsoft.com/office/2006/metadata/properties" ma:root="true" ma:fieldsID="bb960040eeb9f3b157982868671ee511" ns3:_="" ns4:_="">
    <xsd:import namespace="856d00b7-ac55-4f66-bd26-37c6fc67823b"/>
    <xsd:import namespace="2fa4757f-0a96-4695-9d74-52ed6392fef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d00b7-ac55-4f66-bd26-37c6fc6782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a4757f-0a96-4695-9d74-52ed6392fef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fa4757f-0a96-4695-9d74-52ed6392fefb">
      <UserInfo>
        <DisplayName/>
        <AccountId xsi:nil="true"/>
        <AccountType/>
      </UserInfo>
    </SharedWithUsers>
  </documentManagement>
</p:properties>
</file>

<file path=customXml/itemProps1.xml><?xml version="1.0" encoding="utf-8"?>
<ds:datastoreItem xmlns:ds="http://schemas.openxmlformats.org/officeDocument/2006/customXml" ds:itemID="{8BC4847B-423A-4598-B182-CAE7C42AD9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6d00b7-ac55-4f66-bd26-37c6fc67823b"/>
    <ds:schemaRef ds:uri="2fa4757f-0a96-4695-9d74-52ed6392f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C8B628-D721-44D0-A0CC-8C671A21EB44}">
  <ds:schemaRefs>
    <ds:schemaRef ds:uri="http://schemas.microsoft.com/sharepoint/v3/contenttype/forms"/>
  </ds:schemaRefs>
</ds:datastoreItem>
</file>

<file path=customXml/itemProps3.xml><?xml version="1.0" encoding="utf-8"?>
<ds:datastoreItem xmlns:ds="http://schemas.openxmlformats.org/officeDocument/2006/customXml" ds:itemID="{86E56CB5-83CD-44FB-A657-6F7495DB056E}">
  <ds:schemaRefs>
    <ds:schemaRef ds:uri="http://schemas.microsoft.com/office/2006/metadata/properties"/>
    <ds:schemaRef ds:uri="2fa4757f-0a96-4695-9d74-52ed6392fefb"/>
    <ds:schemaRef ds:uri="http://purl.org/dc/terms/"/>
    <ds:schemaRef ds:uri="856d00b7-ac55-4f66-bd26-37c6fc67823b"/>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8922</TotalTime>
  <Words>4320</Words>
  <Application>Microsoft Office PowerPoint</Application>
  <PresentationFormat>Widescreen</PresentationFormat>
  <Paragraphs>210</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MS PGothic</vt:lpstr>
      <vt:lpstr>MS PGothic</vt:lpstr>
      <vt:lpstr>Arial</vt:lpstr>
      <vt:lpstr>Calibri</vt:lpstr>
      <vt:lpstr>Times New Roman</vt:lpstr>
      <vt:lpstr>Wingdings</vt:lpstr>
      <vt:lpstr>Office Theme</vt:lpstr>
      <vt:lpstr>Food in cities  Urban food production, provisioning and citizenship MUNI, Brno, 25th March 2023</vt:lpstr>
      <vt:lpstr>Outline for the session</vt:lpstr>
      <vt:lpstr>Urban Agriculture</vt:lpstr>
      <vt:lpstr>What is UA (1)?</vt:lpstr>
      <vt:lpstr>What is UA (2)?</vt:lpstr>
      <vt:lpstr>Self-sufficiency and participation</vt:lpstr>
      <vt:lpstr>Central and Eastern Europe</vt:lpstr>
      <vt:lpstr>PowerPoint Presentation</vt:lpstr>
      <vt:lpstr> </vt:lpstr>
      <vt:lpstr>(Urban) food and gender</vt:lpstr>
      <vt:lpstr>Food feminism and the city</vt:lpstr>
      <vt:lpstr>Locality diversity and/through creative practice</vt:lpstr>
      <vt:lpstr>Farming as confrontation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learnt?</vt:lpstr>
      <vt:lpstr>Classroom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Joanne Harwood</dc:creator>
  <cp:lastModifiedBy>KEECH, Daniel</cp:lastModifiedBy>
  <cp:revision>83</cp:revision>
  <cp:lastPrinted>2022-03-29T11:55:07Z</cp:lastPrinted>
  <dcterms:created xsi:type="dcterms:W3CDTF">2019-12-17T16:01:55Z</dcterms:created>
  <dcterms:modified xsi:type="dcterms:W3CDTF">2023-04-25T11:19:08Z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0x010100D3E36542A2C75F4EBDA32FC4C22F206B</vt:lpwstr>
  </property>
  <property fmtid="{D5CDD505-2E9C-101B-9397-08002B2CF9AE}" pid="3" name="Order">
    <vt:r8>1820500</vt:r8>
  </property>
  <property fmtid="{D5CDD505-2E9C-101B-9397-08002B2CF9AE}" pid="4" name="ComplianceAssetId">
    <vt:lpwstr/>
  </property>
</Properties>
</file>