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4"/>
    <p:sldMasterId id="2147483660" r:id="rId5"/>
    <p:sldMasterId id="2147483672" r:id="rId6"/>
  </p:sldMasterIdLst>
  <p:notesMasterIdLst>
    <p:notesMasterId r:id="rId26"/>
  </p:notesMasterIdLst>
  <p:handoutMasterIdLst>
    <p:handoutMasterId r:id="rId27"/>
  </p:handoutMasterIdLst>
  <p:sldIdLst>
    <p:sldId id="305" r:id="rId7"/>
    <p:sldId id="257" r:id="rId8"/>
    <p:sldId id="311" r:id="rId9"/>
    <p:sldId id="258" r:id="rId10"/>
    <p:sldId id="308" r:id="rId11"/>
    <p:sldId id="270" r:id="rId12"/>
    <p:sldId id="274" r:id="rId13"/>
    <p:sldId id="304" r:id="rId14"/>
    <p:sldId id="281" r:id="rId15"/>
    <p:sldId id="282" r:id="rId16"/>
    <p:sldId id="284" r:id="rId17"/>
    <p:sldId id="286" r:id="rId18"/>
    <p:sldId id="288" r:id="rId19"/>
    <p:sldId id="269" r:id="rId20"/>
    <p:sldId id="295" r:id="rId21"/>
    <p:sldId id="268" r:id="rId22"/>
    <p:sldId id="310" r:id="rId23"/>
    <p:sldId id="309" r:id="rId24"/>
    <p:sldId id="293" r:id="rId25"/>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Times New Roman" pitchFamily="-105" charset="0"/>
        <a:ea typeface="Arial" pitchFamily="-105" charset="0"/>
        <a:cs typeface="Arial" pitchFamily="-105" charset="0"/>
      </a:defRPr>
    </a:lvl1pPr>
    <a:lvl2pPr marL="457200" algn="l" rtl="0" fontAlgn="base">
      <a:spcBef>
        <a:spcPct val="0"/>
      </a:spcBef>
      <a:spcAft>
        <a:spcPct val="0"/>
      </a:spcAft>
      <a:defRPr sz="2400" kern="1200">
        <a:solidFill>
          <a:schemeClr val="tx1"/>
        </a:solidFill>
        <a:latin typeface="Times New Roman" pitchFamily="-105" charset="0"/>
        <a:ea typeface="Arial" pitchFamily="-105" charset="0"/>
        <a:cs typeface="Arial" pitchFamily="-105" charset="0"/>
      </a:defRPr>
    </a:lvl2pPr>
    <a:lvl3pPr marL="914400" algn="l" rtl="0" fontAlgn="base">
      <a:spcBef>
        <a:spcPct val="0"/>
      </a:spcBef>
      <a:spcAft>
        <a:spcPct val="0"/>
      </a:spcAft>
      <a:defRPr sz="2400" kern="1200">
        <a:solidFill>
          <a:schemeClr val="tx1"/>
        </a:solidFill>
        <a:latin typeface="Times New Roman" pitchFamily="-105" charset="0"/>
        <a:ea typeface="Arial" pitchFamily="-105" charset="0"/>
        <a:cs typeface="Arial" pitchFamily="-105" charset="0"/>
      </a:defRPr>
    </a:lvl3pPr>
    <a:lvl4pPr marL="1371600" algn="l" rtl="0" fontAlgn="base">
      <a:spcBef>
        <a:spcPct val="0"/>
      </a:spcBef>
      <a:spcAft>
        <a:spcPct val="0"/>
      </a:spcAft>
      <a:defRPr sz="2400" kern="1200">
        <a:solidFill>
          <a:schemeClr val="tx1"/>
        </a:solidFill>
        <a:latin typeface="Times New Roman" pitchFamily="-105" charset="0"/>
        <a:ea typeface="Arial" pitchFamily="-105" charset="0"/>
        <a:cs typeface="Arial" pitchFamily="-105" charset="0"/>
      </a:defRPr>
    </a:lvl4pPr>
    <a:lvl5pPr marL="1828800" algn="l" rtl="0" fontAlgn="base">
      <a:spcBef>
        <a:spcPct val="0"/>
      </a:spcBef>
      <a:spcAft>
        <a:spcPct val="0"/>
      </a:spcAft>
      <a:defRPr sz="2400" kern="1200">
        <a:solidFill>
          <a:schemeClr val="tx1"/>
        </a:solidFill>
        <a:latin typeface="Times New Roman" pitchFamily="-105" charset="0"/>
        <a:ea typeface="Arial" pitchFamily="-105" charset="0"/>
        <a:cs typeface="Arial" pitchFamily="-105" charset="0"/>
      </a:defRPr>
    </a:lvl5pPr>
    <a:lvl6pPr marL="2286000" algn="l" defTabSz="457200" rtl="0" eaLnBrk="1" latinLnBrk="0" hangingPunct="1">
      <a:defRPr sz="2400" kern="1200">
        <a:solidFill>
          <a:schemeClr val="tx1"/>
        </a:solidFill>
        <a:latin typeface="Times New Roman" pitchFamily="-105" charset="0"/>
        <a:ea typeface="Arial" pitchFamily="-105" charset="0"/>
        <a:cs typeface="Arial" pitchFamily="-105" charset="0"/>
      </a:defRPr>
    </a:lvl6pPr>
    <a:lvl7pPr marL="2743200" algn="l" defTabSz="457200" rtl="0" eaLnBrk="1" latinLnBrk="0" hangingPunct="1">
      <a:defRPr sz="2400" kern="1200">
        <a:solidFill>
          <a:schemeClr val="tx1"/>
        </a:solidFill>
        <a:latin typeface="Times New Roman" pitchFamily="-105" charset="0"/>
        <a:ea typeface="Arial" pitchFamily="-105" charset="0"/>
        <a:cs typeface="Arial" pitchFamily="-105" charset="0"/>
      </a:defRPr>
    </a:lvl7pPr>
    <a:lvl8pPr marL="3200400" algn="l" defTabSz="457200" rtl="0" eaLnBrk="1" latinLnBrk="0" hangingPunct="1">
      <a:defRPr sz="2400" kern="1200">
        <a:solidFill>
          <a:schemeClr val="tx1"/>
        </a:solidFill>
        <a:latin typeface="Times New Roman" pitchFamily="-105" charset="0"/>
        <a:ea typeface="Arial" pitchFamily="-105" charset="0"/>
        <a:cs typeface="Arial" pitchFamily="-105" charset="0"/>
      </a:defRPr>
    </a:lvl8pPr>
    <a:lvl9pPr marL="3657600" algn="l" defTabSz="457200" rtl="0" eaLnBrk="1" latinLnBrk="0" hangingPunct="1">
      <a:defRPr sz="2400" kern="1200">
        <a:solidFill>
          <a:schemeClr val="tx1"/>
        </a:solidFill>
        <a:latin typeface="Times New Roman" pitchFamily="-105" charset="0"/>
        <a:ea typeface="Arial" pitchFamily="-105" charset="0"/>
        <a:cs typeface="Arial" pitchFamily="-105"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ECH, Daniel" initials="KD" lastIdx="2" clrIdx="0">
    <p:extLst>
      <p:ext uri="{19B8F6BF-5375-455C-9EA6-DF929625EA0E}">
        <p15:presenceInfo xmlns:p15="http://schemas.microsoft.com/office/powerpoint/2012/main" userId="S-1-5-21-29509730-763046889-1244863647-1371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33" autoAdjust="0"/>
  </p:normalViewPr>
  <p:slideViewPr>
    <p:cSldViewPr>
      <p:cViewPr varScale="1">
        <p:scale>
          <a:sx n="34" d="100"/>
          <a:sy n="34" d="100"/>
        </p:scale>
        <p:origin x="189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p:cViewPr>
        <p:scale>
          <a:sx n="66" d="100"/>
          <a:sy n="66" d="100"/>
        </p:scale>
        <p:origin x="-2525" y="30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CH, Daniel" userId="5c65049e-8423-47d8-8622-aa8a882a10fa" providerId="ADAL" clId="{62FD6ACA-D992-4017-8509-3C4B50B961E8}"/>
  </pc:docChgLst>
  <pc:docChgLst>
    <pc:chgData name="KEECH, Daniel" userId="5c65049e-8423-47d8-8622-aa8a882a10fa" providerId="ADAL" clId="{D1008229-8A26-4F9F-B160-4582695AAEE4}"/>
    <pc:docChg chg="modSld">
      <pc:chgData name="KEECH, Daniel" userId="5c65049e-8423-47d8-8622-aa8a882a10fa" providerId="ADAL" clId="{D1008229-8A26-4F9F-B160-4582695AAEE4}" dt="2023-04-25T11:36:37.983" v="30" actId="20577"/>
      <pc:docMkLst>
        <pc:docMk/>
      </pc:docMkLst>
      <pc:sldChg chg="modSp">
        <pc:chgData name="KEECH, Daniel" userId="5c65049e-8423-47d8-8622-aa8a882a10fa" providerId="ADAL" clId="{D1008229-8A26-4F9F-B160-4582695AAEE4}" dt="2023-04-25T11:36:37.983" v="30" actId="20577"/>
        <pc:sldMkLst>
          <pc:docMk/>
          <pc:sldMk cId="2289058148" sldId="305"/>
        </pc:sldMkLst>
        <pc:spChg chg="mod">
          <ac:chgData name="KEECH, Daniel" userId="5c65049e-8423-47d8-8622-aa8a882a10fa" providerId="ADAL" clId="{D1008229-8A26-4F9F-B160-4582695AAEE4}" dt="2023-04-25T11:36:37.983" v="30" actId="20577"/>
          <ac:spMkLst>
            <pc:docMk/>
            <pc:sldMk cId="2289058148" sldId="305"/>
            <ac:spMk id="3" creationId="{00000000-0000-0000-0000-000000000000}"/>
          </ac:spMkLst>
        </pc:spChg>
      </pc:sldChg>
    </pc:docChg>
  </pc:docChgLst>
  <pc:docChgLst>
    <pc:chgData name="KEECH, Daniel" userId="5c65049e-8423-47d8-8622-aa8a882a10fa" providerId="ADAL" clId="{CE9BBF1A-B244-4BEF-A87D-ED98888C3695}"/>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576" cy="496888"/>
          </a:xfrm>
          <a:prstGeom prst="rect">
            <a:avLst/>
          </a:prstGeom>
        </p:spPr>
        <p:txBody>
          <a:bodyPr vert="horz" wrap="square" lIns="90694" tIns="45346" rIns="90694" bIns="45346" numCol="1" anchor="t" anchorCtr="0" compatLnSpc="1">
            <a:prstTxWarp prst="textNoShape">
              <a:avLst/>
            </a:prstTxWarp>
          </a:bodyPr>
          <a:lstStyle>
            <a:lvl1pPr>
              <a:defRPr sz="1200">
                <a:latin typeface="Times New Roman" pitchFamily="-84" charset="0"/>
                <a:ea typeface="Arial" pitchFamily="-84" charset="0"/>
                <a:cs typeface="Arial" pitchFamily="-84" charset="0"/>
              </a:defRPr>
            </a:lvl1pPr>
          </a:lstStyle>
          <a:p>
            <a:pPr>
              <a:defRPr/>
            </a:pPr>
            <a:endParaRPr lang="en-US"/>
          </a:p>
        </p:txBody>
      </p:sp>
      <p:sp>
        <p:nvSpPr>
          <p:cNvPr id="3" name="Date Placeholder 2"/>
          <p:cNvSpPr>
            <a:spLocks noGrp="1"/>
          </p:cNvSpPr>
          <p:nvPr>
            <p:ph type="dt" sz="quarter" idx="1"/>
          </p:nvPr>
        </p:nvSpPr>
        <p:spPr>
          <a:xfrm>
            <a:off x="3849482" y="0"/>
            <a:ext cx="2946575" cy="496888"/>
          </a:xfrm>
          <a:prstGeom prst="rect">
            <a:avLst/>
          </a:prstGeom>
        </p:spPr>
        <p:txBody>
          <a:bodyPr vert="horz" wrap="square" lIns="90694" tIns="45346" rIns="90694" bIns="45346" numCol="1" anchor="t" anchorCtr="0" compatLnSpc="1">
            <a:prstTxWarp prst="textNoShape">
              <a:avLst/>
            </a:prstTxWarp>
          </a:bodyPr>
          <a:lstStyle>
            <a:lvl1pPr algn="r">
              <a:defRPr sz="1200">
                <a:latin typeface="Times New Roman" pitchFamily="-84" charset="0"/>
                <a:ea typeface="Arial" pitchFamily="-84" charset="0"/>
                <a:cs typeface="Arial" pitchFamily="-84" charset="0"/>
              </a:defRPr>
            </a:lvl1pPr>
          </a:lstStyle>
          <a:p>
            <a:pPr>
              <a:defRPr/>
            </a:pPr>
            <a:fld id="{884E9284-CF1B-3347-85B3-27B288014616}" type="datetime1">
              <a:rPr lang="en-US"/>
              <a:pPr>
                <a:defRPr/>
              </a:pPr>
              <a:t>4/25/2023</a:t>
            </a:fld>
            <a:endParaRPr lang="en-GB"/>
          </a:p>
        </p:txBody>
      </p:sp>
      <p:sp>
        <p:nvSpPr>
          <p:cNvPr id="4" name="Footer Placeholder 3"/>
          <p:cNvSpPr>
            <a:spLocks noGrp="1"/>
          </p:cNvSpPr>
          <p:nvPr>
            <p:ph type="ftr" sz="quarter" idx="2"/>
          </p:nvPr>
        </p:nvSpPr>
        <p:spPr>
          <a:xfrm>
            <a:off x="0" y="9428164"/>
            <a:ext cx="2946576" cy="496887"/>
          </a:xfrm>
          <a:prstGeom prst="rect">
            <a:avLst/>
          </a:prstGeom>
        </p:spPr>
        <p:txBody>
          <a:bodyPr vert="horz" wrap="square" lIns="90694" tIns="45346" rIns="90694" bIns="45346" numCol="1" anchor="b" anchorCtr="0" compatLnSpc="1">
            <a:prstTxWarp prst="textNoShape">
              <a:avLst/>
            </a:prstTxWarp>
          </a:bodyPr>
          <a:lstStyle>
            <a:lvl1pPr>
              <a:defRPr sz="1200">
                <a:latin typeface="Times New Roman" pitchFamily="-84" charset="0"/>
                <a:ea typeface="Arial" pitchFamily="-84" charset="0"/>
                <a:cs typeface="Arial" pitchFamily="-84" charset="0"/>
              </a:defRPr>
            </a:lvl1pPr>
          </a:lstStyle>
          <a:p>
            <a:pPr>
              <a:defRPr/>
            </a:pPr>
            <a:endParaRPr lang="en-US"/>
          </a:p>
        </p:txBody>
      </p:sp>
      <p:sp>
        <p:nvSpPr>
          <p:cNvPr id="5" name="Slide Number Placeholder 4"/>
          <p:cNvSpPr>
            <a:spLocks noGrp="1"/>
          </p:cNvSpPr>
          <p:nvPr>
            <p:ph type="sldNum" sz="quarter" idx="3"/>
          </p:nvPr>
        </p:nvSpPr>
        <p:spPr>
          <a:xfrm>
            <a:off x="3849482" y="9428164"/>
            <a:ext cx="2946575" cy="496887"/>
          </a:xfrm>
          <a:prstGeom prst="rect">
            <a:avLst/>
          </a:prstGeom>
        </p:spPr>
        <p:txBody>
          <a:bodyPr vert="horz" wrap="square" lIns="90694" tIns="45346" rIns="90694" bIns="45346" numCol="1" anchor="b" anchorCtr="0" compatLnSpc="1">
            <a:prstTxWarp prst="textNoShape">
              <a:avLst/>
            </a:prstTxWarp>
          </a:bodyPr>
          <a:lstStyle>
            <a:lvl1pPr algn="r">
              <a:defRPr sz="1200">
                <a:latin typeface="Times New Roman" pitchFamily="-84" charset="0"/>
                <a:ea typeface="Arial" pitchFamily="-84" charset="0"/>
                <a:cs typeface="Arial" pitchFamily="-84" charset="0"/>
              </a:defRPr>
            </a:lvl1pPr>
          </a:lstStyle>
          <a:p>
            <a:pPr>
              <a:defRPr/>
            </a:pPr>
            <a:fld id="{E24226DC-7977-A541-B3AE-F1AA36380039}" type="slidenum">
              <a:rPr lang="en-GB"/>
              <a:pPr>
                <a:defRPr/>
              </a:pPr>
              <a:t>‹#›</a:t>
            </a:fld>
            <a:endParaRPr lang="en-GB"/>
          </a:p>
        </p:txBody>
      </p:sp>
    </p:spTree>
    <p:extLst>
      <p:ext uri="{BB962C8B-B14F-4D97-AF65-F5344CB8AC3E}">
        <p14:creationId xmlns:p14="http://schemas.microsoft.com/office/powerpoint/2010/main" val="719796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576" cy="496888"/>
          </a:xfrm>
          <a:prstGeom prst="rect">
            <a:avLst/>
          </a:prstGeom>
        </p:spPr>
        <p:txBody>
          <a:bodyPr vert="horz" wrap="square" lIns="90694" tIns="45346" rIns="90694" bIns="45346" numCol="1" anchor="t" anchorCtr="0" compatLnSpc="1">
            <a:prstTxWarp prst="textNoShape">
              <a:avLst/>
            </a:prstTxWarp>
          </a:bodyPr>
          <a:lstStyle>
            <a:lvl1pPr>
              <a:defRPr sz="1200">
                <a:latin typeface="Times New Roman" pitchFamily="-84" charset="0"/>
                <a:ea typeface="Arial" pitchFamily="-84" charset="0"/>
                <a:cs typeface="Arial" pitchFamily="-84" charset="0"/>
              </a:defRPr>
            </a:lvl1pPr>
          </a:lstStyle>
          <a:p>
            <a:pPr>
              <a:defRPr/>
            </a:pPr>
            <a:endParaRPr lang="en-US"/>
          </a:p>
        </p:txBody>
      </p:sp>
      <p:sp>
        <p:nvSpPr>
          <p:cNvPr id="3" name="Date Placeholder 2"/>
          <p:cNvSpPr>
            <a:spLocks noGrp="1"/>
          </p:cNvSpPr>
          <p:nvPr>
            <p:ph type="dt" idx="1"/>
          </p:nvPr>
        </p:nvSpPr>
        <p:spPr>
          <a:xfrm>
            <a:off x="3849482" y="0"/>
            <a:ext cx="2946575" cy="496888"/>
          </a:xfrm>
          <a:prstGeom prst="rect">
            <a:avLst/>
          </a:prstGeom>
        </p:spPr>
        <p:txBody>
          <a:bodyPr vert="horz" wrap="square" lIns="90694" tIns="45346" rIns="90694" bIns="45346" numCol="1" anchor="t" anchorCtr="0" compatLnSpc="1">
            <a:prstTxWarp prst="textNoShape">
              <a:avLst/>
            </a:prstTxWarp>
          </a:bodyPr>
          <a:lstStyle>
            <a:lvl1pPr algn="r">
              <a:defRPr sz="1200">
                <a:latin typeface="Times New Roman" pitchFamily="-84" charset="0"/>
                <a:ea typeface="Arial" pitchFamily="-84" charset="0"/>
                <a:cs typeface="Arial" pitchFamily="-84" charset="0"/>
              </a:defRPr>
            </a:lvl1pPr>
          </a:lstStyle>
          <a:p>
            <a:pPr>
              <a:defRPr/>
            </a:pPr>
            <a:fld id="{3BDC3EC9-F459-B940-A971-6F0C63684DA6}" type="datetime1">
              <a:rPr lang="en-US"/>
              <a:pPr>
                <a:defRPr/>
              </a:pPr>
              <a:t>4/25/2023</a:t>
            </a:fld>
            <a:endParaRPr lang="en-GB"/>
          </a:p>
        </p:txBody>
      </p:sp>
      <p:sp>
        <p:nvSpPr>
          <p:cNvPr id="4" name="Slide Image Placeholder 3"/>
          <p:cNvSpPr>
            <a:spLocks noGrp="1" noRot="1" noChangeAspect="1"/>
          </p:cNvSpPr>
          <p:nvPr>
            <p:ph type="sldImg" idx="2"/>
          </p:nvPr>
        </p:nvSpPr>
        <p:spPr>
          <a:xfrm>
            <a:off x="917575" y="746125"/>
            <a:ext cx="4962525" cy="3721100"/>
          </a:xfrm>
          <a:prstGeom prst="rect">
            <a:avLst/>
          </a:prstGeom>
          <a:noFill/>
          <a:ln w="12700">
            <a:solidFill>
              <a:prstClr val="black"/>
            </a:solidFill>
          </a:ln>
        </p:spPr>
        <p:txBody>
          <a:bodyPr vert="horz" lIns="90694" tIns="45346" rIns="90694" bIns="45346" rtlCol="0" anchor="ctr"/>
          <a:lstStyle/>
          <a:p>
            <a:pPr lvl="0"/>
            <a:endParaRPr lang="en-GB" noProof="0"/>
          </a:p>
        </p:txBody>
      </p:sp>
      <p:sp>
        <p:nvSpPr>
          <p:cNvPr id="5" name="Notes Placeholder 4"/>
          <p:cNvSpPr>
            <a:spLocks noGrp="1"/>
          </p:cNvSpPr>
          <p:nvPr>
            <p:ph type="body" sz="quarter" idx="3"/>
          </p:nvPr>
        </p:nvSpPr>
        <p:spPr>
          <a:xfrm>
            <a:off x="677988" y="4714876"/>
            <a:ext cx="5441699" cy="4467225"/>
          </a:xfrm>
          <a:prstGeom prst="rect">
            <a:avLst/>
          </a:prstGeom>
        </p:spPr>
        <p:txBody>
          <a:bodyPr vert="horz" wrap="square" lIns="90694" tIns="45346" rIns="90694" bIns="45346"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4"/>
            <a:ext cx="2946576" cy="496887"/>
          </a:xfrm>
          <a:prstGeom prst="rect">
            <a:avLst/>
          </a:prstGeom>
        </p:spPr>
        <p:txBody>
          <a:bodyPr vert="horz" wrap="square" lIns="90694" tIns="45346" rIns="90694" bIns="45346" numCol="1" anchor="b" anchorCtr="0" compatLnSpc="1">
            <a:prstTxWarp prst="textNoShape">
              <a:avLst/>
            </a:prstTxWarp>
          </a:bodyPr>
          <a:lstStyle>
            <a:lvl1pPr>
              <a:defRPr sz="1200">
                <a:latin typeface="Times New Roman" pitchFamily="-84" charset="0"/>
                <a:ea typeface="Arial" pitchFamily="-84" charset="0"/>
                <a:cs typeface="Arial" pitchFamily="-84" charset="0"/>
              </a:defRPr>
            </a:lvl1pPr>
          </a:lstStyle>
          <a:p>
            <a:pPr>
              <a:defRPr/>
            </a:pPr>
            <a:endParaRPr lang="en-US"/>
          </a:p>
        </p:txBody>
      </p:sp>
      <p:sp>
        <p:nvSpPr>
          <p:cNvPr id="7" name="Slide Number Placeholder 6"/>
          <p:cNvSpPr>
            <a:spLocks noGrp="1"/>
          </p:cNvSpPr>
          <p:nvPr>
            <p:ph type="sldNum" sz="quarter" idx="5"/>
          </p:nvPr>
        </p:nvSpPr>
        <p:spPr>
          <a:xfrm>
            <a:off x="3849482" y="9428164"/>
            <a:ext cx="2946575" cy="496887"/>
          </a:xfrm>
          <a:prstGeom prst="rect">
            <a:avLst/>
          </a:prstGeom>
        </p:spPr>
        <p:txBody>
          <a:bodyPr vert="horz" wrap="square" lIns="90694" tIns="45346" rIns="90694" bIns="45346" numCol="1" anchor="b" anchorCtr="0" compatLnSpc="1">
            <a:prstTxWarp prst="textNoShape">
              <a:avLst/>
            </a:prstTxWarp>
          </a:bodyPr>
          <a:lstStyle>
            <a:lvl1pPr algn="r">
              <a:defRPr sz="1200">
                <a:latin typeface="Times New Roman" pitchFamily="-84" charset="0"/>
                <a:ea typeface="Arial" pitchFamily="-84" charset="0"/>
                <a:cs typeface="Arial" pitchFamily="-84" charset="0"/>
              </a:defRPr>
            </a:lvl1pPr>
          </a:lstStyle>
          <a:p>
            <a:pPr>
              <a:defRPr/>
            </a:pPr>
            <a:fld id="{A9D69A7A-9140-484C-9779-8DFA29CA86AF}" type="slidenum">
              <a:rPr lang="en-GB"/>
              <a:pPr>
                <a:defRPr/>
              </a:pPr>
              <a:t>‹#›</a:t>
            </a:fld>
            <a:endParaRPr lang="en-GB"/>
          </a:p>
        </p:txBody>
      </p:sp>
    </p:spTree>
    <p:extLst>
      <p:ext uri="{BB962C8B-B14F-4D97-AF65-F5344CB8AC3E}">
        <p14:creationId xmlns:p14="http://schemas.microsoft.com/office/powerpoint/2010/main" val="84702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9D69A7A-9140-484C-9779-8DFA29CA86AF}" type="slidenum">
              <a:rPr lang="en-GB" smtClean="0"/>
              <a:pPr>
                <a:defRPr/>
              </a:pPr>
              <a:t>1</a:t>
            </a:fld>
            <a:endParaRPr lang="en-GB"/>
          </a:p>
        </p:txBody>
      </p:sp>
    </p:spTree>
    <p:extLst>
      <p:ext uri="{BB962C8B-B14F-4D97-AF65-F5344CB8AC3E}">
        <p14:creationId xmlns:p14="http://schemas.microsoft.com/office/powerpoint/2010/main" val="667557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9D69A7A-9140-484C-9779-8DFA29CA86AF}" type="slidenum">
              <a:rPr lang="en-GB" smtClean="0"/>
              <a:pPr>
                <a:defRPr/>
              </a:pPr>
              <a:t>10</a:t>
            </a:fld>
            <a:endParaRPr lang="en-GB"/>
          </a:p>
        </p:txBody>
      </p:sp>
    </p:spTree>
    <p:extLst>
      <p:ext uri="{BB962C8B-B14F-4D97-AF65-F5344CB8AC3E}">
        <p14:creationId xmlns:p14="http://schemas.microsoft.com/office/powerpoint/2010/main" val="386483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71C369B-6FF7-484F-AD9B-E96E527B97A2}" type="slidenum">
              <a:rPr lang="en-US"/>
              <a:pPr/>
              <a:t>11</a:t>
            </a:fld>
            <a:endParaRPr lang="en-US"/>
          </a:p>
        </p:txBody>
      </p:sp>
      <p:sp>
        <p:nvSpPr>
          <p:cNvPr id="71683" name="Rectangle 2"/>
          <p:cNvSpPr>
            <a:spLocks noGrp="1" noRot="1" noChangeAspect="1" noChangeArrowheads="1" noTextEdit="1"/>
          </p:cNvSpPr>
          <p:nvPr>
            <p:ph type="sldImg"/>
          </p:nvPr>
        </p:nvSpPr>
        <p:spPr>
          <a:xfrm>
            <a:off x="917575" y="744538"/>
            <a:ext cx="4964113" cy="3722687"/>
          </a:xfrm>
          <a:ln/>
        </p:spPr>
      </p:sp>
      <p:sp>
        <p:nvSpPr>
          <p:cNvPr id="71684" name="Rectangle 3"/>
          <p:cNvSpPr>
            <a:spLocks noGrp="1" noChangeArrowheads="1"/>
          </p:cNvSpPr>
          <p:nvPr>
            <p:ph type="body" idx="1"/>
          </p:nvPr>
        </p:nvSpPr>
        <p:spPr>
          <a:noFill/>
          <a:ln/>
        </p:spPr>
        <p:txBody>
          <a:bodyPr/>
          <a:lstStyle/>
          <a:p>
            <a:pPr eaLnBrk="1" hangingPunct="1"/>
            <a:endParaRPr lang="en-GB">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925885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51B0906-5386-574F-A96E-E87585158523}" type="slidenum">
              <a:rPr lang="en-US"/>
              <a:pPr/>
              <a:t>12</a:t>
            </a:fld>
            <a:endParaRPr lang="en-US"/>
          </a:p>
        </p:txBody>
      </p:sp>
      <p:sp>
        <p:nvSpPr>
          <p:cNvPr id="72707" name="Rectangle 2"/>
          <p:cNvSpPr>
            <a:spLocks noGrp="1" noRot="1" noChangeAspect="1" noChangeArrowheads="1" noTextEdit="1"/>
          </p:cNvSpPr>
          <p:nvPr>
            <p:ph type="sldImg"/>
          </p:nvPr>
        </p:nvSpPr>
        <p:spPr>
          <a:xfrm>
            <a:off x="917575" y="744538"/>
            <a:ext cx="4964113" cy="3722687"/>
          </a:xfrm>
          <a:ln/>
        </p:spPr>
      </p:sp>
      <p:sp>
        <p:nvSpPr>
          <p:cNvPr id="72708" name="Rectangle 3"/>
          <p:cNvSpPr>
            <a:spLocks noGrp="1" noChangeArrowheads="1"/>
          </p:cNvSpPr>
          <p:nvPr>
            <p:ph type="body" idx="1"/>
          </p:nvPr>
        </p:nvSpPr>
        <p:spPr>
          <a:noFill/>
          <a:ln/>
        </p:spPr>
        <p:txBody>
          <a:bodyPr/>
          <a:lstStyle/>
          <a:p>
            <a:pPr eaLnBrk="1" hangingPunct="1"/>
            <a:endParaRPr lang="en-GB">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535302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244023C8-B559-C940-B6F1-B305650F596F}" type="slidenum">
              <a:rPr lang="en-US"/>
              <a:pPr/>
              <a:t>13</a:t>
            </a:fld>
            <a:endParaRPr lang="en-US"/>
          </a:p>
        </p:txBody>
      </p:sp>
      <p:sp>
        <p:nvSpPr>
          <p:cNvPr id="73731" name="Rectangle 2"/>
          <p:cNvSpPr>
            <a:spLocks noGrp="1" noRot="1" noChangeAspect="1" noChangeArrowheads="1" noTextEdit="1"/>
          </p:cNvSpPr>
          <p:nvPr>
            <p:ph type="sldImg"/>
          </p:nvPr>
        </p:nvSpPr>
        <p:spPr>
          <a:xfrm>
            <a:off x="917575" y="744538"/>
            <a:ext cx="4964113" cy="3722687"/>
          </a:xfrm>
          <a:ln/>
        </p:spPr>
      </p:sp>
      <p:sp>
        <p:nvSpPr>
          <p:cNvPr id="73732" name="Rectangle 3"/>
          <p:cNvSpPr>
            <a:spLocks noGrp="1" noChangeArrowheads="1"/>
          </p:cNvSpPr>
          <p:nvPr>
            <p:ph type="body" idx="1"/>
          </p:nvPr>
        </p:nvSpPr>
        <p:spPr>
          <a:noFill/>
          <a:ln/>
        </p:spPr>
        <p:txBody>
          <a:bodyPr/>
          <a:lstStyle/>
          <a:p>
            <a:pPr eaLnBrk="1" hangingPunct="1"/>
            <a:endParaRPr lang="en-GB">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19496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endParaRPr lang="en-GB" sz="1400" dirty="0">
              <a:latin typeface="Calibri" pitchFamily="-105" charset="0"/>
            </a:endParaRPr>
          </a:p>
        </p:txBody>
      </p:sp>
      <p:sp>
        <p:nvSpPr>
          <p:cNvPr id="47108" name="Slide Number Placeholder 3"/>
          <p:cNvSpPr txBox="1">
            <a:spLocks noGrp="1"/>
          </p:cNvSpPr>
          <p:nvPr/>
        </p:nvSpPr>
        <p:spPr bwMode="auto">
          <a:xfrm>
            <a:off x="3849482" y="9428164"/>
            <a:ext cx="2946575" cy="496887"/>
          </a:xfrm>
          <a:prstGeom prst="rect">
            <a:avLst/>
          </a:prstGeom>
          <a:noFill/>
          <a:ln w="9525">
            <a:noFill/>
            <a:miter lim="800000"/>
            <a:headEnd/>
            <a:tailEnd/>
          </a:ln>
        </p:spPr>
        <p:txBody>
          <a:bodyPr lIns="90694" tIns="45346" rIns="90694" bIns="45346" anchor="b">
            <a:prstTxWarp prst="textNoShape">
              <a:avLst/>
            </a:prstTxWarp>
          </a:bodyPr>
          <a:lstStyle/>
          <a:p>
            <a:pPr algn="r"/>
            <a:fld id="{257E2F13-210C-E146-9516-EEAFD096D6C4}" type="slidenum">
              <a:rPr lang="en-GB" sz="1200"/>
              <a:pPr algn="r"/>
              <a:t>14</a:t>
            </a:fld>
            <a:endParaRPr lang="en-GB" sz="1200"/>
          </a:p>
        </p:txBody>
      </p:sp>
    </p:spTree>
    <p:extLst>
      <p:ext uri="{BB962C8B-B14F-4D97-AF65-F5344CB8AC3E}">
        <p14:creationId xmlns:p14="http://schemas.microsoft.com/office/powerpoint/2010/main" val="106413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9D69A7A-9140-484C-9779-8DFA29CA86AF}" type="slidenum">
              <a:rPr lang="en-GB" smtClean="0"/>
              <a:pPr>
                <a:defRPr/>
              </a:pPr>
              <a:t>15</a:t>
            </a:fld>
            <a:endParaRPr lang="en-GB"/>
          </a:p>
        </p:txBody>
      </p:sp>
    </p:spTree>
    <p:extLst>
      <p:ext uri="{BB962C8B-B14F-4D97-AF65-F5344CB8AC3E}">
        <p14:creationId xmlns:p14="http://schemas.microsoft.com/office/powerpoint/2010/main" val="4211468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endParaRPr lang="en-GB" sz="1400" dirty="0">
              <a:latin typeface="Calibri" pitchFamily="-105" charset="0"/>
            </a:endParaRPr>
          </a:p>
        </p:txBody>
      </p:sp>
      <p:sp>
        <p:nvSpPr>
          <p:cNvPr id="45060" name="Slide Number Placeholder 3"/>
          <p:cNvSpPr txBox="1">
            <a:spLocks noGrp="1"/>
          </p:cNvSpPr>
          <p:nvPr/>
        </p:nvSpPr>
        <p:spPr bwMode="auto">
          <a:xfrm>
            <a:off x="3849482" y="9428164"/>
            <a:ext cx="2946575" cy="496887"/>
          </a:xfrm>
          <a:prstGeom prst="rect">
            <a:avLst/>
          </a:prstGeom>
          <a:noFill/>
          <a:ln w="9525">
            <a:noFill/>
            <a:miter lim="800000"/>
            <a:headEnd/>
            <a:tailEnd/>
          </a:ln>
        </p:spPr>
        <p:txBody>
          <a:bodyPr lIns="90694" tIns="45346" rIns="90694" bIns="45346" anchor="b">
            <a:prstTxWarp prst="textNoShape">
              <a:avLst/>
            </a:prstTxWarp>
          </a:bodyPr>
          <a:lstStyle/>
          <a:p>
            <a:pPr algn="r"/>
            <a:fld id="{4C493BED-435E-E04B-B6A8-1724E3CD2213}" type="slidenum">
              <a:rPr lang="en-GB" sz="1200"/>
              <a:pPr algn="r"/>
              <a:t>16</a:t>
            </a:fld>
            <a:endParaRPr lang="en-GB" sz="1200"/>
          </a:p>
        </p:txBody>
      </p:sp>
    </p:spTree>
    <p:extLst>
      <p:ext uri="{BB962C8B-B14F-4D97-AF65-F5344CB8AC3E}">
        <p14:creationId xmlns:p14="http://schemas.microsoft.com/office/powerpoint/2010/main" val="819402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9D69A7A-9140-484C-9779-8DFA29CA86AF}" type="slidenum">
              <a:rPr lang="en-GB" smtClean="0"/>
              <a:pPr>
                <a:defRPr/>
              </a:pPr>
              <a:t>17</a:t>
            </a:fld>
            <a:endParaRPr lang="en-GB"/>
          </a:p>
        </p:txBody>
      </p:sp>
    </p:spTree>
    <p:extLst>
      <p:ext uri="{BB962C8B-B14F-4D97-AF65-F5344CB8AC3E}">
        <p14:creationId xmlns:p14="http://schemas.microsoft.com/office/powerpoint/2010/main" val="840098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endParaRPr lang="en-GB" sz="1400" dirty="0">
              <a:latin typeface="Calibri" pitchFamily="-105" charset="0"/>
            </a:endParaRPr>
          </a:p>
        </p:txBody>
      </p:sp>
      <p:sp>
        <p:nvSpPr>
          <p:cNvPr id="47108" name="Slide Number Placeholder 3"/>
          <p:cNvSpPr txBox="1">
            <a:spLocks noGrp="1"/>
          </p:cNvSpPr>
          <p:nvPr/>
        </p:nvSpPr>
        <p:spPr bwMode="auto">
          <a:xfrm>
            <a:off x="3849482" y="9428164"/>
            <a:ext cx="2946575" cy="496887"/>
          </a:xfrm>
          <a:prstGeom prst="rect">
            <a:avLst/>
          </a:prstGeom>
          <a:noFill/>
          <a:ln w="9525">
            <a:noFill/>
            <a:miter lim="800000"/>
            <a:headEnd/>
            <a:tailEnd/>
          </a:ln>
        </p:spPr>
        <p:txBody>
          <a:bodyPr lIns="90694" tIns="45346" rIns="90694" bIns="45346" anchor="b">
            <a:prstTxWarp prst="textNoShape">
              <a:avLst/>
            </a:prstTxWarp>
          </a:bodyPr>
          <a:lstStyle/>
          <a:p>
            <a:pPr algn="r"/>
            <a:fld id="{257E2F13-210C-E146-9516-EEAFD096D6C4}" type="slidenum">
              <a:rPr lang="en-GB" sz="1200"/>
              <a:pPr algn="r"/>
              <a:t>18</a:t>
            </a:fld>
            <a:endParaRPr lang="en-GB" sz="1200"/>
          </a:p>
        </p:txBody>
      </p:sp>
    </p:spTree>
    <p:extLst>
      <p:ext uri="{BB962C8B-B14F-4D97-AF65-F5344CB8AC3E}">
        <p14:creationId xmlns:p14="http://schemas.microsoft.com/office/powerpoint/2010/main" val="1650067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9D69A7A-9140-484C-9779-8DFA29CA86AF}" type="slidenum">
              <a:rPr lang="en-GB" smtClean="0"/>
              <a:pPr>
                <a:defRPr/>
              </a:pPr>
              <a:t>19</a:t>
            </a:fld>
            <a:endParaRPr lang="en-GB"/>
          </a:p>
        </p:txBody>
      </p:sp>
    </p:spTree>
    <p:extLst>
      <p:ext uri="{BB962C8B-B14F-4D97-AF65-F5344CB8AC3E}">
        <p14:creationId xmlns:p14="http://schemas.microsoft.com/office/powerpoint/2010/main" val="294602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Lot of</a:t>
            </a:r>
            <a:r>
              <a:rPr lang="en-GB" sz="1400" baseline="0" dirty="0"/>
              <a:t> interest in SE – both as market mechanisms introduced into public sector (under Labour, with many associated structures – regional SE agencies, funding programmes) and as a way to reduce direct public spending on social services under the Coalition.</a:t>
            </a:r>
          </a:p>
          <a:p>
            <a:endParaRPr lang="en-GB" baseline="0" dirty="0"/>
          </a:p>
          <a:p>
            <a:r>
              <a:rPr lang="en-GB" dirty="0"/>
              <a:t>AFNs</a:t>
            </a:r>
            <a:r>
              <a:rPr lang="en-GB" baseline="0" dirty="0"/>
              <a:t> are SEs because they try to organise novel ways of trading in food, specifically to create some social or environmental objective.</a:t>
            </a:r>
            <a:endParaRPr lang="en-US" dirty="0"/>
          </a:p>
        </p:txBody>
      </p:sp>
      <p:sp>
        <p:nvSpPr>
          <p:cNvPr id="4" name="Slide Number Placeholder 3"/>
          <p:cNvSpPr>
            <a:spLocks noGrp="1"/>
          </p:cNvSpPr>
          <p:nvPr>
            <p:ph type="sldNum" sz="quarter" idx="10"/>
          </p:nvPr>
        </p:nvSpPr>
        <p:spPr/>
        <p:txBody>
          <a:bodyPr/>
          <a:lstStyle/>
          <a:p>
            <a:fld id="{8945CCA7-8AAA-BB48-ACBA-5B53B616067C}" type="slidenum">
              <a:rPr lang="en-US" smtClean="0"/>
              <a:pPr/>
              <a:t>2</a:t>
            </a:fld>
            <a:endParaRPr lang="en-US"/>
          </a:p>
        </p:txBody>
      </p:sp>
    </p:spTree>
    <p:extLst>
      <p:ext uri="{BB962C8B-B14F-4D97-AF65-F5344CB8AC3E}">
        <p14:creationId xmlns:p14="http://schemas.microsoft.com/office/powerpoint/2010/main" val="363409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Lot of</a:t>
            </a:r>
            <a:r>
              <a:rPr lang="en-GB" sz="1400" baseline="0" dirty="0"/>
              <a:t> interest in SE – both as market mechanisms introduced into public sector (under Labour, with many associated structures – regional SE agencies, funding programmes) and as a way to reduce direct public spending on social services under the Coalition.</a:t>
            </a:r>
          </a:p>
          <a:p>
            <a:endParaRPr lang="en-GB" baseline="0" dirty="0"/>
          </a:p>
          <a:p>
            <a:r>
              <a:rPr lang="en-GB" dirty="0"/>
              <a:t>AFNs</a:t>
            </a:r>
            <a:r>
              <a:rPr lang="en-GB" baseline="0" dirty="0"/>
              <a:t> are SEs because they try to organise novel ways of trading in food, specifically to create some social or environmental objective.</a:t>
            </a:r>
            <a:endParaRPr lang="en-US" dirty="0"/>
          </a:p>
        </p:txBody>
      </p:sp>
      <p:sp>
        <p:nvSpPr>
          <p:cNvPr id="4" name="Slide Number Placeholder 3"/>
          <p:cNvSpPr>
            <a:spLocks noGrp="1"/>
          </p:cNvSpPr>
          <p:nvPr>
            <p:ph type="sldNum" sz="quarter" idx="10"/>
          </p:nvPr>
        </p:nvSpPr>
        <p:spPr/>
        <p:txBody>
          <a:bodyPr/>
          <a:lstStyle/>
          <a:p>
            <a:fld id="{8945CCA7-8AAA-BB48-ACBA-5B53B616067C}" type="slidenum">
              <a:rPr lang="en-US" smtClean="0"/>
              <a:pPr/>
              <a:t>3</a:t>
            </a:fld>
            <a:endParaRPr lang="en-US"/>
          </a:p>
        </p:txBody>
      </p:sp>
    </p:spTree>
    <p:extLst>
      <p:ext uri="{BB962C8B-B14F-4D97-AF65-F5344CB8AC3E}">
        <p14:creationId xmlns:p14="http://schemas.microsoft.com/office/powerpoint/2010/main" val="174632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Alter’s spectrum – SEs</a:t>
            </a:r>
            <a:r>
              <a:rPr lang="en-GB" baseline="0" dirty="0"/>
              <a:t> are non-profit companies; or simply companies with CSR policies.</a:t>
            </a:r>
          </a:p>
          <a:p>
            <a:endParaRPr lang="en-GB" baseline="0" dirty="0"/>
          </a:p>
          <a:p>
            <a:r>
              <a:rPr lang="en-GB" baseline="0" dirty="0"/>
              <a:t>You can have a think about where the food enterprises we are about to examine fit on this spectrum. You might also say that in the case of CSA, the boundary between a stakeholder and a shareholder is rather uncertain or blurred.</a:t>
            </a:r>
            <a:endParaRPr lang="en-US" dirty="0"/>
          </a:p>
        </p:txBody>
      </p:sp>
      <p:sp>
        <p:nvSpPr>
          <p:cNvPr id="4" name="Slide Number Placeholder 3"/>
          <p:cNvSpPr>
            <a:spLocks noGrp="1"/>
          </p:cNvSpPr>
          <p:nvPr>
            <p:ph type="sldNum" sz="quarter" idx="10"/>
          </p:nvPr>
        </p:nvSpPr>
        <p:spPr/>
        <p:txBody>
          <a:bodyPr/>
          <a:lstStyle/>
          <a:p>
            <a:fld id="{8945CCA7-8AAA-BB48-ACBA-5B53B616067C}" type="slidenum">
              <a:rPr lang="en-US" smtClean="0"/>
              <a:pPr/>
              <a:t>4</a:t>
            </a:fld>
            <a:endParaRPr lang="en-US"/>
          </a:p>
        </p:txBody>
      </p:sp>
    </p:spTree>
    <p:extLst>
      <p:ext uri="{BB962C8B-B14F-4D97-AF65-F5344CB8AC3E}">
        <p14:creationId xmlns:p14="http://schemas.microsoft.com/office/powerpoint/2010/main" val="213790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pPr eaLnBrk="1" hangingPunct="1"/>
            <a:r>
              <a:rPr lang="en-US" dirty="0">
                <a:latin typeface="Calibri" pitchFamily="-112" charset="0"/>
              </a:rPr>
              <a:t>Explain that these are traditional orchards. They are multifunctional, linked to the different habitat structures they represent. These include grassland, which is good for flowers and insects, trees of different ages, which is good for other insects and birds, and also used for grazing. The tall trees allow seasonal grazing without damaging trees. The fruit is for juice so you don’t have to pick the trees, the fruit falls to the ground.</a:t>
            </a:r>
          </a:p>
          <a:p>
            <a:pPr eaLnBrk="1" hangingPunct="1"/>
            <a:endParaRPr lang="en-US" dirty="0">
              <a:latin typeface="Calibri" pitchFamily="-112" charset="0"/>
            </a:endParaRPr>
          </a:p>
          <a:p>
            <a:pPr eaLnBrk="1" hangingPunct="1"/>
            <a:r>
              <a:rPr lang="en-US" dirty="0">
                <a:latin typeface="Calibri" pitchFamily="-112" charset="0"/>
              </a:rPr>
              <a:t>Such trees are familiar in Czechia, including the almond orchards at </a:t>
            </a:r>
            <a:r>
              <a:rPr lang="en-US" dirty="0" err="1">
                <a:latin typeface="Calibri" pitchFamily="-112" charset="0"/>
              </a:rPr>
              <a:t>Hostopece</a:t>
            </a:r>
            <a:r>
              <a:rPr lang="en-US" dirty="0">
                <a:latin typeface="Calibri" pitchFamily="-112" charset="0"/>
              </a:rPr>
              <a:t>, and the SE I’m about to describe might easily be </a:t>
            </a:r>
            <a:r>
              <a:rPr lang="en-US" dirty="0" err="1">
                <a:latin typeface="Calibri" pitchFamily="-112" charset="0"/>
              </a:rPr>
              <a:t>Hostetin</a:t>
            </a:r>
            <a:r>
              <a:rPr lang="en-US" dirty="0">
                <a:latin typeface="Calibri" pitchFamily="-112" charset="0"/>
              </a:rPr>
              <a:t> perhaps.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eaLnBrk="1" hangingPunct="1"/>
            <a:r>
              <a:rPr lang="en-US" dirty="0">
                <a:latin typeface="Calibri" pitchFamily="-112" charset="0"/>
              </a:rPr>
              <a:t>Here is the simple supply chain.</a:t>
            </a:r>
          </a:p>
          <a:p>
            <a:pPr eaLnBrk="1" hangingPunct="1"/>
            <a:endParaRPr lang="en-US" dirty="0">
              <a:latin typeface="Calibri" pitchFamily="-112" charset="0"/>
            </a:endParaRPr>
          </a:p>
          <a:p>
            <a:pPr eaLnBrk="1" hangingPunct="1"/>
            <a:r>
              <a:rPr lang="en-US" dirty="0">
                <a:latin typeface="Calibri" pitchFamily="-112" charset="0"/>
              </a:rPr>
              <a:t>Jens </a:t>
            </a:r>
            <a:r>
              <a:rPr lang="en-US" dirty="0" err="1">
                <a:latin typeface="Calibri" pitchFamily="-112" charset="0"/>
              </a:rPr>
              <a:t>Beckert</a:t>
            </a:r>
            <a:r>
              <a:rPr lang="en-US" dirty="0">
                <a:latin typeface="Calibri" pitchFamily="-112" charset="0"/>
              </a:rPr>
              <a:t> is a German sociologist who is interested in market dynamics and relationships and he says markets are intrinsically dynamic and market actors are constantly striving for stability. Instability may be corrected by power arrangements, price regulation or co-operation and competition. In our model, instability is caused by the uncompetitive nature of the mass apple juice market for the people who manage these wonderful orchards.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r>
              <a:rPr lang="en-US" dirty="0">
                <a:latin typeface="Calibri" pitchFamily="-112" charset="0"/>
              </a:rPr>
              <a:t>The networked market is one of three models I have studied and is the simplest. The juice is the same but sales massively increase due to the efforts of the Third Sector-led SE. This is great because high sales mean the price premium is affordable – about 10-20cents per </a:t>
            </a:r>
            <a:r>
              <a:rPr lang="en-US" dirty="0" err="1">
                <a:latin typeface="Calibri" pitchFamily="-112" charset="0"/>
              </a:rPr>
              <a:t>litre</a:t>
            </a:r>
            <a:r>
              <a:rPr lang="en-US" dirty="0">
                <a:latin typeface="Calibri" pitchFamily="-112" charset="0"/>
              </a:rPr>
              <a:t> (or about 5CzKr).</a:t>
            </a:r>
          </a:p>
          <a:p>
            <a:pPr eaLnBrk="1" hangingPunct="1"/>
            <a:endParaRPr lang="en-US" dirty="0">
              <a:latin typeface="Calibri" pitchFamily="-112" charset="0"/>
            </a:endParaRPr>
          </a:p>
          <a:p>
            <a:pPr eaLnBrk="1" hangingPunct="1"/>
            <a:r>
              <a:rPr lang="en-US" dirty="0">
                <a:latin typeface="Calibri" pitchFamily="-112" charset="0"/>
              </a:rPr>
              <a:t>As well as that, the </a:t>
            </a:r>
            <a:r>
              <a:rPr lang="en-US" dirty="0" err="1">
                <a:latin typeface="Calibri" pitchFamily="-112" charset="0"/>
              </a:rPr>
              <a:t>labour</a:t>
            </a:r>
            <a:r>
              <a:rPr lang="en-US" dirty="0">
                <a:latin typeface="Calibri" pitchFamily="-112" charset="0"/>
              </a:rPr>
              <a:t> force is the same (the farmer), the juicing plant is the same. So the lovely thing is, you are nudging or shifting the existing market arrangement to have better outcomes. The higher return for the farmers is contractually linked to caring for and replanting traditional orchards.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 Sector has also been very important in UK AFNs and SEs.</a:t>
            </a:r>
          </a:p>
          <a:p>
            <a:endParaRPr lang="en-GB" dirty="0"/>
          </a:p>
          <a:p>
            <a:r>
              <a:rPr lang="en-GB" dirty="0"/>
              <a:t>In 2012 a really big project (funded by our National Lottery) came to an end. It spent £10m (300m </a:t>
            </a:r>
            <a:r>
              <a:rPr lang="en-GB" dirty="0" err="1"/>
              <a:t>CzKr</a:t>
            </a:r>
            <a:r>
              <a:rPr lang="en-GB" dirty="0"/>
              <a:t>) on supporting 500 local food groups around the UK. </a:t>
            </a:r>
            <a:r>
              <a:rPr lang="en-GB" dirty="0" err="1"/>
              <a:t>UoG</a:t>
            </a:r>
            <a:r>
              <a:rPr lang="en-GB" dirty="0"/>
              <a:t> did the evaluation. We found that for all that money, hardly any food had been produced, but for every £1 invested, £6-8 was reinvested was returned to society. This is a calculation method called Social Return on Investment and is another way of measuring social benefit.</a:t>
            </a:r>
          </a:p>
        </p:txBody>
      </p:sp>
      <p:sp>
        <p:nvSpPr>
          <p:cNvPr id="4" name="Slide Number Placeholder 3"/>
          <p:cNvSpPr>
            <a:spLocks noGrp="1"/>
          </p:cNvSpPr>
          <p:nvPr>
            <p:ph type="sldNum" sz="quarter" idx="10"/>
          </p:nvPr>
        </p:nvSpPr>
        <p:spPr/>
        <p:txBody>
          <a:bodyPr/>
          <a:lstStyle/>
          <a:p>
            <a:pPr>
              <a:defRPr/>
            </a:pPr>
            <a:fld id="{A9D69A7A-9140-484C-9779-8DFA29CA86AF}" type="slidenum">
              <a:rPr lang="en-GB" smtClean="0"/>
              <a:pPr>
                <a:defRPr/>
              </a:pPr>
              <a:t>8</a:t>
            </a:fld>
            <a:endParaRPr lang="en-GB"/>
          </a:p>
        </p:txBody>
      </p:sp>
    </p:spTree>
    <p:extLst>
      <p:ext uri="{BB962C8B-B14F-4D97-AF65-F5344CB8AC3E}">
        <p14:creationId xmlns:p14="http://schemas.microsoft.com/office/powerpoint/2010/main" val="39341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D69A7A-9140-484C-9779-8DFA29CA86AF}" type="slidenum">
              <a:rPr lang="en-GB" smtClean="0"/>
              <a:pPr>
                <a:defRPr/>
              </a:pPr>
              <a:t>9</a:t>
            </a:fld>
            <a:endParaRPr lang="en-GB"/>
          </a:p>
        </p:txBody>
      </p:sp>
    </p:spTree>
    <p:extLst>
      <p:ext uri="{BB962C8B-B14F-4D97-AF65-F5344CB8AC3E}">
        <p14:creationId xmlns:p14="http://schemas.microsoft.com/office/powerpoint/2010/main" val="427487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D501F-8ABB-874A-9C41-38022584FBF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58CFB-78F3-B74F-835C-F330240E47C0}"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1C139-4A11-E04F-95E2-AC22C58FA2D1}"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89439-0171-9A4A-B6C9-57ADB79E2081}"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p:cNvSpPr>
            <a:spLocks noGrp="1"/>
          </p:cNvSpPr>
          <p:nvPr>
            <p:ph type="dt" sz="half" idx="10"/>
          </p:nvPr>
        </p:nvSpPr>
        <p:spPr>
          <a:ln/>
        </p:spPr>
        <p:txBody>
          <a:bodyPr/>
          <a:lstStyle>
            <a:lvl1pPr>
              <a:defRPr/>
            </a:lvl1pPr>
          </a:lstStyle>
          <a:p>
            <a:pPr>
              <a:defRPr/>
            </a:pPr>
            <a:endParaRPr lang="en-US"/>
          </a:p>
        </p:txBody>
      </p:sp>
      <p:sp>
        <p:nvSpPr>
          <p:cNvPr id="6" name="Footer Placeholder 3"/>
          <p:cNvSpPr>
            <a:spLocks noGrp="1"/>
          </p:cNvSpPr>
          <p:nvPr>
            <p:ph type="ftr" sz="quarter" idx="11"/>
          </p:nvPr>
        </p:nvSpPr>
        <p:spPr>
          <a:ln/>
        </p:spPr>
        <p:txBody>
          <a:bodyPr/>
          <a:lstStyle>
            <a:lvl1pPr>
              <a:defRPr/>
            </a:lvl1pPr>
          </a:lstStyle>
          <a:p>
            <a:pPr>
              <a:defRPr/>
            </a:pPr>
            <a:endParaRPr lang="en-US"/>
          </a:p>
        </p:txBody>
      </p:sp>
      <p:sp>
        <p:nvSpPr>
          <p:cNvPr id="7"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2"/>
          <p:cNvSpPr>
            <a:spLocks noGrp="1"/>
          </p:cNvSpPr>
          <p:nvPr>
            <p:ph type="dt" sz="half" idx="10"/>
          </p:nvPr>
        </p:nvSpPr>
        <p:spPr>
          <a:ln/>
        </p:spPr>
        <p:txBody>
          <a:bodyPr/>
          <a:lstStyle>
            <a:lvl1pPr>
              <a:defRPr/>
            </a:lvl1pPr>
          </a:lstStyle>
          <a:p>
            <a:pPr>
              <a:defRPr/>
            </a:pPr>
            <a:endParaRPr lang="en-US"/>
          </a:p>
        </p:txBody>
      </p:sp>
      <p:sp>
        <p:nvSpPr>
          <p:cNvPr id="8" name="Footer Placeholder 3"/>
          <p:cNvSpPr>
            <a:spLocks noGrp="1"/>
          </p:cNvSpPr>
          <p:nvPr>
            <p:ph type="ftr" sz="quarter" idx="11"/>
          </p:nvPr>
        </p:nvSpPr>
        <p:spPr>
          <a:ln/>
        </p:spPr>
        <p:txBody>
          <a:bodyPr/>
          <a:lstStyle>
            <a:lvl1pPr>
              <a:defRPr/>
            </a:lvl1pPr>
          </a:lstStyle>
          <a:p>
            <a:pPr>
              <a:defRPr/>
            </a:pPr>
            <a:endParaRPr lang="en-US"/>
          </a:p>
        </p:txBody>
      </p:sp>
      <p:sp>
        <p:nvSpPr>
          <p:cNvPr id="9"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ln/>
        </p:spPr>
        <p:txBody>
          <a:bodyPr/>
          <a:lstStyle>
            <a:lvl1pPr>
              <a:defRPr/>
            </a:lvl1pPr>
          </a:lstStyle>
          <a:p>
            <a:pPr>
              <a:defRPr/>
            </a:pPr>
            <a:endParaRPr lang="en-US"/>
          </a:p>
        </p:txBody>
      </p:sp>
      <p:sp>
        <p:nvSpPr>
          <p:cNvPr id="4" name="Footer Placeholder 3"/>
          <p:cNvSpPr>
            <a:spLocks noGrp="1"/>
          </p:cNvSpPr>
          <p:nvPr>
            <p:ph type="ftr" sz="quarter" idx="11"/>
          </p:nvPr>
        </p:nvSpPr>
        <p:spPr>
          <a:ln/>
        </p:spPr>
        <p:txBody>
          <a:bodyPr/>
          <a:lstStyle>
            <a:lvl1pPr>
              <a:defRPr/>
            </a:lvl1pPr>
          </a:lstStyle>
          <a:p>
            <a:pPr>
              <a:defRPr/>
            </a:pPr>
            <a:endParaRPr lang="en-US"/>
          </a:p>
        </p:txBody>
      </p:sp>
      <p:sp>
        <p:nvSpPr>
          <p:cNvPr id="5"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a:ln/>
        </p:spPr>
        <p:txBody>
          <a:bodyPr/>
          <a:lstStyle>
            <a:lvl1pPr>
              <a:defRPr/>
            </a:lvl1pPr>
          </a:lstStyle>
          <a:p>
            <a:pPr>
              <a:defRPr/>
            </a:pPr>
            <a:endParaRPr lang="en-US"/>
          </a:p>
        </p:txBody>
      </p:sp>
      <p:sp>
        <p:nvSpPr>
          <p:cNvPr id="3" name="Footer Placeholder 3"/>
          <p:cNvSpPr>
            <a:spLocks noGrp="1"/>
          </p:cNvSpPr>
          <p:nvPr>
            <p:ph type="ftr" sz="quarter" idx="11"/>
          </p:nvPr>
        </p:nvSpPr>
        <p:spPr>
          <a:ln/>
        </p:spPr>
        <p:txBody>
          <a:bodyPr/>
          <a:lstStyle>
            <a:lvl1pPr>
              <a:defRPr/>
            </a:lvl1pPr>
          </a:lstStyle>
          <a:p>
            <a:pPr>
              <a:defRPr/>
            </a:pPr>
            <a:endParaRPr lang="en-US"/>
          </a:p>
        </p:txBody>
      </p:sp>
      <p:sp>
        <p:nvSpPr>
          <p:cNvPr id="4"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0C0983-52A3-E940-B803-8903CF42A4AE}"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p:cNvSpPr>
            <a:spLocks noGrp="1"/>
          </p:cNvSpPr>
          <p:nvPr>
            <p:ph type="dt" sz="half" idx="10"/>
          </p:nvPr>
        </p:nvSpPr>
        <p:spPr>
          <a:ln/>
        </p:spPr>
        <p:txBody>
          <a:bodyPr/>
          <a:lstStyle>
            <a:lvl1pPr>
              <a:defRPr/>
            </a:lvl1pPr>
          </a:lstStyle>
          <a:p>
            <a:pPr>
              <a:defRPr/>
            </a:pPr>
            <a:endParaRPr lang="en-US"/>
          </a:p>
        </p:txBody>
      </p:sp>
      <p:sp>
        <p:nvSpPr>
          <p:cNvPr id="6" name="Footer Placeholder 3"/>
          <p:cNvSpPr>
            <a:spLocks noGrp="1"/>
          </p:cNvSpPr>
          <p:nvPr>
            <p:ph type="ftr" sz="quarter" idx="11"/>
          </p:nvPr>
        </p:nvSpPr>
        <p:spPr>
          <a:ln/>
        </p:spPr>
        <p:txBody>
          <a:bodyPr/>
          <a:lstStyle>
            <a:lvl1pPr>
              <a:defRPr/>
            </a:lvl1pPr>
          </a:lstStyle>
          <a:p>
            <a:pPr>
              <a:defRPr/>
            </a:pPr>
            <a:endParaRPr lang="en-US"/>
          </a:p>
        </p:txBody>
      </p:sp>
      <p:sp>
        <p:nvSpPr>
          <p:cNvPr id="7"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p:cNvSpPr>
            <a:spLocks noGrp="1"/>
          </p:cNvSpPr>
          <p:nvPr>
            <p:ph type="dt" sz="half" idx="10"/>
          </p:nvPr>
        </p:nvSpPr>
        <p:spPr>
          <a:ln/>
        </p:spPr>
        <p:txBody>
          <a:bodyPr/>
          <a:lstStyle>
            <a:lvl1pPr>
              <a:defRPr/>
            </a:lvl1pPr>
          </a:lstStyle>
          <a:p>
            <a:pPr>
              <a:defRPr/>
            </a:pPr>
            <a:endParaRPr lang="en-US"/>
          </a:p>
        </p:txBody>
      </p:sp>
      <p:sp>
        <p:nvSpPr>
          <p:cNvPr id="6" name="Footer Placeholder 3"/>
          <p:cNvSpPr>
            <a:spLocks noGrp="1"/>
          </p:cNvSpPr>
          <p:nvPr>
            <p:ph type="ftr" sz="quarter" idx="11"/>
          </p:nvPr>
        </p:nvSpPr>
        <p:spPr>
          <a:ln/>
        </p:spPr>
        <p:txBody>
          <a:bodyPr/>
          <a:lstStyle>
            <a:lvl1pPr>
              <a:defRPr/>
            </a:lvl1pPr>
          </a:lstStyle>
          <a:p>
            <a:pPr>
              <a:defRPr/>
            </a:pPr>
            <a:endParaRPr lang="en-US"/>
          </a:p>
        </p:txBody>
      </p:sp>
      <p:sp>
        <p:nvSpPr>
          <p:cNvPr id="7"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A86F8E-2737-1A4F-BABD-6362A940EF3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B8C690-3089-1F4A-9DEC-2EB4C661621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D268DA6-1336-B747-A427-B09672F9D536}"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7EA34-AE64-E148-B56D-1BEAA18A3360}"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AAAB9A-482E-1048-97F0-2E4450E0EA46}"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056F2B-4BFD-0C43-8DF3-F51A676C5000}"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4" charset="0"/>
                <a:ea typeface="Arial" pitchFamily="-84" charset="0"/>
                <a:cs typeface="Arial" pitchFamily="-8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4" charset="0"/>
                <a:ea typeface="Arial" pitchFamily="-84" charset="0"/>
                <a:cs typeface="Arial" pitchFamily="-8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84" charset="0"/>
                <a:ea typeface="Arial" pitchFamily="-84" charset="0"/>
                <a:cs typeface="Arial" pitchFamily="-84" charset="0"/>
              </a:defRPr>
            </a:lvl1pPr>
          </a:lstStyle>
          <a:p>
            <a:pPr>
              <a:defRPr/>
            </a:pPr>
            <a:fld id="{BD041203-A41C-0444-A607-4309B391B6C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Calibri" pitchFamily="34" charset="0"/>
        </a:defRPr>
      </a:lvl6pPr>
      <a:lvl7pPr marL="914400" algn="ctr" rtl="0" eaLnBrk="0" fontAlgn="base" hangingPunct="0">
        <a:spcBef>
          <a:spcPct val="0"/>
        </a:spcBef>
        <a:spcAft>
          <a:spcPct val="0"/>
        </a:spcAft>
        <a:defRPr sz="4400">
          <a:solidFill>
            <a:schemeClr val="tx2"/>
          </a:solidFill>
          <a:latin typeface="Calibri" pitchFamily="34" charset="0"/>
        </a:defRPr>
      </a:lvl7pPr>
      <a:lvl8pPr marL="1371600" algn="ctr" rtl="0" eaLnBrk="0" fontAlgn="base" hangingPunct="0">
        <a:spcBef>
          <a:spcPct val="0"/>
        </a:spcBef>
        <a:spcAft>
          <a:spcPct val="0"/>
        </a:spcAft>
        <a:defRPr sz="4400">
          <a:solidFill>
            <a:schemeClr val="tx2"/>
          </a:solidFill>
          <a:latin typeface="Calibri" pitchFamily="34" charset="0"/>
        </a:defRPr>
      </a:lvl8pPr>
      <a:lvl9pPr marL="1828800" algn="ctr" rtl="0" eaLnBrk="0" fontAlgn="base" hangingPunct="0">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Calibri" pitchFamily="34" charset="0"/>
        </a:defRPr>
      </a:lvl6pPr>
      <a:lvl7pPr marL="914400" algn="ctr" rtl="0" eaLnBrk="0" fontAlgn="base" hangingPunct="0">
        <a:spcBef>
          <a:spcPct val="0"/>
        </a:spcBef>
        <a:spcAft>
          <a:spcPct val="0"/>
        </a:spcAft>
        <a:defRPr sz="4400">
          <a:solidFill>
            <a:schemeClr val="tx2"/>
          </a:solidFill>
          <a:latin typeface="Calibri" pitchFamily="34" charset="0"/>
        </a:defRPr>
      </a:lvl7pPr>
      <a:lvl8pPr marL="1371600" algn="ctr" rtl="0" eaLnBrk="0" fontAlgn="base" hangingPunct="0">
        <a:spcBef>
          <a:spcPct val="0"/>
        </a:spcBef>
        <a:spcAft>
          <a:spcPct val="0"/>
        </a:spcAft>
        <a:defRPr sz="4400">
          <a:solidFill>
            <a:schemeClr val="tx2"/>
          </a:solidFill>
          <a:latin typeface="Calibri" pitchFamily="34" charset="0"/>
        </a:defRPr>
      </a:lvl8pPr>
      <a:lvl9pPr marL="1828800" algn="ctr" rtl="0" eaLnBrk="0" fontAlgn="base" hangingPunct="0">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2"/>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pitchFamily="-84" charset="0"/>
                <a:ea typeface="Arial" pitchFamily="-84" charset="0"/>
                <a:cs typeface="Arial" pitchFamily="-84" charset="0"/>
              </a:defRPr>
            </a:lvl1pPr>
          </a:lstStyle>
          <a:p>
            <a:pPr>
              <a:defRPr/>
            </a:pPr>
            <a:endParaRPr lang="en-US"/>
          </a:p>
        </p:txBody>
      </p:sp>
      <p:sp>
        <p:nvSpPr>
          <p:cNvPr id="8" name="Footer Placeholder 3"/>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pitchFamily="-84" charset="0"/>
                <a:ea typeface="Arial" pitchFamily="-84" charset="0"/>
                <a:cs typeface="Arial" pitchFamily="-84" charset="0"/>
              </a:defRPr>
            </a:lvl1pPr>
          </a:lstStyle>
          <a:p>
            <a:pPr>
              <a:defRPr/>
            </a:pPr>
            <a:endParaRPr lang="en-US"/>
          </a:p>
        </p:txBody>
      </p:sp>
      <p:sp>
        <p:nvSpPr>
          <p:cNvPr id="9" name="Slide Number Placeholder 4"/>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pitchFamily="-84" charset="0"/>
                <a:ea typeface="Arial" pitchFamily="-84" charset="0"/>
                <a:cs typeface="Arial" pitchFamily="-84"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Calibri" pitchFamily="34" charset="0"/>
        </a:defRPr>
      </a:lvl6pPr>
      <a:lvl7pPr marL="914400" algn="ctr" rtl="0" eaLnBrk="0" fontAlgn="base" hangingPunct="0">
        <a:spcBef>
          <a:spcPct val="0"/>
        </a:spcBef>
        <a:spcAft>
          <a:spcPct val="0"/>
        </a:spcAft>
        <a:defRPr sz="4400">
          <a:solidFill>
            <a:schemeClr val="tx2"/>
          </a:solidFill>
          <a:latin typeface="Calibri" pitchFamily="34" charset="0"/>
        </a:defRPr>
      </a:lvl7pPr>
      <a:lvl8pPr marL="1371600" algn="ctr" rtl="0" eaLnBrk="0" fontAlgn="base" hangingPunct="0">
        <a:spcBef>
          <a:spcPct val="0"/>
        </a:spcBef>
        <a:spcAft>
          <a:spcPct val="0"/>
        </a:spcAft>
        <a:defRPr sz="4400">
          <a:solidFill>
            <a:schemeClr val="tx2"/>
          </a:solidFill>
          <a:latin typeface="Calibri" pitchFamily="34" charset="0"/>
        </a:defRPr>
      </a:lvl8pPr>
      <a:lvl9pPr marL="1828800" algn="ctr" rtl="0" eaLnBrk="0" fontAlgn="base" hangingPunct="0">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s://www.agricology.co.uk/file/chagfoods-community-supported-agriculture-csa-chagford-devon" TargetMode="External"/><Relationship Id="rId4" Type="http://schemas.openxmlformats.org/officeDocument/2006/relationships/hyperlink" Target="https://www.stroudcommunityagriculture.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aTE9RkqLo8"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bund-ravensburg.de/naturschutz-planung/streuobst-saf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nabu.de/natur-und-landschaft/landnutzung/streuobs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asociaceampi.cz/co-delame/komunitou-podporovane-zemedelstvi/"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9512" y="733246"/>
            <a:ext cx="5976788" cy="5386090"/>
          </a:xfrm>
          <a:prstGeom prst="rect">
            <a:avLst/>
          </a:prstGeom>
          <a:noFill/>
          <a:ln w="9525">
            <a:noFill/>
            <a:miter lim="800000"/>
            <a:headEnd/>
            <a:tailEnd/>
          </a:ln>
          <a:effectLst/>
        </p:spPr>
        <p:txBody>
          <a:bodyPr wrap="square">
            <a:prstTxWarp prst="textNoShape">
              <a:avLst/>
            </a:prstTxWarp>
            <a:spAutoFit/>
          </a:bodyPr>
          <a:lstStyle/>
          <a:p>
            <a:pPr algn="ctr">
              <a:defRPr/>
            </a:pPr>
            <a:endParaRPr lang="en-GB" sz="3600" b="1" dirty="0">
              <a:effectLst>
                <a:outerShdw blurRad="38100" dist="38100" dir="2700000" algn="tl">
                  <a:srgbClr val="DDDDDD"/>
                </a:outerShdw>
              </a:effectLst>
              <a:latin typeface="Calibri" pitchFamily="-84" charset="0"/>
              <a:ea typeface="Arial" pitchFamily="-84" charset="0"/>
              <a:cs typeface="Arial" pitchFamily="-84" charset="0"/>
            </a:endParaRPr>
          </a:p>
          <a:p>
            <a:pPr algn="ctr">
              <a:defRPr/>
            </a:pPr>
            <a:r>
              <a:rPr lang="en-GB" sz="3600" b="1" dirty="0">
                <a:effectLst>
                  <a:outerShdw blurRad="38100" dist="38100" dir="2700000" algn="tl">
                    <a:srgbClr val="DDDDDD"/>
                  </a:outerShdw>
                </a:effectLst>
                <a:latin typeface="Calibri" pitchFamily="-84" charset="0"/>
                <a:ea typeface="Arial" pitchFamily="-84" charset="0"/>
                <a:cs typeface="Arial" pitchFamily="-84" charset="0"/>
              </a:rPr>
              <a:t>Food, sustainability and</a:t>
            </a:r>
          </a:p>
          <a:p>
            <a:pPr algn="ctr">
              <a:defRPr/>
            </a:pPr>
            <a:r>
              <a:rPr lang="en-GB" sz="3600" b="1" dirty="0">
                <a:effectLst>
                  <a:outerShdw blurRad="38100" dist="38100" dir="2700000" algn="tl">
                    <a:srgbClr val="DDDDDD"/>
                  </a:outerShdw>
                </a:effectLst>
                <a:latin typeface="Calibri" pitchFamily="-84" charset="0"/>
                <a:ea typeface="Arial" pitchFamily="-84" charset="0"/>
                <a:cs typeface="Arial" pitchFamily="-84" charset="0"/>
              </a:rPr>
              <a:t>alternative food networks</a:t>
            </a:r>
          </a:p>
          <a:p>
            <a:pPr algn="ctr">
              <a:defRPr/>
            </a:pPr>
            <a:endParaRPr lang="en-GB" sz="3600" b="1" dirty="0">
              <a:effectLst>
                <a:outerShdw blurRad="38100" dist="38100" dir="2700000" algn="tl">
                  <a:srgbClr val="DDDDDD"/>
                </a:outerShdw>
              </a:effectLst>
              <a:latin typeface="Calibri" pitchFamily="-84" charset="0"/>
              <a:ea typeface="Arial" pitchFamily="-84" charset="0"/>
              <a:cs typeface="Arial" pitchFamily="-84" charset="0"/>
            </a:endParaRPr>
          </a:p>
          <a:p>
            <a:pPr algn="ctr"/>
            <a:r>
              <a:rPr lang="en-GB" b="1" dirty="0">
                <a:latin typeface="+mn-lt"/>
              </a:rPr>
              <a:t>Session 3: Rural food social enterprises:</a:t>
            </a:r>
          </a:p>
          <a:p>
            <a:pPr algn="ctr"/>
            <a:r>
              <a:rPr lang="en-GB" sz="2000" b="1" dirty="0">
                <a:effectLst>
                  <a:outerShdw blurRad="38100" dist="38100" dir="2700000" algn="tl">
                    <a:srgbClr val="DDDDDD"/>
                  </a:outerShdw>
                </a:effectLst>
                <a:latin typeface="+mn-lt"/>
                <a:ea typeface="Arial" pitchFamily="-84" charset="0"/>
                <a:cs typeface="Arial" pitchFamily="-84" charset="0"/>
              </a:rPr>
              <a:t>CSAs, the ‘third’ sector and cultural landscapes</a:t>
            </a:r>
          </a:p>
          <a:p>
            <a:pPr algn="ctr"/>
            <a:endParaRPr lang="en-GB" dirty="0">
              <a:effectLst>
                <a:outerShdw blurRad="38100" dist="38100" dir="2700000" algn="tl">
                  <a:srgbClr val="DDDDDD"/>
                </a:outerShdw>
              </a:effectLst>
              <a:latin typeface="Calibri" pitchFamily="-84" charset="0"/>
              <a:ea typeface="Arial" pitchFamily="-84" charset="0"/>
              <a:cs typeface="Arial" pitchFamily="-84" charset="0"/>
            </a:endParaRPr>
          </a:p>
          <a:p>
            <a:pPr algn="ctr"/>
            <a:r>
              <a:rPr lang="en-GB" sz="2200" dirty="0">
                <a:effectLst>
                  <a:outerShdw blurRad="38100" dist="38100" dir="2700000" algn="tl">
                    <a:srgbClr val="DDDDDD"/>
                  </a:outerShdw>
                </a:effectLst>
                <a:latin typeface="Calibri" pitchFamily="-84" charset="0"/>
                <a:ea typeface="Arial" pitchFamily="-84" charset="0"/>
                <a:cs typeface="Arial" pitchFamily="-84" charset="0"/>
              </a:rPr>
              <a:t>Dr Daniel Keech</a:t>
            </a:r>
          </a:p>
          <a:p>
            <a:pPr algn="ctr">
              <a:defRPr/>
            </a:pPr>
            <a:r>
              <a:rPr lang="en-GB" sz="2200" dirty="0">
                <a:effectLst>
                  <a:outerShdw blurRad="38100" dist="38100" dir="2700000" algn="tl">
                    <a:srgbClr val="DDDDDD"/>
                  </a:outerShdw>
                </a:effectLst>
                <a:latin typeface="Calibri" pitchFamily="-84" charset="0"/>
                <a:ea typeface="Arial" pitchFamily="-84" charset="0"/>
                <a:cs typeface="Arial" pitchFamily="-84" charset="0"/>
              </a:rPr>
              <a:t>Countryside and Community Research Institute</a:t>
            </a:r>
          </a:p>
          <a:p>
            <a:pPr algn="ctr">
              <a:defRPr/>
            </a:pPr>
            <a:r>
              <a:rPr lang="en-GB" sz="2200" dirty="0">
                <a:effectLst>
                  <a:outerShdw blurRad="38100" dist="38100" dir="2700000" algn="tl">
                    <a:srgbClr val="DDDDDD"/>
                  </a:outerShdw>
                </a:effectLst>
                <a:latin typeface="Calibri" pitchFamily="-84" charset="0"/>
                <a:ea typeface="Arial" pitchFamily="-84" charset="0"/>
                <a:cs typeface="Arial" pitchFamily="-84" charset="0"/>
              </a:rPr>
              <a:t>University of Gloucestershire, UK</a:t>
            </a:r>
          </a:p>
          <a:p>
            <a:pPr algn="ctr">
              <a:defRPr/>
            </a:pPr>
            <a:r>
              <a:rPr lang="en-GB" sz="2200" dirty="0" err="1">
                <a:effectLst>
                  <a:outerShdw blurRad="38100" dist="38100" dir="2700000" algn="tl">
                    <a:srgbClr val="DDDDDD"/>
                  </a:outerShdw>
                </a:effectLst>
                <a:latin typeface="Calibri" pitchFamily="-84" charset="0"/>
                <a:ea typeface="Arial" pitchFamily="-84" charset="0"/>
                <a:cs typeface="Arial" pitchFamily="-84" charset="0"/>
              </a:rPr>
              <a:t>dkeech@glos.ac.uk</a:t>
            </a:r>
            <a:endParaRPr lang="en-GB" sz="2200" dirty="0">
              <a:effectLst>
                <a:outerShdw blurRad="38100" dist="38100" dir="2700000" algn="tl">
                  <a:srgbClr val="DDDDDD"/>
                </a:outerShdw>
              </a:effectLst>
              <a:latin typeface="Calibri" pitchFamily="-84" charset="0"/>
              <a:ea typeface="Arial" pitchFamily="-84" charset="0"/>
              <a:cs typeface="Arial" pitchFamily="-84" charset="0"/>
            </a:endParaRPr>
          </a:p>
          <a:p>
            <a:pPr algn="ctr">
              <a:defRPr/>
            </a:pPr>
            <a:endParaRPr lang="en-GB" sz="2200" b="1" dirty="0">
              <a:latin typeface="Calibri" pitchFamily="-84" charset="0"/>
              <a:ea typeface="Arial" pitchFamily="-84" charset="0"/>
              <a:cs typeface="Arial" pitchFamily="-84" charset="0"/>
            </a:endParaRPr>
          </a:p>
          <a:p>
            <a:pPr algn="ctr">
              <a:spcAft>
                <a:spcPts val="600"/>
              </a:spcAft>
              <a:defRPr/>
            </a:pPr>
            <a:r>
              <a:rPr lang="en-GB" sz="2200" dirty="0">
                <a:effectLst>
                  <a:outerShdw blurRad="38100" dist="38100" dir="2700000" algn="tl">
                    <a:srgbClr val="DDDDDD"/>
                  </a:outerShdw>
                </a:effectLst>
                <a:latin typeface="Calibri" pitchFamily="-84" charset="0"/>
                <a:ea typeface="Arial" pitchFamily="-84" charset="0"/>
                <a:cs typeface="Arial" pitchFamily="-84" charset="0"/>
              </a:rPr>
              <a:t>Masaryk University, Brno</a:t>
            </a:r>
            <a:r>
              <a:rPr lang="en-GB" sz="2200">
                <a:effectLst>
                  <a:outerShdw blurRad="38100" dist="38100" dir="2700000" algn="tl">
                    <a:srgbClr val="DDDDDD"/>
                  </a:outerShdw>
                </a:effectLst>
                <a:latin typeface="Calibri" pitchFamily="-84" charset="0"/>
                <a:ea typeface="Arial" pitchFamily="-84" charset="0"/>
                <a:cs typeface="Arial" pitchFamily="-84" charset="0"/>
              </a:rPr>
              <a:t>, 25</a:t>
            </a:r>
            <a:r>
              <a:rPr lang="en-GB" sz="2200" baseline="30000">
                <a:effectLst>
                  <a:outerShdw blurRad="38100" dist="38100" dir="2700000" algn="tl">
                    <a:srgbClr val="DDDDDD"/>
                  </a:outerShdw>
                </a:effectLst>
                <a:latin typeface="Calibri" pitchFamily="-84" charset="0"/>
                <a:ea typeface="Arial" pitchFamily="-84" charset="0"/>
                <a:cs typeface="Arial" pitchFamily="-84" charset="0"/>
              </a:rPr>
              <a:t>th</a:t>
            </a:r>
            <a:r>
              <a:rPr lang="en-GB" sz="2200">
                <a:effectLst>
                  <a:outerShdw blurRad="38100" dist="38100" dir="2700000" algn="tl">
                    <a:srgbClr val="DDDDDD"/>
                  </a:outerShdw>
                </a:effectLst>
                <a:latin typeface="Calibri" pitchFamily="-84" charset="0"/>
                <a:ea typeface="Arial" pitchFamily="-84" charset="0"/>
                <a:cs typeface="Arial" pitchFamily="-84" charset="0"/>
              </a:rPr>
              <a:t> April 2023</a:t>
            </a:r>
            <a:endParaRPr lang="en-GB" sz="2200" b="1" dirty="0">
              <a:effectLst>
                <a:outerShdw blurRad="38100" dist="38100" dir="2700000" algn="tl">
                  <a:srgbClr val="DDDDDD"/>
                </a:outerShdw>
              </a:effectLst>
              <a:latin typeface="Calibri" pitchFamily="-84" charset="0"/>
              <a:ea typeface="Arial" pitchFamily="-84" charset="0"/>
              <a:cs typeface="Arial" pitchFamily="-84" charset="0"/>
            </a:endParaRPr>
          </a:p>
        </p:txBody>
      </p:sp>
      <p:pic>
        <p:nvPicPr>
          <p:cNvPr id="4" name="Picture 3" descr="611-fitandcrop-890x502.jpg"/>
          <p:cNvPicPr>
            <a:picLocks noChangeAspect="1"/>
          </p:cNvPicPr>
          <p:nvPr/>
        </p:nvPicPr>
        <p:blipFill>
          <a:blip r:embed="rId3"/>
          <a:stretch>
            <a:fillRect/>
          </a:stretch>
        </p:blipFill>
        <p:spPr>
          <a:xfrm>
            <a:off x="-1" y="0"/>
            <a:ext cx="2026435" cy="1143000"/>
          </a:xfrm>
          <a:prstGeom prst="rect">
            <a:avLst/>
          </a:prstGeom>
        </p:spPr>
      </p:pic>
      <p:pic>
        <p:nvPicPr>
          <p:cNvPr id="5" name="Picture 4">
            <a:extLst>
              <a:ext uri="{FF2B5EF4-FFF2-40B4-BE49-F238E27FC236}">
                <a16:creationId xmlns:a16="http://schemas.microsoft.com/office/drawing/2014/main" id="{1DB9D421-79AC-451D-8431-21D605977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208" y="1643817"/>
            <a:ext cx="2894077" cy="4377471"/>
          </a:xfrm>
          <a:prstGeom prst="rect">
            <a:avLst/>
          </a:prstGeom>
        </p:spPr>
      </p:pic>
    </p:spTree>
    <p:extLst>
      <p:ext uri="{BB962C8B-B14F-4D97-AF65-F5344CB8AC3E}">
        <p14:creationId xmlns:p14="http://schemas.microsoft.com/office/powerpoint/2010/main" val="2289058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000643"/>
            <a:ext cx="8305800" cy="4844403"/>
          </a:xfrm>
          <a:prstGeom prst="rect">
            <a:avLst/>
          </a:prstGeom>
        </p:spPr>
        <p:txBody>
          <a:bodyPr wrap="square">
            <a:spAutoFit/>
          </a:bodyPr>
          <a:lstStyle/>
          <a:p>
            <a:pPr>
              <a:lnSpc>
                <a:spcPct val="80000"/>
              </a:lnSpc>
            </a:pPr>
            <a:r>
              <a:rPr lang="en-GB" sz="3200" b="1" dirty="0">
                <a:latin typeface="+mj-lt"/>
                <a:ea typeface="ＭＳ Ｐゴシック" pitchFamily="-84" charset="-128"/>
                <a:cs typeface="Frutiger 57Cn"/>
              </a:rPr>
              <a:t>Current models include:</a:t>
            </a:r>
          </a:p>
          <a:p>
            <a:pPr>
              <a:lnSpc>
                <a:spcPct val="80000"/>
              </a:lnSpc>
            </a:pPr>
            <a:endParaRPr lang="en-GB" sz="3200" b="1" dirty="0">
              <a:latin typeface="+mj-lt"/>
              <a:ea typeface="ＭＳ Ｐゴシック" pitchFamily="-84" charset="-128"/>
              <a:cs typeface="Frutiger 57Cn"/>
            </a:endParaRPr>
          </a:p>
          <a:p>
            <a:pPr>
              <a:lnSpc>
                <a:spcPct val="80000"/>
              </a:lnSpc>
            </a:pPr>
            <a:endParaRPr lang="en-GB" sz="1000" b="1" dirty="0">
              <a:latin typeface="+mj-lt"/>
              <a:ea typeface="ＭＳ Ｐゴシック" pitchFamily="-84" charset="-128"/>
              <a:cs typeface="Frutiger 57Cn"/>
            </a:endParaRPr>
          </a:p>
          <a:p>
            <a:pPr>
              <a:lnSpc>
                <a:spcPct val="80000"/>
              </a:lnSpc>
              <a:buFontTx/>
              <a:buChar char="•"/>
            </a:pPr>
            <a:r>
              <a:rPr lang="en-GB" dirty="0">
                <a:latin typeface="+mj-lt"/>
                <a:ea typeface="ＭＳ Ｐゴシック" pitchFamily="-84" charset="-128"/>
                <a:cs typeface="Frutiger 57Cn"/>
              </a:rPr>
              <a:t>Share in the harvest (a proportion of the harvest)</a:t>
            </a:r>
          </a:p>
          <a:p>
            <a:pPr>
              <a:lnSpc>
                <a:spcPct val="80000"/>
              </a:lnSpc>
              <a:buFontTx/>
              <a:buChar char="•"/>
            </a:pPr>
            <a:endParaRPr lang="en-GB" sz="800" dirty="0">
              <a:latin typeface="+mj-lt"/>
              <a:ea typeface="ＭＳ Ｐゴシック" pitchFamily="-84" charset="-128"/>
              <a:cs typeface="Frutiger 57Cn"/>
            </a:endParaRPr>
          </a:p>
          <a:p>
            <a:pPr>
              <a:lnSpc>
                <a:spcPct val="80000"/>
              </a:lnSpc>
              <a:buFontTx/>
              <a:buChar char="•"/>
            </a:pPr>
            <a:r>
              <a:rPr lang="en-GB" dirty="0">
                <a:latin typeface="+mj-lt"/>
                <a:ea typeface="ＭＳ Ｐゴシック" pitchFamily="-84" charset="-128"/>
                <a:cs typeface="Frutiger 57Cn"/>
              </a:rPr>
              <a:t>Committed market (a minimum, or informal commitment)</a:t>
            </a:r>
          </a:p>
          <a:p>
            <a:pPr>
              <a:lnSpc>
                <a:spcPct val="80000"/>
              </a:lnSpc>
              <a:buFontTx/>
              <a:buChar char="•"/>
            </a:pPr>
            <a:endParaRPr lang="en-GB" sz="800" dirty="0">
              <a:latin typeface="+mj-lt"/>
              <a:ea typeface="ＭＳ Ｐゴシック" pitchFamily="-84" charset="-128"/>
              <a:cs typeface="Frutiger 57Cn"/>
            </a:endParaRPr>
          </a:p>
          <a:p>
            <a:pPr>
              <a:lnSpc>
                <a:spcPct val="80000"/>
              </a:lnSpc>
              <a:buFontTx/>
              <a:buChar char="•"/>
            </a:pPr>
            <a:r>
              <a:rPr lang="en-GB" dirty="0">
                <a:latin typeface="+mj-lt"/>
                <a:ea typeface="ＭＳ Ｐゴシック" pitchFamily="-84" charset="-128"/>
                <a:cs typeface="Frutiger 57Cn"/>
              </a:rPr>
              <a:t>Support group around a farm (events, festivals, markets)</a:t>
            </a:r>
          </a:p>
          <a:p>
            <a:pPr>
              <a:lnSpc>
                <a:spcPct val="80000"/>
              </a:lnSpc>
              <a:buFontTx/>
              <a:buChar char="•"/>
            </a:pPr>
            <a:endParaRPr lang="en-GB" sz="800" dirty="0">
              <a:latin typeface="+mj-lt"/>
              <a:ea typeface="ＭＳ Ｐゴシック" pitchFamily="-84" charset="-128"/>
              <a:cs typeface="Frutiger 57Cn"/>
            </a:endParaRPr>
          </a:p>
          <a:p>
            <a:pPr>
              <a:lnSpc>
                <a:spcPct val="80000"/>
              </a:lnSpc>
              <a:buFontTx/>
              <a:buChar char="•"/>
            </a:pPr>
            <a:r>
              <a:rPr lang="en-GB" dirty="0">
                <a:latin typeface="+mj-lt"/>
                <a:ea typeface="ＭＳ Ｐゴシック" pitchFamily="-84" charset="-128"/>
                <a:cs typeface="Frutiger 57Cn"/>
              </a:rPr>
              <a:t>Rent a tree (for fruit – can be non-local)</a:t>
            </a:r>
          </a:p>
          <a:p>
            <a:pPr>
              <a:lnSpc>
                <a:spcPct val="80000"/>
              </a:lnSpc>
              <a:buFontTx/>
              <a:buChar char="•"/>
            </a:pPr>
            <a:endParaRPr lang="en-GB" sz="800" dirty="0">
              <a:latin typeface="+mj-lt"/>
              <a:ea typeface="ＭＳ Ｐゴシック" pitchFamily="-84" charset="-128"/>
              <a:cs typeface="Frutiger 57Cn"/>
            </a:endParaRPr>
          </a:p>
          <a:p>
            <a:pPr>
              <a:lnSpc>
                <a:spcPct val="80000"/>
              </a:lnSpc>
              <a:buFontTx/>
              <a:buChar char="•"/>
            </a:pPr>
            <a:r>
              <a:rPr lang="en-GB" dirty="0">
                <a:latin typeface="+mj-lt"/>
                <a:ea typeface="ＭＳ Ｐゴシック" pitchFamily="-84" charset="-128"/>
                <a:cs typeface="Frutiger 57Cn"/>
              </a:rPr>
              <a:t>Do the work yourself (labour for food)</a:t>
            </a:r>
          </a:p>
          <a:p>
            <a:pPr>
              <a:lnSpc>
                <a:spcPct val="80000"/>
              </a:lnSpc>
              <a:buFontTx/>
              <a:buChar char="•"/>
            </a:pPr>
            <a:endParaRPr lang="en-GB" sz="800" dirty="0">
              <a:latin typeface="+mj-lt"/>
              <a:ea typeface="ＭＳ Ｐゴシック" pitchFamily="-84" charset="-128"/>
              <a:cs typeface="Frutiger 57Cn"/>
            </a:endParaRPr>
          </a:p>
          <a:p>
            <a:pPr>
              <a:lnSpc>
                <a:spcPct val="80000"/>
              </a:lnSpc>
              <a:buFontTx/>
              <a:buChar char="•"/>
            </a:pPr>
            <a:r>
              <a:rPr lang="en-GB" dirty="0">
                <a:latin typeface="+mj-lt"/>
                <a:ea typeface="ＭＳ Ｐゴシック" pitchFamily="-84" charset="-128"/>
                <a:cs typeface="Frutiger 57Cn"/>
              </a:rPr>
              <a:t>Shares or gifts in the farm capital</a:t>
            </a:r>
          </a:p>
          <a:p>
            <a:pPr>
              <a:lnSpc>
                <a:spcPct val="80000"/>
              </a:lnSpc>
              <a:buFontTx/>
              <a:buChar char="•"/>
            </a:pPr>
            <a:endParaRPr lang="en-GB" sz="800" dirty="0">
              <a:latin typeface="+mj-lt"/>
              <a:ea typeface="ＭＳ Ｐゴシック" pitchFamily="-84" charset="-128"/>
              <a:cs typeface="Frutiger 57Cn"/>
            </a:endParaRPr>
          </a:p>
          <a:p>
            <a:pPr>
              <a:lnSpc>
                <a:spcPct val="80000"/>
              </a:lnSpc>
              <a:buFontTx/>
              <a:buChar char="•"/>
            </a:pPr>
            <a:r>
              <a:rPr lang="en-GB" dirty="0">
                <a:latin typeface="+mj-lt"/>
                <a:ea typeface="ＭＳ Ｐゴシック" pitchFamily="-84" charset="-128"/>
                <a:cs typeface="Frutiger 57Cn"/>
              </a:rPr>
              <a:t>Community owned enterprise (see shares above and later)</a:t>
            </a:r>
          </a:p>
          <a:p>
            <a:pPr>
              <a:lnSpc>
                <a:spcPct val="80000"/>
              </a:lnSpc>
              <a:buFontTx/>
              <a:buChar char="•"/>
            </a:pPr>
            <a:endParaRPr lang="en-GB" dirty="0">
              <a:latin typeface="+mj-lt"/>
              <a:ea typeface="ＭＳ Ｐゴシック" pitchFamily="-84" charset="-128"/>
              <a:cs typeface="Frutiger 57Cn"/>
            </a:endParaRPr>
          </a:p>
          <a:p>
            <a:pPr>
              <a:lnSpc>
                <a:spcPct val="80000"/>
              </a:lnSpc>
              <a:buFontTx/>
              <a:buChar char="•"/>
            </a:pPr>
            <a:endParaRPr lang="en-GB" dirty="0">
              <a:latin typeface="+mj-lt"/>
              <a:ea typeface="ＭＳ Ｐゴシック" pitchFamily="-84" charset="-128"/>
              <a:cs typeface="Frutiger 57Cn"/>
            </a:endParaRPr>
          </a:p>
          <a:p>
            <a:pPr eaLnBrk="1" hangingPunct="1">
              <a:lnSpc>
                <a:spcPct val="80000"/>
              </a:lnSpc>
            </a:pPr>
            <a:r>
              <a:rPr lang="en-GB" dirty="0">
                <a:latin typeface="+mj-lt"/>
                <a:ea typeface="ＭＳ Ｐゴシック" pitchFamily="-84" charset="-128"/>
                <a:cs typeface="Frutiger 57Cn"/>
              </a:rPr>
              <a:t>Main point is </a:t>
            </a:r>
            <a:r>
              <a:rPr lang="en-GB" u="sng" dirty="0">
                <a:latin typeface="+mj-lt"/>
                <a:ea typeface="ＭＳ Ｐゴシック" pitchFamily="-84" charset="-128"/>
                <a:cs typeface="Frutiger 57Cn"/>
              </a:rPr>
              <a:t>breadth</a:t>
            </a:r>
            <a:r>
              <a:rPr lang="en-GB" dirty="0">
                <a:latin typeface="+mj-lt"/>
                <a:ea typeface="ＭＳ Ｐゴシック" pitchFamily="-84" charset="-128"/>
                <a:cs typeface="Frutiger 57Cn"/>
              </a:rPr>
              <a:t> – one size will not fit all, all schemes are different.</a:t>
            </a:r>
            <a:endParaRPr lang="en-GB" sz="6000" dirty="0">
              <a:solidFill>
                <a:srgbClr val="000000"/>
              </a:solidFill>
              <a:latin typeface="+mj-lt"/>
              <a:ea typeface="ＭＳ Ｐゴシック" pitchFamily="-84" charset="-128"/>
              <a:cs typeface="Frutiger 57C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subTitle" idx="1"/>
          </p:nvPr>
        </p:nvSpPr>
        <p:spPr>
          <a:xfrm>
            <a:off x="251520" y="260648"/>
            <a:ext cx="5833343" cy="6408712"/>
          </a:xfrm>
          <a:noFill/>
        </p:spPr>
        <p:txBody>
          <a:bodyPr/>
          <a:lstStyle/>
          <a:p>
            <a:pPr algn="l" eaLnBrk="1" hangingPunct="1"/>
            <a:r>
              <a:rPr lang="en-GB" b="1" dirty="0">
                <a:latin typeface="+mj-lt"/>
                <a:ea typeface="ＭＳ Ｐゴシック" pitchFamily="-84" charset="-128"/>
                <a:cs typeface="ＭＳ Ｐゴシック" pitchFamily="-84" charset="-128"/>
              </a:rPr>
              <a:t>Stroud Community Agriculture - Community Owned Enterprise</a:t>
            </a:r>
            <a:r>
              <a:rPr lang="en-GB" sz="2400" b="1" dirty="0">
                <a:latin typeface="+mj-lt"/>
                <a:ea typeface="ＭＳ Ｐゴシック" pitchFamily="-84" charset="-128"/>
                <a:cs typeface="ＭＳ Ｐゴシック" pitchFamily="-84" charset="-128"/>
              </a:rPr>
              <a:t>		</a:t>
            </a:r>
          </a:p>
          <a:p>
            <a:pPr algn="l" eaLnBrk="1" hangingPunct="1">
              <a:buFontTx/>
              <a:buChar char="•"/>
            </a:pPr>
            <a:r>
              <a:rPr lang="en-GB" sz="2400" dirty="0">
                <a:latin typeface="+mj-lt"/>
                <a:ea typeface="ＭＳ Ｐゴシック" pitchFamily="-84" charset="-128"/>
                <a:cs typeface="ＭＳ Ｐゴシック" pitchFamily="-84" charset="-128"/>
              </a:rPr>
              <a:t> Operates solely to further a set</a:t>
            </a:r>
          </a:p>
          <a:p>
            <a:pPr algn="l" eaLnBrk="1" hangingPunct="1"/>
            <a:r>
              <a:rPr lang="en-GB" sz="2400" dirty="0">
                <a:latin typeface="+mj-lt"/>
                <a:ea typeface="ＭＳ Ｐゴシック" pitchFamily="-84" charset="-128"/>
                <a:cs typeface="ＭＳ Ｐゴシック" pitchFamily="-84" charset="-128"/>
              </a:rPr>
              <a:t>   of principles (mission-led)</a:t>
            </a:r>
          </a:p>
          <a:p>
            <a:pPr algn="l" eaLnBrk="1" hangingPunct="1">
              <a:buFontTx/>
              <a:buChar char="•"/>
            </a:pPr>
            <a:r>
              <a:rPr lang="en-GB" sz="2400" dirty="0">
                <a:latin typeface="+mj-lt"/>
                <a:ea typeface="ＭＳ Ｐゴシック" pitchFamily="-84" charset="-128"/>
                <a:cs typeface="ＭＳ Ｐゴシック" pitchFamily="-84" charset="-128"/>
              </a:rPr>
              <a:t> F/T Farmer + grower paid c.£27,000 p.a. (</a:t>
            </a:r>
            <a:r>
              <a:rPr lang="en-GB" sz="2400" dirty="0" err="1">
                <a:latin typeface="+mj-lt"/>
                <a:ea typeface="ＭＳ Ｐゴシック" pitchFamily="-84" charset="-128"/>
                <a:cs typeface="ＭＳ Ｐゴシック" pitchFamily="-84" charset="-128"/>
              </a:rPr>
              <a:t>CzKr</a:t>
            </a:r>
            <a:r>
              <a:rPr lang="en-GB" sz="2400" dirty="0">
                <a:latin typeface="+mj-lt"/>
                <a:ea typeface="ＭＳ Ｐゴシック" pitchFamily="-84" charset="-128"/>
                <a:cs typeface="ＭＳ Ｐゴシック" pitchFamily="-84" charset="-128"/>
              </a:rPr>
              <a:t> 810,000), + 4 day worker, + 3 seasonal (summer staff)</a:t>
            </a:r>
          </a:p>
          <a:p>
            <a:pPr algn="l" eaLnBrk="1" hangingPunct="1">
              <a:buFontTx/>
              <a:buChar char="•"/>
            </a:pPr>
            <a:r>
              <a:rPr lang="en-GB" sz="2400" dirty="0">
                <a:latin typeface="+mj-lt"/>
                <a:ea typeface="ＭＳ Ｐゴシック" pitchFamily="-84" charset="-128"/>
                <a:cs typeface="ＭＳ Ｐゴシック" pitchFamily="-84" charset="-128"/>
              </a:rPr>
              <a:t> 30 ha. organic mixed farm, 3 locations</a:t>
            </a:r>
          </a:p>
          <a:p>
            <a:pPr algn="l" eaLnBrk="1" hangingPunct="1">
              <a:buFontTx/>
              <a:buChar char="•"/>
            </a:pPr>
            <a:r>
              <a:rPr lang="en-GB" sz="2400" dirty="0">
                <a:latin typeface="+mj-lt"/>
                <a:ea typeface="ＭＳ Ｐゴシック" pitchFamily="-84" charset="-128"/>
                <a:cs typeface="ＭＳ Ｐゴシック" pitchFamily="-84" charset="-128"/>
              </a:rPr>
              <a:t> IPS members represent 320 households</a:t>
            </a:r>
          </a:p>
          <a:p>
            <a:pPr algn="l" eaLnBrk="1" hangingPunct="1"/>
            <a:r>
              <a:rPr lang="en-GB" sz="2400" dirty="0">
                <a:latin typeface="+mj-lt"/>
                <a:ea typeface="ＭＳ Ｐゴシック" pitchFamily="-84" charset="-128"/>
                <a:cs typeface="ＭＳ Ｐゴシック" pitchFamily="-84" charset="-128"/>
              </a:rPr>
              <a:t>£200,000 turnover (</a:t>
            </a:r>
            <a:r>
              <a:rPr lang="en-GB" sz="2400" dirty="0" err="1">
                <a:latin typeface="+mj-lt"/>
                <a:ea typeface="ＭＳ Ｐゴシック" pitchFamily="-84" charset="-128"/>
                <a:cs typeface="ＭＳ Ｐゴシック" pitchFamily="-84" charset="-128"/>
              </a:rPr>
              <a:t>CzKr</a:t>
            </a:r>
            <a:r>
              <a:rPr lang="en-GB" sz="2400" dirty="0">
                <a:latin typeface="+mj-lt"/>
                <a:ea typeface="ＭＳ Ｐゴシック" pitchFamily="-84" charset="-128"/>
                <a:cs typeface="ＭＳ Ｐゴシック" pitchFamily="-84" charset="-128"/>
              </a:rPr>
              <a:t> 6,000,000) (2021)*</a:t>
            </a:r>
          </a:p>
          <a:p>
            <a:pPr algn="l" eaLnBrk="1" hangingPunct="1"/>
            <a:r>
              <a:rPr lang="en-GB" altLang="en-US" sz="1600" dirty="0">
                <a:ea typeface="ＭＳ Ｐゴシック" pitchFamily="-84" charset="-128"/>
              </a:rPr>
              <a:t>*Ave. farm business profit for mixed farms in 2020 £22,711 (Farm Business Survey, England).</a:t>
            </a:r>
          </a:p>
          <a:p>
            <a:pPr algn="l" eaLnBrk="1" hangingPunct="1"/>
            <a:r>
              <a:rPr lang="en-GB" altLang="en-US" sz="1600" dirty="0">
                <a:ea typeface="ＭＳ Ｐゴシック" pitchFamily="-84" charset="-128"/>
              </a:rPr>
              <a:t>Films:</a:t>
            </a:r>
          </a:p>
          <a:p>
            <a:pPr algn="l" eaLnBrk="1" hangingPunct="1"/>
            <a:r>
              <a:rPr lang="en-GB" altLang="en-US" sz="2000" dirty="0">
                <a:ea typeface="ＭＳ Ｐゴシック" pitchFamily="-84" charset="-128"/>
                <a:hlinkClick r:id="rId4"/>
              </a:rPr>
              <a:t>https://www.stroudcommunityagriculture.org/</a:t>
            </a:r>
            <a:r>
              <a:rPr lang="en-GB" altLang="en-US" sz="2000" dirty="0">
                <a:ea typeface="ＭＳ Ｐゴシック" pitchFamily="-84" charset="-128"/>
              </a:rPr>
              <a:t> </a:t>
            </a:r>
          </a:p>
          <a:p>
            <a:pPr algn="l" eaLnBrk="1" hangingPunct="1"/>
            <a:r>
              <a:rPr lang="en-GB" altLang="en-US" sz="2000" dirty="0">
                <a:ea typeface="ＭＳ Ｐゴシック" pitchFamily="-84" charset="-128"/>
                <a:hlinkClick r:id="rId5"/>
              </a:rPr>
              <a:t>https://www.agricology.co.uk/file/chagfoods-community-supported-agriculture-csa-chagford-devon</a:t>
            </a:r>
            <a:r>
              <a:rPr lang="en-GB" altLang="en-US" sz="2000" dirty="0">
                <a:ea typeface="ＭＳ Ｐゴシック" pitchFamily="-84" charset="-128"/>
              </a:rPr>
              <a:t> </a:t>
            </a:r>
          </a:p>
        </p:txBody>
      </p:sp>
      <p:graphicFrame>
        <p:nvGraphicFramePr>
          <p:cNvPr id="27651" name="Object 2"/>
          <p:cNvGraphicFramePr>
            <a:graphicFrameLocks noChangeAspect="1"/>
          </p:cNvGraphicFramePr>
          <p:nvPr/>
        </p:nvGraphicFramePr>
        <p:xfrm>
          <a:off x="6019800" y="1600200"/>
          <a:ext cx="2655887" cy="4468812"/>
        </p:xfrm>
        <a:graphic>
          <a:graphicData uri="http://schemas.openxmlformats.org/presentationml/2006/ole">
            <mc:AlternateContent xmlns:mc="http://schemas.openxmlformats.org/markup-compatibility/2006">
              <mc:Choice xmlns:v="urn:schemas-microsoft-com:vml" Requires="v">
                <p:oleObj spid="_x0000_s1026" name="Photo Editor Photo" r:id="rId6" imgW="8580952" imgH="13295238" progId="">
                  <p:embed/>
                </p:oleObj>
              </mc:Choice>
              <mc:Fallback>
                <p:oleObj name="Photo Editor Photo" r:id="rId6" imgW="8580952" imgH="13295238" progId="">
                  <p:embed/>
                  <p:pic>
                    <p:nvPicPr>
                      <p:cNvPr id="27651"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600200"/>
                        <a:ext cx="2655887"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65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subTitle" idx="1"/>
          </p:nvPr>
        </p:nvSpPr>
        <p:spPr>
          <a:xfrm>
            <a:off x="250825" y="1268413"/>
            <a:ext cx="8642350" cy="4537075"/>
          </a:xfrm>
          <a:noFill/>
        </p:spPr>
        <p:txBody>
          <a:bodyPr/>
          <a:lstStyle/>
          <a:p>
            <a:pPr algn="l" eaLnBrk="1" hangingPunct="1">
              <a:lnSpc>
                <a:spcPct val="80000"/>
              </a:lnSpc>
            </a:pPr>
            <a:r>
              <a:rPr lang="en-GB" b="1" dirty="0">
                <a:latin typeface="+mj-lt"/>
                <a:ea typeface="ＭＳ Ｐゴシック" pitchFamily="-84" charset="-128"/>
                <a:cs typeface="ＭＳ Ｐゴシック" pitchFamily="-84" charset="-128"/>
              </a:rPr>
              <a:t>What is it for? What are their principles?</a:t>
            </a:r>
          </a:p>
          <a:p>
            <a:pPr algn="l" eaLnBrk="1" hangingPunct="1">
              <a:lnSpc>
                <a:spcPct val="80000"/>
              </a:lnSpc>
            </a:pPr>
            <a:endParaRPr lang="en-GB" sz="1000" b="1" dirty="0">
              <a:latin typeface="+mj-lt"/>
              <a:ea typeface="ＭＳ Ｐゴシック" pitchFamily="-84" charset="-128"/>
              <a:cs typeface="ＭＳ Ｐゴシック" pitchFamily="-84" charset="-128"/>
            </a:endParaRPr>
          </a:p>
          <a:p>
            <a:pPr algn="l" eaLnBrk="1" hangingPunct="1">
              <a:lnSpc>
                <a:spcPct val="80000"/>
              </a:lnSpc>
              <a:buFontTx/>
              <a:buChar char="•"/>
            </a:pPr>
            <a:r>
              <a:rPr lang="en-US" sz="2000" dirty="0">
                <a:latin typeface="+mj-lt"/>
                <a:ea typeface="ＭＳ Ｐゴシック" pitchFamily="-84" charset="-128"/>
                <a:cs typeface="ＭＳ Ｐゴシック" pitchFamily="-84" charset="-128"/>
              </a:rPr>
              <a:t> To support organic and biodynamic agriculture.</a:t>
            </a:r>
          </a:p>
          <a:p>
            <a:pPr algn="l" eaLnBrk="1" hangingPunct="1">
              <a:lnSpc>
                <a:spcPct val="80000"/>
              </a:lnSpc>
              <a:buFontTx/>
              <a:buChar char="•"/>
            </a:pPr>
            <a:endParaRPr lang="en-US" sz="700" dirty="0">
              <a:latin typeface="+mj-lt"/>
              <a:ea typeface="ＭＳ Ｐゴシック" pitchFamily="-84" charset="-128"/>
              <a:cs typeface="ＭＳ Ｐゴシック" pitchFamily="-84" charset="-128"/>
            </a:endParaRPr>
          </a:p>
          <a:p>
            <a:pPr algn="l" eaLnBrk="1" hangingPunct="1">
              <a:lnSpc>
                <a:spcPct val="80000"/>
              </a:lnSpc>
              <a:buFontTx/>
              <a:buChar char="•"/>
            </a:pPr>
            <a:r>
              <a:rPr lang="en-US" sz="2000" dirty="0">
                <a:latin typeface="+mj-lt"/>
                <a:ea typeface="ＭＳ Ｐゴシック" pitchFamily="-84" charset="-128"/>
                <a:cs typeface="ＭＳ Ｐゴシック" pitchFamily="-84" charset="-128"/>
              </a:rPr>
              <a:t> To pioneer new economic model and ensure the farmers have a decent livelihood.</a:t>
            </a:r>
          </a:p>
          <a:p>
            <a:pPr algn="l" eaLnBrk="1" hangingPunct="1">
              <a:lnSpc>
                <a:spcPct val="80000"/>
              </a:lnSpc>
              <a:buFontTx/>
              <a:buChar char="•"/>
            </a:pPr>
            <a:endParaRPr lang="en-US" sz="700" dirty="0">
              <a:latin typeface="+mj-lt"/>
              <a:ea typeface="ＭＳ Ｐゴシック" pitchFamily="-84" charset="-128"/>
              <a:cs typeface="ＭＳ Ｐゴシック" pitchFamily="-84" charset="-128"/>
            </a:endParaRPr>
          </a:p>
          <a:p>
            <a:pPr algn="l" eaLnBrk="1" hangingPunct="1">
              <a:lnSpc>
                <a:spcPct val="80000"/>
              </a:lnSpc>
              <a:buFontTx/>
              <a:buChar char="•"/>
            </a:pPr>
            <a:r>
              <a:rPr lang="en-US" sz="2000" dirty="0">
                <a:latin typeface="+mj-lt"/>
                <a:ea typeface="ＭＳ Ｐゴシック" pitchFamily="-84" charset="-128"/>
                <a:cs typeface="ＭＳ Ｐゴシック" pitchFamily="-84" charset="-128"/>
              </a:rPr>
              <a:t> Low income shall not exclude anyone. Practical involvement on all levels encouraged.</a:t>
            </a:r>
          </a:p>
          <a:p>
            <a:pPr algn="l" eaLnBrk="1" hangingPunct="1">
              <a:lnSpc>
                <a:spcPct val="80000"/>
              </a:lnSpc>
              <a:buFontTx/>
              <a:buChar char="•"/>
            </a:pPr>
            <a:endParaRPr lang="en-US" sz="700" dirty="0">
              <a:latin typeface="+mj-lt"/>
              <a:ea typeface="ＭＳ Ｐゴシック" pitchFamily="-84" charset="-128"/>
              <a:cs typeface="ＭＳ Ｐゴシック" pitchFamily="-84" charset="-128"/>
            </a:endParaRPr>
          </a:p>
          <a:p>
            <a:pPr algn="l" eaLnBrk="1" hangingPunct="1">
              <a:lnSpc>
                <a:spcPct val="80000"/>
              </a:lnSpc>
              <a:buFontTx/>
              <a:buChar char="•"/>
            </a:pPr>
            <a:r>
              <a:rPr lang="en-US" sz="2000" dirty="0">
                <a:latin typeface="+mj-lt"/>
                <a:ea typeface="ＭＳ Ｐゴシック" pitchFamily="-84" charset="-128"/>
                <a:cs typeface="ＭＳ Ｐゴシック" pitchFamily="-84" charset="-128"/>
              </a:rPr>
              <a:t> To be transparent in all affairs and make decisions on the basis of consensus.</a:t>
            </a:r>
          </a:p>
          <a:p>
            <a:pPr algn="l" eaLnBrk="1" hangingPunct="1">
              <a:lnSpc>
                <a:spcPct val="80000"/>
              </a:lnSpc>
              <a:buFontTx/>
              <a:buChar char="•"/>
            </a:pPr>
            <a:endParaRPr lang="en-US" sz="700" dirty="0">
              <a:latin typeface="+mj-lt"/>
              <a:ea typeface="ＭＳ Ｐゴシック" pitchFamily="-84" charset="-128"/>
              <a:cs typeface="ＭＳ Ｐゴシック" pitchFamily="-84" charset="-128"/>
            </a:endParaRPr>
          </a:p>
          <a:p>
            <a:pPr algn="l" eaLnBrk="1" hangingPunct="1">
              <a:lnSpc>
                <a:spcPct val="80000"/>
              </a:lnSpc>
              <a:buFontTx/>
              <a:buChar char="•"/>
            </a:pPr>
            <a:r>
              <a:rPr lang="en-US" sz="2000" dirty="0">
                <a:latin typeface="+mj-lt"/>
                <a:ea typeface="ＭＳ Ｐゴシック" pitchFamily="-84" charset="-128"/>
                <a:cs typeface="ＭＳ Ｐゴシック" pitchFamily="-84" charset="-128"/>
              </a:rPr>
              <a:t> To offer opportunities for learning, therapy and re-connecting with the earth.</a:t>
            </a:r>
          </a:p>
          <a:p>
            <a:pPr algn="l" eaLnBrk="1" hangingPunct="1">
              <a:lnSpc>
                <a:spcPct val="80000"/>
              </a:lnSpc>
              <a:buFontTx/>
              <a:buChar char="•"/>
            </a:pPr>
            <a:endParaRPr lang="en-US" sz="700" dirty="0">
              <a:latin typeface="+mj-lt"/>
              <a:ea typeface="ＭＳ Ｐゴシック" pitchFamily="-84" charset="-128"/>
              <a:cs typeface="ＭＳ Ｐゴシック" pitchFamily="-84" charset="-128"/>
            </a:endParaRPr>
          </a:p>
          <a:p>
            <a:pPr algn="l" eaLnBrk="1" hangingPunct="1">
              <a:lnSpc>
                <a:spcPct val="80000"/>
              </a:lnSpc>
              <a:buFontTx/>
              <a:buChar char="•"/>
            </a:pPr>
            <a:r>
              <a:rPr lang="en-US" sz="2000" dirty="0">
                <a:latin typeface="+mj-lt"/>
                <a:ea typeface="ＭＳ Ｐゴシック" pitchFamily="-84" charset="-128"/>
                <a:cs typeface="ＭＳ Ｐゴシック" pitchFamily="-84" charset="-128"/>
              </a:rPr>
              <a:t> To network with others to promote CSA to other communities and farms.</a:t>
            </a:r>
          </a:p>
          <a:p>
            <a:pPr algn="l" eaLnBrk="1" hangingPunct="1">
              <a:lnSpc>
                <a:spcPct val="80000"/>
              </a:lnSpc>
              <a:buFontTx/>
              <a:buChar char="•"/>
            </a:pPr>
            <a:endParaRPr lang="en-US" sz="700" dirty="0">
              <a:latin typeface="+mj-lt"/>
              <a:ea typeface="ＭＳ Ｐゴシック" pitchFamily="-84" charset="-128"/>
              <a:cs typeface="ＭＳ Ｐゴシック" pitchFamily="-84" charset="-128"/>
            </a:endParaRPr>
          </a:p>
          <a:p>
            <a:pPr algn="l" eaLnBrk="1" hangingPunct="1">
              <a:lnSpc>
                <a:spcPct val="80000"/>
              </a:lnSpc>
              <a:buFontTx/>
              <a:buChar char="•"/>
            </a:pPr>
            <a:r>
              <a:rPr lang="en-US" sz="2000" dirty="0">
                <a:latin typeface="+mj-lt"/>
                <a:ea typeface="ＭＳ Ｐゴシック" pitchFamily="-84" charset="-128"/>
                <a:cs typeface="ＭＳ Ｐゴシック" pitchFamily="-84" charset="-128"/>
              </a:rPr>
              <a:t> To encourage members, in co-operation with the farmers, to use the farm for their individual and social activities and celebrations.</a:t>
            </a:r>
          </a:p>
          <a:p>
            <a:pPr algn="l" eaLnBrk="1" hangingPunct="1">
              <a:lnSpc>
                <a:spcPct val="80000"/>
              </a:lnSpc>
            </a:pPr>
            <a:endParaRPr lang="en-GB" sz="2000" dirty="0">
              <a:latin typeface="Frutiger 57Cn" pitchFamily="34" charset="0"/>
              <a:ea typeface="ＭＳ Ｐゴシック" pitchFamily="-84" charset="-128"/>
              <a:cs typeface="ＭＳ Ｐゴシック"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subTitle" idx="1"/>
          </p:nvPr>
        </p:nvSpPr>
        <p:spPr>
          <a:xfrm>
            <a:off x="250825" y="1268413"/>
            <a:ext cx="8642350" cy="5400947"/>
          </a:xfrm>
          <a:noFill/>
        </p:spPr>
        <p:txBody>
          <a:bodyPr/>
          <a:lstStyle/>
          <a:p>
            <a:pPr algn="l" eaLnBrk="1" hangingPunct="1">
              <a:lnSpc>
                <a:spcPct val="90000"/>
              </a:lnSpc>
            </a:pPr>
            <a:r>
              <a:rPr lang="en-GB" b="1" dirty="0">
                <a:latin typeface="+mj-lt"/>
                <a:ea typeface="ＭＳ Ｐゴシック" pitchFamily="-84" charset="-128"/>
                <a:cs typeface="ＭＳ Ｐゴシック" pitchFamily="-84" charset="-128"/>
              </a:rPr>
              <a:t>How does it work?</a:t>
            </a:r>
          </a:p>
          <a:p>
            <a:pPr algn="l" eaLnBrk="1" hangingPunct="1">
              <a:lnSpc>
                <a:spcPct val="90000"/>
              </a:lnSpc>
            </a:pPr>
            <a:endParaRPr lang="en-GB" sz="900" b="1" dirty="0">
              <a:latin typeface="+mj-lt"/>
              <a:ea typeface="ＭＳ Ｐゴシック" pitchFamily="-84" charset="-128"/>
              <a:cs typeface="ＭＳ Ｐゴシック" pitchFamily="-84" charset="-128"/>
            </a:endParaRPr>
          </a:p>
          <a:p>
            <a:pPr algn="l" eaLnBrk="1" hangingPunct="1">
              <a:lnSpc>
                <a:spcPct val="90000"/>
              </a:lnSpc>
              <a:buFontTx/>
              <a:buChar char="•"/>
            </a:pPr>
            <a:r>
              <a:rPr lang="en-GB" sz="2400" dirty="0">
                <a:latin typeface="+mj-lt"/>
                <a:ea typeface="ＭＳ Ｐゴシック" pitchFamily="-84" charset="-128"/>
                <a:cs typeface="ＭＳ Ｐゴシック" pitchFamily="-84" charset="-128"/>
              </a:rPr>
              <a:t> Members pay £3/10CzK subscription, plus £41/1200CzK per month for a vegetable share, which they collect.</a:t>
            </a:r>
          </a:p>
          <a:p>
            <a:pPr algn="l" eaLnBrk="1" hangingPunct="1">
              <a:lnSpc>
                <a:spcPct val="90000"/>
              </a:lnSpc>
              <a:buFontTx/>
              <a:buChar char="•"/>
            </a:pPr>
            <a:r>
              <a:rPr lang="en-GB" sz="2400" dirty="0">
                <a:latin typeface="+mj-lt"/>
                <a:ea typeface="ＭＳ Ｐゴシック" pitchFamily="-84" charset="-128"/>
                <a:cs typeface="ＭＳ Ｐゴシック" pitchFamily="-84" charset="-128"/>
              </a:rPr>
              <a:t> Members can buy meat from freezer, and eggs – honesty box and swap box.</a:t>
            </a:r>
          </a:p>
          <a:p>
            <a:pPr algn="l" eaLnBrk="1" hangingPunct="1">
              <a:lnSpc>
                <a:spcPct val="90000"/>
              </a:lnSpc>
              <a:buFontTx/>
              <a:buChar char="•"/>
            </a:pPr>
            <a:r>
              <a:rPr lang="en-GB" sz="2400" dirty="0">
                <a:latin typeface="+mj-lt"/>
                <a:ea typeface="ＭＳ Ｐゴシック" pitchFamily="-84" charset="-128"/>
                <a:cs typeface="ＭＳ Ｐゴシック" pitchFamily="-84" charset="-128"/>
              </a:rPr>
              <a:t> Members decide all matters, delegated to a core group, many volunteers.</a:t>
            </a:r>
          </a:p>
          <a:p>
            <a:pPr algn="l" eaLnBrk="1" hangingPunct="1">
              <a:lnSpc>
                <a:spcPct val="90000"/>
              </a:lnSpc>
              <a:buFontTx/>
              <a:buChar char="•"/>
            </a:pPr>
            <a:r>
              <a:rPr lang="en-GB" sz="2400" dirty="0">
                <a:latin typeface="+mj-lt"/>
                <a:ea typeface="ＭＳ Ｐゴシック" pitchFamily="-84" charset="-128"/>
                <a:cs typeface="ＭＳ Ｐゴシック" pitchFamily="-84" charset="-128"/>
              </a:rPr>
              <a:t> Farmers have delegated responsibility for farming.</a:t>
            </a:r>
          </a:p>
          <a:p>
            <a:pPr algn="l" eaLnBrk="1" hangingPunct="1">
              <a:lnSpc>
                <a:spcPct val="90000"/>
              </a:lnSpc>
              <a:buFontTx/>
              <a:buChar char="•"/>
            </a:pPr>
            <a:r>
              <a:rPr lang="en-GB" sz="2400" dirty="0">
                <a:latin typeface="+mj-lt"/>
                <a:ea typeface="ＭＳ Ｐゴシック" pitchFamily="-84" charset="-128"/>
                <a:cs typeface="ＭＳ Ｐゴシック" pitchFamily="-84" charset="-128"/>
              </a:rPr>
              <a:t> No compulsion for members to be active.</a:t>
            </a:r>
          </a:p>
          <a:p>
            <a:pPr algn="l" eaLnBrk="1" hangingPunct="1">
              <a:lnSpc>
                <a:spcPct val="90000"/>
              </a:lnSpc>
              <a:buFontTx/>
              <a:buChar char="•"/>
            </a:pPr>
            <a:r>
              <a:rPr lang="en-GB" sz="2400" dirty="0">
                <a:latin typeface="+mj-lt"/>
                <a:ea typeface="ＭＳ Ｐゴシック" pitchFamily="-84" charset="-128"/>
                <a:cs typeface="ＭＳ Ｐゴシック" pitchFamily="-84" charset="-128"/>
              </a:rPr>
              <a:t> Open access to the farm.</a:t>
            </a:r>
          </a:p>
          <a:p>
            <a:pPr algn="l" eaLnBrk="1" hangingPunct="1">
              <a:lnSpc>
                <a:spcPct val="90000"/>
              </a:lnSpc>
              <a:buFontTx/>
              <a:buChar char="•"/>
            </a:pPr>
            <a:r>
              <a:rPr lang="en-GB" sz="2400" dirty="0">
                <a:latin typeface="+mj-lt"/>
                <a:ea typeface="ＭＳ Ｐゴシック" pitchFamily="-84" charset="-128"/>
                <a:cs typeface="ＭＳ Ｐゴシック" pitchFamily="-84" charset="-128"/>
              </a:rPr>
              <a:t> Three rented sites, one very close to Stroud town.</a:t>
            </a:r>
          </a:p>
          <a:p>
            <a:pPr algn="l" eaLnBrk="1" hangingPunct="1">
              <a:lnSpc>
                <a:spcPct val="90000"/>
              </a:lnSpc>
              <a:buFontTx/>
              <a:buChar char="•"/>
            </a:pPr>
            <a:r>
              <a:rPr lang="en-US" sz="2400" dirty="0">
                <a:latin typeface="+mj-lt"/>
                <a:ea typeface="ＭＳ Ｐゴシック" pitchFamily="-84" charset="-128"/>
                <a:cs typeface="ＭＳ Ｐゴシック" pitchFamily="-84" charset="-128"/>
                <a:hlinkClick r:id="rId3"/>
              </a:rPr>
              <a:t>https://www.youtube.com/watch?v=eaTE9RkqLo8</a:t>
            </a:r>
            <a:endParaRPr lang="en-US" sz="2400" b="1" dirty="0">
              <a:latin typeface="+mj-lt"/>
              <a:ea typeface="ＭＳ Ｐゴシック" pitchFamily="-84" charset="-128"/>
              <a:cs typeface="ＭＳ Ｐゴシック" pitchFamily="-84" charset="-128"/>
            </a:endParaRPr>
          </a:p>
          <a:p>
            <a:pPr algn="l" eaLnBrk="1" hangingPunct="1">
              <a:lnSpc>
                <a:spcPct val="90000"/>
              </a:lnSpc>
            </a:pPr>
            <a:endParaRPr lang="en-GB" sz="2400" dirty="0">
              <a:latin typeface="Frutiger 57Cn" pitchFamily="34" charset="0"/>
              <a:ea typeface="ＭＳ Ｐゴシック" pitchFamily="-84" charset="-128"/>
              <a:cs typeface="ＭＳ Ｐゴシック"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6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62898"/>
            <a:ext cx="4860032" cy="1077218"/>
          </a:xfrm>
          <a:prstGeom prst="rect">
            <a:avLst/>
          </a:prstGeom>
          <a:noFill/>
        </p:spPr>
        <p:txBody>
          <a:bodyPr wrap="square">
            <a:prstTxWarp prst="textNoShape">
              <a:avLst/>
            </a:prstTxWarp>
            <a:spAutoFit/>
          </a:bodyPr>
          <a:lstStyle/>
          <a:p>
            <a:pPr>
              <a:defRPr/>
            </a:pPr>
            <a:r>
              <a:rPr lang="en-GB" sz="3200" b="1" dirty="0">
                <a:effectLst>
                  <a:outerShdw blurRad="38100" dist="38100" dir="2700000" algn="tl">
                    <a:srgbClr val="DDDDDD"/>
                  </a:outerShdw>
                </a:effectLst>
                <a:latin typeface="Calibri" pitchFamily="-84" charset="0"/>
                <a:ea typeface="Arial" pitchFamily="-84" charset="0"/>
                <a:cs typeface="Arial" pitchFamily="-84" charset="0"/>
              </a:rPr>
              <a:t>CSA - Some critical reflections</a:t>
            </a:r>
          </a:p>
        </p:txBody>
      </p:sp>
      <p:sp>
        <p:nvSpPr>
          <p:cNvPr id="4" name="TextBox 3"/>
          <p:cNvSpPr txBox="1"/>
          <p:nvPr/>
        </p:nvSpPr>
        <p:spPr>
          <a:xfrm>
            <a:off x="0" y="1340116"/>
            <a:ext cx="5364088" cy="5570756"/>
          </a:xfrm>
          <a:prstGeom prst="rect">
            <a:avLst/>
          </a:prstGeom>
          <a:noFill/>
        </p:spPr>
        <p:txBody>
          <a:bodyPr wrap="square" rtlCol="0">
            <a:spAutoFit/>
          </a:bodyPr>
          <a:lstStyle/>
          <a:p>
            <a:pPr>
              <a:buFont typeface="Arial"/>
              <a:buChar char="•"/>
            </a:pPr>
            <a:r>
              <a:rPr lang="en-US" sz="2000" dirty="0">
                <a:latin typeface="+mj-lt"/>
              </a:rPr>
              <a:t> Too small to affect food system performance</a:t>
            </a:r>
          </a:p>
          <a:p>
            <a:endParaRPr lang="en-US" sz="800" dirty="0">
              <a:latin typeface="+mj-lt"/>
            </a:endParaRPr>
          </a:p>
          <a:p>
            <a:pPr>
              <a:buFont typeface="Arial"/>
              <a:buChar char="•"/>
            </a:pPr>
            <a:r>
              <a:rPr lang="en-US" sz="2000" dirty="0">
                <a:latin typeface="+mj-lt"/>
              </a:rPr>
              <a:t> Pricing policies exclusive for some citizens? CSAs used by the educated, wealthy and white (Gutman et al 2009, Gutman 2007)</a:t>
            </a:r>
          </a:p>
          <a:p>
            <a:pPr>
              <a:buFont typeface="Arial"/>
              <a:buChar char="•"/>
            </a:pPr>
            <a:endParaRPr lang="en-US" sz="800" dirty="0">
              <a:latin typeface="+mj-lt"/>
            </a:endParaRPr>
          </a:p>
          <a:p>
            <a:pPr>
              <a:buFont typeface="Arial"/>
              <a:buChar char="•"/>
            </a:pPr>
            <a:r>
              <a:rPr lang="en-US" sz="2000" dirty="0">
                <a:latin typeface="+mj-lt"/>
              </a:rPr>
              <a:t> They can be complex and hard work – relies on high degree of farmer and business skills</a:t>
            </a:r>
          </a:p>
          <a:p>
            <a:pPr>
              <a:buFont typeface="Arial"/>
              <a:buChar char="•"/>
            </a:pPr>
            <a:endParaRPr lang="en-US" sz="800" dirty="0">
              <a:latin typeface="+mj-lt"/>
            </a:endParaRPr>
          </a:p>
          <a:p>
            <a:pPr>
              <a:buFont typeface="Arial"/>
              <a:buChar char="•"/>
            </a:pPr>
            <a:r>
              <a:rPr lang="en-US" sz="2000" dirty="0">
                <a:latin typeface="+mj-lt"/>
              </a:rPr>
              <a:t> Land is expensive if you want to start up</a:t>
            </a:r>
          </a:p>
          <a:p>
            <a:pPr>
              <a:buFont typeface="Arial"/>
              <a:buChar char="•"/>
            </a:pPr>
            <a:endParaRPr lang="en-US" sz="800" dirty="0">
              <a:latin typeface="+mj-lt"/>
            </a:endParaRPr>
          </a:p>
          <a:p>
            <a:pPr>
              <a:buFont typeface="Arial"/>
              <a:buChar char="•"/>
            </a:pPr>
            <a:r>
              <a:rPr lang="en-US" sz="2000" dirty="0">
                <a:latin typeface="+mj-lt"/>
              </a:rPr>
              <a:t> Farmers may appreciate the support of their communities but find the limited/fluctuating sales volumes hard to accommodate</a:t>
            </a:r>
          </a:p>
          <a:p>
            <a:pPr>
              <a:buFont typeface="Arial"/>
              <a:buChar char="•"/>
            </a:pPr>
            <a:endParaRPr lang="en-US" sz="800" dirty="0">
              <a:latin typeface="+mj-lt"/>
            </a:endParaRPr>
          </a:p>
          <a:p>
            <a:pPr>
              <a:buFont typeface="Arial"/>
              <a:buChar char="•"/>
            </a:pPr>
            <a:r>
              <a:rPr lang="en-US" sz="2000" dirty="0">
                <a:latin typeface="+mj-lt"/>
              </a:rPr>
              <a:t> Customers must manage limited choice, seasonality, neophobia (Hanson et al. 2018, 2017) </a:t>
            </a:r>
          </a:p>
          <a:p>
            <a:pPr>
              <a:buFont typeface="Arial"/>
              <a:buChar char="•"/>
            </a:pPr>
            <a:endParaRPr lang="en-US" sz="800" dirty="0">
              <a:latin typeface="+mj-lt"/>
            </a:endParaRPr>
          </a:p>
          <a:p>
            <a:pPr>
              <a:buFont typeface="Arial"/>
              <a:buChar char="•"/>
            </a:pPr>
            <a:r>
              <a:rPr lang="en-US" sz="2000" dirty="0">
                <a:latin typeface="+mj-lt"/>
              </a:rPr>
              <a:t> The ‘othering’ of CSAs. Instead, integrate them within lower-risk agricultural new entry options and including small farms in AES would help a lot.</a:t>
            </a:r>
          </a:p>
          <a:p>
            <a:pPr>
              <a:buFont typeface="Arial"/>
              <a:buChar char="•"/>
            </a:pPr>
            <a:endParaRPr lang="en-US" sz="800" dirty="0">
              <a:latin typeface="+mj-lt"/>
            </a:endParaRPr>
          </a:p>
        </p:txBody>
      </p:sp>
      <p:pic>
        <p:nvPicPr>
          <p:cNvPr id="5" name="Picture 4">
            <a:extLst>
              <a:ext uri="{FF2B5EF4-FFF2-40B4-BE49-F238E27FC236}">
                <a16:creationId xmlns:a16="http://schemas.microsoft.com/office/drawing/2014/main" id="{BE3E1BFA-7778-486C-AA81-E8E4C6CCD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97" y="1844824"/>
            <a:ext cx="3835132" cy="3901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606970"/>
            <a:ext cx="6408712" cy="584775"/>
          </a:xfrm>
          <a:prstGeom prst="rect">
            <a:avLst/>
          </a:prstGeom>
          <a:noFill/>
        </p:spPr>
        <p:txBody>
          <a:bodyPr wrap="square" rtlCol="0">
            <a:spAutoFit/>
          </a:bodyPr>
          <a:lstStyle/>
          <a:p>
            <a:pPr algn="ctr"/>
            <a:r>
              <a:rPr lang="en-GB" sz="3200" b="1" dirty="0">
                <a:latin typeface="+mj-lt"/>
              </a:rPr>
              <a:t>Positive Summary CSA</a:t>
            </a:r>
          </a:p>
        </p:txBody>
      </p:sp>
      <p:sp>
        <p:nvSpPr>
          <p:cNvPr id="3" name="TextBox 2"/>
          <p:cNvSpPr txBox="1"/>
          <p:nvPr/>
        </p:nvSpPr>
        <p:spPr>
          <a:xfrm>
            <a:off x="827584" y="1556792"/>
            <a:ext cx="7200800" cy="5016758"/>
          </a:xfrm>
          <a:prstGeom prst="rect">
            <a:avLst/>
          </a:prstGeom>
          <a:noFill/>
        </p:spPr>
        <p:txBody>
          <a:bodyPr wrap="square" rtlCol="0">
            <a:spAutoFit/>
          </a:bodyPr>
          <a:lstStyle/>
          <a:p>
            <a:pPr marL="342900" indent="-342900">
              <a:buFont typeface="Arial" pitchFamily="34" charset="0"/>
              <a:buChar char="•"/>
            </a:pPr>
            <a:r>
              <a:rPr lang="en-GB" dirty="0">
                <a:latin typeface="+mj-lt"/>
              </a:rPr>
              <a:t>CSA takes many forms but most expect consumers to share production risks with farmers</a:t>
            </a:r>
          </a:p>
          <a:p>
            <a:pPr marL="342900" indent="-342900">
              <a:buFont typeface="Arial" pitchFamily="34" charset="0"/>
              <a:buChar char="•"/>
            </a:pPr>
            <a:endParaRPr lang="en-GB" sz="800" dirty="0">
              <a:latin typeface="+mj-lt"/>
            </a:endParaRPr>
          </a:p>
          <a:p>
            <a:pPr marL="342900" indent="-342900">
              <a:buFont typeface="Arial" pitchFamily="34" charset="0"/>
              <a:buChar char="•"/>
            </a:pPr>
            <a:r>
              <a:rPr lang="en-GB" dirty="0">
                <a:latin typeface="+mj-lt"/>
              </a:rPr>
              <a:t>CSAs may be ideologically led but are businesses</a:t>
            </a:r>
          </a:p>
          <a:p>
            <a:pPr marL="342900" indent="-342900">
              <a:buFont typeface="Arial" pitchFamily="34" charset="0"/>
              <a:buChar char="•"/>
            </a:pPr>
            <a:endParaRPr lang="en-GB" sz="800" dirty="0">
              <a:latin typeface="+mj-lt"/>
            </a:endParaRPr>
          </a:p>
          <a:p>
            <a:pPr marL="342900" indent="-342900">
              <a:buFont typeface="Arial" pitchFamily="34" charset="0"/>
              <a:buChar char="•"/>
            </a:pPr>
            <a:r>
              <a:rPr lang="en-GB" dirty="0">
                <a:latin typeface="+mj-lt"/>
              </a:rPr>
              <a:t>CSAs make successful links with other alternative food projects – farmers’ markets, organic box schemes and create innovative financial models; and create solidarity with existing farmers.</a:t>
            </a:r>
          </a:p>
          <a:p>
            <a:pPr marL="342900" indent="-342900">
              <a:buFont typeface="Arial" pitchFamily="34" charset="0"/>
              <a:buChar char="•"/>
            </a:pPr>
            <a:endParaRPr lang="en-GB" sz="800" dirty="0">
              <a:latin typeface="+mj-lt"/>
            </a:endParaRPr>
          </a:p>
          <a:p>
            <a:pPr marL="342900" indent="-342900">
              <a:buFont typeface="Arial" pitchFamily="34" charset="0"/>
              <a:buChar char="•"/>
            </a:pPr>
            <a:r>
              <a:rPr lang="en-US" dirty="0">
                <a:latin typeface="+mj-lt"/>
              </a:rPr>
              <a:t>Potentially transferable? – housing and energy generation</a:t>
            </a:r>
          </a:p>
          <a:p>
            <a:pPr marL="342900" indent="-342900">
              <a:buFont typeface="Arial" pitchFamily="34" charset="0"/>
              <a:buChar char="•"/>
            </a:pPr>
            <a:endParaRPr lang="en-US" sz="800" dirty="0">
              <a:latin typeface="+mj-lt"/>
            </a:endParaRPr>
          </a:p>
          <a:p>
            <a:pPr marL="342900" indent="-342900">
              <a:buFont typeface="Arial" pitchFamily="34" charset="0"/>
              <a:buChar char="•"/>
            </a:pPr>
            <a:r>
              <a:rPr lang="en-GB" dirty="0">
                <a:latin typeface="+mj-lt"/>
              </a:rPr>
              <a:t>Community supported agriculture or agriculture supporting the community?</a:t>
            </a:r>
            <a:endParaRPr lang="en-US" dirty="0">
              <a:latin typeface="+mj-lt"/>
            </a:endParaRPr>
          </a:p>
          <a:p>
            <a:pPr marL="342900" indent="-342900">
              <a:buFont typeface="Arial" pitchFamily="34" charset="0"/>
              <a:buChar char="•"/>
            </a:pPr>
            <a:endParaRPr lang="en-US" dirty="0">
              <a:latin typeface="+mj-lt"/>
            </a:endParaRPr>
          </a:p>
        </p:txBody>
      </p:sp>
    </p:spTree>
    <p:extLst>
      <p:ext uri="{BB962C8B-B14F-4D97-AF65-F5344CB8AC3E}">
        <p14:creationId xmlns:p14="http://schemas.microsoft.com/office/powerpoint/2010/main" val="235179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813" y="404664"/>
            <a:ext cx="5616575" cy="1077218"/>
          </a:xfrm>
          <a:prstGeom prst="rect">
            <a:avLst/>
          </a:prstGeom>
          <a:noFill/>
        </p:spPr>
        <p:txBody>
          <a:bodyPr>
            <a:prstTxWarp prst="textNoShape">
              <a:avLst/>
            </a:prstTxWarp>
            <a:spAutoFit/>
          </a:bodyPr>
          <a:lstStyle/>
          <a:p>
            <a:pPr algn="ctr">
              <a:defRPr/>
            </a:pPr>
            <a:r>
              <a:rPr lang="en-GB" sz="3200" b="1" dirty="0">
                <a:effectLst>
                  <a:outerShdw blurRad="38100" dist="38100" dir="2700000" algn="tl">
                    <a:srgbClr val="DDDDDD"/>
                  </a:outerShdw>
                </a:effectLst>
                <a:latin typeface="Calibri" pitchFamily="-84" charset="0"/>
                <a:ea typeface="Arial" pitchFamily="-84" charset="0"/>
                <a:cs typeface="Arial" pitchFamily="-84" charset="0"/>
              </a:rPr>
              <a:t>Community development finance instruments</a:t>
            </a:r>
          </a:p>
        </p:txBody>
      </p:sp>
      <p:sp>
        <p:nvSpPr>
          <p:cNvPr id="44035" name="TextBox 1"/>
          <p:cNvSpPr txBox="1">
            <a:spLocks noChangeArrowheads="1"/>
          </p:cNvSpPr>
          <p:nvPr/>
        </p:nvSpPr>
        <p:spPr bwMode="auto">
          <a:xfrm>
            <a:off x="541338" y="1844675"/>
            <a:ext cx="8064500" cy="1169551"/>
          </a:xfrm>
          <a:prstGeom prst="rect">
            <a:avLst/>
          </a:prstGeom>
          <a:noFill/>
          <a:ln w="9525">
            <a:noFill/>
            <a:miter lim="800000"/>
            <a:headEnd/>
            <a:tailEnd/>
          </a:ln>
        </p:spPr>
        <p:txBody>
          <a:bodyPr>
            <a:prstTxWarp prst="textNoShape">
              <a:avLst/>
            </a:prstTxWarp>
            <a:spAutoFit/>
          </a:bodyPr>
          <a:lstStyle/>
          <a:p>
            <a:pPr>
              <a:lnSpc>
                <a:spcPct val="150000"/>
              </a:lnSpc>
            </a:pPr>
            <a:endParaRPr lang="en-GB" dirty="0">
              <a:latin typeface="Calibri" pitchFamily="-105" charset="0"/>
            </a:endParaRPr>
          </a:p>
          <a:p>
            <a:pPr>
              <a:lnSpc>
                <a:spcPct val="150000"/>
              </a:lnSpc>
            </a:pPr>
            <a:endParaRPr lang="en-GB" dirty="0">
              <a:latin typeface="Calibri" pitchFamily="-105" charset="0"/>
            </a:endParaRPr>
          </a:p>
          <a:p>
            <a:pPr>
              <a:lnSpc>
                <a:spcPct val="150000"/>
              </a:lnSpc>
            </a:pPr>
            <a:endParaRPr lang="en-GB" sz="2800" dirty="0">
              <a:latin typeface="Calibri" pitchFamily="-105" charset="0"/>
            </a:endParaRPr>
          </a:p>
        </p:txBody>
      </p:sp>
      <p:pic>
        <p:nvPicPr>
          <p:cNvPr id="4" name="Picture 3" descr="SLFF screenshot.jpg"/>
          <p:cNvPicPr>
            <a:picLocks noChangeAspect="1"/>
          </p:cNvPicPr>
          <p:nvPr/>
        </p:nvPicPr>
        <p:blipFill>
          <a:blip r:embed="rId3"/>
          <a:stretch>
            <a:fillRect/>
          </a:stretch>
        </p:blipFill>
        <p:spPr>
          <a:xfrm>
            <a:off x="251520" y="1615381"/>
            <a:ext cx="3352800" cy="4645709"/>
          </a:xfrm>
          <a:prstGeom prst="rect">
            <a:avLst/>
          </a:prstGeom>
        </p:spPr>
      </p:pic>
      <p:sp>
        <p:nvSpPr>
          <p:cNvPr id="5" name="TextBox 4"/>
          <p:cNvSpPr txBox="1"/>
          <p:nvPr/>
        </p:nvSpPr>
        <p:spPr>
          <a:xfrm>
            <a:off x="3962400" y="1643684"/>
            <a:ext cx="4876800" cy="5016758"/>
          </a:xfrm>
          <a:prstGeom prst="rect">
            <a:avLst/>
          </a:prstGeom>
          <a:noFill/>
        </p:spPr>
        <p:txBody>
          <a:bodyPr wrap="square" rtlCol="0">
            <a:spAutoFit/>
          </a:bodyPr>
          <a:lstStyle/>
          <a:p>
            <a:r>
              <a:rPr lang="en-US" b="1" dirty="0">
                <a:latin typeface="+mj-lt"/>
                <a:cs typeface="Arial"/>
              </a:rPr>
              <a:t>Somerset Land for Food community share issue</a:t>
            </a:r>
          </a:p>
          <a:p>
            <a:endParaRPr lang="en-US" dirty="0">
              <a:latin typeface="+mj-lt"/>
              <a:cs typeface="Arial"/>
            </a:endParaRPr>
          </a:p>
          <a:p>
            <a:pPr>
              <a:buFont typeface="Arial"/>
              <a:buChar char="•"/>
            </a:pPr>
            <a:r>
              <a:rPr lang="en-US" dirty="0">
                <a:latin typeface="+mj-lt"/>
                <a:cs typeface="Arial"/>
              </a:rPr>
              <a:t> People buy shares in CBS</a:t>
            </a:r>
          </a:p>
          <a:p>
            <a:pPr>
              <a:buFont typeface="Arial"/>
              <a:buChar char="•"/>
            </a:pPr>
            <a:endParaRPr lang="en-US" sz="800" dirty="0">
              <a:latin typeface="+mj-lt"/>
              <a:cs typeface="Arial"/>
            </a:endParaRPr>
          </a:p>
          <a:p>
            <a:pPr>
              <a:buFont typeface="Arial"/>
              <a:buChar char="•"/>
            </a:pPr>
            <a:r>
              <a:rPr lang="en-US" dirty="0">
                <a:latin typeface="+mj-lt"/>
                <a:cs typeface="Arial"/>
              </a:rPr>
              <a:t> That investment provides capital for groups to buy land</a:t>
            </a:r>
          </a:p>
          <a:p>
            <a:pPr>
              <a:buFont typeface="Arial"/>
              <a:buChar char="•"/>
            </a:pPr>
            <a:endParaRPr lang="en-US" sz="800" dirty="0">
              <a:latin typeface="+mj-lt"/>
              <a:cs typeface="Arial"/>
            </a:endParaRPr>
          </a:p>
          <a:p>
            <a:pPr>
              <a:buFont typeface="Arial"/>
              <a:buChar char="•"/>
            </a:pPr>
            <a:r>
              <a:rPr lang="en-US" dirty="0">
                <a:latin typeface="+mj-lt"/>
                <a:cs typeface="Arial"/>
              </a:rPr>
              <a:t> Land is rented by growers</a:t>
            </a:r>
          </a:p>
          <a:p>
            <a:pPr>
              <a:buFont typeface="Arial"/>
              <a:buChar char="•"/>
            </a:pPr>
            <a:endParaRPr lang="en-US" sz="800" dirty="0">
              <a:latin typeface="+mj-lt"/>
              <a:cs typeface="Arial"/>
            </a:endParaRPr>
          </a:p>
          <a:p>
            <a:pPr>
              <a:buFont typeface="Arial"/>
              <a:buChar char="•"/>
            </a:pPr>
            <a:r>
              <a:rPr lang="en-US" dirty="0">
                <a:latin typeface="+mj-lt"/>
                <a:cs typeface="Arial"/>
              </a:rPr>
              <a:t> Rental income pays dividends (2%) and secures more land purchase</a:t>
            </a:r>
          </a:p>
          <a:p>
            <a:pPr>
              <a:buFont typeface="Arial"/>
              <a:buChar char="•"/>
            </a:pPr>
            <a:endParaRPr lang="en-US" sz="800" dirty="0">
              <a:latin typeface="+mj-lt"/>
              <a:cs typeface="Arial"/>
            </a:endParaRPr>
          </a:p>
          <a:p>
            <a:pPr>
              <a:buFont typeface="Arial"/>
              <a:buChar char="•"/>
            </a:pPr>
            <a:r>
              <a:rPr lang="en-US" dirty="0">
                <a:latin typeface="+mj-lt"/>
                <a:cs typeface="Arial"/>
              </a:rPr>
              <a:t> Option for growers to buy after 5 years</a:t>
            </a:r>
          </a:p>
          <a:p>
            <a:pPr>
              <a:buFont typeface="Arial"/>
              <a:buChar char="•"/>
            </a:pPr>
            <a:endParaRPr lang="en-US" sz="800" dirty="0">
              <a:latin typeface="Arial"/>
              <a:cs typeface="Arial"/>
            </a:endParaRPr>
          </a:p>
          <a:p>
            <a:r>
              <a:rPr lang="en-US" sz="1600" dirty="0">
                <a:latin typeface="Arial"/>
                <a:cs typeface="Arial"/>
              </a:rPr>
              <a:t>More info: </a:t>
            </a:r>
            <a:r>
              <a:rPr lang="en-US" sz="1600" dirty="0">
                <a:solidFill>
                  <a:srgbClr val="0000FF"/>
                </a:solidFill>
                <a:latin typeface="Arial"/>
                <a:cs typeface="Arial"/>
              </a:rPr>
              <a:t>www.communitylandtrusts.org.uk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ress4">
            <a:extLst>
              <a:ext uri="{FF2B5EF4-FFF2-40B4-BE49-F238E27FC236}">
                <a16:creationId xmlns:a16="http://schemas.microsoft.com/office/drawing/2014/main" id="{741968B7-F7D3-401A-8A50-DBDE3277C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8520" y="-136281"/>
            <a:ext cx="9252520" cy="6153945"/>
          </a:xfrm>
          <a:prstGeom prst="rect">
            <a:avLst/>
          </a:prstGeom>
        </p:spPr>
      </p:pic>
      <p:sp>
        <p:nvSpPr>
          <p:cNvPr id="3" name="TextBox 2">
            <a:extLst>
              <a:ext uri="{FF2B5EF4-FFF2-40B4-BE49-F238E27FC236}">
                <a16:creationId xmlns:a16="http://schemas.microsoft.com/office/drawing/2014/main" id="{A38542D7-6E96-447E-9F95-B900F6B72001}"/>
              </a:ext>
            </a:extLst>
          </p:cNvPr>
          <p:cNvSpPr txBox="1"/>
          <p:nvPr/>
        </p:nvSpPr>
        <p:spPr>
          <a:xfrm>
            <a:off x="1259632" y="6021288"/>
            <a:ext cx="6912768" cy="523220"/>
          </a:xfrm>
          <a:prstGeom prst="rect">
            <a:avLst/>
          </a:prstGeom>
          <a:noFill/>
        </p:spPr>
        <p:txBody>
          <a:bodyPr wrap="square" rtlCol="0">
            <a:spAutoFit/>
          </a:bodyPr>
          <a:lstStyle/>
          <a:p>
            <a:pPr algn="ctr"/>
            <a:r>
              <a:rPr lang="en-GB" sz="2800" b="1" dirty="0">
                <a:latin typeface="+mn-lt"/>
              </a:rPr>
              <a:t>The End: Na </a:t>
            </a:r>
            <a:r>
              <a:rPr lang="en-GB" sz="2800" b="1" dirty="0" err="1">
                <a:latin typeface="+mn-lt"/>
              </a:rPr>
              <a:t>sdravi</a:t>
            </a:r>
            <a:endParaRPr lang="en-GB" sz="2800" b="1" dirty="0">
              <a:latin typeface="+mn-lt"/>
            </a:endParaRPr>
          </a:p>
        </p:txBody>
      </p:sp>
    </p:spTree>
    <p:extLst>
      <p:ext uri="{BB962C8B-B14F-4D97-AF65-F5344CB8AC3E}">
        <p14:creationId xmlns:p14="http://schemas.microsoft.com/office/powerpoint/2010/main" val="210332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813" y="549275"/>
            <a:ext cx="5616575" cy="584200"/>
          </a:xfrm>
          <a:prstGeom prst="rect">
            <a:avLst/>
          </a:prstGeom>
          <a:noFill/>
        </p:spPr>
        <p:txBody>
          <a:bodyPr>
            <a:prstTxWarp prst="textNoShape">
              <a:avLst/>
            </a:prstTxWarp>
            <a:spAutoFit/>
          </a:bodyPr>
          <a:lstStyle/>
          <a:p>
            <a:pPr algn="ctr">
              <a:defRPr/>
            </a:pPr>
            <a:r>
              <a:rPr lang="en-GB" sz="3200" b="1" dirty="0">
                <a:effectLst>
                  <a:outerShdw blurRad="38100" dist="38100" dir="2700000" algn="tl">
                    <a:srgbClr val="DDDDDD"/>
                  </a:outerShdw>
                </a:effectLst>
                <a:latin typeface="Calibri" pitchFamily="-84" charset="0"/>
                <a:ea typeface="Arial" pitchFamily="-84" charset="0"/>
                <a:cs typeface="Arial" pitchFamily="-84" charset="0"/>
              </a:rPr>
              <a:t>Some further reading</a:t>
            </a:r>
          </a:p>
        </p:txBody>
      </p:sp>
      <p:sp>
        <p:nvSpPr>
          <p:cNvPr id="4" name="TextBox 3"/>
          <p:cNvSpPr txBox="1"/>
          <p:nvPr/>
        </p:nvSpPr>
        <p:spPr>
          <a:xfrm>
            <a:off x="990600" y="1524000"/>
            <a:ext cx="7162800" cy="5016758"/>
          </a:xfrm>
          <a:prstGeom prst="rect">
            <a:avLst/>
          </a:prstGeom>
          <a:noFill/>
        </p:spPr>
        <p:txBody>
          <a:bodyPr wrap="square" rtlCol="0">
            <a:spAutoFit/>
          </a:bodyPr>
          <a:lstStyle/>
          <a:p>
            <a:r>
              <a:rPr lang="en-US" sz="1600" dirty="0">
                <a:latin typeface="+mj-lt"/>
              </a:rPr>
              <a:t>Butler Flora, C. and </a:t>
            </a:r>
            <a:r>
              <a:rPr lang="en-US" sz="1600" dirty="0" err="1">
                <a:latin typeface="+mj-lt"/>
              </a:rPr>
              <a:t>Bregendahl</a:t>
            </a:r>
            <a:r>
              <a:rPr lang="en-US" sz="1600" dirty="0">
                <a:latin typeface="+mj-lt"/>
              </a:rPr>
              <a:t>, C. (2012) </a:t>
            </a:r>
            <a:r>
              <a:rPr lang="en-US" sz="1600" i="1" dirty="0">
                <a:latin typeface="+mj-lt"/>
              </a:rPr>
              <a:t>Collaborative Community-supported Agriculture: Balancing Community Capitals for Producers and Consumers</a:t>
            </a:r>
            <a:r>
              <a:rPr lang="en-US" sz="1600" dirty="0">
                <a:latin typeface="+mj-lt"/>
              </a:rPr>
              <a:t>. International Journal of Sociology of Agriculture and Food 19 (3): 329-346.</a:t>
            </a:r>
          </a:p>
          <a:p>
            <a:endParaRPr lang="en-US" sz="800" dirty="0">
              <a:latin typeface="+mj-lt"/>
            </a:endParaRPr>
          </a:p>
          <a:p>
            <a:r>
              <a:rPr lang="en-US" sz="1600" dirty="0">
                <a:latin typeface="+mj-lt"/>
              </a:rPr>
              <a:t>Franklin, A., Newton, J., and </a:t>
            </a:r>
            <a:r>
              <a:rPr sz="1600" dirty="0">
                <a:latin typeface="+mj-lt"/>
              </a:rPr>
              <a:t>McEntee</a:t>
            </a:r>
            <a:r>
              <a:rPr lang="en-GB" sz="1600" dirty="0">
                <a:latin typeface="+mj-lt"/>
              </a:rPr>
              <a:t>, J. (2011) </a:t>
            </a:r>
            <a:r>
              <a:rPr lang="en-GB" sz="1600" i="1" dirty="0">
                <a:latin typeface="+mj-lt"/>
              </a:rPr>
              <a:t>Moving beyond the alternative: sustainable communities, rural resilience and the </a:t>
            </a:r>
            <a:r>
              <a:rPr lang="en-GB" sz="1600" i="1" dirty="0" err="1">
                <a:latin typeface="+mj-lt"/>
              </a:rPr>
              <a:t>maintreaming</a:t>
            </a:r>
            <a:r>
              <a:rPr lang="en-GB" sz="1600" i="1" dirty="0">
                <a:latin typeface="+mj-lt"/>
              </a:rPr>
              <a:t> of local food</a:t>
            </a:r>
            <a:r>
              <a:rPr lang="en-GB" sz="1600" dirty="0">
                <a:latin typeface="+mj-lt"/>
              </a:rPr>
              <a:t>. Local Environment, 16 (8): 771-788.</a:t>
            </a:r>
            <a:r>
              <a:rPr lang="en-US" sz="1600" dirty="0">
                <a:latin typeface="+mj-lt"/>
              </a:rPr>
              <a:t>  </a:t>
            </a:r>
          </a:p>
          <a:p>
            <a:endParaRPr lang="en-US" sz="800" dirty="0">
              <a:latin typeface="+mj-lt"/>
            </a:endParaRPr>
          </a:p>
          <a:p>
            <a:r>
              <a:rPr lang="en-US" sz="1600" dirty="0">
                <a:latin typeface="+mn-lt"/>
              </a:rPr>
              <a:t>Keech, D., </a:t>
            </a:r>
            <a:r>
              <a:rPr lang="en-US" sz="1600" dirty="0" err="1">
                <a:latin typeface="+mn-lt"/>
              </a:rPr>
              <a:t>Alldred</a:t>
            </a:r>
            <a:r>
              <a:rPr lang="en-US" sz="1600" dirty="0">
                <a:latin typeface="+mn-lt"/>
              </a:rPr>
              <a:t>, S. and Snow, R (2009) </a:t>
            </a:r>
            <a:r>
              <a:rPr lang="en-US" sz="1600" i="1" dirty="0">
                <a:latin typeface="+mn-lt"/>
              </a:rPr>
              <a:t>An analysis of seven CSA enterprises</a:t>
            </a:r>
            <a:r>
              <a:rPr lang="en-US" sz="1600" dirty="0">
                <a:latin typeface="+mn-lt"/>
              </a:rPr>
              <a:t>. Making Local Food Work Discussion Paper. Soil Association, Bristol.</a:t>
            </a:r>
          </a:p>
          <a:p>
            <a:endParaRPr lang="en-US" sz="800" dirty="0">
              <a:latin typeface="+mj-lt"/>
            </a:endParaRPr>
          </a:p>
          <a:p>
            <a:r>
              <a:rPr lang="en-US" sz="1600" dirty="0">
                <a:latin typeface="+mj-lt"/>
              </a:rPr>
              <a:t>Henderson, E. and Van </a:t>
            </a:r>
            <a:r>
              <a:rPr lang="en-US" sz="1600" dirty="0" err="1">
                <a:latin typeface="+mj-lt"/>
              </a:rPr>
              <a:t>Eyn</a:t>
            </a:r>
            <a:r>
              <a:rPr lang="en-US" sz="1600" dirty="0">
                <a:latin typeface="+mj-lt"/>
              </a:rPr>
              <a:t>, R. (2008) </a:t>
            </a:r>
            <a:r>
              <a:rPr lang="en-GB" sz="1600" i="1" dirty="0">
                <a:latin typeface="Calibri" panose="020F0502020204030204" pitchFamily="34" charset="0"/>
              </a:rPr>
              <a:t>Sharing the Harvest: A Citizen's Guide to Community Supported Agriculture</a:t>
            </a:r>
            <a:r>
              <a:rPr lang="en-GB" sz="1600" dirty="0">
                <a:latin typeface="Calibri" panose="020F0502020204030204" pitchFamily="34" charset="0"/>
              </a:rPr>
              <a:t>. Chelsea Green Publishing, White River Junction.</a:t>
            </a:r>
            <a:endParaRPr lang="en-US" sz="1600" dirty="0">
              <a:latin typeface="Calibri" panose="020F0502020204030204" pitchFamily="34" charset="0"/>
            </a:endParaRPr>
          </a:p>
          <a:p>
            <a:endParaRPr lang="en-US" sz="800" dirty="0">
              <a:latin typeface="+mj-lt"/>
            </a:endParaRPr>
          </a:p>
          <a:p>
            <a:r>
              <a:rPr lang="en-US" sz="1600" dirty="0" err="1">
                <a:latin typeface="+mj-lt"/>
              </a:rPr>
              <a:t>Guthman</a:t>
            </a:r>
            <a:r>
              <a:rPr lang="en-US" sz="1600" dirty="0">
                <a:latin typeface="+mj-lt"/>
              </a:rPr>
              <a:t>, J., Morris, A. and Allen, P (2006) </a:t>
            </a:r>
            <a:r>
              <a:rPr lang="en-US" sz="1600" i="1" dirty="0">
                <a:latin typeface="+mj-lt"/>
              </a:rPr>
              <a:t>Squaring Farm Security in Two Types of Alternative Food Institutions</a:t>
            </a:r>
            <a:r>
              <a:rPr lang="en-US" sz="1600" dirty="0">
                <a:latin typeface="+mj-lt"/>
              </a:rPr>
              <a:t>. Rural Sociology 71 (4): 662-684</a:t>
            </a:r>
          </a:p>
          <a:p>
            <a:endParaRPr lang="en-US" sz="800" dirty="0">
              <a:latin typeface="+mj-lt"/>
            </a:endParaRPr>
          </a:p>
          <a:p>
            <a:endParaRPr lang="en-US" sz="800" dirty="0">
              <a:latin typeface="+mj-lt"/>
            </a:endParaRPr>
          </a:p>
          <a:p>
            <a:r>
              <a:rPr lang="en-US" sz="1600" dirty="0">
                <a:latin typeface="+mj-lt"/>
              </a:rPr>
              <a:t>Schnell, S (2007) </a:t>
            </a:r>
            <a:r>
              <a:rPr lang="en-US" sz="1600" i="1" dirty="0">
                <a:latin typeface="+mj-lt"/>
              </a:rPr>
              <a:t>Food with a farmer’s face: CSA in the United States</a:t>
            </a:r>
            <a:r>
              <a:rPr lang="en-US" sz="1600" dirty="0">
                <a:latin typeface="+mj-lt"/>
              </a:rPr>
              <a:t>. Geographical Review 97 (4): 550-564.</a:t>
            </a:r>
          </a:p>
          <a:p>
            <a:endParaRPr lang="en-US" sz="800" dirty="0"/>
          </a:p>
          <a:p>
            <a:r>
              <a:rPr lang="en-US" sz="1600" dirty="0" err="1">
                <a:latin typeface="+mn-lt"/>
              </a:rPr>
              <a:t>DeLind</a:t>
            </a:r>
            <a:r>
              <a:rPr lang="en-US" sz="1600" dirty="0">
                <a:latin typeface="+mn-lt"/>
              </a:rPr>
              <a:t>, M. (1999) </a:t>
            </a:r>
            <a:r>
              <a:rPr lang="en-US" sz="1600" i="1" dirty="0">
                <a:latin typeface="+mn-lt"/>
              </a:rPr>
              <a:t>Is This a Women’s Movement? The Relationship to Gender of Community Supported Agriculture in Michigan</a:t>
            </a:r>
            <a:r>
              <a:rPr lang="en-US" sz="1600" dirty="0">
                <a:latin typeface="+mn-lt"/>
              </a:rPr>
              <a:t>. Human </a:t>
            </a:r>
            <a:r>
              <a:rPr lang="en-US" sz="1600" dirty="0" err="1">
                <a:latin typeface="+mn-lt"/>
              </a:rPr>
              <a:t>Organisation</a:t>
            </a:r>
            <a:r>
              <a:rPr lang="en-US" sz="1600" dirty="0">
                <a:latin typeface="+mn-lt"/>
              </a:rPr>
              <a:t> 58 (2): 190-200</a:t>
            </a:r>
          </a:p>
        </p:txBody>
      </p:sp>
    </p:spTree>
    <p:extLst>
      <p:ext uri="{BB962C8B-B14F-4D97-AF65-F5344CB8AC3E}">
        <p14:creationId xmlns:p14="http://schemas.microsoft.com/office/powerpoint/2010/main" val="1878285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6264696" cy="584775"/>
          </a:xfrm>
          <a:prstGeom prst="rect">
            <a:avLst/>
          </a:prstGeom>
          <a:noFill/>
        </p:spPr>
        <p:txBody>
          <a:bodyPr wrap="square" rtlCol="0">
            <a:spAutoFit/>
          </a:bodyPr>
          <a:lstStyle/>
          <a:p>
            <a:r>
              <a:rPr lang="en-GB" sz="3200" b="1" dirty="0">
                <a:latin typeface="+mj-lt"/>
              </a:rPr>
              <a:t>Group exercise: CSA critique</a:t>
            </a:r>
            <a:endParaRPr lang="en-US" sz="3200" b="1" dirty="0">
              <a:latin typeface="+mj-lt"/>
            </a:endParaRPr>
          </a:p>
        </p:txBody>
      </p:sp>
      <p:sp>
        <p:nvSpPr>
          <p:cNvPr id="3" name="TextBox 2"/>
          <p:cNvSpPr txBox="1"/>
          <p:nvPr/>
        </p:nvSpPr>
        <p:spPr>
          <a:xfrm>
            <a:off x="683568" y="1268760"/>
            <a:ext cx="7344816" cy="4154984"/>
          </a:xfrm>
          <a:prstGeom prst="rect">
            <a:avLst/>
          </a:prstGeom>
          <a:noFill/>
        </p:spPr>
        <p:txBody>
          <a:bodyPr wrap="square" rtlCol="0">
            <a:spAutoFit/>
          </a:bodyPr>
          <a:lstStyle/>
          <a:p>
            <a:r>
              <a:rPr lang="en-GB" dirty="0">
                <a:latin typeface="+mj-lt"/>
              </a:rPr>
              <a:t>Divide into 4 groups. Think about the CSA story.</a:t>
            </a:r>
          </a:p>
          <a:p>
            <a:endParaRPr lang="en-GB" dirty="0">
              <a:latin typeface="+mj-lt"/>
            </a:endParaRPr>
          </a:p>
          <a:p>
            <a:r>
              <a:rPr lang="en-GB" dirty="0">
                <a:latin typeface="+mj-lt"/>
              </a:rPr>
              <a:t>Group 1 &amp; 2 – Consider three key general strengths of the CSA models we have described as you see them. What main benefits do they offer?</a:t>
            </a:r>
          </a:p>
          <a:p>
            <a:endParaRPr lang="en-GB" dirty="0">
              <a:latin typeface="+mj-lt"/>
            </a:endParaRPr>
          </a:p>
          <a:p>
            <a:r>
              <a:rPr lang="en-GB" dirty="0">
                <a:latin typeface="+mj-lt"/>
              </a:rPr>
              <a:t>Group 3 &amp; 4 – CSAs seem a good idea but they are not the mainstream of farming. Please provide 3-5 critical points about associated difficulties or weaknesses of CSA.</a:t>
            </a:r>
          </a:p>
          <a:p>
            <a:endParaRPr lang="en-GB" dirty="0">
              <a:latin typeface="+mj-lt"/>
            </a:endParaRPr>
          </a:p>
          <a:p>
            <a:r>
              <a:rPr lang="en-GB" dirty="0">
                <a:latin typeface="+mj-lt"/>
              </a:rPr>
              <a:t>10 </a:t>
            </a:r>
            <a:r>
              <a:rPr lang="en-GB" dirty="0" err="1">
                <a:latin typeface="+mj-lt"/>
              </a:rPr>
              <a:t>mins</a:t>
            </a:r>
            <a:r>
              <a:rPr lang="en-GB" dirty="0">
                <a:latin typeface="+mj-lt"/>
              </a:rPr>
              <a:t> and 5 </a:t>
            </a:r>
            <a:r>
              <a:rPr lang="en-GB" dirty="0" err="1">
                <a:latin typeface="+mj-lt"/>
              </a:rPr>
              <a:t>mins</a:t>
            </a:r>
            <a:r>
              <a:rPr lang="en-GB" dirty="0">
                <a:latin typeface="+mj-lt"/>
              </a:rPr>
              <a:t> feedback per group.</a:t>
            </a:r>
            <a:endParaRPr lang="en-US" dirty="0">
              <a:latin typeface="+mj-lt"/>
            </a:endParaRPr>
          </a:p>
        </p:txBody>
      </p:sp>
    </p:spTree>
    <p:extLst>
      <p:ext uri="{BB962C8B-B14F-4D97-AF65-F5344CB8AC3E}">
        <p14:creationId xmlns:p14="http://schemas.microsoft.com/office/powerpoint/2010/main" val="240967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899"/>
            <a:ext cx="7772400" cy="1143000"/>
          </a:xfrm>
        </p:spPr>
        <p:txBody>
          <a:bodyPr/>
          <a:lstStyle/>
          <a:p>
            <a:r>
              <a:rPr lang="en-GB" b="1" dirty="0"/>
              <a:t>Overview of the session</a:t>
            </a:r>
            <a:endParaRPr lang="en-US" b="1" dirty="0"/>
          </a:p>
        </p:txBody>
      </p:sp>
      <p:sp>
        <p:nvSpPr>
          <p:cNvPr id="3" name="Content Placeholder 2"/>
          <p:cNvSpPr>
            <a:spLocks noGrp="1"/>
          </p:cNvSpPr>
          <p:nvPr>
            <p:ph idx="1"/>
          </p:nvPr>
        </p:nvSpPr>
        <p:spPr>
          <a:xfrm>
            <a:off x="457200" y="1556792"/>
            <a:ext cx="8229600" cy="5184576"/>
          </a:xfrm>
        </p:spPr>
        <p:txBody>
          <a:bodyPr>
            <a:noAutofit/>
          </a:bodyPr>
          <a:lstStyle/>
          <a:p>
            <a:r>
              <a:rPr lang="en-GB" sz="2450" dirty="0"/>
              <a:t>Introduction to the idea of social enterprise as a way of organising AFNs striving for sustainable food systems</a:t>
            </a:r>
          </a:p>
          <a:p>
            <a:r>
              <a:rPr lang="en-GB" sz="2450" dirty="0"/>
              <a:t>Review of two types of rural social enterprises in Germany and the UK which show SE business models to achieve:</a:t>
            </a:r>
          </a:p>
          <a:p>
            <a:pPr lvl="1">
              <a:buFont typeface="Wingdings" panose="05000000000000000000" pitchFamily="2" charset="2"/>
              <a:buChar char="Ø"/>
            </a:pPr>
            <a:r>
              <a:rPr lang="en-GB" sz="2050" dirty="0"/>
              <a:t>The conservation of cultural landscapes</a:t>
            </a:r>
          </a:p>
          <a:p>
            <a:pPr lvl="1">
              <a:buFont typeface="Wingdings" panose="05000000000000000000" pitchFamily="2" charset="2"/>
              <a:buChar char="Ø"/>
            </a:pPr>
            <a:r>
              <a:rPr lang="en-GB" sz="2050" dirty="0"/>
              <a:t>The production and supply of organic food and business opportunities for young farmers</a:t>
            </a:r>
          </a:p>
          <a:p>
            <a:pPr marL="400050"/>
            <a:r>
              <a:rPr lang="en-GB" sz="2450" dirty="0"/>
              <a:t>We’ll watch a short film about another (different) English CSA followed by a short discussion about key themes.</a:t>
            </a:r>
          </a:p>
          <a:p>
            <a:pPr marL="400050"/>
            <a:r>
              <a:rPr lang="en-GB" sz="2450" dirty="0"/>
              <a:t>Short account of a community rural land acquisition scheme</a:t>
            </a:r>
          </a:p>
          <a:p>
            <a:pPr marL="400050"/>
            <a:r>
              <a:rPr lang="en-GB" sz="2450" dirty="0"/>
              <a:t>Check progress on the food diary presentations.</a:t>
            </a:r>
          </a:p>
          <a:p>
            <a:pPr marL="57150" indent="0" algn="ctr">
              <a:buNone/>
            </a:pPr>
            <a:r>
              <a:rPr lang="en-GB" sz="2450" dirty="0">
                <a:solidFill>
                  <a:srgbClr val="FF0000"/>
                </a:solidFill>
              </a:rPr>
              <a:t>No breakout rooms today so please join in the discussion.</a:t>
            </a:r>
          </a:p>
          <a:p>
            <a:pPr>
              <a:spcBef>
                <a:spcPts val="0"/>
              </a:spcBef>
            </a:pPr>
            <a:endParaRPr lang="en-GB" sz="8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899"/>
            <a:ext cx="7772400" cy="1143000"/>
          </a:xfrm>
        </p:spPr>
        <p:txBody>
          <a:bodyPr/>
          <a:lstStyle/>
          <a:p>
            <a:r>
              <a:rPr lang="en-GB" b="1" dirty="0"/>
              <a:t>Social enterprise as our sustainability ‘lens’</a:t>
            </a:r>
            <a:endParaRPr lang="en-US" b="1" dirty="0"/>
          </a:p>
        </p:txBody>
      </p:sp>
      <p:sp>
        <p:nvSpPr>
          <p:cNvPr id="3" name="Content Placeholder 2"/>
          <p:cNvSpPr>
            <a:spLocks noGrp="1"/>
          </p:cNvSpPr>
          <p:nvPr>
            <p:ph idx="1"/>
          </p:nvPr>
        </p:nvSpPr>
        <p:spPr>
          <a:xfrm>
            <a:off x="457200" y="1556792"/>
            <a:ext cx="8229600" cy="5184576"/>
          </a:xfrm>
        </p:spPr>
        <p:txBody>
          <a:bodyPr>
            <a:noAutofit/>
          </a:bodyPr>
          <a:lstStyle/>
          <a:p>
            <a:r>
              <a:rPr lang="en-GB" sz="2450" dirty="0"/>
              <a:t>The study of social enterprise (SE) has burgeoned since the late 1990s. Huge expectation invested in SE as engine of social change and inclusion </a:t>
            </a:r>
            <a:r>
              <a:rPr lang="en-GB" sz="1800" dirty="0"/>
              <a:t>(Amin et al. 2002)</a:t>
            </a:r>
            <a:r>
              <a:rPr lang="en-GB" sz="2450" dirty="0"/>
              <a:t>.</a:t>
            </a:r>
          </a:p>
          <a:p>
            <a:pPr>
              <a:spcBef>
                <a:spcPts val="0"/>
              </a:spcBef>
            </a:pPr>
            <a:endParaRPr lang="en-GB" sz="800" dirty="0"/>
          </a:p>
          <a:p>
            <a:pPr>
              <a:spcBef>
                <a:spcPts val="0"/>
              </a:spcBef>
            </a:pPr>
            <a:r>
              <a:rPr lang="en-GB" sz="2450" dirty="0"/>
              <a:t>One group of SEs = AFNs</a:t>
            </a:r>
            <a:r>
              <a:rPr lang="en-GB" sz="2450" i="1" dirty="0"/>
              <a:t> </a:t>
            </a:r>
            <a:r>
              <a:rPr lang="en-GB" sz="2450" dirty="0"/>
              <a:t>that apply profits to social or environmental outcomes. </a:t>
            </a:r>
            <a:r>
              <a:rPr lang="en-GB" sz="1800" dirty="0"/>
              <a:t>(Goodman et al. 2012)</a:t>
            </a:r>
            <a:r>
              <a:rPr lang="en-GB" sz="2450" dirty="0"/>
              <a:t>.</a:t>
            </a:r>
            <a:endParaRPr lang="en-US" sz="2450" dirty="0"/>
          </a:p>
          <a:p>
            <a:endParaRPr lang="en-US" sz="800" dirty="0"/>
          </a:p>
          <a:p>
            <a:r>
              <a:rPr lang="en-GB" sz="2450" dirty="0">
                <a:latin typeface="+mj-lt"/>
              </a:rPr>
              <a:t>Some AFNs can have a ‘political’ goal – (anti-supermarket, co-operative, fair-trade…) and have been studied using e.g. transition theory (scale), communitarian/Marxian approaches (power) and social innovation (routines). </a:t>
            </a:r>
            <a:endParaRPr lang="en-US" sz="2450" dirty="0">
              <a:latin typeface="+mj-lt"/>
            </a:endParaRPr>
          </a:p>
          <a:p>
            <a:endParaRPr lang="en-US" sz="800" dirty="0"/>
          </a:p>
          <a:p>
            <a:r>
              <a:rPr lang="en-US" sz="2450" dirty="0"/>
              <a:t>My case is that SEs are also interesting (and accessible) if considered for how they (</a:t>
            </a:r>
            <a:r>
              <a:rPr lang="en-US" sz="2450" dirty="0" err="1"/>
              <a:t>i</a:t>
            </a:r>
            <a:r>
              <a:rPr lang="en-US" sz="2450" dirty="0"/>
              <a:t>) balance multiple goals and (ii) have ‘agency’ (or impact) in markets.</a:t>
            </a:r>
          </a:p>
        </p:txBody>
      </p:sp>
    </p:spTree>
    <p:extLst>
      <p:ext uri="{BB962C8B-B14F-4D97-AF65-F5344CB8AC3E}">
        <p14:creationId xmlns:p14="http://schemas.microsoft.com/office/powerpoint/2010/main" val="806673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75"/>
            <a:ext cx="4139952" cy="770037"/>
          </a:xfrm>
        </p:spPr>
        <p:txBody>
          <a:bodyPr/>
          <a:lstStyle/>
          <a:p>
            <a:pPr algn="l"/>
            <a:r>
              <a:rPr lang="en-US" sz="4000" b="1" dirty="0"/>
              <a:t>Environmental SEs</a:t>
            </a:r>
          </a:p>
        </p:txBody>
      </p:sp>
      <p:graphicFrame>
        <p:nvGraphicFramePr>
          <p:cNvPr id="9" name="Table 8">
            <a:extLst>
              <a:ext uri="{FF2B5EF4-FFF2-40B4-BE49-F238E27FC236}">
                <a16:creationId xmlns:a16="http://schemas.microsoft.com/office/drawing/2014/main" id="{5FA73D7E-AAE7-4FD4-AEF9-0759B852CC4E}"/>
              </a:ext>
            </a:extLst>
          </p:cNvPr>
          <p:cNvGraphicFramePr>
            <a:graphicFrameLocks noGrp="1"/>
          </p:cNvGraphicFramePr>
          <p:nvPr>
            <p:extLst>
              <p:ext uri="{D42A27DB-BD31-4B8C-83A1-F6EECF244321}">
                <p14:modId xmlns:p14="http://schemas.microsoft.com/office/powerpoint/2010/main" val="3653437562"/>
              </p:ext>
            </p:extLst>
          </p:nvPr>
        </p:nvGraphicFramePr>
        <p:xfrm>
          <a:off x="539552" y="1502269"/>
          <a:ext cx="8208912" cy="146304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1585320806"/>
                    </a:ext>
                  </a:extLst>
                </a:gridCol>
                <a:gridCol w="1368152">
                  <a:extLst>
                    <a:ext uri="{9D8B030D-6E8A-4147-A177-3AD203B41FA5}">
                      <a16:colId xmlns:a16="http://schemas.microsoft.com/office/drawing/2014/main" val="4056963260"/>
                    </a:ext>
                  </a:extLst>
                </a:gridCol>
                <a:gridCol w="1368152">
                  <a:extLst>
                    <a:ext uri="{9D8B030D-6E8A-4147-A177-3AD203B41FA5}">
                      <a16:colId xmlns:a16="http://schemas.microsoft.com/office/drawing/2014/main" val="2084849857"/>
                    </a:ext>
                  </a:extLst>
                </a:gridCol>
                <a:gridCol w="1368152">
                  <a:extLst>
                    <a:ext uri="{9D8B030D-6E8A-4147-A177-3AD203B41FA5}">
                      <a16:colId xmlns:a16="http://schemas.microsoft.com/office/drawing/2014/main" val="2671123944"/>
                    </a:ext>
                  </a:extLst>
                </a:gridCol>
                <a:gridCol w="1368152">
                  <a:extLst>
                    <a:ext uri="{9D8B030D-6E8A-4147-A177-3AD203B41FA5}">
                      <a16:colId xmlns:a16="http://schemas.microsoft.com/office/drawing/2014/main" val="3286913378"/>
                    </a:ext>
                  </a:extLst>
                </a:gridCol>
                <a:gridCol w="1368152">
                  <a:extLst>
                    <a:ext uri="{9D8B030D-6E8A-4147-A177-3AD203B41FA5}">
                      <a16:colId xmlns:a16="http://schemas.microsoft.com/office/drawing/2014/main" val="1582043967"/>
                    </a:ext>
                  </a:extLst>
                </a:gridCol>
              </a:tblGrid>
              <a:tr h="1143000">
                <a:tc>
                  <a:txBody>
                    <a:bodyPr/>
                    <a:lstStyle/>
                    <a:p>
                      <a:r>
                        <a:rPr lang="en-GB" dirty="0"/>
                        <a:t>Traditional non-profit</a:t>
                      </a:r>
                    </a:p>
                  </a:txBody>
                  <a:tcPr/>
                </a:tc>
                <a:tc>
                  <a:txBody>
                    <a:bodyPr/>
                    <a:lstStyle/>
                    <a:p>
                      <a:r>
                        <a:rPr lang="en-GB" sz="1800" b="1" kern="1200" dirty="0">
                          <a:solidFill>
                            <a:schemeClr val="lt1"/>
                          </a:solidFill>
                          <a:effectLst/>
                          <a:latin typeface="+mn-lt"/>
                          <a:ea typeface="+mn-ea"/>
                          <a:cs typeface="+mn-cs"/>
                        </a:rPr>
                        <a:t>Non-profit with income generating activities</a:t>
                      </a:r>
                      <a:endParaRPr lang="en-GB" dirty="0"/>
                    </a:p>
                  </a:txBody>
                  <a:tcPr/>
                </a:tc>
                <a:tc>
                  <a:txBody>
                    <a:bodyPr/>
                    <a:lstStyle/>
                    <a:p>
                      <a:r>
                        <a:rPr lang="en-GB" dirty="0"/>
                        <a:t>Social Enterprise</a:t>
                      </a:r>
                    </a:p>
                  </a:txBody>
                  <a:tcPr/>
                </a:tc>
                <a:tc>
                  <a:txBody>
                    <a:bodyPr/>
                    <a:lstStyle/>
                    <a:p>
                      <a:r>
                        <a:rPr lang="en-GB" dirty="0"/>
                        <a:t>Socially responsible business</a:t>
                      </a:r>
                    </a:p>
                  </a:txBody>
                  <a:tcPr/>
                </a:tc>
                <a:tc>
                  <a:txBody>
                    <a:bodyPr/>
                    <a:lstStyle/>
                    <a:p>
                      <a:r>
                        <a:rPr lang="en-GB" dirty="0"/>
                        <a:t>Business practicing Corporate social </a:t>
                      </a:r>
                      <a:r>
                        <a:rPr lang="en-GB" dirty="0" err="1"/>
                        <a:t>responibility</a:t>
                      </a:r>
                      <a:endParaRPr lang="en-GB" dirty="0"/>
                    </a:p>
                  </a:txBody>
                  <a:tcPr/>
                </a:tc>
                <a:tc>
                  <a:txBody>
                    <a:bodyPr/>
                    <a:lstStyle/>
                    <a:p>
                      <a:r>
                        <a:rPr lang="en-GB" dirty="0"/>
                        <a:t>Traditional for-profit</a:t>
                      </a:r>
                    </a:p>
                  </a:txBody>
                  <a:tcPr/>
                </a:tc>
                <a:extLst>
                  <a:ext uri="{0D108BD9-81ED-4DB2-BD59-A6C34878D82A}">
                    <a16:rowId xmlns:a16="http://schemas.microsoft.com/office/drawing/2014/main" val="1688036262"/>
                  </a:ext>
                </a:extLst>
              </a:tr>
            </a:tbl>
          </a:graphicData>
        </a:graphic>
      </p:graphicFrame>
      <p:sp>
        <p:nvSpPr>
          <p:cNvPr id="10" name="Right Brace 9">
            <a:extLst>
              <a:ext uri="{FF2B5EF4-FFF2-40B4-BE49-F238E27FC236}">
                <a16:creationId xmlns:a16="http://schemas.microsoft.com/office/drawing/2014/main" id="{2E3157D7-9205-4CB7-A6FA-520C50A6404C}"/>
              </a:ext>
            </a:extLst>
          </p:cNvPr>
          <p:cNvSpPr/>
          <p:nvPr/>
        </p:nvSpPr>
        <p:spPr>
          <a:xfrm rot="5400000">
            <a:off x="1982058" y="2243214"/>
            <a:ext cx="535367" cy="2412268"/>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A2CE74B9-E315-495C-89F0-5184F7C00E69}"/>
              </a:ext>
            </a:extLst>
          </p:cNvPr>
          <p:cNvSpPr txBox="1"/>
          <p:nvPr/>
        </p:nvSpPr>
        <p:spPr>
          <a:xfrm>
            <a:off x="524148" y="977421"/>
            <a:ext cx="4983956" cy="461665"/>
          </a:xfrm>
          <a:prstGeom prst="rect">
            <a:avLst/>
          </a:prstGeom>
          <a:noFill/>
        </p:spPr>
        <p:txBody>
          <a:bodyPr wrap="square" rtlCol="0">
            <a:spAutoFit/>
          </a:bodyPr>
          <a:lstStyle/>
          <a:p>
            <a:r>
              <a:rPr lang="en-GB" b="1" dirty="0">
                <a:latin typeface="+mj-lt"/>
              </a:rPr>
              <a:t>Alter 2007 – Hybrid spectrum of SE</a:t>
            </a:r>
          </a:p>
        </p:txBody>
      </p:sp>
      <p:sp>
        <p:nvSpPr>
          <p:cNvPr id="15" name="TextBox 14">
            <a:extLst>
              <a:ext uri="{FF2B5EF4-FFF2-40B4-BE49-F238E27FC236}">
                <a16:creationId xmlns:a16="http://schemas.microsoft.com/office/drawing/2014/main" id="{58AC240F-D558-4735-85F7-ECD284D22E73}"/>
              </a:ext>
            </a:extLst>
          </p:cNvPr>
          <p:cNvSpPr txBox="1"/>
          <p:nvPr/>
        </p:nvSpPr>
        <p:spPr>
          <a:xfrm>
            <a:off x="809581" y="3735211"/>
            <a:ext cx="2880320" cy="1077218"/>
          </a:xfrm>
          <a:prstGeom prst="rect">
            <a:avLst/>
          </a:prstGeom>
          <a:noFill/>
        </p:spPr>
        <p:txBody>
          <a:bodyPr wrap="square" rtlCol="0">
            <a:spAutoFit/>
          </a:bodyPr>
          <a:lstStyle/>
          <a:p>
            <a:pPr algn="ctr"/>
            <a:r>
              <a:rPr lang="en-GB" sz="1600" dirty="0">
                <a:latin typeface="+mj-lt"/>
              </a:rPr>
              <a:t>Mission motive</a:t>
            </a:r>
          </a:p>
          <a:p>
            <a:pPr algn="ctr"/>
            <a:r>
              <a:rPr lang="en-GB" sz="1600" dirty="0">
                <a:latin typeface="+mj-lt"/>
              </a:rPr>
              <a:t>Stakeholder accountability</a:t>
            </a:r>
          </a:p>
          <a:p>
            <a:pPr algn="ctr"/>
            <a:r>
              <a:rPr lang="en-GB" sz="1600" dirty="0">
                <a:latin typeface="+mj-lt"/>
              </a:rPr>
              <a:t>Income reinvested in social programmes or operations</a:t>
            </a:r>
          </a:p>
        </p:txBody>
      </p:sp>
      <p:sp>
        <p:nvSpPr>
          <p:cNvPr id="16" name="Right Brace 15">
            <a:extLst>
              <a:ext uri="{FF2B5EF4-FFF2-40B4-BE49-F238E27FC236}">
                <a16:creationId xmlns:a16="http://schemas.microsoft.com/office/drawing/2014/main" id="{D6750B1C-EAE8-440C-B647-AECAEA78D707}"/>
              </a:ext>
            </a:extLst>
          </p:cNvPr>
          <p:cNvSpPr/>
          <p:nvPr/>
        </p:nvSpPr>
        <p:spPr>
          <a:xfrm rot="5400000">
            <a:off x="6302539" y="2265450"/>
            <a:ext cx="535367" cy="2412268"/>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BC2BE6A6-6E1B-47A3-A9E1-62D087491DA5}"/>
              </a:ext>
            </a:extLst>
          </p:cNvPr>
          <p:cNvSpPr txBox="1"/>
          <p:nvPr/>
        </p:nvSpPr>
        <p:spPr>
          <a:xfrm>
            <a:off x="5130062" y="3790702"/>
            <a:ext cx="2880320" cy="1077218"/>
          </a:xfrm>
          <a:prstGeom prst="rect">
            <a:avLst/>
          </a:prstGeom>
          <a:noFill/>
        </p:spPr>
        <p:txBody>
          <a:bodyPr wrap="square" rtlCol="0">
            <a:spAutoFit/>
          </a:bodyPr>
          <a:lstStyle/>
          <a:p>
            <a:pPr algn="ctr"/>
            <a:r>
              <a:rPr lang="en-GB" sz="1600" dirty="0">
                <a:latin typeface="+mj-lt"/>
              </a:rPr>
              <a:t>Profit-making motive</a:t>
            </a:r>
          </a:p>
          <a:p>
            <a:pPr algn="ctr"/>
            <a:r>
              <a:rPr lang="en-GB" sz="1600" dirty="0">
                <a:latin typeface="+mj-lt"/>
              </a:rPr>
              <a:t>Shareholder accountability</a:t>
            </a:r>
          </a:p>
          <a:p>
            <a:pPr algn="ctr"/>
            <a:r>
              <a:rPr lang="en-GB" sz="1600" dirty="0">
                <a:latin typeface="+mj-lt"/>
              </a:rPr>
              <a:t>Profit redistributed to shareholders</a:t>
            </a:r>
          </a:p>
        </p:txBody>
      </p:sp>
      <p:sp>
        <p:nvSpPr>
          <p:cNvPr id="19" name="TextBox 18">
            <a:extLst>
              <a:ext uri="{FF2B5EF4-FFF2-40B4-BE49-F238E27FC236}">
                <a16:creationId xmlns:a16="http://schemas.microsoft.com/office/drawing/2014/main" id="{30569971-1215-4C0F-8352-2BABD9F53400}"/>
              </a:ext>
            </a:extLst>
          </p:cNvPr>
          <p:cNvSpPr txBox="1"/>
          <p:nvPr/>
        </p:nvSpPr>
        <p:spPr>
          <a:xfrm>
            <a:off x="161764" y="4919354"/>
            <a:ext cx="8964487" cy="1938992"/>
          </a:xfrm>
          <a:prstGeom prst="rect">
            <a:avLst/>
          </a:prstGeom>
          <a:noFill/>
        </p:spPr>
        <p:txBody>
          <a:bodyPr wrap="square" rtlCol="0">
            <a:spAutoFit/>
          </a:bodyPr>
          <a:lstStyle/>
          <a:p>
            <a:r>
              <a:rPr lang="en-US" sz="2000" dirty="0">
                <a:latin typeface="+mj-lt"/>
              </a:rPr>
              <a:t>SEs have a </a:t>
            </a:r>
            <a:r>
              <a:rPr lang="en-US" sz="2000" u="sng" dirty="0">
                <a:latin typeface="+mj-lt"/>
              </a:rPr>
              <a:t>wide</a:t>
            </a:r>
            <a:r>
              <a:rPr lang="en-US" sz="2000" dirty="0">
                <a:latin typeface="+mj-lt"/>
              </a:rPr>
              <a:t> range of definitions and </a:t>
            </a:r>
            <a:r>
              <a:rPr lang="en-US" sz="2000" dirty="0" err="1">
                <a:latin typeface="+mj-lt"/>
              </a:rPr>
              <a:t>organisations</a:t>
            </a:r>
            <a:r>
              <a:rPr lang="en-US" sz="2000" dirty="0">
                <a:latin typeface="+mj-lt"/>
              </a:rPr>
              <a:t> forms (Teasdale 2010). Today I’ll suggest that they are:</a:t>
            </a:r>
          </a:p>
          <a:p>
            <a:pPr algn="ctr"/>
            <a:r>
              <a:rPr lang="en-US" sz="2000" i="1" dirty="0">
                <a:latin typeface="+mj-lt"/>
              </a:rPr>
              <a:t>enterprises which trade principally to fund a ‘social’ mission, requiring them to balance a range of commercial and non-commercial objectives </a:t>
            </a:r>
            <a:r>
              <a:rPr lang="en-US" sz="2000" dirty="0">
                <a:latin typeface="+mj-lt"/>
              </a:rPr>
              <a:t>(Keech 2016).</a:t>
            </a:r>
          </a:p>
          <a:p>
            <a:endParaRPr lang="en-US" sz="2000" dirty="0">
              <a:latin typeface="+mj-lt"/>
            </a:endParaRPr>
          </a:p>
          <a:p>
            <a:r>
              <a:rPr lang="en-US" sz="2000" dirty="0">
                <a:latin typeface="+mj-lt"/>
              </a:rPr>
              <a:t>Some SEs have primarily, or substantially environmental (as well as social?) goals.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p:txBody>
          <a:bodyPr>
            <a:normAutofit/>
          </a:bodyPr>
          <a:lstStyle/>
          <a:p>
            <a:pPr eaLnBrk="1" hangingPunct="1"/>
            <a:r>
              <a:rPr lang="en-GB" b="1" dirty="0">
                <a:latin typeface="Calibri" pitchFamily="34" charset="0"/>
                <a:cs typeface="Calibri" pitchFamily="34" charset="0"/>
              </a:rPr>
              <a:t>The ‘mission’</a:t>
            </a:r>
            <a:endParaRPr lang="en-US" b="1" dirty="0">
              <a:latin typeface="Calibri" pitchFamily="34" charset="0"/>
              <a:cs typeface="Calibri" pitchFamily="34" charset="0"/>
            </a:endParaRPr>
          </a:p>
        </p:txBody>
      </p:sp>
      <p:pic>
        <p:nvPicPr>
          <p:cNvPr id="11267" name="Picture 4"/>
          <p:cNvPicPr>
            <a:picLocks noGrp="1" noChangeAspect="1" noChangeArrowheads="1"/>
          </p:cNvPicPr>
          <p:nvPr>
            <p:ph idx="1"/>
          </p:nvPr>
        </p:nvPicPr>
        <p:blipFill>
          <a:blip r:embed="rId3"/>
          <a:srcRect/>
          <a:stretch>
            <a:fillRect/>
          </a:stretch>
        </p:blipFill>
        <p:spPr>
          <a:xfrm>
            <a:off x="720959" y="1704865"/>
            <a:ext cx="5487987" cy="4114800"/>
          </a:xfrm>
          <a:noFill/>
        </p:spPr>
      </p:pic>
      <p:sp>
        <p:nvSpPr>
          <p:cNvPr id="11268" name="Text Box 7"/>
          <p:cNvSpPr txBox="1">
            <a:spLocks noChangeArrowheads="1"/>
          </p:cNvSpPr>
          <p:nvPr/>
        </p:nvSpPr>
        <p:spPr bwMode="auto">
          <a:xfrm>
            <a:off x="782336" y="5733256"/>
            <a:ext cx="6309944"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GB" sz="1800" dirty="0">
                <a:latin typeface="Arial" pitchFamily="-112" charset="0"/>
              </a:rPr>
              <a:t>Pictures: </a:t>
            </a:r>
            <a:r>
              <a:rPr lang="en-GB" sz="1800" dirty="0" err="1">
                <a:latin typeface="Arial" pitchFamily="-112" charset="0"/>
              </a:rPr>
              <a:t>Buechele</a:t>
            </a:r>
            <a:r>
              <a:rPr lang="en-GB" sz="1800" dirty="0">
                <a:latin typeface="Arial" pitchFamily="-112" charset="0"/>
              </a:rPr>
              <a:t>/</a:t>
            </a:r>
            <a:r>
              <a:rPr lang="en-GB" sz="1800" dirty="0" err="1">
                <a:latin typeface="Arial" pitchFamily="-112" charset="0"/>
              </a:rPr>
              <a:t>Dagenbeck</a:t>
            </a:r>
            <a:r>
              <a:rPr lang="en-GB" dirty="0">
                <a:latin typeface="Arial" pitchFamily="-112" charset="0"/>
              </a:rPr>
              <a:t>;</a:t>
            </a:r>
            <a:r>
              <a:rPr lang="en-GB" sz="1800" dirty="0">
                <a:latin typeface="Arial" pitchFamily="-112" charset="0"/>
              </a:rPr>
              <a:t> BUND.</a:t>
            </a:r>
            <a:endParaRPr lang="en-US" sz="1800" dirty="0">
              <a:latin typeface="Arial" pitchFamily="-112" charset="0"/>
            </a:endParaRPr>
          </a:p>
        </p:txBody>
      </p:sp>
      <p:sp>
        <p:nvSpPr>
          <p:cNvPr id="2" name="TextBox 1"/>
          <p:cNvSpPr txBox="1"/>
          <p:nvPr/>
        </p:nvSpPr>
        <p:spPr>
          <a:xfrm>
            <a:off x="6516216" y="1417638"/>
            <a:ext cx="2170584" cy="4154984"/>
          </a:xfrm>
          <a:prstGeom prst="rect">
            <a:avLst/>
          </a:prstGeom>
          <a:noFill/>
        </p:spPr>
        <p:txBody>
          <a:bodyPr wrap="square" rtlCol="0">
            <a:spAutoFit/>
          </a:bodyPr>
          <a:lstStyle/>
          <a:p>
            <a:r>
              <a:rPr lang="en-GB" dirty="0">
                <a:latin typeface="+mj-lt"/>
              </a:rPr>
              <a:t>Decline of 70% in area since 1960s.</a:t>
            </a:r>
          </a:p>
          <a:p>
            <a:r>
              <a:rPr lang="en-GB" dirty="0">
                <a:latin typeface="+mj-lt"/>
              </a:rPr>
              <a:t>Juice price is around €6/100kg.</a:t>
            </a:r>
          </a:p>
          <a:p>
            <a:endParaRPr lang="en-GB" dirty="0"/>
          </a:p>
          <a:p>
            <a:r>
              <a:rPr lang="en-GB" dirty="0">
                <a:latin typeface="+mj-lt"/>
              </a:rPr>
              <a:t>Result = unviable.</a:t>
            </a:r>
          </a:p>
          <a:p>
            <a:r>
              <a:rPr lang="en-GB" dirty="0">
                <a:latin typeface="+mj-lt"/>
              </a:rPr>
              <a:t>Loss of precious </a:t>
            </a:r>
            <a:r>
              <a:rPr lang="en-GB" dirty="0" err="1">
                <a:latin typeface="+mj-lt"/>
              </a:rPr>
              <a:t>biodiveristy</a:t>
            </a:r>
            <a:r>
              <a:rPr lang="en-GB" dirty="0">
                <a:latin typeface="+mj-lt"/>
              </a:rPr>
              <a:t>.</a:t>
            </a:r>
          </a:p>
        </p:txBody>
      </p:sp>
      <p:pic>
        <p:nvPicPr>
          <p:cNvPr id="6" name="Picture 5" descr="images.jpeg"/>
          <p:cNvPicPr>
            <a:picLocks noChangeAspect="1"/>
          </p:cNvPicPr>
          <p:nvPr/>
        </p:nvPicPr>
        <p:blipFill>
          <a:blip r:embed="rId4"/>
          <a:stretch>
            <a:fillRect/>
          </a:stretch>
        </p:blipFill>
        <p:spPr>
          <a:xfrm>
            <a:off x="323528" y="156457"/>
            <a:ext cx="2039833" cy="14401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49824" y="1163638"/>
            <a:ext cx="7772400" cy="1143000"/>
          </a:xfrm>
        </p:spPr>
        <p:txBody>
          <a:bodyPr>
            <a:normAutofit fontScale="90000"/>
          </a:bodyPr>
          <a:lstStyle/>
          <a:p>
            <a:pPr eaLnBrk="1" hangingPunct="1"/>
            <a:r>
              <a:rPr lang="en-GB" b="1" dirty="0">
                <a:latin typeface="Calibri" pitchFamily="34" charset="0"/>
                <a:cs typeface="Calibri" pitchFamily="34" charset="0"/>
              </a:rPr>
              <a:t>‘Disorder’ (</a:t>
            </a:r>
            <a:r>
              <a:rPr lang="en-GB" b="1" dirty="0" err="1">
                <a:latin typeface="Calibri" pitchFamily="34" charset="0"/>
                <a:cs typeface="Calibri" pitchFamily="34" charset="0"/>
              </a:rPr>
              <a:t>Beckert</a:t>
            </a:r>
            <a:r>
              <a:rPr lang="en-GB" b="1" dirty="0">
                <a:latin typeface="Calibri" pitchFamily="34" charset="0"/>
                <a:cs typeface="Calibri" pitchFamily="34" charset="0"/>
              </a:rPr>
              <a:t> 2007) in the juice market</a:t>
            </a:r>
            <a:endParaRPr lang="en-US" b="1" dirty="0">
              <a:latin typeface="Calibri" pitchFamily="34" charset="0"/>
              <a:cs typeface="Calibri" pitchFamily="34" charset="0"/>
            </a:endParaRPr>
          </a:p>
        </p:txBody>
      </p:sp>
      <p:sp>
        <p:nvSpPr>
          <p:cNvPr id="19459" name="Rectangle 3"/>
          <p:cNvSpPr>
            <a:spLocks noGrp="1" noChangeArrowheads="1"/>
          </p:cNvSpPr>
          <p:nvPr>
            <p:ph type="body" idx="1"/>
          </p:nvPr>
        </p:nvSpPr>
        <p:spPr/>
        <p:txBody>
          <a:bodyPr/>
          <a:lstStyle/>
          <a:p>
            <a:pPr eaLnBrk="1" hangingPunct="1">
              <a:buFontTx/>
              <a:buNone/>
            </a:pPr>
            <a:r>
              <a:rPr lang="en-GB" dirty="0"/>
              <a:t> </a:t>
            </a:r>
            <a:endParaRPr lang="en-US" dirty="0"/>
          </a:p>
        </p:txBody>
      </p:sp>
      <p:sp>
        <p:nvSpPr>
          <p:cNvPr id="19460" name="Rectangle 4"/>
          <p:cNvSpPr>
            <a:spLocks noChangeArrowheads="1"/>
          </p:cNvSpPr>
          <p:nvPr/>
        </p:nvSpPr>
        <p:spPr bwMode="auto">
          <a:xfrm>
            <a:off x="3059113" y="2636838"/>
            <a:ext cx="1800225" cy="1152525"/>
          </a:xfrm>
          <a:prstGeom prst="rect">
            <a:avLst/>
          </a:prstGeom>
          <a:solidFill>
            <a:schemeClr val="accent6"/>
          </a:solidFill>
          <a:ln w="9525">
            <a:solidFill>
              <a:schemeClr val="tx1"/>
            </a:solidFill>
            <a:miter lim="800000"/>
            <a:headEnd/>
            <a:tailEnd/>
          </a:ln>
          <a:effectLst/>
        </p:spPr>
        <p:txBody>
          <a:bodyPr wrap="none" anchor="ctr">
            <a:prstTxWarp prst="textNoShape">
              <a:avLst/>
            </a:prstTxWarp>
          </a:bodyPr>
          <a:lstStyle/>
          <a:p>
            <a:r>
              <a:rPr lang="en-GB" sz="1800" dirty="0">
                <a:latin typeface="Arial" pitchFamily="-112" charset="0"/>
              </a:rPr>
              <a:t>Commercial</a:t>
            </a:r>
          </a:p>
          <a:p>
            <a:r>
              <a:rPr lang="en-GB" sz="1800" dirty="0">
                <a:latin typeface="Arial" pitchFamily="-112" charset="0"/>
              </a:rPr>
              <a:t>press</a:t>
            </a:r>
            <a:endParaRPr lang="en-US" sz="1800" dirty="0">
              <a:latin typeface="Arial" pitchFamily="-112" charset="0"/>
            </a:endParaRPr>
          </a:p>
        </p:txBody>
      </p:sp>
      <p:sp>
        <p:nvSpPr>
          <p:cNvPr id="19462" name="Rectangle 6"/>
          <p:cNvSpPr>
            <a:spLocks noChangeArrowheads="1"/>
          </p:cNvSpPr>
          <p:nvPr/>
        </p:nvSpPr>
        <p:spPr bwMode="auto">
          <a:xfrm>
            <a:off x="539750" y="2708275"/>
            <a:ext cx="1368425" cy="935038"/>
          </a:xfrm>
          <a:prstGeom prst="rect">
            <a:avLst/>
          </a:prstGeom>
          <a:solidFill>
            <a:schemeClr val="accent2"/>
          </a:solidFill>
          <a:ln w="9525">
            <a:solidFill>
              <a:schemeClr val="tx1"/>
            </a:solidFill>
            <a:miter lim="800000"/>
            <a:headEnd/>
            <a:tailEnd/>
          </a:ln>
          <a:effectLst/>
        </p:spPr>
        <p:txBody>
          <a:bodyPr wrap="none" anchor="ctr">
            <a:prstTxWarp prst="textNoShape">
              <a:avLst/>
            </a:prstTxWarp>
          </a:bodyPr>
          <a:lstStyle/>
          <a:p>
            <a:pPr>
              <a:spcBef>
                <a:spcPct val="50000"/>
              </a:spcBef>
            </a:pPr>
            <a:r>
              <a:rPr lang="en-GB" sz="1800" dirty="0">
                <a:latin typeface="Arial" pitchFamily="-112" charset="0"/>
              </a:rPr>
              <a:t>Farmers</a:t>
            </a:r>
            <a:endParaRPr lang="en-US" sz="1800" dirty="0">
              <a:latin typeface="Arial" pitchFamily="-112" charset="0"/>
            </a:endParaRPr>
          </a:p>
          <a:p>
            <a:endParaRPr lang="en-US" sz="1800" dirty="0">
              <a:solidFill>
                <a:schemeClr val="hlink"/>
              </a:solidFill>
              <a:latin typeface="Arial" pitchFamily="-112" charset="0"/>
            </a:endParaRPr>
          </a:p>
        </p:txBody>
      </p:sp>
      <p:sp>
        <p:nvSpPr>
          <p:cNvPr id="19463" name="Rectangle 7"/>
          <p:cNvSpPr>
            <a:spLocks noChangeArrowheads="1"/>
          </p:cNvSpPr>
          <p:nvPr/>
        </p:nvSpPr>
        <p:spPr bwMode="auto">
          <a:xfrm>
            <a:off x="7019925" y="2708275"/>
            <a:ext cx="1657350" cy="1081088"/>
          </a:xfrm>
          <a:prstGeom prst="rect">
            <a:avLst/>
          </a:prstGeom>
          <a:solidFill>
            <a:schemeClr val="accent6"/>
          </a:solidFill>
          <a:ln w="9525">
            <a:solidFill>
              <a:schemeClr val="tx1"/>
            </a:solidFill>
            <a:miter lim="800000"/>
            <a:headEnd/>
            <a:tailEnd/>
          </a:ln>
          <a:effectLst/>
        </p:spPr>
        <p:txBody>
          <a:bodyPr wrap="none" anchor="ctr">
            <a:prstTxWarp prst="textNoShape">
              <a:avLst/>
            </a:prstTxWarp>
          </a:bodyPr>
          <a:lstStyle/>
          <a:p>
            <a:r>
              <a:rPr lang="en-GB" sz="1800">
                <a:latin typeface="Arial" pitchFamily="-112" charset="0"/>
              </a:rPr>
              <a:t>Wholesale</a:t>
            </a:r>
          </a:p>
          <a:p>
            <a:r>
              <a:rPr lang="en-GB" sz="1800">
                <a:latin typeface="Arial" pitchFamily="-112" charset="0"/>
              </a:rPr>
              <a:t>Retail</a:t>
            </a:r>
            <a:endParaRPr lang="en-US" sz="1800">
              <a:latin typeface="Arial" pitchFamily="-112" charset="0"/>
            </a:endParaRPr>
          </a:p>
        </p:txBody>
      </p:sp>
      <p:sp>
        <p:nvSpPr>
          <p:cNvPr id="19464" name="Text Box 8"/>
          <p:cNvSpPr txBox="1">
            <a:spLocks noChangeArrowheads="1"/>
          </p:cNvSpPr>
          <p:nvPr/>
        </p:nvSpPr>
        <p:spPr bwMode="auto">
          <a:xfrm>
            <a:off x="5292725" y="3716338"/>
            <a:ext cx="1008063" cy="274637"/>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GB" sz="1200" dirty="0">
                <a:latin typeface="Arial" pitchFamily="-112" charset="0"/>
              </a:rPr>
              <a:t>logistics</a:t>
            </a:r>
          </a:p>
        </p:txBody>
      </p:sp>
      <p:sp>
        <p:nvSpPr>
          <p:cNvPr id="19465" name="AutoShape 9"/>
          <p:cNvSpPr>
            <a:spLocks noChangeArrowheads="1"/>
          </p:cNvSpPr>
          <p:nvPr/>
        </p:nvSpPr>
        <p:spPr bwMode="auto">
          <a:xfrm>
            <a:off x="2051050" y="2852738"/>
            <a:ext cx="936625" cy="215900"/>
          </a:xfrm>
          <a:prstGeom prst="rightArrow">
            <a:avLst>
              <a:gd name="adj1" fmla="val 50000"/>
              <a:gd name="adj2" fmla="val 108456"/>
            </a:avLst>
          </a:prstGeom>
          <a:solidFill>
            <a:srgbClr val="C0504D"/>
          </a:solidFill>
          <a:ln w="9525">
            <a:solidFill>
              <a:schemeClr val="tx1"/>
            </a:solidFill>
            <a:miter lim="800000"/>
            <a:headEnd/>
            <a:tailEnd/>
          </a:ln>
          <a:effectLst/>
        </p:spPr>
        <p:txBody>
          <a:bodyPr wrap="none" anchor="ctr">
            <a:prstTxWarp prst="textNoShape">
              <a:avLst/>
            </a:prstTxWarp>
          </a:bodyPr>
          <a:lstStyle/>
          <a:p>
            <a:endParaRPr lang="en-US" sz="1800" dirty="0">
              <a:ln>
                <a:solidFill>
                  <a:schemeClr val="accent2"/>
                </a:solidFill>
              </a:ln>
              <a:solidFill>
                <a:schemeClr val="accent2"/>
              </a:solidFill>
              <a:latin typeface="Arial" pitchFamily="-112" charset="0"/>
            </a:endParaRPr>
          </a:p>
        </p:txBody>
      </p:sp>
      <p:sp>
        <p:nvSpPr>
          <p:cNvPr id="19466" name="AutoShape 10"/>
          <p:cNvSpPr>
            <a:spLocks noChangeArrowheads="1"/>
          </p:cNvSpPr>
          <p:nvPr/>
        </p:nvSpPr>
        <p:spPr bwMode="auto">
          <a:xfrm>
            <a:off x="2051050" y="3284538"/>
            <a:ext cx="792163" cy="215900"/>
          </a:xfrm>
          <a:prstGeom prst="leftArrow">
            <a:avLst>
              <a:gd name="adj1" fmla="val 50000"/>
              <a:gd name="adj2" fmla="val 91728"/>
            </a:avLst>
          </a:prstGeom>
          <a:solidFill>
            <a:schemeClr val="accent6"/>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467" name="Text Box 11"/>
          <p:cNvSpPr txBox="1">
            <a:spLocks noChangeArrowheads="1"/>
          </p:cNvSpPr>
          <p:nvPr/>
        </p:nvSpPr>
        <p:spPr bwMode="auto">
          <a:xfrm>
            <a:off x="2051050" y="2565400"/>
            <a:ext cx="1081088"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200" dirty="0">
                <a:latin typeface="Arial" pitchFamily="-112" charset="0"/>
              </a:rPr>
              <a:t>apples</a:t>
            </a:r>
            <a:endParaRPr lang="en-US" sz="1200" dirty="0">
              <a:latin typeface="Arial" pitchFamily="-112" charset="0"/>
            </a:endParaRPr>
          </a:p>
        </p:txBody>
      </p:sp>
      <p:sp>
        <p:nvSpPr>
          <p:cNvPr id="19468" name="Text Box 12"/>
          <p:cNvSpPr txBox="1">
            <a:spLocks noChangeArrowheads="1"/>
          </p:cNvSpPr>
          <p:nvPr/>
        </p:nvSpPr>
        <p:spPr bwMode="auto">
          <a:xfrm>
            <a:off x="2268538" y="3500438"/>
            <a:ext cx="935037"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800" dirty="0">
                <a:latin typeface="Arial" pitchFamily="-112" charset="0"/>
              </a:rPr>
              <a:t>€€€</a:t>
            </a:r>
            <a:endParaRPr lang="en-US" sz="1800" dirty="0">
              <a:latin typeface="Arial" pitchFamily="-112" charset="0"/>
            </a:endParaRPr>
          </a:p>
        </p:txBody>
      </p:sp>
      <p:sp>
        <p:nvSpPr>
          <p:cNvPr id="19469" name="AutoShape 13"/>
          <p:cNvSpPr>
            <a:spLocks noChangeArrowheads="1"/>
          </p:cNvSpPr>
          <p:nvPr/>
        </p:nvSpPr>
        <p:spPr bwMode="auto">
          <a:xfrm>
            <a:off x="5219700" y="3213100"/>
            <a:ext cx="1657350" cy="576263"/>
          </a:xfrm>
          <a:prstGeom prst="rightArrow">
            <a:avLst>
              <a:gd name="adj1" fmla="val 50000"/>
              <a:gd name="adj2" fmla="val 71901"/>
            </a:avLst>
          </a:prstGeom>
          <a:solidFill>
            <a:schemeClr val="accent6"/>
          </a:solidFill>
          <a:ln w="9525">
            <a:solidFill>
              <a:schemeClr val="tx1"/>
            </a:solidFill>
            <a:miter lim="800000"/>
            <a:headEnd/>
            <a:tailEnd/>
          </a:ln>
          <a:effectLst/>
        </p:spPr>
        <p:txBody>
          <a:bodyPr wrap="none" anchor="ctr">
            <a:prstTxWarp prst="textNoShape">
              <a:avLst/>
            </a:prstTxWarp>
          </a:bodyPr>
          <a:lstStyle/>
          <a:p>
            <a:r>
              <a:rPr lang="en-GB" sz="1200">
                <a:latin typeface="Arial" pitchFamily="-112" charset="0"/>
              </a:rPr>
              <a:t>Juice products</a:t>
            </a:r>
            <a:endParaRPr lang="en-US" sz="1200">
              <a:latin typeface="Arial" pitchFamily="-112" charset="0"/>
            </a:endParaRPr>
          </a:p>
        </p:txBody>
      </p:sp>
      <p:sp>
        <p:nvSpPr>
          <p:cNvPr id="19470" name="AutoShape 14"/>
          <p:cNvSpPr>
            <a:spLocks noChangeArrowheads="1"/>
          </p:cNvSpPr>
          <p:nvPr/>
        </p:nvSpPr>
        <p:spPr bwMode="auto">
          <a:xfrm>
            <a:off x="5003800" y="2708275"/>
            <a:ext cx="1727200" cy="504825"/>
          </a:xfrm>
          <a:prstGeom prst="leftArrow">
            <a:avLst>
              <a:gd name="adj1" fmla="val 50000"/>
              <a:gd name="adj2" fmla="val 85535"/>
            </a:avLst>
          </a:prstGeom>
          <a:solidFill>
            <a:schemeClr val="accent6"/>
          </a:solidFill>
          <a:ln w="9525">
            <a:solidFill>
              <a:schemeClr val="tx1"/>
            </a:solidFill>
            <a:miter lim="800000"/>
            <a:headEnd/>
            <a:tailEnd/>
          </a:ln>
          <a:effectLst/>
        </p:spPr>
        <p:txBody>
          <a:bodyPr wrap="none" anchor="ctr">
            <a:prstTxWarp prst="textNoShape">
              <a:avLst/>
            </a:prstTxWarp>
          </a:bodyPr>
          <a:lstStyle/>
          <a:p>
            <a:r>
              <a:rPr lang="en-GB" sz="1200" dirty="0">
                <a:latin typeface="Arial" pitchFamily="-112" charset="0"/>
              </a:rPr>
              <a:t>Sales income</a:t>
            </a:r>
            <a:endParaRPr lang="en-US" sz="1200" dirty="0">
              <a:latin typeface="Arial" pitchFamily="-112" charset="0"/>
            </a:endParaRPr>
          </a:p>
        </p:txBody>
      </p:sp>
      <p:sp>
        <p:nvSpPr>
          <p:cNvPr id="19471" name="Text Box 16"/>
          <p:cNvSpPr txBox="1">
            <a:spLocks noChangeArrowheads="1"/>
          </p:cNvSpPr>
          <p:nvPr/>
        </p:nvSpPr>
        <p:spPr bwMode="auto">
          <a:xfrm>
            <a:off x="2700338" y="4581525"/>
            <a:ext cx="2879725"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dirty="0">
                <a:latin typeface="Arial" pitchFamily="-112" charset="0"/>
              </a:rPr>
              <a:t>Problem: inadequate</a:t>
            </a:r>
            <a:endParaRPr lang="en-US" dirty="0">
              <a:latin typeface="Arial" pitchFamily="-112" charset="0"/>
            </a:endParaRPr>
          </a:p>
        </p:txBody>
      </p:sp>
      <p:sp>
        <p:nvSpPr>
          <p:cNvPr id="19472" name="Line 17"/>
          <p:cNvSpPr>
            <a:spLocks noChangeShapeType="1"/>
          </p:cNvSpPr>
          <p:nvPr/>
        </p:nvSpPr>
        <p:spPr bwMode="auto">
          <a:xfrm flipH="1" flipV="1">
            <a:off x="2843213" y="3860800"/>
            <a:ext cx="649287" cy="792163"/>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4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2" grpId="0" animBg="1"/>
      <p:bldP spid="19463" grpId="0" animBg="1"/>
      <p:bldP spid="19464" grpId="0"/>
      <p:bldP spid="19465" grpId="0" animBg="1"/>
      <p:bldP spid="19466" grpId="0" animBg="1"/>
      <p:bldP spid="19467" grpId="0"/>
      <p:bldP spid="19468" grpId="0"/>
      <p:bldP spid="19469" grpId="0" animBg="1"/>
      <p:bldP spid="19470" grpId="0" animBg="1"/>
      <p:bldP spid="19471" grpId="0"/>
      <p:bldP spid="194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80410" y="274638"/>
            <a:ext cx="8229600" cy="1143000"/>
          </a:xfrm>
        </p:spPr>
        <p:txBody>
          <a:bodyPr/>
          <a:lstStyle/>
          <a:p>
            <a:pPr eaLnBrk="1" hangingPunct="1"/>
            <a:r>
              <a:rPr lang="en-GB" b="1" dirty="0">
                <a:latin typeface="+mn-lt"/>
              </a:rPr>
              <a:t>Networked market</a:t>
            </a:r>
            <a:endParaRPr lang="en-US" b="1" dirty="0">
              <a:latin typeface="+mn-lt"/>
            </a:endParaRPr>
          </a:p>
        </p:txBody>
      </p:sp>
      <p:sp>
        <p:nvSpPr>
          <p:cNvPr id="20483" name="Rectangle 3"/>
          <p:cNvSpPr>
            <a:spLocks noGrp="1" noChangeArrowheads="1"/>
          </p:cNvSpPr>
          <p:nvPr>
            <p:ph type="body" idx="1"/>
          </p:nvPr>
        </p:nvSpPr>
        <p:spPr>
          <a:xfrm>
            <a:off x="243927" y="1221828"/>
            <a:ext cx="8072489" cy="4276725"/>
          </a:xfrm>
        </p:spPr>
        <p:txBody>
          <a:bodyPr/>
          <a:lstStyle/>
          <a:p>
            <a:pPr eaLnBrk="1" hangingPunct="1">
              <a:buFontTx/>
              <a:buNone/>
            </a:pPr>
            <a:r>
              <a:rPr lang="en-GB" dirty="0"/>
              <a:t> </a:t>
            </a:r>
            <a:endParaRPr lang="en-US" dirty="0"/>
          </a:p>
        </p:txBody>
      </p:sp>
      <p:sp>
        <p:nvSpPr>
          <p:cNvPr id="20484" name="Rectangle 4"/>
          <p:cNvSpPr>
            <a:spLocks noChangeArrowheads="1"/>
          </p:cNvSpPr>
          <p:nvPr/>
        </p:nvSpPr>
        <p:spPr bwMode="auto">
          <a:xfrm>
            <a:off x="3256017" y="2258466"/>
            <a:ext cx="1412375" cy="1089057"/>
          </a:xfrm>
          <a:prstGeom prst="rect">
            <a:avLst/>
          </a:prstGeom>
          <a:solidFill>
            <a:schemeClr val="accent6"/>
          </a:solidFill>
          <a:ln w="9525">
            <a:solidFill>
              <a:schemeClr val="tx1"/>
            </a:solidFill>
            <a:miter lim="800000"/>
            <a:headEnd/>
            <a:tailEnd/>
          </a:ln>
          <a:effectLst/>
        </p:spPr>
        <p:txBody>
          <a:bodyPr wrap="none" anchor="ctr">
            <a:prstTxWarp prst="textNoShape">
              <a:avLst/>
            </a:prstTxWarp>
          </a:bodyPr>
          <a:lstStyle/>
          <a:p>
            <a:endParaRPr lang="en-US" sz="1800">
              <a:solidFill>
                <a:schemeClr val="accent2"/>
              </a:solidFill>
              <a:latin typeface="Arial" pitchFamily="-112" charset="0"/>
            </a:endParaRPr>
          </a:p>
        </p:txBody>
      </p:sp>
      <p:sp>
        <p:nvSpPr>
          <p:cNvPr id="20485" name="Text Box 5"/>
          <p:cNvSpPr txBox="1">
            <a:spLocks noChangeArrowheads="1"/>
          </p:cNvSpPr>
          <p:nvPr/>
        </p:nvSpPr>
        <p:spPr bwMode="auto">
          <a:xfrm>
            <a:off x="3398893" y="2618828"/>
            <a:ext cx="1130522"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1800" dirty="0">
                <a:latin typeface="Arial" pitchFamily="-112" charset="0"/>
              </a:rPr>
              <a:t>Press</a:t>
            </a:r>
            <a:endParaRPr lang="en-US" sz="1800" dirty="0">
              <a:latin typeface="Arial" pitchFamily="-112" charset="0"/>
            </a:endParaRPr>
          </a:p>
        </p:txBody>
      </p:sp>
      <p:sp>
        <p:nvSpPr>
          <p:cNvPr id="20486" name="Rectangle 6"/>
          <p:cNvSpPr>
            <a:spLocks noChangeArrowheads="1"/>
          </p:cNvSpPr>
          <p:nvPr/>
        </p:nvSpPr>
        <p:spPr bwMode="auto">
          <a:xfrm>
            <a:off x="303268" y="2258467"/>
            <a:ext cx="1342300" cy="1020054"/>
          </a:xfrm>
          <a:prstGeom prst="rect">
            <a:avLst/>
          </a:prstGeom>
          <a:solidFill>
            <a:schemeClr val="accent2"/>
          </a:solidFill>
          <a:ln w="9525">
            <a:solidFill>
              <a:schemeClr val="tx1"/>
            </a:solidFill>
            <a:miter lim="800000"/>
            <a:headEnd/>
            <a:tailEnd/>
          </a:ln>
          <a:effectLst/>
        </p:spPr>
        <p:txBody>
          <a:bodyPr wrap="none" anchor="ctr">
            <a:prstTxWarp prst="textNoShape">
              <a:avLst/>
            </a:prstTxWarp>
          </a:bodyPr>
          <a:lstStyle/>
          <a:p>
            <a:pPr>
              <a:spcBef>
                <a:spcPct val="50000"/>
              </a:spcBef>
            </a:pPr>
            <a:r>
              <a:rPr lang="en-GB" sz="1800" dirty="0">
                <a:latin typeface="Arial" pitchFamily="-112" charset="0"/>
              </a:rPr>
              <a:t>Farmers</a:t>
            </a:r>
            <a:endParaRPr lang="en-US" sz="1800" dirty="0">
              <a:latin typeface="Arial" pitchFamily="-112" charset="0"/>
            </a:endParaRPr>
          </a:p>
          <a:p>
            <a:endParaRPr lang="en-US" sz="1800" dirty="0">
              <a:solidFill>
                <a:schemeClr val="hlink"/>
              </a:solidFill>
              <a:latin typeface="Arial" pitchFamily="-112" charset="0"/>
            </a:endParaRPr>
          </a:p>
        </p:txBody>
      </p:sp>
      <p:sp>
        <p:nvSpPr>
          <p:cNvPr id="20487" name="Rectangle 7"/>
          <p:cNvSpPr>
            <a:spLocks noChangeArrowheads="1"/>
          </p:cNvSpPr>
          <p:nvPr/>
        </p:nvSpPr>
        <p:spPr bwMode="auto">
          <a:xfrm>
            <a:off x="6783442" y="2329903"/>
            <a:ext cx="1625710" cy="1021554"/>
          </a:xfrm>
          <a:prstGeom prst="rect">
            <a:avLst/>
          </a:prstGeom>
          <a:solidFill>
            <a:schemeClr val="accent6"/>
          </a:solidFill>
          <a:ln w="9525">
            <a:solidFill>
              <a:schemeClr val="tx1"/>
            </a:solidFill>
            <a:miter lim="800000"/>
            <a:headEnd/>
            <a:tailEnd/>
          </a:ln>
          <a:effectLst/>
        </p:spPr>
        <p:txBody>
          <a:bodyPr wrap="none" anchor="ctr">
            <a:prstTxWarp prst="textNoShape">
              <a:avLst/>
            </a:prstTxWarp>
          </a:bodyPr>
          <a:lstStyle/>
          <a:p>
            <a:pPr>
              <a:spcBef>
                <a:spcPct val="50000"/>
              </a:spcBef>
            </a:pPr>
            <a:r>
              <a:rPr lang="en-GB" sz="1800" dirty="0">
                <a:latin typeface="Arial" pitchFamily="-112" charset="0"/>
              </a:rPr>
              <a:t>Juice</a:t>
            </a:r>
          </a:p>
          <a:p>
            <a:pPr>
              <a:spcBef>
                <a:spcPct val="50000"/>
              </a:spcBef>
            </a:pPr>
            <a:r>
              <a:rPr lang="en-GB" sz="1800" dirty="0">
                <a:latin typeface="Arial" pitchFamily="-112" charset="0"/>
              </a:rPr>
              <a:t>products</a:t>
            </a:r>
            <a:endParaRPr lang="en-US" sz="1800" dirty="0">
              <a:latin typeface="Arial" pitchFamily="-112" charset="0"/>
            </a:endParaRPr>
          </a:p>
          <a:p>
            <a:endParaRPr lang="en-US" sz="1800" dirty="0">
              <a:latin typeface="Arial" pitchFamily="-112" charset="0"/>
            </a:endParaRPr>
          </a:p>
        </p:txBody>
      </p:sp>
      <p:sp>
        <p:nvSpPr>
          <p:cNvPr id="20488" name="AutoShape 9"/>
          <p:cNvSpPr>
            <a:spLocks noChangeArrowheads="1"/>
          </p:cNvSpPr>
          <p:nvPr/>
        </p:nvSpPr>
        <p:spPr bwMode="auto">
          <a:xfrm>
            <a:off x="1814567" y="2474366"/>
            <a:ext cx="1272227" cy="204011"/>
          </a:xfrm>
          <a:prstGeom prst="rightArrow">
            <a:avLst>
              <a:gd name="adj1" fmla="val 50000"/>
              <a:gd name="adj2" fmla="val 150184"/>
            </a:avLst>
          </a:prstGeom>
          <a:solidFill>
            <a:schemeClr val="accent2"/>
          </a:solidFill>
          <a:ln w="9525">
            <a:solidFill>
              <a:schemeClr val="accent2"/>
            </a:solidFill>
            <a:miter lim="800000"/>
            <a:headEnd/>
            <a:tailEnd/>
          </a:ln>
          <a:effectLst/>
        </p:spPr>
        <p:txBody>
          <a:bodyPr wrap="none" anchor="ctr">
            <a:prstTxWarp prst="textNoShape">
              <a:avLst/>
            </a:prstTxWarp>
          </a:bodyPr>
          <a:lstStyle/>
          <a:p>
            <a:endParaRPr lang="en-US" sz="1800">
              <a:solidFill>
                <a:schemeClr val="accent1"/>
              </a:solidFill>
              <a:latin typeface="Arial" pitchFamily="-112" charset="0"/>
            </a:endParaRPr>
          </a:p>
        </p:txBody>
      </p:sp>
      <p:sp>
        <p:nvSpPr>
          <p:cNvPr id="20489" name="AutoShape 10"/>
          <p:cNvSpPr>
            <a:spLocks noChangeArrowheads="1"/>
          </p:cNvSpPr>
          <p:nvPr/>
        </p:nvSpPr>
        <p:spPr bwMode="auto">
          <a:xfrm>
            <a:off x="1814567" y="2906166"/>
            <a:ext cx="1272227" cy="204011"/>
          </a:xfrm>
          <a:prstGeom prst="leftArrow">
            <a:avLst>
              <a:gd name="adj1" fmla="val 50000"/>
              <a:gd name="adj2" fmla="val 150184"/>
            </a:avLst>
          </a:prstGeom>
          <a:solidFill>
            <a:schemeClr val="accent6"/>
          </a:solidFill>
          <a:ln w="9525">
            <a:solidFill>
              <a:schemeClr val="accent6"/>
            </a:solidFill>
            <a:miter lim="800000"/>
            <a:headEnd/>
            <a:tailEnd/>
          </a:ln>
          <a:effectLst/>
        </p:spPr>
        <p:txBody>
          <a:bodyPr wrap="none" anchor="ctr">
            <a:prstTxWarp prst="textNoShape">
              <a:avLst/>
            </a:prstTxWarp>
          </a:bodyPr>
          <a:lstStyle/>
          <a:p>
            <a:endParaRPr lang="en-US"/>
          </a:p>
        </p:txBody>
      </p:sp>
      <p:sp>
        <p:nvSpPr>
          <p:cNvPr id="20490" name="Text Box 11"/>
          <p:cNvSpPr txBox="1">
            <a:spLocks noChangeArrowheads="1"/>
          </p:cNvSpPr>
          <p:nvPr/>
        </p:nvSpPr>
        <p:spPr bwMode="auto">
          <a:xfrm>
            <a:off x="1814567" y="2187028"/>
            <a:ext cx="1060449" cy="27699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1200">
                <a:latin typeface="Arial" pitchFamily="-112" charset="0"/>
              </a:rPr>
              <a:t>apples</a:t>
            </a:r>
            <a:endParaRPr lang="en-US" sz="1200">
              <a:latin typeface="Arial" pitchFamily="-112" charset="0"/>
            </a:endParaRPr>
          </a:p>
        </p:txBody>
      </p:sp>
      <p:sp>
        <p:nvSpPr>
          <p:cNvPr id="20491" name="Text Box 12"/>
          <p:cNvSpPr txBox="1">
            <a:spLocks noChangeArrowheads="1"/>
          </p:cNvSpPr>
          <p:nvPr/>
        </p:nvSpPr>
        <p:spPr bwMode="auto">
          <a:xfrm>
            <a:off x="1814568" y="3122066"/>
            <a:ext cx="1130522"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1800" dirty="0">
                <a:latin typeface="Arial" pitchFamily="-112" charset="0"/>
              </a:rPr>
              <a:t>more ££</a:t>
            </a:r>
            <a:endParaRPr lang="en-US" sz="1800" dirty="0">
              <a:latin typeface="Arial" pitchFamily="-112" charset="0"/>
            </a:endParaRPr>
          </a:p>
        </p:txBody>
      </p:sp>
      <p:sp>
        <p:nvSpPr>
          <p:cNvPr id="20492" name="AutoShape 13"/>
          <p:cNvSpPr>
            <a:spLocks noChangeArrowheads="1"/>
          </p:cNvSpPr>
          <p:nvPr/>
        </p:nvSpPr>
        <p:spPr bwMode="auto">
          <a:xfrm>
            <a:off x="4840342" y="2763292"/>
            <a:ext cx="1695784" cy="885046"/>
          </a:xfrm>
          <a:prstGeom prst="rightArrow">
            <a:avLst>
              <a:gd name="adj1" fmla="val 50000"/>
              <a:gd name="adj2" fmla="val 46144"/>
            </a:avLst>
          </a:prstGeom>
          <a:solidFill>
            <a:schemeClr val="accent6"/>
          </a:solidFill>
          <a:ln w="9525">
            <a:solidFill>
              <a:schemeClr val="accent6"/>
            </a:solidFill>
            <a:miter lim="800000"/>
            <a:headEnd/>
            <a:tailEnd/>
          </a:ln>
          <a:effectLst/>
        </p:spPr>
        <p:txBody>
          <a:bodyPr wrap="none" anchor="ctr">
            <a:prstTxWarp prst="textNoShape">
              <a:avLst/>
            </a:prstTxWarp>
          </a:bodyPr>
          <a:lstStyle/>
          <a:p>
            <a:r>
              <a:rPr lang="en-GB" sz="1200">
                <a:latin typeface="Arial" pitchFamily="-112" charset="0"/>
              </a:rPr>
              <a:t>Logistics, w’sale, retail</a:t>
            </a:r>
            <a:endParaRPr lang="en-US" sz="1200">
              <a:latin typeface="Arial" pitchFamily="-112" charset="0"/>
            </a:endParaRPr>
          </a:p>
        </p:txBody>
      </p:sp>
      <p:sp>
        <p:nvSpPr>
          <p:cNvPr id="20493" name="Rectangle 15"/>
          <p:cNvSpPr>
            <a:spLocks noChangeArrowheads="1"/>
          </p:cNvSpPr>
          <p:nvPr/>
        </p:nvSpPr>
        <p:spPr bwMode="auto">
          <a:xfrm>
            <a:off x="1527230" y="4203153"/>
            <a:ext cx="1765857" cy="1224064"/>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r>
              <a:rPr lang="en-GB" sz="1800" dirty="0">
                <a:latin typeface="Arial" pitchFamily="-112" charset="0"/>
              </a:rPr>
              <a:t>parent NGO</a:t>
            </a:r>
          </a:p>
          <a:p>
            <a:r>
              <a:rPr lang="en-GB" sz="1800" dirty="0">
                <a:latin typeface="Arial" pitchFamily="-112" charset="0"/>
              </a:rPr>
              <a:t>sets up</a:t>
            </a:r>
          </a:p>
          <a:p>
            <a:r>
              <a:rPr lang="en-GB" sz="1800" dirty="0">
                <a:latin typeface="Arial" pitchFamily="-112" charset="0"/>
              </a:rPr>
              <a:t>separate SE</a:t>
            </a:r>
          </a:p>
          <a:p>
            <a:endParaRPr lang="en-US" sz="1800" dirty="0">
              <a:latin typeface="Arial" pitchFamily="-112" charset="0"/>
            </a:endParaRPr>
          </a:p>
        </p:txBody>
      </p:sp>
      <p:sp>
        <p:nvSpPr>
          <p:cNvPr id="20494" name="AutoShape 18"/>
          <p:cNvSpPr>
            <a:spLocks noChangeArrowheads="1"/>
          </p:cNvSpPr>
          <p:nvPr/>
        </p:nvSpPr>
        <p:spPr bwMode="auto">
          <a:xfrm>
            <a:off x="879530" y="3482429"/>
            <a:ext cx="565261" cy="748540"/>
          </a:xfrm>
          <a:prstGeom prst="upArrow">
            <a:avLst>
              <a:gd name="adj1" fmla="val 50000"/>
              <a:gd name="adj2" fmla="val 34366"/>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5" name="AutoShape 19"/>
          <p:cNvSpPr>
            <a:spLocks noChangeArrowheads="1"/>
          </p:cNvSpPr>
          <p:nvPr/>
        </p:nvSpPr>
        <p:spPr bwMode="auto">
          <a:xfrm>
            <a:off x="3327455" y="3482429"/>
            <a:ext cx="565261" cy="748540"/>
          </a:xfrm>
          <a:prstGeom prst="upArrow">
            <a:avLst>
              <a:gd name="adj1" fmla="val 50000"/>
              <a:gd name="adj2" fmla="val 34366"/>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96" name="Text Box 20"/>
          <p:cNvSpPr txBox="1">
            <a:spLocks noChangeArrowheads="1"/>
          </p:cNvSpPr>
          <p:nvPr/>
        </p:nvSpPr>
        <p:spPr bwMode="auto">
          <a:xfrm>
            <a:off x="735067" y="3842791"/>
            <a:ext cx="847113" cy="27699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1200">
                <a:latin typeface="Arial" pitchFamily="-112" charset="0"/>
              </a:rPr>
              <a:t>contract</a:t>
            </a:r>
            <a:endParaRPr lang="en-US" sz="1200">
              <a:latin typeface="Arial" pitchFamily="-112" charset="0"/>
            </a:endParaRPr>
          </a:p>
        </p:txBody>
      </p:sp>
      <p:sp>
        <p:nvSpPr>
          <p:cNvPr id="20497" name="Text Box 21"/>
          <p:cNvSpPr txBox="1">
            <a:spLocks noChangeArrowheads="1"/>
          </p:cNvSpPr>
          <p:nvPr/>
        </p:nvSpPr>
        <p:spPr bwMode="auto">
          <a:xfrm>
            <a:off x="3040117" y="3771353"/>
            <a:ext cx="1128965" cy="27699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1200">
                <a:latin typeface="Arial" pitchFamily="-112" charset="0"/>
              </a:rPr>
              <a:t>differentiation</a:t>
            </a:r>
            <a:endParaRPr lang="en-US" sz="1200">
              <a:latin typeface="Arial" pitchFamily="-112" charset="0"/>
            </a:endParaRPr>
          </a:p>
        </p:txBody>
      </p:sp>
      <p:sp>
        <p:nvSpPr>
          <p:cNvPr id="20498" name="AutoShape 22"/>
          <p:cNvSpPr>
            <a:spLocks noChangeArrowheads="1"/>
          </p:cNvSpPr>
          <p:nvPr/>
        </p:nvSpPr>
        <p:spPr bwMode="auto">
          <a:xfrm>
            <a:off x="3649717" y="3698329"/>
            <a:ext cx="5157424" cy="129306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accent1"/>
            </a:solidFill>
            <a:miter lim="800000"/>
            <a:headEnd/>
            <a:tailEnd/>
          </a:ln>
          <a:effectLst/>
        </p:spPr>
        <p:txBody>
          <a:bodyPr wrap="none" anchor="ctr">
            <a:prstTxWarp prst="textNoShape">
              <a:avLst/>
            </a:prstTxWarp>
          </a:bodyPr>
          <a:lstStyle/>
          <a:p>
            <a:r>
              <a:rPr lang="en-GB" sz="1600">
                <a:latin typeface="Arial" pitchFamily="-112" charset="0"/>
              </a:rPr>
              <a:t>Marketing, customers, grants</a:t>
            </a:r>
            <a:endParaRPr lang="en-US" sz="1600">
              <a:latin typeface="Arial" pitchFamily="-112" charset="0"/>
            </a:endParaRPr>
          </a:p>
        </p:txBody>
      </p:sp>
      <p:sp>
        <p:nvSpPr>
          <p:cNvPr id="20499" name="AutoShape 24"/>
          <p:cNvSpPr>
            <a:spLocks noChangeArrowheads="1"/>
          </p:cNvSpPr>
          <p:nvPr/>
        </p:nvSpPr>
        <p:spPr bwMode="auto">
          <a:xfrm>
            <a:off x="4840342" y="1898104"/>
            <a:ext cx="1694226" cy="748540"/>
          </a:xfrm>
          <a:prstGeom prst="leftArrow">
            <a:avLst>
              <a:gd name="adj1" fmla="val 50000"/>
              <a:gd name="adj2" fmla="val 54509"/>
            </a:avLst>
          </a:prstGeom>
          <a:solidFill>
            <a:schemeClr val="accent6"/>
          </a:solidFill>
          <a:ln w="9525">
            <a:solidFill>
              <a:schemeClr val="accent6"/>
            </a:solidFill>
            <a:miter lim="800000"/>
            <a:headEnd/>
            <a:tailEnd/>
          </a:ln>
          <a:effectLst/>
        </p:spPr>
        <p:txBody>
          <a:bodyPr wrap="none" anchor="ctr">
            <a:prstTxWarp prst="textNoShape">
              <a:avLst/>
            </a:prstTxWarp>
          </a:bodyPr>
          <a:lstStyle/>
          <a:p>
            <a:r>
              <a:rPr lang="en-GB" sz="1200">
                <a:latin typeface="Arial" pitchFamily="-112" charset="0"/>
              </a:rPr>
              <a:t>Sales income</a:t>
            </a:r>
            <a:endParaRPr lang="en-US" sz="1200">
              <a:latin typeface="Arial" pitchFamily="-112" charset="0"/>
            </a:endParaRPr>
          </a:p>
        </p:txBody>
      </p:sp>
      <p:sp>
        <p:nvSpPr>
          <p:cNvPr id="20" name="Rectangle 19"/>
          <p:cNvSpPr/>
          <p:nvPr/>
        </p:nvSpPr>
        <p:spPr>
          <a:xfrm>
            <a:off x="6783442" y="1755228"/>
            <a:ext cx="1625710" cy="543029"/>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783442" y="1755229"/>
            <a:ext cx="1195924" cy="584775"/>
          </a:xfrm>
          <a:prstGeom prst="rect">
            <a:avLst/>
          </a:prstGeom>
          <a:noFill/>
        </p:spPr>
        <p:txBody>
          <a:bodyPr wrap="square" rtlCol="0">
            <a:spAutoFit/>
          </a:bodyPr>
          <a:lstStyle/>
          <a:p>
            <a:r>
              <a:rPr lang="en-US" sz="1600" dirty="0"/>
              <a:t>Civic </a:t>
            </a:r>
            <a:r>
              <a:rPr lang="en-US" sz="1600" dirty="0" err="1"/>
              <a:t>procurem’t</a:t>
            </a:r>
            <a:endParaRPr lang="en-US" sz="1600" dirty="0"/>
          </a:p>
        </p:txBody>
      </p:sp>
      <p:sp>
        <p:nvSpPr>
          <p:cNvPr id="2" name="TextBox 1"/>
          <p:cNvSpPr txBox="1"/>
          <p:nvPr/>
        </p:nvSpPr>
        <p:spPr>
          <a:xfrm>
            <a:off x="4840342" y="5199094"/>
            <a:ext cx="3568810" cy="769441"/>
          </a:xfrm>
          <a:prstGeom prst="rect">
            <a:avLst/>
          </a:prstGeom>
          <a:noFill/>
          <a:ln w="12700">
            <a:solidFill>
              <a:schemeClr val="tx1"/>
            </a:solidFill>
          </a:ln>
        </p:spPr>
        <p:txBody>
          <a:bodyPr wrap="square" rtlCol="0">
            <a:spAutoFit/>
          </a:bodyPr>
          <a:lstStyle/>
          <a:p>
            <a:r>
              <a:rPr lang="en-GB" sz="2200" dirty="0"/>
              <a:t>Sales 600,000 litres p.a.</a:t>
            </a:r>
            <a:endParaRPr lang="en-US" sz="2200" dirty="0"/>
          </a:p>
          <a:p>
            <a:r>
              <a:rPr lang="en-GB" sz="2200" dirty="0"/>
              <a:t>Management and replanting.</a:t>
            </a:r>
          </a:p>
        </p:txBody>
      </p:sp>
      <p:sp>
        <p:nvSpPr>
          <p:cNvPr id="3" name="TextBox 2">
            <a:extLst>
              <a:ext uri="{FF2B5EF4-FFF2-40B4-BE49-F238E27FC236}">
                <a16:creationId xmlns:a16="http://schemas.microsoft.com/office/drawing/2014/main" id="{1122785D-BB83-4035-A56D-0CBE8AE9E237}"/>
              </a:ext>
            </a:extLst>
          </p:cNvPr>
          <p:cNvSpPr txBox="1"/>
          <p:nvPr/>
        </p:nvSpPr>
        <p:spPr>
          <a:xfrm>
            <a:off x="303268" y="5968535"/>
            <a:ext cx="8406742" cy="646331"/>
          </a:xfrm>
          <a:prstGeom prst="rect">
            <a:avLst/>
          </a:prstGeom>
          <a:noFill/>
        </p:spPr>
        <p:txBody>
          <a:bodyPr wrap="square" rtlCol="0">
            <a:spAutoFit/>
          </a:bodyPr>
          <a:lstStyle/>
          <a:p>
            <a:r>
              <a:rPr lang="en-GB" sz="1800" dirty="0">
                <a:latin typeface="+mn-lt"/>
                <a:hlinkClick r:id="rId3"/>
              </a:rPr>
              <a:t>https://www.bund-ravensburg.de/naturschutz-planung/streuobst-saft/</a:t>
            </a:r>
            <a:r>
              <a:rPr lang="en-GB" sz="1800" dirty="0">
                <a:latin typeface="+mn-lt"/>
              </a:rPr>
              <a:t> and </a:t>
            </a:r>
            <a:r>
              <a:rPr lang="en-GB" sz="1800" dirty="0">
                <a:latin typeface="+mn-lt"/>
                <a:hlinkClick r:id="rId4"/>
              </a:rPr>
              <a:t>https://www.nabu.de/natur-und-landschaft/landnutzung/streuobst/</a:t>
            </a:r>
            <a:r>
              <a:rPr lang="en-GB" sz="1800" dirty="0">
                <a:latin typeface="+mn-lt"/>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685800"/>
            <a:ext cx="7056784" cy="2831544"/>
          </a:xfrm>
          <a:prstGeom prst="rect">
            <a:avLst/>
          </a:prstGeom>
          <a:noFill/>
        </p:spPr>
        <p:txBody>
          <a:bodyPr wrap="square" rtlCol="0">
            <a:spAutoFit/>
          </a:bodyPr>
          <a:lstStyle/>
          <a:p>
            <a:r>
              <a:rPr lang="en-GB" sz="2800" b="1" dirty="0">
                <a:latin typeface="+mn-lt"/>
              </a:rPr>
              <a:t>Local food movement emerges in UK from</a:t>
            </a:r>
          </a:p>
          <a:p>
            <a:r>
              <a:rPr lang="en-GB" sz="2800" b="1" dirty="0">
                <a:latin typeface="+mn-lt"/>
              </a:rPr>
              <a:t>the </a:t>
            </a:r>
            <a:r>
              <a:rPr lang="en-GB" sz="2800" b="1" dirty="0">
                <a:solidFill>
                  <a:srgbClr val="FF0000"/>
                </a:solidFill>
                <a:latin typeface="+mn-lt"/>
              </a:rPr>
              <a:t>Third Sector</a:t>
            </a:r>
          </a:p>
          <a:p>
            <a:endParaRPr lang="en-GB" sz="1000" dirty="0">
              <a:latin typeface="+mn-lt"/>
            </a:endParaRPr>
          </a:p>
          <a:p>
            <a:pPr marL="342900" indent="-342900">
              <a:buFont typeface="Arial" panose="020B0604020202020204" pitchFamily="34" charset="0"/>
              <a:buChar char="•"/>
            </a:pPr>
            <a:endParaRPr lang="en-GB" sz="800" dirty="0">
              <a:latin typeface="+mn-lt"/>
            </a:endParaRPr>
          </a:p>
          <a:p>
            <a:pPr marL="342900" indent="-342900">
              <a:buFont typeface="Arial" panose="020B0604020202020204" pitchFamily="34" charset="0"/>
              <a:buChar char="•"/>
            </a:pPr>
            <a:r>
              <a:rPr lang="en-GB" dirty="0">
                <a:latin typeface="+mn-lt"/>
              </a:rPr>
              <a:t>Negligible contribution in terms of food output but social innovation and new enterprise models -  ‘more than just the veg’ films: </a:t>
            </a:r>
            <a:r>
              <a:rPr lang="en-GB" sz="1600" dirty="0">
                <a:solidFill>
                  <a:srgbClr val="00B0F0"/>
                </a:solidFill>
                <a:latin typeface="+mn-lt"/>
              </a:rPr>
              <a:t>https://www.youtube.com/watch?v=bcGdJqrlmRM&amp;list=PLGLfXygsryTD_r3poB2dXDvNpgj4KLPW_&amp;index=2</a:t>
            </a:r>
            <a:endParaRPr lang="en-GB" sz="1600" b="1" dirty="0">
              <a:solidFill>
                <a:srgbClr val="00B0F0"/>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323527"/>
            <a:ext cx="4436930" cy="3369254"/>
          </a:xfrm>
          <a:prstGeom prst="rect">
            <a:avLst/>
          </a:prstGeom>
        </p:spPr>
      </p:pic>
      <p:sp>
        <p:nvSpPr>
          <p:cNvPr id="5" name="Oval 4"/>
          <p:cNvSpPr/>
          <p:nvPr/>
        </p:nvSpPr>
        <p:spPr>
          <a:xfrm>
            <a:off x="6934481" y="3140969"/>
            <a:ext cx="2209519"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99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476672"/>
            <a:ext cx="8077200" cy="6230616"/>
          </a:xfrm>
          <a:prstGeom prst="rect">
            <a:avLst/>
          </a:prstGeom>
        </p:spPr>
        <p:txBody>
          <a:bodyPr wrap="square">
            <a:spAutoFit/>
          </a:bodyPr>
          <a:lstStyle/>
          <a:p>
            <a:pPr>
              <a:lnSpc>
                <a:spcPct val="80000"/>
              </a:lnSpc>
            </a:pPr>
            <a:r>
              <a:rPr lang="en-GB" sz="3200" b="1" dirty="0">
                <a:latin typeface="+mj-lt"/>
                <a:ea typeface="ＭＳ Ｐゴシック" pitchFamily="-84" charset="-128"/>
                <a:cs typeface="ＭＳ Ｐゴシック" pitchFamily="-84" charset="-128"/>
              </a:rPr>
              <a:t>1. CSA - What is it?</a:t>
            </a:r>
          </a:p>
          <a:p>
            <a:pPr>
              <a:lnSpc>
                <a:spcPct val="80000"/>
              </a:lnSpc>
            </a:pPr>
            <a:endParaRPr lang="en-GB" b="1" dirty="0">
              <a:latin typeface="+mj-lt"/>
              <a:ea typeface="ＭＳ Ｐゴシック" pitchFamily="-84" charset="-128"/>
              <a:cs typeface="ＭＳ Ｐゴシック" pitchFamily="-84" charset="-128"/>
            </a:endParaRPr>
          </a:p>
          <a:p>
            <a:pPr eaLnBrk="1" hangingPunct="1">
              <a:lnSpc>
                <a:spcPct val="80000"/>
              </a:lnSpc>
            </a:pPr>
            <a:endParaRPr lang="en-GB" sz="1000" dirty="0">
              <a:latin typeface="+mj-lt"/>
              <a:ea typeface="ＭＳ Ｐゴシック" pitchFamily="-84" charset="-128"/>
              <a:cs typeface="ＭＳ Ｐゴシック" pitchFamily="-84" charset="-128"/>
            </a:endParaRPr>
          </a:p>
          <a:p>
            <a:pPr>
              <a:lnSpc>
                <a:spcPct val="80000"/>
              </a:lnSpc>
            </a:pPr>
            <a:r>
              <a:rPr lang="en-GB" dirty="0">
                <a:latin typeface="+mj-lt"/>
                <a:ea typeface="ＭＳ Ｐゴシック" pitchFamily="-84" charset="-128"/>
                <a:cs typeface="ＭＳ Ｐゴシック" pitchFamily="-84" charset="-128"/>
              </a:rPr>
              <a:t>CSA has a number of characteristics which </a:t>
            </a:r>
            <a:r>
              <a:rPr lang="en-GB" u="sng" dirty="0">
                <a:latin typeface="+mj-lt"/>
                <a:ea typeface="ＭＳ Ｐゴシック" pitchFamily="-84" charset="-128"/>
                <a:cs typeface="ＭＳ Ｐゴシック" pitchFamily="-84" charset="-128"/>
              </a:rPr>
              <a:t>may</a:t>
            </a:r>
            <a:r>
              <a:rPr lang="en-GB" dirty="0">
                <a:latin typeface="+mj-lt"/>
                <a:ea typeface="ＭＳ Ｐゴシック" pitchFamily="-84" charset="-128"/>
                <a:cs typeface="ＭＳ Ｐゴシック" pitchFamily="-84" charset="-128"/>
              </a:rPr>
              <a:t> include:</a:t>
            </a:r>
          </a:p>
          <a:p>
            <a:pPr>
              <a:lnSpc>
                <a:spcPct val="80000"/>
              </a:lnSpc>
            </a:pPr>
            <a:endParaRPr lang="en-GB" dirty="0">
              <a:latin typeface="+mj-lt"/>
              <a:ea typeface="ＭＳ Ｐゴシック" pitchFamily="-84" charset="-128"/>
              <a:cs typeface="ＭＳ Ｐゴシック" pitchFamily="-84" charset="-128"/>
            </a:endParaRPr>
          </a:p>
          <a:p>
            <a:pPr lvl="1">
              <a:lnSpc>
                <a:spcPct val="80000"/>
              </a:lnSpc>
              <a:buFont typeface="Arial"/>
              <a:buChar char="•"/>
            </a:pPr>
            <a:r>
              <a:rPr lang="en-GB" u="sng" dirty="0">
                <a:latin typeface="+mj-lt"/>
              </a:rPr>
              <a:t> Shared risk</a:t>
            </a:r>
            <a:r>
              <a:rPr lang="en-GB" dirty="0">
                <a:latin typeface="+mj-lt"/>
              </a:rPr>
              <a:t> between farmer and consumer (member)</a:t>
            </a:r>
          </a:p>
          <a:p>
            <a:pPr lvl="1">
              <a:lnSpc>
                <a:spcPct val="80000"/>
              </a:lnSpc>
              <a:buFont typeface="Arial"/>
              <a:buChar char="•"/>
            </a:pPr>
            <a:endParaRPr lang="en-GB" dirty="0">
              <a:latin typeface="+mj-lt"/>
            </a:endParaRPr>
          </a:p>
          <a:p>
            <a:pPr lvl="1">
              <a:lnSpc>
                <a:spcPct val="80000"/>
              </a:lnSpc>
              <a:buFont typeface="Arial"/>
              <a:buChar char="•"/>
            </a:pPr>
            <a:r>
              <a:rPr lang="en-GB" dirty="0">
                <a:latin typeface="+mj-lt"/>
              </a:rPr>
              <a:t> Advanced, or regular payment for food</a:t>
            </a:r>
          </a:p>
          <a:p>
            <a:pPr lvl="1">
              <a:lnSpc>
                <a:spcPct val="80000"/>
              </a:lnSpc>
              <a:buFont typeface="Arial"/>
              <a:buChar char="•"/>
            </a:pPr>
            <a:endParaRPr lang="en-GB" dirty="0">
              <a:latin typeface="+mj-lt"/>
            </a:endParaRPr>
          </a:p>
          <a:p>
            <a:pPr lvl="1">
              <a:lnSpc>
                <a:spcPct val="80000"/>
              </a:lnSpc>
              <a:buFont typeface="Arial"/>
              <a:buChar char="•"/>
            </a:pPr>
            <a:r>
              <a:rPr lang="en-GB" dirty="0">
                <a:latin typeface="+mj-lt"/>
              </a:rPr>
              <a:t> Co-operative/democratic management</a:t>
            </a:r>
          </a:p>
          <a:p>
            <a:pPr lvl="1">
              <a:lnSpc>
                <a:spcPct val="80000"/>
              </a:lnSpc>
              <a:buFont typeface="Arial"/>
              <a:buChar char="•"/>
            </a:pPr>
            <a:endParaRPr lang="en-GB" dirty="0">
              <a:latin typeface="+mj-lt"/>
            </a:endParaRPr>
          </a:p>
          <a:p>
            <a:pPr lvl="1">
              <a:lnSpc>
                <a:spcPct val="80000"/>
              </a:lnSpc>
              <a:buFont typeface="Arial"/>
              <a:buChar char="•"/>
            </a:pPr>
            <a:r>
              <a:rPr lang="en-GB" dirty="0">
                <a:latin typeface="+mj-lt"/>
              </a:rPr>
              <a:t> Contribution by members to labour</a:t>
            </a:r>
          </a:p>
          <a:p>
            <a:pPr lvl="1">
              <a:lnSpc>
                <a:spcPct val="80000"/>
              </a:lnSpc>
              <a:buFont typeface="Arial"/>
              <a:buChar char="•"/>
            </a:pPr>
            <a:endParaRPr lang="en-GB" dirty="0">
              <a:latin typeface="+mj-lt"/>
            </a:endParaRPr>
          </a:p>
          <a:p>
            <a:pPr lvl="1">
              <a:lnSpc>
                <a:spcPct val="80000"/>
              </a:lnSpc>
              <a:buFont typeface="Arial"/>
              <a:buChar char="•"/>
            </a:pPr>
            <a:r>
              <a:rPr lang="en-GB" dirty="0">
                <a:latin typeface="+mj-lt"/>
              </a:rPr>
              <a:t> Access to the farm for education, relaxation… etc.</a:t>
            </a:r>
          </a:p>
          <a:p>
            <a:pPr>
              <a:lnSpc>
                <a:spcPct val="80000"/>
              </a:lnSpc>
            </a:pPr>
            <a:endParaRPr lang="en-GB" dirty="0">
              <a:latin typeface="+mj-lt"/>
              <a:ea typeface="ＭＳ Ｐゴシック" pitchFamily="-84" charset="-128"/>
              <a:cs typeface="ＭＳ Ｐゴシック" pitchFamily="-84" charset="-128"/>
            </a:endParaRPr>
          </a:p>
          <a:p>
            <a:pPr>
              <a:lnSpc>
                <a:spcPct val="80000"/>
              </a:lnSpc>
            </a:pPr>
            <a:r>
              <a:rPr lang="en-GB" dirty="0">
                <a:latin typeface="+mj-lt"/>
                <a:ea typeface="ＭＳ Ｐゴシック" pitchFamily="-84" charset="-128"/>
                <a:cs typeface="ＭＳ Ｐゴシック" pitchFamily="-84" charset="-128"/>
              </a:rPr>
              <a:t>Essentially, it is a way of planning cash-flow and cropping; and </a:t>
            </a:r>
            <a:r>
              <a:rPr lang="en-GB" i="1" dirty="0">
                <a:latin typeface="+mj-lt"/>
                <a:ea typeface="ＭＳ Ｐゴシック" pitchFamily="-84" charset="-128"/>
                <a:cs typeface="ＭＳ Ｐゴシック" pitchFamily="-84" charset="-128"/>
              </a:rPr>
              <a:t>may</a:t>
            </a:r>
            <a:r>
              <a:rPr lang="en-GB" dirty="0">
                <a:latin typeface="+mj-lt"/>
                <a:ea typeface="ＭＳ Ｐゴシック" pitchFamily="-84" charset="-128"/>
                <a:cs typeface="ＭＳ Ｐゴシック" pitchFamily="-84" charset="-128"/>
              </a:rPr>
              <a:t> renegotiate the distinction between farmer, landholder, customer.</a:t>
            </a:r>
          </a:p>
          <a:p>
            <a:pPr>
              <a:lnSpc>
                <a:spcPct val="80000"/>
              </a:lnSpc>
            </a:pPr>
            <a:endParaRPr lang="en-GB" dirty="0">
              <a:latin typeface="+mj-lt"/>
              <a:ea typeface="ＭＳ Ｐゴシック" pitchFamily="-84" charset="-128"/>
              <a:cs typeface="ＭＳ Ｐゴシック" pitchFamily="-84" charset="-128"/>
            </a:endParaRPr>
          </a:p>
          <a:p>
            <a:pPr>
              <a:lnSpc>
                <a:spcPct val="80000"/>
              </a:lnSpc>
            </a:pPr>
            <a:r>
              <a:rPr lang="en-GB" dirty="0">
                <a:latin typeface="+mj-lt"/>
                <a:ea typeface="ＭＳ Ｐゴシック" pitchFamily="-84" charset="-128"/>
                <a:cs typeface="ＭＳ Ｐゴシック" pitchFamily="-84" charset="-128"/>
                <a:hlinkClick r:id="rId3"/>
              </a:rPr>
              <a:t>https://www.asociaceampi.cz/co-delame/komunitou-podporovane-zemedelstvi/</a:t>
            </a:r>
            <a:r>
              <a:rPr lang="en-GB" dirty="0">
                <a:latin typeface="+mj-lt"/>
                <a:ea typeface="ＭＳ Ｐゴシック" pitchFamily="-84" charset="-128"/>
                <a:cs typeface="ＭＳ Ｐゴシック" pitchFamily="-8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E36542A2C75F4EBDA32FC4C22F206B" ma:contentTypeVersion="13" ma:contentTypeDescription="Create a new document." ma:contentTypeScope="" ma:versionID="31399e781c7235c414a097e2a0dab215">
  <xsd:schema xmlns:xsd="http://www.w3.org/2001/XMLSchema" xmlns:xs="http://www.w3.org/2001/XMLSchema" xmlns:p="http://schemas.microsoft.com/office/2006/metadata/properties" xmlns:ns3="856d00b7-ac55-4f66-bd26-37c6fc67823b" xmlns:ns4="2fa4757f-0a96-4695-9d74-52ed6392fefb" targetNamespace="http://schemas.microsoft.com/office/2006/metadata/properties" ma:root="true" ma:fieldsID="912a7019c96545c526d236559a6cd3d6" ns3:_="" ns4:_="">
    <xsd:import namespace="856d00b7-ac55-4f66-bd26-37c6fc67823b"/>
    <xsd:import namespace="2fa4757f-0a96-4695-9d74-52ed6392fef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6d00b7-ac55-4f66-bd26-37c6fc6782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a4757f-0a96-4695-9d74-52ed6392fef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30C50D-15EB-4175-BA7A-5F3350BAE304}">
  <ds:schemaRefs>
    <ds:schemaRef ds:uri="http://schemas.microsoft.com/office/2006/documentManagement/types"/>
    <ds:schemaRef ds:uri="http://schemas.microsoft.com/office/2006/metadata/properties"/>
    <ds:schemaRef ds:uri="http://purl.org/dc/dcmitype/"/>
    <ds:schemaRef ds:uri="2fa4757f-0a96-4695-9d74-52ed6392fefb"/>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856d00b7-ac55-4f66-bd26-37c6fc67823b"/>
  </ds:schemaRefs>
</ds:datastoreItem>
</file>

<file path=customXml/itemProps2.xml><?xml version="1.0" encoding="utf-8"?>
<ds:datastoreItem xmlns:ds="http://schemas.openxmlformats.org/officeDocument/2006/customXml" ds:itemID="{0C99F8E3-71EF-45B4-9280-2AD7995E19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6d00b7-ac55-4f66-bd26-37c6fc67823b"/>
    <ds:schemaRef ds:uri="2fa4757f-0a96-4695-9d74-52ed6392f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1DAE93-EE7D-45E2-8AE6-F74A0D5495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7311</TotalTime>
  <Words>2371</Words>
  <Application>Microsoft Office PowerPoint</Application>
  <PresentationFormat>On-screen Show (4:3)</PresentationFormat>
  <Paragraphs>266</Paragraphs>
  <Slides>19</Slides>
  <Notes>19</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29" baseType="lpstr">
      <vt:lpstr>ＭＳ Ｐゴシック</vt:lpstr>
      <vt:lpstr>Arial</vt:lpstr>
      <vt:lpstr>Calibri</vt:lpstr>
      <vt:lpstr>Frutiger 57Cn</vt:lpstr>
      <vt:lpstr>Times New Roman</vt:lpstr>
      <vt:lpstr>Wingdings</vt:lpstr>
      <vt:lpstr>Default Design</vt:lpstr>
      <vt:lpstr>1_Default Design</vt:lpstr>
      <vt:lpstr>2_Default Design</vt:lpstr>
      <vt:lpstr>Photo Editor Photo</vt:lpstr>
      <vt:lpstr>PowerPoint Presentation</vt:lpstr>
      <vt:lpstr>Overview of the session</vt:lpstr>
      <vt:lpstr>Social enterprise as our sustainability ‘lens’</vt:lpstr>
      <vt:lpstr>Environmental SEs</vt:lpstr>
      <vt:lpstr>The ‘mission’</vt:lpstr>
      <vt:lpstr>‘Disorder’ (Beckert 2007) in the juice market</vt:lpstr>
      <vt:lpstr>Networked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CCRI</dc:creator>
  <cp:lastModifiedBy>KEECH, Daniel</cp:lastModifiedBy>
  <cp:revision>545</cp:revision>
  <cp:lastPrinted>2022-03-22T16:23:53Z</cp:lastPrinted>
  <dcterms:created xsi:type="dcterms:W3CDTF">2015-04-10T13:26:08Z</dcterms:created>
  <dcterms:modified xsi:type="dcterms:W3CDTF">2023-04-25T11:36:41Z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0x010100D3E36542A2C75F4EBDA32FC4C22F206B</vt:lpwstr>
  </property>
</Properties>
</file>