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59" r:id="rId3"/>
    <p:sldId id="260" r:id="rId4"/>
    <p:sldId id="305" r:id="rId5"/>
    <p:sldId id="338" r:id="rId6"/>
    <p:sldId id="353" r:id="rId7"/>
    <p:sldId id="352" r:id="rId8"/>
    <p:sldId id="277" r:id="rId9"/>
    <p:sldId id="285" r:id="rId10"/>
    <p:sldId id="309" r:id="rId11"/>
    <p:sldId id="343" r:id="rId12"/>
    <p:sldId id="347" r:id="rId13"/>
    <p:sldId id="337" r:id="rId14"/>
    <p:sldId id="350" r:id="rId15"/>
    <p:sldId id="348" r:id="rId16"/>
    <p:sldId id="351" r:id="rId17"/>
    <p:sldId id="304" r:id="rId18"/>
    <p:sldId id="294" r:id="rId19"/>
    <p:sldId id="261" r:id="rId20"/>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List1!$B$1</c:f>
              <c:strCache>
                <c:ptCount val="1"/>
                <c:pt idx="0">
                  <c:v>Ano</c:v>
                </c:pt>
              </c:strCache>
            </c:strRef>
          </c:tx>
          <c:spPr>
            <a:solidFill>
              <a:schemeClr val="accent1"/>
            </a:solidFill>
            <a:ln>
              <a:noFill/>
            </a:ln>
            <a:effectLst/>
          </c:spPr>
          <c:invertIfNegative val="0"/>
          <c:cat>
            <c:strRef>
              <c:f>List1!$A$2:$A$6</c:f>
              <c:strCache>
                <c:ptCount val="5"/>
                <c:pt idx="0">
                  <c:v>Postoje k ochraně přírody</c:v>
                </c:pt>
                <c:pt idx="1">
                  <c:v>Ocenění přírody</c:v>
                </c:pt>
                <c:pt idx="2">
                  <c:v>Přesvědčení o vlastní efektivitě</c:v>
                </c:pt>
                <c:pt idx="3">
                  <c:v>Vztah k místu</c:v>
                </c:pt>
                <c:pt idx="4">
                  <c:v>Enviro- chování</c:v>
                </c:pt>
              </c:strCache>
            </c:strRef>
          </c:cat>
          <c:val>
            <c:numRef>
              <c:f>List1!$B$2:$B$6</c:f>
              <c:numCache>
                <c:formatCode>General</c:formatCode>
                <c:ptCount val="5"/>
                <c:pt idx="0">
                  <c:v>4.33</c:v>
                </c:pt>
                <c:pt idx="1">
                  <c:v>4.07</c:v>
                </c:pt>
                <c:pt idx="2">
                  <c:v>4.1500000000000004</c:v>
                </c:pt>
                <c:pt idx="3">
                  <c:v>4.3099999999999996</c:v>
                </c:pt>
                <c:pt idx="4">
                  <c:v>3.94</c:v>
                </c:pt>
              </c:numCache>
            </c:numRef>
          </c:val>
          <c:extLst>
            <c:ext xmlns:c16="http://schemas.microsoft.com/office/drawing/2014/chart" uri="{C3380CC4-5D6E-409C-BE32-E72D297353CC}">
              <c16:uniqueId val="{00000000-4039-40B5-B22A-5058C74B2B00}"/>
            </c:ext>
          </c:extLst>
        </c:ser>
        <c:ser>
          <c:idx val="1"/>
          <c:order val="1"/>
          <c:tx>
            <c:strRef>
              <c:f>List1!$C$1</c:f>
              <c:strCache>
                <c:ptCount val="1"/>
                <c:pt idx="0">
                  <c:v>Ne</c:v>
                </c:pt>
              </c:strCache>
            </c:strRef>
          </c:tx>
          <c:spPr>
            <a:solidFill>
              <a:schemeClr val="accent2"/>
            </a:solidFill>
            <a:ln>
              <a:noFill/>
            </a:ln>
            <a:effectLst/>
          </c:spPr>
          <c:invertIfNegative val="0"/>
          <c:cat>
            <c:strRef>
              <c:f>List1!$A$2:$A$6</c:f>
              <c:strCache>
                <c:ptCount val="5"/>
                <c:pt idx="0">
                  <c:v>Postoje k ochraně přírody</c:v>
                </c:pt>
                <c:pt idx="1">
                  <c:v>Ocenění přírody</c:v>
                </c:pt>
                <c:pt idx="2">
                  <c:v>Přesvědčení o vlastní efektivitě</c:v>
                </c:pt>
                <c:pt idx="3">
                  <c:v>Vztah k místu</c:v>
                </c:pt>
                <c:pt idx="4">
                  <c:v>Enviro- chování</c:v>
                </c:pt>
              </c:strCache>
            </c:strRef>
          </c:cat>
          <c:val>
            <c:numRef>
              <c:f>List1!$C$2:$C$6</c:f>
              <c:numCache>
                <c:formatCode>General</c:formatCode>
                <c:ptCount val="5"/>
                <c:pt idx="0">
                  <c:v>4.08</c:v>
                </c:pt>
                <c:pt idx="1">
                  <c:v>3.73</c:v>
                </c:pt>
                <c:pt idx="2">
                  <c:v>3.79</c:v>
                </c:pt>
                <c:pt idx="3">
                  <c:v>4.26</c:v>
                </c:pt>
                <c:pt idx="4">
                  <c:v>3.42</c:v>
                </c:pt>
              </c:numCache>
            </c:numRef>
          </c:val>
          <c:extLst>
            <c:ext xmlns:c16="http://schemas.microsoft.com/office/drawing/2014/chart" uri="{C3380CC4-5D6E-409C-BE32-E72D297353CC}">
              <c16:uniqueId val="{00000001-4039-40B5-B22A-5058C74B2B00}"/>
            </c:ext>
          </c:extLst>
        </c:ser>
        <c:dLbls>
          <c:showLegendKey val="0"/>
          <c:showVal val="0"/>
          <c:showCatName val="0"/>
          <c:showSerName val="0"/>
          <c:showPercent val="0"/>
          <c:showBubbleSize val="0"/>
        </c:dLbls>
        <c:gapWidth val="219"/>
        <c:overlap val="-27"/>
        <c:axId val="876708960"/>
        <c:axId val="876706336"/>
      </c:barChart>
      <c:catAx>
        <c:axId val="876708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876706336"/>
        <c:crosses val="autoZero"/>
        <c:auto val="1"/>
        <c:lblAlgn val="ctr"/>
        <c:lblOffset val="100"/>
        <c:noMultiLvlLbl val="0"/>
      </c:catAx>
      <c:valAx>
        <c:axId val="876706336"/>
        <c:scaling>
          <c:orientation val="minMax"/>
          <c:max val="5"/>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8767089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List1!$B$1</c:f>
              <c:strCache>
                <c:ptCount val="1"/>
                <c:pt idx="0">
                  <c:v>Participativní</c:v>
                </c:pt>
              </c:strCache>
            </c:strRef>
          </c:tx>
          <c:spPr>
            <a:solidFill>
              <a:schemeClr val="accent1"/>
            </a:solidFill>
            <a:ln>
              <a:noFill/>
            </a:ln>
            <a:effectLst/>
          </c:spPr>
          <c:invertIfNegative val="0"/>
          <c:cat>
            <c:strRef>
              <c:f>List1!$A$2:$A$5</c:f>
              <c:strCache>
                <c:ptCount val="4"/>
                <c:pt idx="0">
                  <c:v>Enviro- chování</c:v>
                </c:pt>
                <c:pt idx="1">
                  <c:v>Přesvědčení o vlastní efektivitě</c:v>
                </c:pt>
                <c:pt idx="2">
                  <c:v>Ocenění přírody</c:v>
                </c:pt>
                <c:pt idx="3">
                  <c:v>Postoj k ochraně přírody</c:v>
                </c:pt>
              </c:strCache>
            </c:strRef>
          </c:cat>
          <c:val>
            <c:numRef>
              <c:f>List1!$B$2:$B$5</c:f>
              <c:numCache>
                <c:formatCode>General</c:formatCode>
                <c:ptCount val="4"/>
                <c:pt idx="0">
                  <c:v>0.24</c:v>
                </c:pt>
                <c:pt idx="1">
                  <c:v>0.26</c:v>
                </c:pt>
                <c:pt idx="2">
                  <c:v>0.17</c:v>
                </c:pt>
                <c:pt idx="3">
                  <c:v>0.19</c:v>
                </c:pt>
              </c:numCache>
            </c:numRef>
          </c:val>
          <c:extLst>
            <c:ext xmlns:c16="http://schemas.microsoft.com/office/drawing/2014/chart" uri="{C3380CC4-5D6E-409C-BE32-E72D297353CC}">
              <c16:uniqueId val="{00000000-8311-469F-BBCE-BF4B47887E36}"/>
            </c:ext>
          </c:extLst>
        </c:ser>
        <c:ser>
          <c:idx val="1"/>
          <c:order val="1"/>
          <c:tx>
            <c:strRef>
              <c:f>List1!$C$1</c:f>
              <c:strCache>
                <c:ptCount val="1"/>
                <c:pt idx="0">
                  <c:v>Holistický</c:v>
                </c:pt>
              </c:strCache>
            </c:strRef>
          </c:tx>
          <c:spPr>
            <a:solidFill>
              <a:schemeClr val="accent2"/>
            </a:solidFill>
            <a:ln>
              <a:noFill/>
            </a:ln>
            <a:effectLst/>
          </c:spPr>
          <c:invertIfNegative val="0"/>
          <c:cat>
            <c:strRef>
              <c:f>List1!$A$2:$A$5</c:f>
              <c:strCache>
                <c:ptCount val="4"/>
                <c:pt idx="0">
                  <c:v>Enviro- chování</c:v>
                </c:pt>
                <c:pt idx="1">
                  <c:v>Přesvědčení o vlastní efektivitě</c:v>
                </c:pt>
                <c:pt idx="2">
                  <c:v>Ocenění přírody</c:v>
                </c:pt>
                <c:pt idx="3">
                  <c:v>Postoj k ochraně přírody</c:v>
                </c:pt>
              </c:strCache>
            </c:strRef>
          </c:cat>
          <c:val>
            <c:numRef>
              <c:f>List1!$C$2:$C$5</c:f>
              <c:numCache>
                <c:formatCode>General</c:formatCode>
                <c:ptCount val="4"/>
                <c:pt idx="0">
                  <c:v>0.14000000000000001</c:v>
                </c:pt>
                <c:pt idx="1">
                  <c:v>0.13</c:v>
                </c:pt>
                <c:pt idx="2">
                  <c:v>0.15</c:v>
                </c:pt>
                <c:pt idx="3">
                  <c:v>0.17</c:v>
                </c:pt>
              </c:numCache>
            </c:numRef>
          </c:val>
          <c:extLst>
            <c:ext xmlns:c16="http://schemas.microsoft.com/office/drawing/2014/chart" uri="{C3380CC4-5D6E-409C-BE32-E72D297353CC}">
              <c16:uniqueId val="{00000001-8311-469F-BBCE-BF4B47887E36}"/>
            </c:ext>
          </c:extLst>
        </c:ser>
        <c:ser>
          <c:idx val="2"/>
          <c:order val="2"/>
          <c:tx>
            <c:strRef>
              <c:f>List1!$D$1</c:f>
              <c:strCache>
                <c:ptCount val="1"/>
                <c:pt idx="0">
                  <c:v>Komunitní</c:v>
                </c:pt>
              </c:strCache>
            </c:strRef>
          </c:tx>
          <c:spPr>
            <a:solidFill>
              <a:schemeClr val="accent3"/>
            </a:solidFill>
            <a:ln>
              <a:noFill/>
            </a:ln>
            <a:effectLst/>
          </c:spPr>
          <c:invertIfNegative val="0"/>
          <c:cat>
            <c:strRef>
              <c:f>List1!$A$2:$A$5</c:f>
              <c:strCache>
                <c:ptCount val="4"/>
                <c:pt idx="0">
                  <c:v>Enviro- chování</c:v>
                </c:pt>
                <c:pt idx="1">
                  <c:v>Přesvědčení o vlastní efektivitě</c:v>
                </c:pt>
                <c:pt idx="2">
                  <c:v>Ocenění přírody</c:v>
                </c:pt>
                <c:pt idx="3">
                  <c:v>Postoj k ochraně přírody</c:v>
                </c:pt>
              </c:strCache>
            </c:strRef>
          </c:cat>
          <c:val>
            <c:numRef>
              <c:f>List1!$D$2:$D$5</c:f>
              <c:numCache>
                <c:formatCode>General</c:formatCode>
                <c:ptCount val="4"/>
                <c:pt idx="0">
                  <c:v>0.24</c:v>
                </c:pt>
                <c:pt idx="1">
                  <c:v>0.16</c:v>
                </c:pt>
                <c:pt idx="2">
                  <c:v>0.08</c:v>
                </c:pt>
                <c:pt idx="3">
                  <c:v>0.06</c:v>
                </c:pt>
              </c:numCache>
            </c:numRef>
          </c:val>
          <c:extLst>
            <c:ext xmlns:c16="http://schemas.microsoft.com/office/drawing/2014/chart" uri="{C3380CC4-5D6E-409C-BE32-E72D297353CC}">
              <c16:uniqueId val="{00000000-3983-434D-AABE-E2FCE43DC6C8}"/>
            </c:ext>
          </c:extLst>
        </c:ser>
        <c:dLbls>
          <c:showLegendKey val="0"/>
          <c:showVal val="0"/>
          <c:showCatName val="0"/>
          <c:showSerName val="0"/>
          <c:showPercent val="0"/>
          <c:showBubbleSize val="0"/>
        </c:dLbls>
        <c:gapWidth val="219"/>
        <c:axId val="876708960"/>
        <c:axId val="876706336"/>
      </c:barChart>
      <c:catAx>
        <c:axId val="8767089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cs-CZ"/>
          </a:p>
        </c:txPr>
        <c:crossAx val="876706336"/>
        <c:crosses val="autoZero"/>
        <c:auto val="1"/>
        <c:lblAlgn val="ctr"/>
        <c:lblOffset val="100"/>
        <c:noMultiLvlLbl val="0"/>
      </c:catAx>
      <c:valAx>
        <c:axId val="876706336"/>
        <c:scaling>
          <c:orientation val="minMax"/>
          <c:max val="0.5"/>
          <c:min val="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cs-CZ"/>
          </a:p>
        </c:txPr>
        <c:crossAx val="876708960"/>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sz="1600"/>
      </a:pPr>
      <a:endParaRPr lang="cs-CZ"/>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cs-CZ" sz="1400" b="0" i="0" u="none" strike="noStrike" baseline="0" dirty="0">
                <a:effectLst/>
              </a:rPr>
              <a:t>Všechny rozdíly statisticky významné při alfa=0.05</a:t>
            </a:r>
            <a:endParaRPr lang="cs-CZ" sz="1400" dirty="0"/>
          </a:p>
        </c:rich>
      </c:tx>
      <c:layout>
        <c:manualLayout>
          <c:xMode val="edge"/>
          <c:yMode val="edge"/>
          <c:x val="0.6297232073090101"/>
          <c:y val="0.9313055555555556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cs-CZ"/>
        </a:p>
      </c:txPr>
    </c:title>
    <c:autoTitleDeleted val="0"/>
    <c:plotArea>
      <c:layout/>
      <c:barChart>
        <c:barDir val="col"/>
        <c:grouping val="clustered"/>
        <c:varyColors val="0"/>
        <c:ser>
          <c:idx val="0"/>
          <c:order val="0"/>
          <c:tx>
            <c:strRef>
              <c:f>List1!$B$1</c:f>
              <c:strCache>
                <c:ptCount val="1"/>
                <c:pt idx="0">
                  <c:v>Před</c:v>
                </c:pt>
              </c:strCache>
            </c:strRef>
          </c:tx>
          <c:spPr>
            <a:solidFill>
              <a:schemeClr val="accent1"/>
            </a:solidFill>
            <a:ln>
              <a:noFill/>
            </a:ln>
            <a:effectLst/>
          </c:spPr>
          <c:invertIfNegative val="0"/>
          <c:cat>
            <c:strRef>
              <c:f>List1!$A$2:$A$8</c:f>
              <c:strCache>
                <c:ptCount val="7"/>
                <c:pt idx="0">
                  <c:v>Ochrana přírody</c:v>
                </c:pt>
                <c:pt idx="1">
                  <c:v>Odhodlání k podpoře</c:v>
                </c:pt>
                <c:pt idx="2">
                  <c:v>Péče o zdroje</c:v>
                </c:pt>
                <c:pt idx="3">
                  <c:v>Radost z přírody</c:v>
                </c:pt>
                <c:pt idx="4">
                  <c:v>Využívání přírody</c:v>
                </c:pt>
                <c:pt idx="5">
                  <c:v>Měnění přírody</c:v>
                </c:pt>
                <c:pt idx="6">
                  <c:v>Dominance člověka</c:v>
                </c:pt>
              </c:strCache>
            </c:strRef>
          </c:cat>
          <c:val>
            <c:numRef>
              <c:f>List1!$B$2:$B$8</c:f>
              <c:numCache>
                <c:formatCode>General</c:formatCode>
                <c:ptCount val="7"/>
                <c:pt idx="0">
                  <c:v>3.62</c:v>
                </c:pt>
                <c:pt idx="1">
                  <c:v>3.54</c:v>
                </c:pt>
                <c:pt idx="2">
                  <c:v>3.63</c:v>
                </c:pt>
                <c:pt idx="3">
                  <c:v>3.69</c:v>
                </c:pt>
                <c:pt idx="4">
                  <c:v>2.52</c:v>
                </c:pt>
                <c:pt idx="5">
                  <c:v>2.86</c:v>
                </c:pt>
                <c:pt idx="6">
                  <c:v>2.09</c:v>
                </c:pt>
              </c:numCache>
            </c:numRef>
          </c:val>
          <c:extLst>
            <c:ext xmlns:c16="http://schemas.microsoft.com/office/drawing/2014/chart" uri="{C3380CC4-5D6E-409C-BE32-E72D297353CC}">
              <c16:uniqueId val="{00000000-1D35-4F72-8D81-AC52C59A8030}"/>
            </c:ext>
          </c:extLst>
        </c:ser>
        <c:ser>
          <c:idx val="1"/>
          <c:order val="1"/>
          <c:tx>
            <c:strRef>
              <c:f>List1!$C$1</c:f>
              <c:strCache>
                <c:ptCount val="1"/>
                <c:pt idx="0">
                  <c:v>Po</c:v>
                </c:pt>
              </c:strCache>
            </c:strRef>
          </c:tx>
          <c:spPr>
            <a:solidFill>
              <a:schemeClr val="accent2"/>
            </a:solidFill>
            <a:ln>
              <a:noFill/>
            </a:ln>
            <a:effectLst/>
          </c:spPr>
          <c:invertIfNegative val="0"/>
          <c:cat>
            <c:strRef>
              <c:f>List1!$A$2:$A$8</c:f>
              <c:strCache>
                <c:ptCount val="7"/>
                <c:pt idx="0">
                  <c:v>Ochrana přírody</c:v>
                </c:pt>
                <c:pt idx="1">
                  <c:v>Odhodlání k podpoře</c:v>
                </c:pt>
                <c:pt idx="2">
                  <c:v>Péče o zdroje</c:v>
                </c:pt>
                <c:pt idx="3">
                  <c:v>Radost z přírody</c:v>
                </c:pt>
                <c:pt idx="4">
                  <c:v>Využívání přírody</c:v>
                </c:pt>
                <c:pt idx="5">
                  <c:v>Měnění přírody</c:v>
                </c:pt>
                <c:pt idx="6">
                  <c:v>Dominance člověka</c:v>
                </c:pt>
              </c:strCache>
            </c:strRef>
          </c:cat>
          <c:val>
            <c:numRef>
              <c:f>List1!$C$2:$C$8</c:f>
              <c:numCache>
                <c:formatCode>General</c:formatCode>
                <c:ptCount val="7"/>
                <c:pt idx="0">
                  <c:v>3.8</c:v>
                </c:pt>
                <c:pt idx="1">
                  <c:v>3.7</c:v>
                </c:pt>
                <c:pt idx="2">
                  <c:v>3.86</c:v>
                </c:pt>
                <c:pt idx="3">
                  <c:v>3.83</c:v>
                </c:pt>
                <c:pt idx="4">
                  <c:v>2.2999999999999998</c:v>
                </c:pt>
                <c:pt idx="5">
                  <c:v>2.59</c:v>
                </c:pt>
                <c:pt idx="6">
                  <c:v>1.94</c:v>
                </c:pt>
              </c:numCache>
            </c:numRef>
          </c:val>
          <c:extLst>
            <c:ext xmlns:c16="http://schemas.microsoft.com/office/drawing/2014/chart" uri="{C3380CC4-5D6E-409C-BE32-E72D297353CC}">
              <c16:uniqueId val="{00000001-1D35-4F72-8D81-AC52C59A8030}"/>
            </c:ext>
          </c:extLst>
        </c:ser>
        <c:dLbls>
          <c:showLegendKey val="0"/>
          <c:showVal val="0"/>
          <c:showCatName val="0"/>
          <c:showSerName val="0"/>
          <c:showPercent val="0"/>
          <c:showBubbleSize val="0"/>
        </c:dLbls>
        <c:gapWidth val="219"/>
        <c:overlap val="-27"/>
        <c:axId val="199621048"/>
        <c:axId val="199621440"/>
      </c:barChart>
      <c:catAx>
        <c:axId val="199621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cs-CZ"/>
          </a:p>
        </c:txPr>
        <c:crossAx val="199621440"/>
        <c:crosses val="autoZero"/>
        <c:auto val="1"/>
        <c:lblAlgn val="ctr"/>
        <c:lblOffset val="100"/>
        <c:noMultiLvlLbl val="0"/>
      </c:catAx>
      <c:valAx>
        <c:axId val="199621440"/>
        <c:scaling>
          <c:orientation val="minMax"/>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cs-CZ"/>
          </a:p>
        </c:txPr>
        <c:crossAx val="199621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cs-CZ" sz="1800" b="1" dirty="0">
                <a:effectLst/>
              </a:rPr>
              <a:t>Když se žáci ve Vaší škole zapojují do projektů, ve kterých zkoumají konflikty o využívání životního prostředí ve Vaší obci a okolí, jakou roli v nich obvykle hrají?</a:t>
            </a:r>
            <a:endParaRPr lang="cs-CZ" sz="1800" dirty="0">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cs-CZ"/>
        </a:p>
      </c:txPr>
    </c:title>
    <c:autoTitleDeleted val="0"/>
    <c:plotArea>
      <c:layout/>
      <c:barChart>
        <c:barDir val="col"/>
        <c:grouping val="percentStacked"/>
        <c:varyColors val="0"/>
        <c:ser>
          <c:idx val="0"/>
          <c:order val="0"/>
          <c:tx>
            <c:strRef>
              <c:f>List1!$B$1</c:f>
              <c:strCache>
                <c:ptCount val="1"/>
                <c:pt idx="0">
                  <c:v>Vedoucí</c:v>
                </c:pt>
              </c:strCache>
            </c:strRef>
          </c:tx>
          <c:spPr>
            <a:solidFill>
              <a:schemeClr val="accent1"/>
            </a:solidFill>
            <a:ln>
              <a:noFill/>
            </a:ln>
            <a:effectLst/>
          </c:spPr>
          <c:invertIfNegative val="0"/>
          <c:cat>
            <c:strRef>
              <c:f>List1!$A$2:$A$3</c:f>
              <c:strCache>
                <c:ptCount val="2"/>
                <c:pt idx="0">
                  <c:v>2016 (N=437 škol)</c:v>
                </c:pt>
                <c:pt idx="1">
                  <c:v>2019 (N=641 škol)</c:v>
                </c:pt>
              </c:strCache>
            </c:strRef>
          </c:cat>
          <c:val>
            <c:numRef>
              <c:f>List1!$B$2:$B$3</c:f>
              <c:numCache>
                <c:formatCode>General</c:formatCode>
                <c:ptCount val="2"/>
                <c:pt idx="0">
                  <c:v>2</c:v>
                </c:pt>
                <c:pt idx="1">
                  <c:v>3</c:v>
                </c:pt>
              </c:numCache>
            </c:numRef>
          </c:val>
          <c:extLst>
            <c:ext xmlns:c16="http://schemas.microsoft.com/office/drawing/2014/chart" uri="{C3380CC4-5D6E-409C-BE32-E72D297353CC}">
              <c16:uniqueId val="{00000000-2FDC-4049-9913-CE848E408620}"/>
            </c:ext>
          </c:extLst>
        </c:ser>
        <c:ser>
          <c:idx val="1"/>
          <c:order val="1"/>
          <c:tx>
            <c:strRef>
              <c:f>List1!$C$1</c:f>
              <c:strCache>
                <c:ptCount val="1"/>
                <c:pt idx="0">
                  <c:v>Partner</c:v>
                </c:pt>
              </c:strCache>
            </c:strRef>
          </c:tx>
          <c:spPr>
            <a:solidFill>
              <a:schemeClr val="accent2"/>
            </a:solidFill>
            <a:ln>
              <a:noFill/>
            </a:ln>
            <a:effectLst/>
          </c:spPr>
          <c:invertIfNegative val="0"/>
          <c:cat>
            <c:strRef>
              <c:f>List1!$A$2:$A$3</c:f>
              <c:strCache>
                <c:ptCount val="2"/>
                <c:pt idx="0">
                  <c:v>2016 (N=437 škol)</c:v>
                </c:pt>
                <c:pt idx="1">
                  <c:v>2019 (N=641 škol)</c:v>
                </c:pt>
              </c:strCache>
            </c:strRef>
          </c:cat>
          <c:val>
            <c:numRef>
              <c:f>List1!$C$2:$C$3</c:f>
              <c:numCache>
                <c:formatCode>General</c:formatCode>
                <c:ptCount val="2"/>
                <c:pt idx="0">
                  <c:v>12</c:v>
                </c:pt>
                <c:pt idx="1">
                  <c:v>12</c:v>
                </c:pt>
              </c:numCache>
            </c:numRef>
          </c:val>
          <c:extLst>
            <c:ext xmlns:c16="http://schemas.microsoft.com/office/drawing/2014/chart" uri="{C3380CC4-5D6E-409C-BE32-E72D297353CC}">
              <c16:uniqueId val="{00000001-2FDC-4049-9913-CE848E408620}"/>
            </c:ext>
          </c:extLst>
        </c:ser>
        <c:ser>
          <c:idx val="2"/>
          <c:order val="2"/>
          <c:tx>
            <c:strRef>
              <c:f>List1!$D$1</c:f>
              <c:strCache>
                <c:ptCount val="1"/>
                <c:pt idx="0">
                  <c:v>Asistent</c:v>
                </c:pt>
              </c:strCache>
            </c:strRef>
          </c:tx>
          <c:spPr>
            <a:solidFill>
              <a:schemeClr val="accent3"/>
            </a:solidFill>
            <a:ln>
              <a:noFill/>
            </a:ln>
            <a:effectLst/>
          </c:spPr>
          <c:invertIfNegative val="0"/>
          <c:cat>
            <c:strRef>
              <c:f>List1!$A$2:$A$3</c:f>
              <c:strCache>
                <c:ptCount val="2"/>
                <c:pt idx="0">
                  <c:v>2016 (N=437 škol)</c:v>
                </c:pt>
                <c:pt idx="1">
                  <c:v>2019 (N=641 škol)</c:v>
                </c:pt>
              </c:strCache>
            </c:strRef>
          </c:cat>
          <c:val>
            <c:numRef>
              <c:f>List1!$D$2:$D$3</c:f>
              <c:numCache>
                <c:formatCode>General</c:formatCode>
                <c:ptCount val="2"/>
                <c:pt idx="0">
                  <c:v>21</c:v>
                </c:pt>
                <c:pt idx="1">
                  <c:v>20</c:v>
                </c:pt>
              </c:numCache>
            </c:numRef>
          </c:val>
          <c:extLst>
            <c:ext xmlns:c16="http://schemas.microsoft.com/office/drawing/2014/chart" uri="{C3380CC4-5D6E-409C-BE32-E72D297353CC}">
              <c16:uniqueId val="{00000003-2FDC-4049-9913-CE848E408620}"/>
            </c:ext>
          </c:extLst>
        </c:ser>
        <c:ser>
          <c:idx val="3"/>
          <c:order val="3"/>
          <c:tx>
            <c:strRef>
              <c:f>List1!$E$1</c:f>
              <c:strCache>
                <c:ptCount val="1"/>
                <c:pt idx="0">
                  <c:v>Účastník</c:v>
                </c:pt>
              </c:strCache>
            </c:strRef>
          </c:tx>
          <c:spPr>
            <a:solidFill>
              <a:schemeClr val="accent4"/>
            </a:solidFill>
            <a:ln>
              <a:noFill/>
            </a:ln>
            <a:effectLst/>
          </c:spPr>
          <c:invertIfNegative val="0"/>
          <c:cat>
            <c:strRef>
              <c:f>List1!$A$2:$A$3</c:f>
              <c:strCache>
                <c:ptCount val="2"/>
                <c:pt idx="0">
                  <c:v>2016 (N=437 škol)</c:v>
                </c:pt>
                <c:pt idx="1">
                  <c:v>2019 (N=641 škol)</c:v>
                </c:pt>
              </c:strCache>
            </c:strRef>
          </c:cat>
          <c:val>
            <c:numRef>
              <c:f>List1!$E$2:$E$3</c:f>
              <c:numCache>
                <c:formatCode>General</c:formatCode>
                <c:ptCount val="2"/>
                <c:pt idx="0">
                  <c:v>38</c:v>
                </c:pt>
                <c:pt idx="1">
                  <c:v>24</c:v>
                </c:pt>
              </c:numCache>
            </c:numRef>
          </c:val>
          <c:extLst>
            <c:ext xmlns:c16="http://schemas.microsoft.com/office/drawing/2014/chart" uri="{C3380CC4-5D6E-409C-BE32-E72D297353CC}">
              <c16:uniqueId val="{00000004-2FDC-4049-9913-CE848E408620}"/>
            </c:ext>
          </c:extLst>
        </c:ser>
        <c:ser>
          <c:idx val="4"/>
          <c:order val="4"/>
          <c:tx>
            <c:strRef>
              <c:f>List1!$F$1</c:f>
              <c:strCache>
                <c:ptCount val="1"/>
                <c:pt idx="0">
                  <c:v>Žádnou</c:v>
                </c:pt>
              </c:strCache>
            </c:strRef>
          </c:tx>
          <c:spPr>
            <a:solidFill>
              <a:schemeClr val="accent5"/>
            </a:solidFill>
            <a:ln>
              <a:noFill/>
            </a:ln>
            <a:effectLst/>
          </c:spPr>
          <c:invertIfNegative val="0"/>
          <c:cat>
            <c:strRef>
              <c:f>List1!$A$2:$A$3</c:f>
              <c:strCache>
                <c:ptCount val="2"/>
                <c:pt idx="0">
                  <c:v>2016 (N=437 škol)</c:v>
                </c:pt>
                <c:pt idx="1">
                  <c:v>2019 (N=641 škol)</c:v>
                </c:pt>
              </c:strCache>
            </c:strRef>
          </c:cat>
          <c:val>
            <c:numRef>
              <c:f>List1!$F$2:$F$3</c:f>
              <c:numCache>
                <c:formatCode>General</c:formatCode>
                <c:ptCount val="2"/>
                <c:pt idx="0">
                  <c:v>27</c:v>
                </c:pt>
                <c:pt idx="1">
                  <c:v>41</c:v>
                </c:pt>
              </c:numCache>
            </c:numRef>
          </c:val>
          <c:extLst>
            <c:ext xmlns:c16="http://schemas.microsoft.com/office/drawing/2014/chart" uri="{C3380CC4-5D6E-409C-BE32-E72D297353CC}">
              <c16:uniqueId val="{00000000-FCF2-49ED-A45F-CFB323E38A40}"/>
            </c:ext>
          </c:extLst>
        </c:ser>
        <c:dLbls>
          <c:showLegendKey val="0"/>
          <c:showVal val="0"/>
          <c:showCatName val="0"/>
          <c:showSerName val="0"/>
          <c:showPercent val="0"/>
          <c:showBubbleSize val="0"/>
        </c:dLbls>
        <c:gapWidth val="219"/>
        <c:overlap val="100"/>
        <c:axId val="238408096"/>
        <c:axId val="2065879456"/>
      </c:barChart>
      <c:catAx>
        <c:axId val="238408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cs-CZ"/>
          </a:p>
        </c:txPr>
        <c:crossAx val="2065879456"/>
        <c:crosses val="autoZero"/>
        <c:auto val="1"/>
        <c:lblAlgn val="ctr"/>
        <c:lblOffset val="100"/>
        <c:noMultiLvlLbl val="0"/>
      </c:catAx>
      <c:valAx>
        <c:axId val="20658794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2384080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cs-CZ" sz="1800" b="1" dirty="0">
                <a:effectLst/>
              </a:rPr>
              <a:t>Pokud se ve Vaší škole žáci mohou zapojovat do projektů zaměřených na zkoumání místa, kde žijí, nebo aktivit na praktickou pomoc okolí, jakou roli žáci obvykle v těchto projektech a aktivitách hrají?</a:t>
            </a:r>
            <a:endParaRPr lang="cs-CZ" sz="1800" dirty="0">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cs-CZ"/>
        </a:p>
      </c:txPr>
    </c:title>
    <c:autoTitleDeleted val="0"/>
    <c:plotArea>
      <c:layout/>
      <c:barChart>
        <c:barDir val="col"/>
        <c:grouping val="percentStacked"/>
        <c:varyColors val="0"/>
        <c:ser>
          <c:idx val="0"/>
          <c:order val="0"/>
          <c:tx>
            <c:strRef>
              <c:f>List1!$B$1</c:f>
              <c:strCache>
                <c:ptCount val="1"/>
                <c:pt idx="0">
                  <c:v>Vedoucí</c:v>
                </c:pt>
              </c:strCache>
            </c:strRef>
          </c:tx>
          <c:spPr>
            <a:solidFill>
              <a:schemeClr val="accent1"/>
            </a:solidFill>
            <a:ln>
              <a:noFill/>
            </a:ln>
            <a:effectLst/>
          </c:spPr>
          <c:invertIfNegative val="0"/>
          <c:cat>
            <c:strRef>
              <c:f>List1!$A$2:$A$3</c:f>
              <c:strCache>
                <c:ptCount val="2"/>
                <c:pt idx="0">
                  <c:v>2016 (N=645 škol)</c:v>
                </c:pt>
                <c:pt idx="1">
                  <c:v>2019</c:v>
                </c:pt>
              </c:strCache>
            </c:strRef>
          </c:cat>
          <c:val>
            <c:numRef>
              <c:f>List1!$B$2:$B$3</c:f>
              <c:numCache>
                <c:formatCode>General</c:formatCode>
                <c:ptCount val="2"/>
                <c:pt idx="0">
                  <c:v>2</c:v>
                </c:pt>
                <c:pt idx="1">
                  <c:v>3</c:v>
                </c:pt>
              </c:numCache>
            </c:numRef>
          </c:val>
          <c:extLst>
            <c:ext xmlns:c16="http://schemas.microsoft.com/office/drawing/2014/chart" uri="{C3380CC4-5D6E-409C-BE32-E72D297353CC}">
              <c16:uniqueId val="{00000000-9393-4089-ACFF-7845C4462E20}"/>
            </c:ext>
          </c:extLst>
        </c:ser>
        <c:ser>
          <c:idx val="1"/>
          <c:order val="1"/>
          <c:tx>
            <c:strRef>
              <c:f>List1!$C$1</c:f>
              <c:strCache>
                <c:ptCount val="1"/>
                <c:pt idx="0">
                  <c:v>Partner</c:v>
                </c:pt>
              </c:strCache>
            </c:strRef>
          </c:tx>
          <c:spPr>
            <a:solidFill>
              <a:schemeClr val="accent2"/>
            </a:solidFill>
            <a:ln>
              <a:noFill/>
            </a:ln>
            <a:effectLst/>
          </c:spPr>
          <c:invertIfNegative val="0"/>
          <c:cat>
            <c:strRef>
              <c:f>List1!$A$2:$A$3</c:f>
              <c:strCache>
                <c:ptCount val="2"/>
                <c:pt idx="0">
                  <c:v>2016 (N=645 škol)</c:v>
                </c:pt>
                <c:pt idx="1">
                  <c:v>2019</c:v>
                </c:pt>
              </c:strCache>
            </c:strRef>
          </c:cat>
          <c:val>
            <c:numRef>
              <c:f>List1!$C$2:$C$3</c:f>
              <c:numCache>
                <c:formatCode>General</c:formatCode>
                <c:ptCount val="2"/>
                <c:pt idx="0">
                  <c:v>20</c:v>
                </c:pt>
                <c:pt idx="1">
                  <c:v>19</c:v>
                </c:pt>
              </c:numCache>
            </c:numRef>
          </c:val>
          <c:extLst>
            <c:ext xmlns:c16="http://schemas.microsoft.com/office/drawing/2014/chart" uri="{C3380CC4-5D6E-409C-BE32-E72D297353CC}">
              <c16:uniqueId val="{00000001-9393-4089-ACFF-7845C4462E20}"/>
            </c:ext>
          </c:extLst>
        </c:ser>
        <c:ser>
          <c:idx val="2"/>
          <c:order val="2"/>
          <c:tx>
            <c:strRef>
              <c:f>List1!$D$1</c:f>
              <c:strCache>
                <c:ptCount val="1"/>
                <c:pt idx="0">
                  <c:v>Asistent</c:v>
                </c:pt>
              </c:strCache>
            </c:strRef>
          </c:tx>
          <c:spPr>
            <a:solidFill>
              <a:schemeClr val="accent3"/>
            </a:solidFill>
            <a:ln>
              <a:noFill/>
            </a:ln>
            <a:effectLst/>
          </c:spPr>
          <c:invertIfNegative val="0"/>
          <c:cat>
            <c:strRef>
              <c:f>List1!$A$2:$A$3</c:f>
              <c:strCache>
                <c:ptCount val="2"/>
                <c:pt idx="0">
                  <c:v>2016 (N=645 škol)</c:v>
                </c:pt>
                <c:pt idx="1">
                  <c:v>2019</c:v>
                </c:pt>
              </c:strCache>
            </c:strRef>
          </c:cat>
          <c:val>
            <c:numRef>
              <c:f>List1!$D$2:$D$3</c:f>
              <c:numCache>
                <c:formatCode>General</c:formatCode>
                <c:ptCount val="2"/>
                <c:pt idx="0">
                  <c:v>31</c:v>
                </c:pt>
                <c:pt idx="1">
                  <c:v>28</c:v>
                </c:pt>
              </c:numCache>
            </c:numRef>
          </c:val>
          <c:extLst>
            <c:ext xmlns:c16="http://schemas.microsoft.com/office/drawing/2014/chart" uri="{C3380CC4-5D6E-409C-BE32-E72D297353CC}">
              <c16:uniqueId val="{00000002-9393-4089-ACFF-7845C4462E20}"/>
            </c:ext>
          </c:extLst>
        </c:ser>
        <c:ser>
          <c:idx val="3"/>
          <c:order val="3"/>
          <c:tx>
            <c:strRef>
              <c:f>List1!$E$1</c:f>
              <c:strCache>
                <c:ptCount val="1"/>
                <c:pt idx="0">
                  <c:v>Účastník</c:v>
                </c:pt>
              </c:strCache>
            </c:strRef>
          </c:tx>
          <c:spPr>
            <a:solidFill>
              <a:schemeClr val="accent4"/>
            </a:solidFill>
            <a:ln>
              <a:noFill/>
            </a:ln>
            <a:effectLst/>
          </c:spPr>
          <c:invertIfNegative val="0"/>
          <c:cat>
            <c:strRef>
              <c:f>List1!$A$2:$A$3</c:f>
              <c:strCache>
                <c:ptCount val="2"/>
                <c:pt idx="0">
                  <c:v>2016 (N=645 škol)</c:v>
                </c:pt>
                <c:pt idx="1">
                  <c:v>2019</c:v>
                </c:pt>
              </c:strCache>
            </c:strRef>
          </c:cat>
          <c:val>
            <c:numRef>
              <c:f>List1!$E$2:$E$3</c:f>
              <c:numCache>
                <c:formatCode>General</c:formatCode>
                <c:ptCount val="2"/>
                <c:pt idx="0">
                  <c:v>38</c:v>
                </c:pt>
                <c:pt idx="1">
                  <c:v>38</c:v>
                </c:pt>
              </c:numCache>
            </c:numRef>
          </c:val>
          <c:extLst>
            <c:ext xmlns:c16="http://schemas.microsoft.com/office/drawing/2014/chart" uri="{C3380CC4-5D6E-409C-BE32-E72D297353CC}">
              <c16:uniqueId val="{00000003-9393-4089-ACFF-7845C4462E20}"/>
            </c:ext>
          </c:extLst>
        </c:ser>
        <c:ser>
          <c:idx val="4"/>
          <c:order val="4"/>
          <c:tx>
            <c:strRef>
              <c:f>List1!$F$1</c:f>
              <c:strCache>
                <c:ptCount val="1"/>
                <c:pt idx="0">
                  <c:v>Žádnou</c:v>
                </c:pt>
              </c:strCache>
            </c:strRef>
          </c:tx>
          <c:spPr>
            <a:solidFill>
              <a:schemeClr val="accent5"/>
            </a:solidFill>
            <a:ln>
              <a:noFill/>
            </a:ln>
            <a:effectLst/>
          </c:spPr>
          <c:invertIfNegative val="0"/>
          <c:cat>
            <c:strRef>
              <c:f>List1!$A$2:$A$3</c:f>
              <c:strCache>
                <c:ptCount val="2"/>
                <c:pt idx="0">
                  <c:v>2016 (N=645 škol)</c:v>
                </c:pt>
                <c:pt idx="1">
                  <c:v>2019</c:v>
                </c:pt>
              </c:strCache>
            </c:strRef>
          </c:cat>
          <c:val>
            <c:numRef>
              <c:f>List1!$F$2:$F$3</c:f>
              <c:numCache>
                <c:formatCode>General</c:formatCode>
                <c:ptCount val="2"/>
                <c:pt idx="0">
                  <c:v>9</c:v>
                </c:pt>
                <c:pt idx="1">
                  <c:v>10</c:v>
                </c:pt>
              </c:numCache>
            </c:numRef>
          </c:val>
          <c:extLst>
            <c:ext xmlns:c16="http://schemas.microsoft.com/office/drawing/2014/chart" uri="{C3380CC4-5D6E-409C-BE32-E72D297353CC}">
              <c16:uniqueId val="{00000000-E712-4B47-A25C-B7690448023D}"/>
            </c:ext>
          </c:extLst>
        </c:ser>
        <c:dLbls>
          <c:showLegendKey val="0"/>
          <c:showVal val="0"/>
          <c:showCatName val="0"/>
          <c:showSerName val="0"/>
          <c:showPercent val="0"/>
          <c:showBubbleSize val="0"/>
        </c:dLbls>
        <c:gapWidth val="219"/>
        <c:overlap val="100"/>
        <c:axId val="238408096"/>
        <c:axId val="2065879456"/>
      </c:barChart>
      <c:catAx>
        <c:axId val="238408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cs-CZ"/>
          </a:p>
        </c:txPr>
        <c:crossAx val="2065879456"/>
        <c:crosses val="autoZero"/>
        <c:auto val="1"/>
        <c:lblAlgn val="ctr"/>
        <c:lblOffset val="100"/>
        <c:noMultiLvlLbl val="0"/>
      </c:catAx>
      <c:valAx>
        <c:axId val="20658794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2384080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image" Target="../media/image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761479-30F5-446E-AB0D-25513250977A}" type="doc">
      <dgm:prSet loTypeId="urn:microsoft.com/office/officeart/2005/8/layout/venn1" loCatId="relationship" qsTypeId="urn:microsoft.com/office/officeart/2005/8/quickstyle/simple2" qsCatId="simple" csTypeId="urn:microsoft.com/office/officeart/2005/8/colors/accent1_2" csCatId="accent1" phldr="1"/>
      <dgm:spPr/>
    </dgm:pt>
    <dgm:pt modelId="{88E8C7FB-FC8D-409C-88E1-4627AB8852E2}">
      <dgm:prSet phldrT="[Текст]" custT="1"/>
      <dgm:spPr>
        <a:blipFill rotWithShape="0">
          <a:blip xmlns:r="http://schemas.openxmlformats.org/officeDocument/2006/relationships" r:embed="rId1"/>
          <a:srcRect/>
          <a:stretch>
            <a:fillRect l="-17000" r="-17000"/>
          </a:stretch>
        </a:blipFill>
      </dgm:spPr>
      <dgm:t>
        <a:bodyPr/>
        <a:lstStyle/>
        <a:p>
          <a:r>
            <a:rPr lang="en-US" sz="1600" dirty="0">
              <a:solidFill>
                <a:schemeClr val="bg1"/>
              </a:solidFill>
              <a:latin typeface="Century Gothic" panose="020B0502020202020204" pitchFamily="34" charset="0"/>
            </a:rPr>
            <a:t> </a:t>
          </a:r>
          <a:endParaRPr lang="ru-RU" sz="1600" dirty="0">
            <a:solidFill>
              <a:schemeClr val="bg1"/>
            </a:solidFill>
            <a:latin typeface="Century Gothic" panose="020B0502020202020204" pitchFamily="34" charset="0"/>
          </a:endParaRPr>
        </a:p>
      </dgm:t>
    </dgm:pt>
    <dgm:pt modelId="{D45E359F-3C11-4303-A2EE-A1E4374C3F11}" type="parTrans" cxnId="{66FF75DA-491C-4638-A626-8C0D4A260D19}">
      <dgm:prSet/>
      <dgm:spPr/>
      <dgm:t>
        <a:bodyPr/>
        <a:lstStyle/>
        <a:p>
          <a:endParaRPr lang="ru-RU" sz="1600">
            <a:solidFill>
              <a:schemeClr val="bg1"/>
            </a:solidFill>
            <a:latin typeface="Century Gothic" panose="020B0502020202020204" pitchFamily="34" charset="0"/>
          </a:endParaRPr>
        </a:p>
      </dgm:t>
    </dgm:pt>
    <dgm:pt modelId="{E411C51D-EFEF-4A3D-B66F-1BBDCBBD3B21}" type="sibTrans" cxnId="{66FF75DA-491C-4638-A626-8C0D4A260D19}">
      <dgm:prSet/>
      <dgm:spPr/>
      <dgm:t>
        <a:bodyPr/>
        <a:lstStyle/>
        <a:p>
          <a:endParaRPr lang="ru-RU" sz="1600">
            <a:solidFill>
              <a:schemeClr val="bg1"/>
            </a:solidFill>
            <a:latin typeface="Century Gothic" panose="020B0502020202020204" pitchFamily="34" charset="0"/>
          </a:endParaRPr>
        </a:p>
      </dgm:t>
    </dgm:pt>
    <dgm:pt modelId="{9CB1D70E-528A-4726-8775-253AFD2BAD89}">
      <dgm:prSet phldrT="[Текст]" custT="1"/>
      <dgm:spPr>
        <a:blipFill rotWithShape="0">
          <a:blip xmlns:r="http://schemas.openxmlformats.org/officeDocument/2006/relationships" r:embed="rId2"/>
          <a:srcRect/>
          <a:stretch>
            <a:fillRect l="-17000" r="-17000"/>
          </a:stretch>
        </a:blipFill>
      </dgm:spPr>
      <dgm:t>
        <a:bodyPr/>
        <a:lstStyle/>
        <a:p>
          <a:r>
            <a:rPr lang="en-US" sz="1600" dirty="0">
              <a:solidFill>
                <a:schemeClr val="bg1"/>
              </a:solidFill>
              <a:latin typeface="Century Gothic" panose="020B0502020202020204" pitchFamily="34" charset="0"/>
            </a:rPr>
            <a:t> </a:t>
          </a:r>
          <a:endParaRPr lang="ru-RU" sz="1600" dirty="0">
            <a:solidFill>
              <a:schemeClr val="bg1"/>
            </a:solidFill>
            <a:latin typeface="Century Gothic" panose="020B0502020202020204" pitchFamily="34" charset="0"/>
          </a:endParaRPr>
        </a:p>
      </dgm:t>
    </dgm:pt>
    <dgm:pt modelId="{E71D1D60-CF95-474B-A949-B763E83531EE}" type="parTrans" cxnId="{15EB7B77-3CC0-4E1B-8BAF-1CCA1CAEB6C7}">
      <dgm:prSet/>
      <dgm:spPr/>
      <dgm:t>
        <a:bodyPr/>
        <a:lstStyle/>
        <a:p>
          <a:endParaRPr lang="ru-RU" sz="1600">
            <a:solidFill>
              <a:schemeClr val="bg1"/>
            </a:solidFill>
            <a:latin typeface="Century Gothic" panose="020B0502020202020204" pitchFamily="34" charset="0"/>
          </a:endParaRPr>
        </a:p>
      </dgm:t>
    </dgm:pt>
    <dgm:pt modelId="{7EA27DBB-AB3C-46FF-85EB-8DD4DC7A62E9}" type="sibTrans" cxnId="{15EB7B77-3CC0-4E1B-8BAF-1CCA1CAEB6C7}">
      <dgm:prSet/>
      <dgm:spPr/>
      <dgm:t>
        <a:bodyPr/>
        <a:lstStyle/>
        <a:p>
          <a:endParaRPr lang="ru-RU" sz="1600">
            <a:solidFill>
              <a:schemeClr val="bg1"/>
            </a:solidFill>
            <a:latin typeface="Century Gothic" panose="020B0502020202020204" pitchFamily="34" charset="0"/>
          </a:endParaRPr>
        </a:p>
      </dgm:t>
    </dgm:pt>
    <dgm:pt modelId="{85E5C2D2-5018-4C5D-8EBD-8372588B4C5E}">
      <dgm:prSet phldrT="[Текст]" custT="1"/>
      <dgm:spPr>
        <a:blipFill rotWithShape="0">
          <a:blip xmlns:r="http://schemas.openxmlformats.org/officeDocument/2006/relationships" r:embed="rId3"/>
          <a:srcRect/>
          <a:stretch>
            <a:fillRect l="-17000" r="-17000"/>
          </a:stretch>
        </a:blipFill>
      </dgm:spPr>
      <dgm:t>
        <a:bodyPr/>
        <a:lstStyle/>
        <a:p>
          <a:r>
            <a:rPr lang="en-US" sz="1600" dirty="0">
              <a:solidFill>
                <a:schemeClr val="bg1"/>
              </a:solidFill>
              <a:latin typeface="Century Gothic" panose="020B0502020202020204" pitchFamily="34" charset="0"/>
            </a:rPr>
            <a:t> </a:t>
          </a:r>
          <a:endParaRPr lang="ru-RU" sz="1600" dirty="0">
            <a:solidFill>
              <a:schemeClr val="bg1"/>
            </a:solidFill>
            <a:latin typeface="Century Gothic" panose="020B0502020202020204" pitchFamily="34" charset="0"/>
          </a:endParaRPr>
        </a:p>
      </dgm:t>
    </dgm:pt>
    <dgm:pt modelId="{09BBE802-4608-4735-965E-D22A671BFE81}" type="sibTrans" cxnId="{2AA1E9AE-8E6D-4610-904C-A350C4F04EFA}">
      <dgm:prSet/>
      <dgm:spPr/>
      <dgm:t>
        <a:bodyPr/>
        <a:lstStyle/>
        <a:p>
          <a:endParaRPr lang="ru-RU" sz="1600">
            <a:solidFill>
              <a:schemeClr val="bg1"/>
            </a:solidFill>
            <a:latin typeface="Century Gothic" panose="020B0502020202020204" pitchFamily="34" charset="0"/>
          </a:endParaRPr>
        </a:p>
      </dgm:t>
    </dgm:pt>
    <dgm:pt modelId="{7FD4C8CB-77B5-4CB4-BB45-A59FA5005322}" type="parTrans" cxnId="{2AA1E9AE-8E6D-4610-904C-A350C4F04EFA}">
      <dgm:prSet/>
      <dgm:spPr/>
      <dgm:t>
        <a:bodyPr/>
        <a:lstStyle/>
        <a:p>
          <a:endParaRPr lang="ru-RU" sz="1600">
            <a:solidFill>
              <a:schemeClr val="bg1"/>
            </a:solidFill>
            <a:latin typeface="Century Gothic" panose="020B0502020202020204" pitchFamily="34" charset="0"/>
          </a:endParaRPr>
        </a:p>
      </dgm:t>
    </dgm:pt>
    <dgm:pt modelId="{4BA79E1B-C378-46D4-8AD6-DD6D33E37722}" type="pres">
      <dgm:prSet presAssocID="{FA761479-30F5-446E-AB0D-25513250977A}" presName="compositeShape" presStyleCnt="0">
        <dgm:presLayoutVars>
          <dgm:chMax val="7"/>
          <dgm:dir/>
          <dgm:resizeHandles val="exact"/>
        </dgm:presLayoutVars>
      </dgm:prSet>
      <dgm:spPr/>
    </dgm:pt>
    <dgm:pt modelId="{6B6EA907-5FA6-493D-8D1D-FA792E26BD47}" type="pres">
      <dgm:prSet presAssocID="{88E8C7FB-FC8D-409C-88E1-4627AB8852E2}" presName="circ1" presStyleLbl="vennNode1" presStyleIdx="0" presStyleCnt="3" custLinFactNeighborX="-36778" custLinFactNeighborY="-541"/>
      <dgm:spPr/>
    </dgm:pt>
    <dgm:pt modelId="{B3C450A0-E957-42CB-B37E-212D4F61FE0A}" type="pres">
      <dgm:prSet presAssocID="{88E8C7FB-FC8D-409C-88E1-4627AB8852E2}" presName="circ1Tx" presStyleLbl="revTx" presStyleIdx="0" presStyleCnt="0">
        <dgm:presLayoutVars>
          <dgm:chMax val="0"/>
          <dgm:chPref val="0"/>
          <dgm:bulletEnabled val="1"/>
        </dgm:presLayoutVars>
      </dgm:prSet>
      <dgm:spPr/>
    </dgm:pt>
    <dgm:pt modelId="{B86EE30D-E875-42AD-A90A-FFC4E4AE567A}" type="pres">
      <dgm:prSet presAssocID="{85E5C2D2-5018-4C5D-8EBD-8372588B4C5E}" presName="circ2" presStyleLbl="vennNode1" presStyleIdx="1" presStyleCnt="3" custLinFactNeighborX="-10195" custLinFactNeighborY="-38552"/>
      <dgm:spPr/>
    </dgm:pt>
    <dgm:pt modelId="{E810153D-7A3D-4030-A4D6-0CAB20121476}" type="pres">
      <dgm:prSet presAssocID="{85E5C2D2-5018-4C5D-8EBD-8372588B4C5E}" presName="circ2Tx" presStyleLbl="revTx" presStyleIdx="0" presStyleCnt="0">
        <dgm:presLayoutVars>
          <dgm:chMax val="0"/>
          <dgm:chPref val="0"/>
          <dgm:bulletEnabled val="1"/>
        </dgm:presLayoutVars>
      </dgm:prSet>
      <dgm:spPr/>
    </dgm:pt>
    <dgm:pt modelId="{426B6F35-9849-45CC-849F-F11017B77866}" type="pres">
      <dgm:prSet presAssocID="{9CB1D70E-528A-4726-8775-253AFD2BAD89}" presName="circ3" presStyleLbl="vennNode1" presStyleIdx="2" presStyleCnt="3" custLinFactNeighborX="3245" custLinFactNeighborY="1893"/>
      <dgm:spPr/>
    </dgm:pt>
    <dgm:pt modelId="{1388E879-ED57-45E5-A553-832AE8E472F0}" type="pres">
      <dgm:prSet presAssocID="{9CB1D70E-528A-4726-8775-253AFD2BAD89}" presName="circ3Tx" presStyleLbl="revTx" presStyleIdx="0" presStyleCnt="0">
        <dgm:presLayoutVars>
          <dgm:chMax val="0"/>
          <dgm:chPref val="0"/>
          <dgm:bulletEnabled val="1"/>
        </dgm:presLayoutVars>
      </dgm:prSet>
      <dgm:spPr/>
    </dgm:pt>
  </dgm:ptLst>
  <dgm:cxnLst>
    <dgm:cxn modelId="{4DC5010B-FB90-4E2C-B45F-A3D1E89C6F19}" type="presOf" srcId="{FA761479-30F5-446E-AB0D-25513250977A}" destId="{4BA79E1B-C378-46D4-8AD6-DD6D33E37722}" srcOrd="0" destOrd="0" presId="urn:microsoft.com/office/officeart/2005/8/layout/venn1"/>
    <dgm:cxn modelId="{49DF9115-33F2-4678-91EC-137B580DAC97}" type="presOf" srcId="{85E5C2D2-5018-4C5D-8EBD-8372588B4C5E}" destId="{B86EE30D-E875-42AD-A90A-FFC4E4AE567A}" srcOrd="0" destOrd="0" presId="urn:microsoft.com/office/officeart/2005/8/layout/venn1"/>
    <dgm:cxn modelId="{D4EC8E47-412C-4471-92C8-1C640E5F4556}" type="presOf" srcId="{88E8C7FB-FC8D-409C-88E1-4627AB8852E2}" destId="{6B6EA907-5FA6-493D-8D1D-FA792E26BD47}" srcOrd="0" destOrd="0" presId="urn:microsoft.com/office/officeart/2005/8/layout/venn1"/>
    <dgm:cxn modelId="{5FB6886D-B72E-4442-864D-4520DC79486E}" type="presOf" srcId="{85E5C2D2-5018-4C5D-8EBD-8372588B4C5E}" destId="{E810153D-7A3D-4030-A4D6-0CAB20121476}" srcOrd="1" destOrd="0" presId="urn:microsoft.com/office/officeart/2005/8/layout/venn1"/>
    <dgm:cxn modelId="{33531753-3C82-4A0C-86B3-C041619676DE}" type="presOf" srcId="{9CB1D70E-528A-4726-8775-253AFD2BAD89}" destId="{426B6F35-9849-45CC-849F-F11017B77866}" srcOrd="0" destOrd="0" presId="urn:microsoft.com/office/officeart/2005/8/layout/venn1"/>
    <dgm:cxn modelId="{15EB7B77-3CC0-4E1B-8BAF-1CCA1CAEB6C7}" srcId="{FA761479-30F5-446E-AB0D-25513250977A}" destId="{9CB1D70E-528A-4726-8775-253AFD2BAD89}" srcOrd="2" destOrd="0" parTransId="{E71D1D60-CF95-474B-A949-B763E83531EE}" sibTransId="{7EA27DBB-AB3C-46FF-85EB-8DD4DC7A62E9}"/>
    <dgm:cxn modelId="{9521ACA6-F907-414F-A7FC-CD6D359CEE67}" type="presOf" srcId="{88E8C7FB-FC8D-409C-88E1-4627AB8852E2}" destId="{B3C450A0-E957-42CB-B37E-212D4F61FE0A}" srcOrd="1" destOrd="0" presId="urn:microsoft.com/office/officeart/2005/8/layout/venn1"/>
    <dgm:cxn modelId="{2AA1E9AE-8E6D-4610-904C-A350C4F04EFA}" srcId="{FA761479-30F5-446E-AB0D-25513250977A}" destId="{85E5C2D2-5018-4C5D-8EBD-8372588B4C5E}" srcOrd="1" destOrd="0" parTransId="{7FD4C8CB-77B5-4CB4-BB45-A59FA5005322}" sibTransId="{09BBE802-4608-4735-965E-D22A671BFE81}"/>
    <dgm:cxn modelId="{66FF75DA-491C-4638-A626-8C0D4A260D19}" srcId="{FA761479-30F5-446E-AB0D-25513250977A}" destId="{88E8C7FB-FC8D-409C-88E1-4627AB8852E2}" srcOrd="0" destOrd="0" parTransId="{D45E359F-3C11-4303-A2EE-A1E4374C3F11}" sibTransId="{E411C51D-EFEF-4A3D-B66F-1BBDCBBD3B21}"/>
    <dgm:cxn modelId="{F3D3CCDC-34B3-4975-BC49-F7EEF904C160}" type="presOf" srcId="{9CB1D70E-528A-4726-8775-253AFD2BAD89}" destId="{1388E879-ED57-45E5-A553-832AE8E472F0}" srcOrd="1" destOrd="0" presId="urn:microsoft.com/office/officeart/2005/8/layout/venn1"/>
    <dgm:cxn modelId="{E7A8B565-7346-44ED-90DF-CFCF0448B866}" type="presParOf" srcId="{4BA79E1B-C378-46D4-8AD6-DD6D33E37722}" destId="{6B6EA907-5FA6-493D-8D1D-FA792E26BD47}" srcOrd="0" destOrd="0" presId="urn:microsoft.com/office/officeart/2005/8/layout/venn1"/>
    <dgm:cxn modelId="{907E1392-C5FE-409E-996C-8F33EC2C26FA}" type="presParOf" srcId="{4BA79E1B-C378-46D4-8AD6-DD6D33E37722}" destId="{B3C450A0-E957-42CB-B37E-212D4F61FE0A}" srcOrd="1" destOrd="0" presId="urn:microsoft.com/office/officeart/2005/8/layout/venn1"/>
    <dgm:cxn modelId="{D315096B-999B-43D7-84AA-EFE75039FE02}" type="presParOf" srcId="{4BA79E1B-C378-46D4-8AD6-DD6D33E37722}" destId="{B86EE30D-E875-42AD-A90A-FFC4E4AE567A}" srcOrd="2" destOrd="0" presId="urn:microsoft.com/office/officeart/2005/8/layout/venn1"/>
    <dgm:cxn modelId="{EA8E1A7C-64E5-495F-BF52-E10E72776512}" type="presParOf" srcId="{4BA79E1B-C378-46D4-8AD6-DD6D33E37722}" destId="{E810153D-7A3D-4030-A4D6-0CAB20121476}" srcOrd="3" destOrd="0" presId="urn:microsoft.com/office/officeart/2005/8/layout/venn1"/>
    <dgm:cxn modelId="{DB7EF9B3-1F8A-4066-BD5E-C9B0F7D6AE01}" type="presParOf" srcId="{4BA79E1B-C378-46D4-8AD6-DD6D33E37722}" destId="{426B6F35-9849-45CC-849F-F11017B77866}" srcOrd="4" destOrd="0" presId="urn:microsoft.com/office/officeart/2005/8/layout/venn1"/>
    <dgm:cxn modelId="{BFF02272-806F-4AEB-BBB7-2AF702BFCE6C}" type="presParOf" srcId="{4BA79E1B-C378-46D4-8AD6-DD6D33E37722}" destId="{1388E879-ED57-45E5-A553-832AE8E472F0}"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EA907-5FA6-493D-8D1D-FA792E26BD47}">
      <dsp:nvSpPr>
        <dsp:cNvPr id="0" name=""/>
        <dsp:cNvSpPr/>
      </dsp:nvSpPr>
      <dsp:spPr>
        <a:xfrm>
          <a:off x="816869" y="45295"/>
          <a:ext cx="2936844" cy="2936844"/>
        </a:xfrm>
        <a:prstGeom prst="ellipse">
          <a:avLst/>
        </a:prstGeom>
        <a:blipFill rotWithShape="0">
          <a:blip xmlns:r="http://schemas.openxmlformats.org/officeDocument/2006/relationships" r:embed="rId1"/>
          <a:srcRect/>
          <a:stretch>
            <a:fillRect l="-17000" r="-17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Century Gothic" panose="020B0502020202020204" pitchFamily="34" charset="0"/>
            </a:rPr>
            <a:t> </a:t>
          </a:r>
          <a:endParaRPr lang="ru-RU" sz="1600" kern="1200" dirty="0">
            <a:solidFill>
              <a:schemeClr val="bg1"/>
            </a:solidFill>
            <a:latin typeface="Century Gothic" panose="020B0502020202020204" pitchFamily="34" charset="0"/>
          </a:endParaRPr>
        </a:p>
      </dsp:txBody>
      <dsp:txXfrm>
        <a:off x="1208449" y="559243"/>
        <a:ext cx="2153686" cy="1321580"/>
      </dsp:txXfrm>
    </dsp:sp>
    <dsp:sp modelId="{B86EE30D-E875-42AD-A90A-FFC4E4AE567A}">
      <dsp:nvSpPr>
        <dsp:cNvPr id="0" name=""/>
        <dsp:cNvSpPr/>
      </dsp:nvSpPr>
      <dsp:spPr>
        <a:xfrm>
          <a:off x="2657282" y="764499"/>
          <a:ext cx="2936844" cy="2936844"/>
        </a:xfrm>
        <a:prstGeom prst="ellipse">
          <a:avLst/>
        </a:prstGeom>
        <a:blipFill rotWithShape="0">
          <a:blip xmlns:r="http://schemas.openxmlformats.org/officeDocument/2006/relationships" r:embed="rId2"/>
          <a:srcRect/>
          <a:stretch>
            <a:fillRect l="-17000" r="-17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Century Gothic" panose="020B0502020202020204" pitchFamily="34" charset="0"/>
            </a:rPr>
            <a:t> </a:t>
          </a:r>
          <a:endParaRPr lang="ru-RU" sz="1600" kern="1200" dirty="0">
            <a:solidFill>
              <a:schemeClr val="bg1"/>
            </a:solidFill>
            <a:latin typeface="Century Gothic" panose="020B0502020202020204" pitchFamily="34" charset="0"/>
          </a:endParaRPr>
        </a:p>
      </dsp:txBody>
      <dsp:txXfrm>
        <a:off x="3555467" y="1523184"/>
        <a:ext cx="1762106" cy="1615264"/>
      </dsp:txXfrm>
    </dsp:sp>
    <dsp:sp modelId="{426B6F35-9849-45CC-849F-F11017B77866}">
      <dsp:nvSpPr>
        <dsp:cNvPr id="0" name=""/>
        <dsp:cNvSpPr/>
      </dsp:nvSpPr>
      <dsp:spPr>
        <a:xfrm>
          <a:off x="932571" y="1952306"/>
          <a:ext cx="2936844" cy="2936844"/>
        </a:xfrm>
        <a:prstGeom prst="ellipse">
          <a:avLst/>
        </a:prstGeom>
        <a:blipFill rotWithShape="0">
          <a:blip xmlns:r="http://schemas.openxmlformats.org/officeDocument/2006/relationships" r:embed="rId3"/>
          <a:srcRect/>
          <a:stretch>
            <a:fillRect l="-17000" r="-17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Century Gothic" panose="020B0502020202020204" pitchFamily="34" charset="0"/>
            </a:rPr>
            <a:t> </a:t>
          </a:r>
          <a:endParaRPr lang="ru-RU" sz="1600" kern="1200" dirty="0">
            <a:solidFill>
              <a:schemeClr val="bg1"/>
            </a:solidFill>
            <a:latin typeface="Century Gothic" panose="020B0502020202020204" pitchFamily="34" charset="0"/>
          </a:endParaRPr>
        </a:p>
      </dsp:txBody>
      <dsp:txXfrm>
        <a:off x="1209124" y="2710991"/>
        <a:ext cx="1762106" cy="1615264"/>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17EF58-CD17-4D4A-A2ED-44CE583F7310}" type="datetimeFigureOut">
              <a:rPr lang="cs-CZ" smtClean="0"/>
              <a:t>20.03.2023</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DBA8FC-D89B-44A9-ACD9-D06A2E871404}" type="slidenum">
              <a:rPr lang="cs-CZ" smtClean="0"/>
              <a:t>‹#›</a:t>
            </a:fld>
            <a:endParaRPr lang="cs-CZ"/>
          </a:p>
        </p:txBody>
      </p:sp>
    </p:spTree>
    <p:extLst>
      <p:ext uri="{BB962C8B-B14F-4D97-AF65-F5344CB8AC3E}">
        <p14:creationId xmlns:p14="http://schemas.microsoft.com/office/powerpoint/2010/main" val="2241283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A1959AA3-A783-4501-B5E3-1932561DB69C}" type="slidenum">
              <a:rPr lang="uk-UA" smtClean="0"/>
              <a:t>4</a:t>
            </a:fld>
            <a:endParaRPr lang="uk-UA"/>
          </a:p>
        </p:txBody>
      </p:sp>
    </p:spTree>
    <p:extLst>
      <p:ext uri="{BB962C8B-B14F-4D97-AF65-F5344CB8AC3E}">
        <p14:creationId xmlns:p14="http://schemas.microsoft.com/office/powerpoint/2010/main" val="1846094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A1959AA3-A783-4501-B5E3-1932561DB69C}" type="slidenum">
              <a:rPr lang="uk-UA" smtClean="0"/>
              <a:t>17</a:t>
            </a:fld>
            <a:endParaRPr lang="uk-UA"/>
          </a:p>
        </p:txBody>
      </p:sp>
    </p:spTree>
    <p:extLst>
      <p:ext uri="{BB962C8B-B14F-4D97-AF65-F5344CB8AC3E}">
        <p14:creationId xmlns:p14="http://schemas.microsoft.com/office/powerpoint/2010/main" val="1468831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38B670C-B887-497B-AD1E-0A749DBC3200}"/>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CE8BC160-6DB1-4BEE-971C-4E83BA98DF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932FA77D-0B7D-4A31-877A-AB4125CEBFC0}"/>
              </a:ext>
            </a:extLst>
          </p:cNvPr>
          <p:cNvSpPr>
            <a:spLocks noGrp="1"/>
          </p:cNvSpPr>
          <p:nvPr>
            <p:ph type="dt" sz="half" idx="10"/>
          </p:nvPr>
        </p:nvSpPr>
        <p:spPr/>
        <p:txBody>
          <a:bodyPr/>
          <a:lstStyle/>
          <a:p>
            <a:fld id="{6F0882AF-1124-4B47-8CEE-67C045BFEC70}" type="datetimeFigureOut">
              <a:rPr lang="cs-CZ" smtClean="0"/>
              <a:t>20.03.2023</a:t>
            </a:fld>
            <a:endParaRPr lang="cs-CZ"/>
          </a:p>
        </p:txBody>
      </p:sp>
      <p:sp>
        <p:nvSpPr>
          <p:cNvPr id="5" name="Zástupný symbol pro zápatí 4">
            <a:extLst>
              <a:ext uri="{FF2B5EF4-FFF2-40B4-BE49-F238E27FC236}">
                <a16:creationId xmlns:a16="http://schemas.microsoft.com/office/drawing/2014/main" id="{D353843F-CFD1-434D-B2F7-46AF8862B7E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8CA376F-C204-4FE0-B2E4-35C6DEE2F112}"/>
              </a:ext>
            </a:extLst>
          </p:cNvPr>
          <p:cNvSpPr>
            <a:spLocks noGrp="1"/>
          </p:cNvSpPr>
          <p:nvPr>
            <p:ph type="sldNum" sz="quarter" idx="12"/>
          </p:nvPr>
        </p:nvSpPr>
        <p:spPr/>
        <p:txBody>
          <a:bodyPr/>
          <a:lstStyle/>
          <a:p>
            <a:fld id="{465E0AF9-BAC6-48AC-8277-F0989B57DDEB}" type="slidenum">
              <a:rPr lang="cs-CZ" smtClean="0"/>
              <a:t>‹#›</a:t>
            </a:fld>
            <a:endParaRPr lang="cs-CZ"/>
          </a:p>
        </p:txBody>
      </p:sp>
    </p:spTree>
    <p:extLst>
      <p:ext uri="{BB962C8B-B14F-4D97-AF65-F5344CB8AC3E}">
        <p14:creationId xmlns:p14="http://schemas.microsoft.com/office/powerpoint/2010/main" val="684252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D229E1-09D1-47C3-8D18-D4E3E495E76F}"/>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E4C7D5EC-3518-496F-AC7D-EE0FBCCB5E3B}"/>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1539BF3-934A-491B-9B78-A28518302FEE}"/>
              </a:ext>
            </a:extLst>
          </p:cNvPr>
          <p:cNvSpPr>
            <a:spLocks noGrp="1"/>
          </p:cNvSpPr>
          <p:nvPr>
            <p:ph type="dt" sz="half" idx="10"/>
          </p:nvPr>
        </p:nvSpPr>
        <p:spPr/>
        <p:txBody>
          <a:bodyPr/>
          <a:lstStyle/>
          <a:p>
            <a:fld id="{6F0882AF-1124-4B47-8CEE-67C045BFEC70}" type="datetimeFigureOut">
              <a:rPr lang="cs-CZ" smtClean="0"/>
              <a:t>20.03.2023</a:t>
            </a:fld>
            <a:endParaRPr lang="cs-CZ"/>
          </a:p>
        </p:txBody>
      </p:sp>
      <p:sp>
        <p:nvSpPr>
          <p:cNvPr id="5" name="Zástupný symbol pro zápatí 4">
            <a:extLst>
              <a:ext uri="{FF2B5EF4-FFF2-40B4-BE49-F238E27FC236}">
                <a16:creationId xmlns:a16="http://schemas.microsoft.com/office/drawing/2014/main" id="{CCB98F0B-992D-4421-B6AF-35FC2939C85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49C5BF3-F7AA-49B3-A4B4-D05347250D78}"/>
              </a:ext>
            </a:extLst>
          </p:cNvPr>
          <p:cNvSpPr>
            <a:spLocks noGrp="1"/>
          </p:cNvSpPr>
          <p:nvPr>
            <p:ph type="sldNum" sz="quarter" idx="12"/>
          </p:nvPr>
        </p:nvSpPr>
        <p:spPr/>
        <p:txBody>
          <a:bodyPr/>
          <a:lstStyle/>
          <a:p>
            <a:fld id="{465E0AF9-BAC6-48AC-8277-F0989B57DDEB}" type="slidenum">
              <a:rPr lang="cs-CZ" smtClean="0"/>
              <a:t>‹#›</a:t>
            </a:fld>
            <a:endParaRPr lang="cs-CZ"/>
          </a:p>
        </p:txBody>
      </p:sp>
    </p:spTree>
    <p:extLst>
      <p:ext uri="{BB962C8B-B14F-4D97-AF65-F5344CB8AC3E}">
        <p14:creationId xmlns:p14="http://schemas.microsoft.com/office/powerpoint/2010/main" val="1713590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C4111389-0286-4309-AB08-084E7065A3ED}"/>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82FC6A7C-BD9F-4F80-85CE-171747CC4A19}"/>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783507B-EDE9-4A54-A715-7831EA89E3AD}"/>
              </a:ext>
            </a:extLst>
          </p:cNvPr>
          <p:cNvSpPr>
            <a:spLocks noGrp="1"/>
          </p:cNvSpPr>
          <p:nvPr>
            <p:ph type="dt" sz="half" idx="10"/>
          </p:nvPr>
        </p:nvSpPr>
        <p:spPr/>
        <p:txBody>
          <a:bodyPr/>
          <a:lstStyle/>
          <a:p>
            <a:fld id="{6F0882AF-1124-4B47-8CEE-67C045BFEC70}" type="datetimeFigureOut">
              <a:rPr lang="cs-CZ" smtClean="0"/>
              <a:t>20.03.2023</a:t>
            </a:fld>
            <a:endParaRPr lang="cs-CZ"/>
          </a:p>
        </p:txBody>
      </p:sp>
      <p:sp>
        <p:nvSpPr>
          <p:cNvPr id="5" name="Zástupný symbol pro zápatí 4">
            <a:extLst>
              <a:ext uri="{FF2B5EF4-FFF2-40B4-BE49-F238E27FC236}">
                <a16:creationId xmlns:a16="http://schemas.microsoft.com/office/drawing/2014/main" id="{AAC0E3D7-BE29-49C7-99EE-DBA3D80A535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6161FD6-4B90-4504-91C7-38D9E874A43B}"/>
              </a:ext>
            </a:extLst>
          </p:cNvPr>
          <p:cNvSpPr>
            <a:spLocks noGrp="1"/>
          </p:cNvSpPr>
          <p:nvPr>
            <p:ph type="sldNum" sz="quarter" idx="12"/>
          </p:nvPr>
        </p:nvSpPr>
        <p:spPr/>
        <p:txBody>
          <a:bodyPr/>
          <a:lstStyle/>
          <a:p>
            <a:fld id="{465E0AF9-BAC6-48AC-8277-F0989B57DDEB}" type="slidenum">
              <a:rPr lang="cs-CZ" smtClean="0"/>
              <a:t>‹#›</a:t>
            </a:fld>
            <a:endParaRPr lang="cs-CZ"/>
          </a:p>
        </p:txBody>
      </p:sp>
    </p:spTree>
    <p:extLst>
      <p:ext uri="{BB962C8B-B14F-4D97-AF65-F5344CB8AC3E}">
        <p14:creationId xmlns:p14="http://schemas.microsoft.com/office/powerpoint/2010/main" val="3145067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Vlastní rozložení">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pPr eaLnBrk="1" latinLnBrk="0" hangingPunct="1"/>
            <a:r>
              <a:rPr lang="cs-CZ"/>
              <a:t>Klepnutím lze upravit styl předlohy nadpisů.</a:t>
            </a:r>
            <a:endParaRPr/>
          </a:p>
        </p:txBody>
      </p:sp>
      <p:sp>
        <p:nvSpPr>
          <p:cNvPr id="3" name="Rectangle 2"/>
          <p:cNvSpPr>
            <a:spLocks noGrp="1"/>
          </p:cNvSpPr>
          <p:nvPr>
            <p:ph type="dt" sz="half" idx="10"/>
          </p:nvPr>
        </p:nvSpPr>
        <p:spPr/>
        <p:txBody>
          <a:bodyPr/>
          <a:lstStyle/>
          <a:p>
            <a:fld id="{E4606EA6-EFEA-4C30-9264-4F9291A5780D}" type="datetime1">
              <a:rPr lang="cs-CZ"/>
              <a:pPr/>
              <a:t>20.03.2023</a:t>
            </a:fld>
            <a:endParaRPr kumimoji="0" lang="cs-CZ"/>
          </a:p>
        </p:txBody>
      </p:sp>
      <p:sp>
        <p:nvSpPr>
          <p:cNvPr id="4" name="Rectangle 3"/>
          <p:cNvSpPr>
            <a:spLocks noGrp="1"/>
          </p:cNvSpPr>
          <p:nvPr>
            <p:ph type="ftr" sz="quarter" idx="11"/>
          </p:nvPr>
        </p:nvSpPr>
        <p:spPr/>
        <p:txBody>
          <a:bodyPr/>
          <a:lstStyle/>
          <a:p>
            <a:endParaRPr kumimoji="0" lang="cs-CZ"/>
          </a:p>
        </p:txBody>
      </p:sp>
      <p:sp>
        <p:nvSpPr>
          <p:cNvPr id="5" name="Rectangle 4"/>
          <p:cNvSpPr>
            <a:spLocks noGrp="1"/>
          </p:cNvSpPr>
          <p:nvPr>
            <p:ph type="sldNum" sz="quarter" idx="12"/>
          </p:nvPr>
        </p:nvSpPr>
        <p:spPr/>
        <p:txBody>
          <a:bodyPr/>
          <a:lstStyle/>
          <a:p>
            <a:pPr algn="ctr"/>
            <a:fld id="{8F82E0A0-C266-4798-8C8F-B9F91E9DA37E}" type="slidenum">
              <a:rPr kumimoji="0" lang="cs-CZ" sz="1900" b="1">
                <a:solidFill>
                  <a:srgbClr val="FFFFFF"/>
                </a:solidFill>
              </a:rPr>
              <a:pPr algn="ctr"/>
              <a:t>‹#›</a:t>
            </a:fld>
            <a:endParaRPr kumimoji="0" lang="cs-CZ" dirty="0"/>
          </a:p>
        </p:txBody>
      </p:sp>
      <p:sp>
        <p:nvSpPr>
          <p:cNvPr id="7" name="Rectangle 6"/>
          <p:cNvSpPr>
            <a:spLocks noGrp="1"/>
          </p:cNvSpPr>
          <p:nvPr>
            <p:ph sz="quarter" idx="13"/>
          </p:nvPr>
        </p:nvSpPr>
        <p:spPr>
          <a:xfrm>
            <a:off x="812800" y="1803400"/>
            <a:ext cx="10871200" cy="436880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a:p>
        </p:txBody>
      </p:sp>
    </p:spTree>
    <p:extLst>
      <p:ext uri="{BB962C8B-B14F-4D97-AF65-F5344CB8AC3E}">
        <p14:creationId xmlns:p14="http://schemas.microsoft.com/office/powerpoint/2010/main" val="3238527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2364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07CB5A-DECE-49B0-8AE4-0A07119682B4}"/>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2C798AF8-B01C-4A92-B1FD-C6F86D912E1A}"/>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10E34D8-D6C7-430A-AC8E-C6B6DB06ADAB}"/>
              </a:ext>
            </a:extLst>
          </p:cNvPr>
          <p:cNvSpPr>
            <a:spLocks noGrp="1"/>
          </p:cNvSpPr>
          <p:nvPr>
            <p:ph type="dt" sz="half" idx="10"/>
          </p:nvPr>
        </p:nvSpPr>
        <p:spPr/>
        <p:txBody>
          <a:bodyPr/>
          <a:lstStyle/>
          <a:p>
            <a:fld id="{6F0882AF-1124-4B47-8CEE-67C045BFEC70}" type="datetimeFigureOut">
              <a:rPr lang="cs-CZ" smtClean="0"/>
              <a:t>20.03.2023</a:t>
            </a:fld>
            <a:endParaRPr lang="cs-CZ"/>
          </a:p>
        </p:txBody>
      </p:sp>
      <p:sp>
        <p:nvSpPr>
          <p:cNvPr id="5" name="Zástupný symbol pro zápatí 4">
            <a:extLst>
              <a:ext uri="{FF2B5EF4-FFF2-40B4-BE49-F238E27FC236}">
                <a16:creationId xmlns:a16="http://schemas.microsoft.com/office/drawing/2014/main" id="{6DF4F8E2-F4BC-4DE7-8D91-3BC25E1291B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80D0CCD-C30F-451D-9392-7448D884AB32}"/>
              </a:ext>
            </a:extLst>
          </p:cNvPr>
          <p:cNvSpPr>
            <a:spLocks noGrp="1"/>
          </p:cNvSpPr>
          <p:nvPr>
            <p:ph type="sldNum" sz="quarter" idx="12"/>
          </p:nvPr>
        </p:nvSpPr>
        <p:spPr/>
        <p:txBody>
          <a:bodyPr/>
          <a:lstStyle/>
          <a:p>
            <a:fld id="{465E0AF9-BAC6-48AC-8277-F0989B57DDEB}" type="slidenum">
              <a:rPr lang="cs-CZ" smtClean="0"/>
              <a:t>‹#›</a:t>
            </a:fld>
            <a:endParaRPr lang="cs-CZ"/>
          </a:p>
        </p:txBody>
      </p:sp>
    </p:spTree>
    <p:extLst>
      <p:ext uri="{BB962C8B-B14F-4D97-AF65-F5344CB8AC3E}">
        <p14:creationId xmlns:p14="http://schemas.microsoft.com/office/powerpoint/2010/main" val="671707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0A9790-E23D-43D5-A8B2-EB9C95821C6A}"/>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05EA999D-0BC2-48FB-9662-1E41ED1C7C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0B1FC8BA-A4B7-42F7-B0F7-AA6237635290}"/>
              </a:ext>
            </a:extLst>
          </p:cNvPr>
          <p:cNvSpPr>
            <a:spLocks noGrp="1"/>
          </p:cNvSpPr>
          <p:nvPr>
            <p:ph type="dt" sz="half" idx="10"/>
          </p:nvPr>
        </p:nvSpPr>
        <p:spPr/>
        <p:txBody>
          <a:bodyPr/>
          <a:lstStyle/>
          <a:p>
            <a:fld id="{6F0882AF-1124-4B47-8CEE-67C045BFEC70}" type="datetimeFigureOut">
              <a:rPr lang="cs-CZ" smtClean="0"/>
              <a:t>20.03.2023</a:t>
            </a:fld>
            <a:endParaRPr lang="cs-CZ"/>
          </a:p>
        </p:txBody>
      </p:sp>
      <p:sp>
        <p:nvSpPr>
          <p:cNvPr id="5" name="Zástupný symbol pro zápatí 4">
            <a:extLst>
              <a:ext uri="{FF2B5EF4-FFF2-40B4-BE49-F238E27FC236}">
                <a16:creationId xmlns:a16="http://schemas.microsoft.com/office/drawing/2014/main" id="{B46402A7-03CA-4E05-A33E-4741DF7E7F9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82425D7-0A94-4DA4-8B09-737F3B0CE7C7}"/>
              </a:ext>
            </a:extLst>
          </p:cNvPr>
          <p:cNvSpPr>
            <a:spLocks noGrp="1"/>
          </p:cNvSpPr>
          <p:nvPr>
            <p:ph type="sldNum" sz="quarter" idx="12"/>
          </p:nvPr>
        </p:nvSpPr>
        <p:spPr/>
        <p:txBody>
          <a:bodyPr/>
          <a:lstStyle/>
          <a:p>
            <a:fld id="{465E0AF9-BAC6-48AC-8277-F0989B57DDEB}" type="slidenum">
              <a:rPr lang="cs-CZ" smtClean="0"/>
              <a:t>‹#›</a:t>
            </a:fld>
            <a:endParaRPr lang="cs-CZ"/>
          </a:p>
        </p:txBody>
      </p:sp>
    </p:spTree>
    <p:extLst>
      <p:ext uri="{BB962C8B-B14F-4D97-AF65-F5344CB8AC3E}">
        <p14:creationId xmlns:p14="http://schemas.microsoft.com/office/powerpoint/2010/main" val="133318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43EFD0-56F9-441E-B1FC-C1CB5685BDF6}"/>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93630BEF-9348-4BC3-9218-97953628ACE6}"/>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BF01EE2A-6EA2-4BEA-8B1E-8AD5CEE9CC07}"/>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D54A5C2A-0196-43F5-899D-A1C5264C57CA}"/>
              </a:ext>
            </a:extLst>
          </p:cNvPr>
          <p:cNvSpPr>
            <a:spLocks noGrp="1"/>
          </p:cNvSpPr>
          <p:nvPr>
            <p:ph type="dt" sz="half" idx="10"/>
          </p:nvPr>
        </p:nvSpPr>
        <p:spPr/>
        <p:txBody>
          <a:bodyPr/>
          <a:lstStyle/>
          <a:p>
            <a:fld id="{6F0882AF-1124-4B47-8CEE-67C045BFEC70}" type="datetimeFigureOut">
              <a:rPr lang="cs-CZ" smtClean="0"/>
              <a:t>20.03.2023</a:t>
            </a:fld>
            <a:endParaRPr lang="cs-CZ"/>
          </a:p>
        </p:txBody>
      </p:sp>
      <p:sp>
        <p:nvSpPr>
          <p:cNvPr id="6" name="Zástupný symbol pro zápatí 5">
            <a:extLst>
              <a:ext uri="{FF2B5EF4-FFF2-40B4-BE49-F238E27FC236}">
                <a16:creationId xmlns:a16="http://schemas.microsoft.com/office/drawing/2014/main" id="{13348A6A-533F-4186-B8E4-1380C4E8F40F}"/>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E98CDA9D-8E80-4A59-B75C-2383697F409B}"/>
              </a:ext>
            </a:extLst>
          </p:cNvPr>
          <p:cNvSpPr>
            <a:spLocks noGrp="1"/>
          </p:cNvSpPr>
          <p:nvPr>
            <p:ph type="sldNum" sz="quarter" idx="12"/>
          </p:nvPr>
        </p:nvSpPr>
        <p:spPr/>
        <p:txBody>
          <a:bodyPr/>
          <a:lstStyle/>
          <a:p>
            <a:fld id="{465E0AF9-BAC6-48AC-8277-F0989B57DDEB}" type="slidenum">
              <a:rPr lang="cs-CZ" smtClean="0"/>
              <a:t>‹#›</a:t>
            </a:fld>
            <a:endParaRPr lang="cs-CZ"/>
          </a:p>
        </p:txBody>
      </p:sp>
    </p:spTree>
    <p:extLst>
      <p:ext uri="{BB962C8B-B14F-4D97-AF65-F5344CB8AC3E}">
        <p14:creationId xmlns:p14="http://schemas.microsoft.com/office/powerpoint/2010/main" val="4041704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6E9354-D40F-493D-8408-1D097859366D}"/>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12500F37-3978-4852-93CD-5043BA03AF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AEAB4EA8-4522-48EB-8ADC-3A6C71B0BC32}"/>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BEA2C6D0-5AC9-4687-9B6C-D5289232EC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DCABE3F1-CB70-4BD7-AA27-68C385328B13}"/>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106123B4-30C9-4C97-A66E-D0ACCDF8E362}"/>
              </a:ext>
            </a:extLst>
          </p:cNvPr>
          <p:cNvSpPr>
            <a:spLocks noGrp="1"/>
          </p:cNvSpPr>
          <p:nvPr>
            <p:ph type="dt" sz="half" idx="10"/>
          </p:nvPr>
        </p:nvSpPr>
        <p:spPr/>
        <p:txBody>
          <a:bodyPr/>
          <a:lstStyle/>
          <a:p>
            <a:fld id="{6F0882AF-1124-4B47-8CEE-67C045BFEC70}" type="datetimeFigureOut">
              <a:rPr lang="cs-CZ" smtClean="0"/>
              <a:t>20.03.2023</a:t>
            </a:fld>
            <a:endParaRPr lang="cs-CZ"/>
          </a:p>
        </p:txBody>
      </p:sp>
      <p:sp>
        <p:nvSpPr>
          <p:cNvPr id="8" name="Zástupný symbol pro zápatí 7">
            <a:extLst>
              <a:ext uri="{FF2B5EF4-FFF2-40B4-BE49-F238E27FC236}">
                <a16:creationId xmlns:a16="http://schemas.microsoft.com/office/drawing/2014/main" id="{5348FBE2-49E7-4AB1-901A-434DAD637850}"/>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644F22E9-D38E-48E2-9A73-81CC5CEE5D7A}"/>
              </a:ext>
            </a:extLst>
          </p:cNvPr>
          <p:cNvSpPr>
            <a:spLocks noGrp="1"/>
          </p:cNvSpPr>
          <p:nvPr>
            <p:ph type="sldNum" sz="quarter" idx="12"/>
          </p:nvPr>
        </p:nvSpPr>
        <p:spPr/>
        <p:txBody>
          <a:bodyPr/>
          <a:lstStyle/>
          <a:p>
            <a:fld id="{465E0AF9-BAC6-48AC-8277-F0989B57DDEB}" type="slidenum">
              <a:rPr lang="cs-CZ" smtClean="0"/>
              <a:t>‹#›</a:t>
            </a:fld>
            <a:endParaRPr lang="cs-CZ"/>
          </a:p>
        </p:txBody>
      </p:sp>
    </p:spTree>
    <p:extLst>
      <p:ext uri="{BB962C8B-B14F-4D97-AF65-F5344CB8AC3E}">
        <p14:creationId xmlns:p14="http://schemas.microsoft.com/office/powerpoint/2010/main" val="2626950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9A2C96-E3BB-435B-A590-1EE224FDB895}"/>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C90F21EE-3554-4B13-AB5C-753CC313F71E}"/>
              </a:ext>
            </a:extLst>
          </p:cNvPr>
          <p:cNvSpPr>
            <a:spLocks noGrp="1"/>
          </p:cNvSpPr>
          <p:nvPr>
            <p:ph type="dt" sz="half" idx="10"/>
          </p:nvPr>
        </p:nvSpPr>
        <p:spPr/>
        <p:txBody>
          <a:bodyPr/>
          <a:lstStyle/>
          <a:p>
            <a:fld id="{6F0882AF-1124-4B47-8CEE-67C045BFEC70}" type="datetimeFigureOut">
              <a:rPr lang="cs-CZ" smtClean="0"/>
              <a:t>20.03.2023</a:t>
            </a:fld>
            <a:endParaRPr lang="cs-CZ"/>
          </a:p>
        </p:txBody>
      </p:sp>
      <p:sp>
        <p:nvSpPr>
          <p:cNvPr id="4" name="Zástupný symbol pro zápatí 3">
            <a:extLst>
              <a:ext uri="{FF2B5EF4-FFF2-40B4-BE49-F238E27FC236}">
                <a16:creationId xmlns:a16="http://schemas.microsoft.com/office/drawing/2014/main" id="{B8FEEF65-3618-4FB2-95C9-EBE706A89064}"/>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7AA93845-B74F-4B5B-BDC3-52753681BFF4}"/>
              </a:ext>
            </a:extLst>
          </p:cNvPr>
          <p:cNvSpPr>
            <a:spLocks noGrp="1"/>
          </p:cNvSpPr>
          <p:nvPr>
            <p:ph type="sldNum" sz="quarter" idx="12"/>
          </p:nvPr>
        </p:nvSpPr>
        <p:spPr/>
        <p:txBody>
          <a:bodyPr/>
          <a:lstStyle/>
          <a:p>
            <a:fld id="{465E0AF9-BAC6-48AC-8277-F0989B57DDEB}" type="slidenum">
              <a:rPr lang="cs-CZ" smtClean="0"/>
              <a:t>‹#›</a:t>
            </a:fld>
            <a:endParaRPr lang="cs-CZ"/>
          </a:p>
        </p:txBody>
      </p:sp>
    </p:spTree>
    <p:extLst>
      <p:ext uri="{BB962C8B-B14F-4D97-AF65-F5344CB8AC3E}">
        <p14:creationId xmlns:p14="http://schemas.microsoft.com/office/powerpoint/2010/main" val="1433171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A7AE4596-E97A-4B50-B150-5C637B3001AD}"/>
              </a:ext>
            </a:extLst>
          </p:cNvPr>
          <p:cNvSpPr>
            <a:spLocks noGrp="1"/>
          </p:cNvSpPr>
          <p:nvPr>
            <p:ph type="dt" sz="half" idx="10"/>
          </p:nvPr>
        </p:nvSpPr>
        <p:spPr/>
        <p:txBody>
          <a:bodyPr/>
          <a:lstStyle/>
          <a:p>
            <a:fld id="{6F0882AF-1124-4B47-8CEE-67C045BFEC70}" type="datetimeFigureOut">
              <a:rPr lang="cs-CZ" smtClean="0"/>
              <a:t>20.03.2023</a:t>
            </a:fld>
            <a:endParaRPr lang="cs-CZ"/>
          </a:p>
        </p:txBody>
      </p:sp>
      <p:sp>
        <p:nvSpPr>
          <p:cNvPr id="3" name="Zástupný symbol pro zápatí 2">
            <a:extLst>
              <a:ext uri="{FF2B5EF4-FFF2-40B4-BE49-F238E27FC236}">
                <a16:creationId xmlns:a16="http://schemas.microsoft.com/office/drawing/2014/main" id="{6C4A1AA6-15B6-48CF-A39D-40124F38F83A}"/>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85438E9E-C711-4EC5-B923-6A7268062EDF}"/>
              </a:ext>
            </a:extLst>
          </p:cNvPr>
          <p:cNvSpPr>
            <a:spLocks noGrp="1"/>
          </p:cNvSpPr>
          <p:nvPr>
            <p:ph type="sldNum" sz="quarter" idx="12"/>
          </p:nvPr>
        </p:nvSpPr>
        <p:spPr/>
        <p:txBody>
          <a:bodyPr/>
          <a:lstStyle/>
          <a:p>
            <a:fld id="{465E0AF9-BAC6-48AC-8277-F0989B57DDEB}" type="slidenum">
              <a:rPr lang="cs-CZ" smtClean="0"/>
              <a:t>‹#›</a:t>
            </a:fld>
            <a:endParaRPr lang="cs-CZ"/>
          </a:p>
        </p:txBody>
      </p:sp>
    </p:spTree>
    <p:extLst>
      <p:ext uri="{BB962C8B-B14F-4D97-AF65-F5344CB8AC3E}">
        <p14:creationId xmlns:p14="http://schemas.microsoft.com/office/powerpoint/2010/main" val="2420208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8E5920-ED20-4821-8396-B19D661D8FB3}"/>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43E79606-B8ED-4C1A-88EA-88467268D3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D0D2C994-45A2-458E-B483-AA4162FCFB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8B2C20AC-D836-4E36-BA45-C3EEDA189FDA}"/>
              </a:ext>
            </a:extLst>
          </p:cNvPr>
          <p:cNvSpPr>
            <a:spLocks noGrp="1"/>
          </p:cNvSpPr>
          <p:nvPr>
            <p:ph type="dt" sz="half" idx="10"/>
          </p:nvPr>
        </p:nvSpPr>
        <p:spPr/>
        <p:txBody>
          <a:bodyPr/>
          <a:lstStyle/>
          <a:p>
            <a:fld id="{6F0882AF-1124-4B47-8CEE-67C045BFEC70}" type="datetimeFigureOut">
              <a:rPr lang="cs-CZ" smtClean="0"/>
              <a:t>20.03.2023</a:t>
            </a:fld>
            <a:endParaRPr lang="cs-CZ"/>
          </a:p>
        </p:txBody>
      </p:sp>
      <p:sp>
        <p:nvSpPr>
          <p:cNvPr id="6" name="Zástupný symbol pro zápatí 5">
            <a:extLst>
              <a:ext uri="{FF2B5EF4-FFF2-40B4-BE49-F238E27FC236}">
                <a16:creationId xmlns:a16="http://schemas.microsoft.com/office/drawing/2014/main" id="{250217EF-49C0-4693-A2F0-0C7D66E8D129}"/>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C174162D-64E2-49AB-9F51-2E153EB594FE}"/>
              </a:ext>
            </a:extLst>
          </p:cNvPr>
          <p:cNvSpPr>
            <a:spLocks noGrp="1"/>
          </p:cNvSpPr>
          <p:nvPr>
            <p:ph type="sldNum" sz="quarter" idx="12"/>
          </p:nvPr>
        </p:nvSpPr>
        <p:spPr/>
        <p:txBody>
          <a:bodyPr/>
          <a:lstStyle/>
          <a:p>
            <a:fld id="{465E0AF9-BAC6-48AC-8277-F0989B57DDEB}" type="slidenum">
              <a:rPr lang="cs-CZ" smtClean="0"/>
              <a:t>‹#›</a:t>
            </a:fld>
            <a:endParaRPr lang="cs-CZ"/>
          </a:p>
        </p:txBody>
      </p:sp>
    </p:spTree>
    <p:extLst>
      <p:ext uri="{BB962C8B-B14F-4D97-AF65-F5344CB8AC3E}">
        <p14:creationId xmlns:p14="http://schemas.microsoft.com/office/powerpoint/2010/main" val="1900220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45AC43-7FA1-4BBE-8C9F-046C37B7727F}"/>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D62CFF2B-3E29-405B-80D4-F61EF4EBDB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E8F730D1-5DE8-4ABF-86D5-89BBC35D3E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7DBE2E17-099F-48BE-B264-B79D286BB92B}"/>
              </a:ext>
            </a:extLst>
          </p:cNvPr>
          <p:cNvSpPr>
            <a:spLocks noGrp="1"/>
          </p:cNvSpPr>
          <p:nvPr>
            <p:ph type="dt" sz="half" idx="10"/>
          </p:nvPr>
        </p:nvSpPr>
        <p:spPr/>
        <p:txBody>
          <a:bodyPr/>
          <a:lstStyle/>
          <a:p>
            <a:fld id="{6F0882AF-1124-4B47-8CEE-67C045BFEC70}" type="datetimeFigureOut">
              <a:rPr lang="cs-CZ" smtClean="0"/>
              <a:t>20.03.2023</a:t>
            </a:fld>
            <a:endParaRPr lang="cs-CZ"/>
          </a:p>
        </p:txBody>
      </p:sp>
      <p:sp>
        <p:nvSpPr>
          <p:cNvPr id="6" name="Zástupný symbol pro zápatí 5">
            <a:extLst>
              <a:ext uri="{FF2B5EF4-FFF2-40B4-BE49-F238E27FC236}">
                <a16:creationId xmlns:a16="http://schemas.microsoft.com/office/drawing/2014/main" id="{C93067A5-5EC2-4A3F-BD82-1B7D5FF6BBB4}"/>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83572183-A29A-4C26-9D78-2D227B6974A2}"/>
              </a:ext>
            </a:extLst>
          </p:cNvPr>
          <p:cNvSpPr>
            <a:spLocks noGrp="1"/>
          </p:cNvSpPr>
          <p:nvPr>
            <p:ph type="sldNum" sz="quarter" idx="12"/>
          </p:nvPr>
        </p:nvSpPr>
        <p:spPr/>
        <p:txBody>
          <a:bodyPr/>
          <a:lstStyle/>
          <a:p>
            <a:fld id="{465E0AF9-BAC6-48AC-8277-F0989B57DDEB}" type="slidenum">
              <a:rPr lang="cs-CZ" smtClean="0"/>
              <a:t>‹#›</a:t>
            </a:fld>
            <a:endParaRPr lang="cs-CZ"/>
          </a:p>
        </p:txBody>
      </p:sp>
    </p:spTree>
    <p:extLst>
      <p:ext uri="{BB962C8B-B14F-4D97-AF65-F5344CB8AC3E}">
        <p14:creationId xmlns:p14="http://schemas.microsoft.com/office/powerpoint/2010/main" val="851524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64DBE12A-D637-4C74-828E-F0DE5D1BCA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F646A0FE-617B-4CE9-80F6-40C161CB83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D0F76B0-53E8-47C0-A951-DD5ACCB32B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0882AF-1124-4B47-8CEE-67C045BFEC70}" type="datetimeFigureOut">
              <a:rPr lang="cs-CZ" smtClean="0"/>
              <a:t>20.03.2023</a:t>
            </a:fld>
            <a:endParaRPr lang="cs-CZ"/>
          </a:p>
        </p:txBody>
      </p:sp>
      <p:sp>
        <p:nvSpPr>
          <p:cNvPr id="5" name="Zástupný symbol pro zápatí 4">
            <a:extLst>
              <a:ext uri="{FF2B5EF4-FFF2-40B4-BE49-F238E27FC236}">
                <a16:creationId xmlns:a16="http://schemas.microsoft.com/office/drawing/2014/main" id="{742B550C-3C33-4DD2-ADE9-E3793DE8C0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CA4D380B-7605-49FF-A903-3D148EA7E0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5E0AF9-BAC6-48AC-8277-F0989B57DDEB}" type="slidenum">
              <a:rPr lang="cs-CZ" smtClean="0"/>
              <a:t>‹#›</a:t>
            </a:fld>
            <a:endParaRPr lang="cs-CZ"/>
          </a:p>
        </p:txBody>
      </p:sp>
    </p:spTree>
    <p:extLst>
      <p:ext uri="{BB962C8B-B14F-4D97-AF65-F5344CB8AC3E}">
        <p14:creationId xmlns:p14="http://schemas.microsoft.com/office/powerpoint/2010/main" val="1387333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hyperlink" Target="https://www.mzp.cz/cz/environmentalni_vzdelavani_poradenstvi?fbclid=IwAR1mJq0lAuthN2PIfbpYwBqgSUqBeI8RzwYlGeOitMYeV1H_gbUpeQd7uNo" TargetMode="Externa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E5838E-5783-4C29-838B-9C6BE2B9D2A3}"/>
              </a:ext>
            </a:extLst>
          </p:cNvPr>
          <p:cNvSpPr>
            <a:spLocks noGrp="1"/>
          </p:cNvSpPr>
          <p:nvPr>
            <p:ph type="ctrTitle"/>
          </p:nvPr>
        </p:nvSpPr>
        <p:spPr>
          <a:xfrm>
            <a:off x="674703" y="1310656"/>
            <a:ext cx="8762260" cy="2306637"/>
          </a:xfrm>
        </p:spPr>
        <p:txBody>
          <a:bodyPr>
            <a:normAutofit fontScale="90000"/>
          </a:bodyPr>
          <a:lstStyle/>
          <a:p>
            <a:r>
              <a:rPr lang="cs-CZ" dirty="0">
                <a:latin typeface="Montserrat Light" panose="00000400000000000000" pitchFamily="2" charset="-18"/>
              </a:rPr>
              <a:t>Metodika přípravy programů environmentální výchovy: distribuce moci</a:t>
            </a:r>
          </a:p>
        </p:txBody>
      </p:sp>
      <p:sp>
        <p:nvSpPr>
          <p:cNvPr id="3" name="Podnadpis 2">
            <a:extLst>
              <a:ext uri="{FF2B5EF4-FFF2-40B4-BE49-F238E27FC236}">
                <a16:creationId xmlns:a16="http://schemas.microsoft.com/office/drawing/2014/main" id="{FE901CE4-9FD4-4039-9733-D268BC3CB372}"/>
              </a:ext>
            </a:extLst>
          </p:cNvPr>
          <p:cNvSpPr>
            <a:spLocks noGrp="1"/>
          </p:cNvSpPr>
          <p:nvPr>
            <p:ph type="subTitle" idx="1"/>
          </p:nvPr>
        </p:nvSpPr>
        <p:spPr>
          <a:xfrm>
            <a:off x="674703" y="4258905"/>
            <a:ext cx="9144000" cy="1655762"/>
          </a:xfrm>
        </p:spPr>
        <p:txBody>
          <a:bodyPr>
            <a:normAutofit/>
          </a:bodyPr>
          <a:lstStyle/>
          <a:p>
            <a:r>
              <a:rPr lang="cs-CZ" dirty="0">
                <a:latin typeface="Montserrat Light" panose="00000400000000000000" pitchFamily="2" charset="-18"/>
              </a:rPr>
              <a:t>Jan Činčera, Katedra environmentálních studií,</a:t>
            </a:r>
          </a:p>
          <a:p>
            <a:r>
              <a:rPr lang="cs-CZ" dirty="0">
                <a:latin typeface="Montserrat Light" panose="00000400000000000000" pitchFamily="2" charset="-18"/>
              </a:rPr>
              <a:t>Masarykova univerzita</a:t>
            </a:r>
          </a:p>
          <a:p>
            <a:r>
              <a:rPr lang="cs-CZ" dirty="0">
                <a:latin typeface="Montserrat Light" panose="00000400000000000000" pitchFamily="2" charset="-18"/>
              </a:rPr>
              <a:t>2023</a:t>
            </a:r>
          </a:p>
        </p:txBody>
      </p:sp>
    </p:spTree>
    <p:extLst>
      <p:ext uri="{BB962C8B-B14F-4D97-AF65-F5344CB8AC3E}">
        <p14:creationId xmlns:p14="http://schemas.microsoft.com/office/powerpoint/2010/main" val="1196470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Zástupný symbol pro obsah 5"/>
          <p:cNvGraphicFramePr>
            <a:graphicFrameLocks noGrp="1"/>
          </p:cNvGraphicFramePr>
          <p:nvPr>
            <p:ph idx="1"/>
            <p:extLst>
              <p:ext uri="{D42A27DB-BD31-4B8C-83A1-F6EECF244321}">
                <p14:modId xmlns:p14="http://schemas.microsoft.com/office/powerpoint/2010/main" val="338246807"/>
              </p:ext>
            </p:extLst>
          </p:nvPr>
        </p:nvGraphicFramePr>
        <p:xfrm>
          <a:off x="2143587" y="1916668"/>
          <a:ext cx="9982200" cy="4572000"/>
        </p:xfrm>
        <a:graphic>
          <a:graphicData uri="http://schemas.openxmlformats.org/drawingml/2006/chart">
            <c:chart xmlns:c="http://schemas.openxmlformats.org/drawingml/2006/chart" xmlns:r="http://schemas.openxmlformats.org/officeDocument/2006/relationships" r:id="rId2"/>
          </a:graphicData>
        </a:graphic>
      </p:graphicFrame>
      <p:pic>
        <p:nvPicPr>
          <p:cNvPr id="7" name="Obrázek 6">
            <a:extLst>
              <a:ext uri="{FF2B5EF4-FFF2-40B4-BE49-F238E27FC236}">
                <a16:creationId xmlns:a16="http://schemas.microsoft.com/office/drawing/2014/main" id="{06F0AA52-04A8-48E9-8180-2348A53DE8F5}"/>
              </a:ext>
            </a:extLst>
          </p:cNvPr>
          <p:cNvPicPr>
            <a:picLocks noChangeAspect="1"/>
          </p:cNvPicPr>
          <p:nvPr/>
        </p:nvPicPr>
        <p:blipFill>
          <a:blip r:embed="rId3"/>
          <a:stretch>
            <a:fillRect/>
          </a:stretch>
        </p:blipFill>
        <p:spPr>
          <a:xfrm flipH="1">
            <a:off x="66213" y="649428"/>
            <a:ext cx="2063900" cy="1931708"/>
          </a:xfrm>
          <a:prstGeom prst="rect">
            <a:avLst/>
          </a:prstGeom>
        </p:spPr>
      </p:pic>
      <p:sp>
        <p:nvSpPr>
          <p:cNvPr id="3" name="TextovéPole 2">
            <a:extLst>
              <a:ext uri="{FF2B5EF4-FFF2-40B4-BE49-F238E27FC236}">
                <a16:creationId xmlns:a16="http://schemas.microsoft.com/office/drawing/2014/main" id="{61A0BFD6-529B-46F2-914D-41F2504DFA88}"/>
              </a:ext>
            </a:extLst>
          </p:cNvPr>
          <p:cNvSpPr txBox="1"/>
          <p:nvPr/>
        </p:nvSpPr>
        <p:spPr>
          <a:xfrm>
            <a:off x="5220070" y="6488668"/>
            <a:ext cx="7457243" cy="369332"/>
          </a:xfrm>
          <a:prstGeom prst="rect">
            <a:avLst/>
          </a:prstGeom>
          <a:noFill/>
        </p:spPr>
        <p:txBody>
          <a:bodyPr wrap="square" rtlCol="0">
            <a:spAutoFit/>
          </a:bodyPr>
          <a:lstStyle/>
          <a:p>
            <a:r>
              <a:rPr lang="cs-CZ" dirty="0"/>
              <a:t>Z evaluace programu Strážci Země, USA</a:t>
            </a:r>
            <a:r>
              <a:rPr lang="en-US" dirty="0"/>
              <a:t>. N=461</a:t>
            </a:r>
            <a:r>
              <a:rPr lang="cs-CZ" dirty="0"/>
              <a:t> (Johnson </a:t>
            </a:r>
            <a:r>
              <a:rPr lang="en-US" dirty="0"/>
              <a:t>&amp; </a:t>
            </a:r>
            <a:r>
              <a:rPr lang="en-US" dirty="0" err="1"/>
              <a:t>Manoli</a:t>
            </a:r>
            <a:r>
              <a:rPr lang="en-US" dirty="0"/>
              <a:t>, 2008)</a:t>
            </a:r>
            <a:endParaRPr lang="cs-CZ" dirty="0"/>
          </a:p>
        </p:txBody>
      </p:sp>
      <p:sp>
        <p:nvSpPr>
          <p:cNvPr id="9" name="Řečová bublina: oválný bublinový popisek 8">
            <a:extLst>
              <a:ext uri="{FF2B5EF4-FFF2-40B4-BE49-F238E27FC236}">
                <a16:creationId xmlns:a16="http://schemas.microsoft.com/office/drawing/2014/main" id="{E74CD75F-0A45-4C59-BB25-463535B55525}"/>
              </a:ext>
            </a:extLst>
          </p:cNvPr>
          <p:cNvSpPr/>
          <p:nvPr/>
        </p:nvSpPr>
        <p:spPr>
          <a:xfrm>
            <a:off x="2041864" y="187340"/>
            <a:ext cx="2681056" cy="1126555"/>
          </a:xfrm>
          <a:prstGeom prst="wedgeEllipseCallout">
            <a:avLst>
              <a:gd name="adj1" fmla="val -63377"/>
              <a:gd name="adj2" fmla="val 4040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Instrument</a:t>
            </a:r>
            <a:r>
              <a:rPr lang="cs-CZ" dirty="0" err="1"/>
              <a:t>ální</a:t>
            </a:r>
            <a:r>
              <a:rPr lang="cs-CZ" dirty="0"/>
              <a:t> programy ale fungují taky… </a:t>
            </a:r>
          </a:p>
        </p:txBody>
      </p:sp>
    </p:spTree>
    <p:extLst>
      <p:ext uri="{BB962C8B-B14F-4D97-AF65-F5344CB8AC3E}">
        <p14:creationId xmlns:p14="http://schemas.microsoft.com/office/powerpoint/2010/main" val="129943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f 3">
            <a:extLst>
              <a:ext uri="{FF2B5EF4-FFF2-40B4-BE49-F238E27FC236}">
                <a16:creationId xmlns:a16="http://schemas.microsoft.com/office/drawing/2014/main" id="{A76A89FF-EFF1-47FF-9C96-A91DC754DC91}"/>
              </a:ext>
            </a:extLst>
          </p:cNvPr>
          <p:cNvGraphicFramePr/>
          <p:nvPr/>
        </p:nvGraphicFramePr>
        <p:xfrm>
          <a:off x="553396" y="632118"/>
          <a:ext cx="5691761" cy="574922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af 4">
            <a:extLst>
              <a:ext uri="{FF2B5EF4-FFF2-40B4-BE49-F238E27FC236}">
                <a16:creationId xmlns:a16="http://schemas.microsoft.com/office/drawing/2014/main" id="{03A40FAB-4D89-4046-9A89-06122C3D23FB}"/>
              </a:ext>
            </a:extLst>
          </p:cNvPr>
          <p:cNvGraphicFramePr/>
          <p:nvPr/>
        </p:nvGraphicFramePr>
        <p:xfrm>
          <a:off x="6096000" y="2618913"/>
          <a:ext cx="5691761" cy="3762432"/>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ovéPole 1">
            <a:extLst>
              <a:ext uri="{FF2B5EF4-FFF2-40B4-BE49-F238E27FC236}">
                <a16:creationId xmlns:a16="http://schemas.microsoft.com/office/drawing/2014/main" id="{8DE4DF1D-D057-4F87-8480-B1EBAB64B182}"/>
              </a:ext>
            </a:extLst>
          </p:cNvPr>
          <p:cNvSpPr txBox="1"/>
          <p:nvPr/>
        </p:nvSpPr>
        <p:spPr>
          <a:xfrm>
            <a:off x="9737019" y="6381345"/>
            <a:ext cx="2050742" cy="307777"/>
          </a:xfrm>
          <a:prstGeom prst="rect">
            <a:avLst/>
          </a:prstGeom>
          <a:noFill/>
        </p:spPr>
        <p:txBody>
          <a:bodyPr wrap="square" rtlCol="0">
            <a:spAutoFit/>
          </a:bodyPr>
          <a:lstStyle/>
          <a:p>
            <a:r>
              <a:rPr lang="cs-CZ" sz="1400" dirty="0"/>
              <a:t>Činčera </a:t>
            </a:r>
            <a:r>
              <a:rPr lang="en-US" sz="1400" dirty="0"/>
              <a:t>&amp; </a:t>
            </a:r>
            <a:r>
              <a:rPr lang="en-US" sz="1400" dirty="0" err="1"/>
              <a:t>Kroufek</a:t>
            </a:r>
            <a:r>
              <a:rPr lang="en-US" sz="1400" dirty="0"/>
              <a:t>, 2021</a:t>
            </a:r>
            <a:endParaRPr lang="cs-CZ" sz="1400" dirty="0"/>
          </a:p>
        </p:txBody>
      </p:sp>
      <p:sp>
        <p:nvSpPr>
          <p:cNvPr id="3" name="TextovéPole 2">
            <a:extLst>
              <a:ext uri="{FF2B5EF4-FFF2-40B4-BE49-F238E27FC236}">
                <a16:creationId xmlns:a16="http://schemas.microsoft.com/office/drawing/2014/main" id="{E703E671-7AD2-45FF-8CBE-69717DFF0CD9}"/>
              </a:ext>
            </a:extLst>
          </p:cNvPr>
          <p:cNvSpPr txBox="1"/>
          <p:nvPr/>
        </p:nvSpPr>
        <p:spPr>
          <a:xfrm>
            <a:off x="6245157" y="664325"/>
            <a:ext cx="3174051" cy="646331"/>
          </a:xfrm>
          <a:prstGeom prst="rect">
            <a:avLst/>
          </a:prstGeom>
          <a:noFill/>
        </p:spPr>
        <p:txBody>
          <a:bodyPr wrap="square" rtlCol="0">
            <a:spAutoFit/>
          </a:bodyPr>
          <a:lstStyle/>
          <a:p>
            <a:r>
              <a:rPr lang="en-US" b="1" dirty="0" err="1"/>
              <a:t>Participativn</a:t>
            </a:r>
            <a:r>
              <a:rPr lang="cs-CZ" b="1" dirty="0"/>
              <a:t>í přístup na českých školách – 2. stupeň ZŠ</a:t>
            </a:r>
          </a:p>
        </p:txBody>
      </p:sp>
    </p:spTree>
    <p:extLst>
      <p:ext uri="{BB962C8B-B14F-4D97-AF65-F5344CB8AC3E}">
        <p14:creationId xmlns:p14="http://schemas.microsoft.com/office/powerpoint/2010/main" val="3398051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23C67F1E-CF6D-4B48-9EEC-6F8CC7DB3277}"/>
              </a:ext>
            </a:extLst>
          </p:cNvPr>
          <p:cNvSpPr>
            <a:spLocks noGrp="1"/>
          </p:cNvSpPr>
          <p:nvPr>
            <p:ph type="title"/>
          </p:nvPr>
        </p:nvSpPr>
        <p:spPr>
          <a:xfrm>
            <a:off x="304800" y="134303"/>
            <a:ext cx="9134168" cy="1062124"/>
          </a:xfrm>
        </p:spPr>
        <p:txBody>
          <a:bodyPr>
            <a:normAutofit fontScale="90000"/>
          </a:bodyPr>
          <a:lstStyle/>
          <a:p>
            <a:r>
              <a:rPr lang="cs-CZ" dirty="0"/>
              <a:t>Participace žáků na pobytových programech: obvyklé modely</a:t>
            </a:r>
          </a:p>
        </p:txBody>
      </p:sp>
      <p:sp>
        <p:nvSpPr>
          <p:cNvPr id="3" name="Obdélník 2">
            <a:extLst>
              <a:ext uri="{FF2B5EF4-FFF2-40B4-BE49-F238E27FC236}">
                <a16:creationId xmlns:a16="http://schemas.microsoft.com/office/drawing/2014/main" id="{8C94BDDC-D910-49C8-AD34-31AF85E36457}"/>
              </a:ext>
            </a:extLst>
          </p:cNvPr>
          <p:cNvSpPr/>
          <p:nvPr/>
        </p:nvSpPr>
        <p:spPr>
          <a:xfrm>
            <a:off x="139429" y="6138768"/>
            <a:ext cx="6096000" cy="338554"/>
          </a:xfrm>
          <a:prstGeom prst="rect">
            <a:avLst/>
          </a:prstGeom>
        </p:spPr>
        <p:txBody>
          <a:bodyPr>
            <a:spAutoFit/>
          </a:bodyPr>
          <a:lstStyle/>
          <a:p>
            <a:r>
              <a:rPr lang="cs-CZ" sz="1600" dirty="0"/>
              <a:t>. </a:t>
            </a:r>
          </a:p>
        </p:txBody>
      </p:sp>
      <p:graphicFrame>
        <p:nvGraphicFramePr>
          <p:cNvPr id="9" name="Схема 12">
            <a:extLst>
              <a:ext uri="{FF2B5EF4-FFF2-40B4-BE49-F238E27FC236}">
                <a16:creationId xmlns:a16="http://schemas.microsoft.com/office/drawing/2014/main" id="{FAC53FE1-0119-453E-8E2C-593E5BA8241B}"/>
              </a:ext>
            </a:extLst>
          </p:cNvPr>
          <p:cNvGraphicFramePr/>
          <p:nvPr/>
        </p:nvGraphicFramePr>
        <p:xfrm>
          <a:off x="490321" y="1582581"/>
          <a:ext cx="6730810" cy="48947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Řečová bublina: obdélníkový bublinový popisek 10">
            <a:extLst>
              <a:ext uri="{FF2B5EF4-FFF2-40B4-BE49-F238E27FC236}">
                <a16:creationId xmlns:a16="http://schemas.microsoft.com/office/drawing/2014/main" id="{C7E94BFA-2FA7-4336-A9E9-0344A432FCAD}"/>
              </a:ext>
            </a:extLst>
          </p:cNvPr>
          <p:cNvSpPr/>
          <p:nvPr/>
        </p:nvSpPr>
        <p:spPr>
          <a:xfrm>
            <a:off x="5471186" y="1253200"/>
            <a:ext cx="3588774" cy="658762"/>
          </a:xfrm>
          <a:prstGeom prst="wedgeRectCallout">
            <a:avLst>
              <a:gd name="adj1" fmla="val -94532"/>
              <a:gd name="adj2" fmla="val 819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Odpovědnost za jednoduché úkoly.</a:t>
            </a:r>
          </a:p>
        </p:txBody>
      </p:sp>
      <p:sp>
        <p:nvSpPr>
          <p:cNvPr id="14" name="Řečová bublina: obdélníkový bublinový popisek 13">
            <a:extLst>
              <a:ext uri="{FF2B5EF4-FFF2-40B4-BE49-F238E27FC236}">
                <a16:creationId xmlns:a16="http://schemas.microsoft.com/office/drawing/2014/main" id="{056E33D0-A7C2-49C4-AF78-D48057CE8293}"/>
              </a:ext>
            </a:extLst>
          </p:cNvPr>
          <p:cNvSpPr/>
          <p:nvPr/>
        </p:nvSpPr>
        <p:spPr>
          <a:xfrm>
            <a:off x="7250628" y="3293393"/>
            <a:ext cx="3588774" cy="658762"/>
          </a:xfrm>
          <a:prstGeom prst="wedgeRectCallout">
            <a:avLst>
              <a:gd name="adj1" fmla="val -94806"/>
              <a:gd name="adj2" fmla="val 1490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Odpovědnost za komplexní úkoly.</a:t>
            </a:r>
          </a:p>
        </p:txBody>
      </p:sp>
      <p:sp>
        <p:nvSpPr>
          <p:cNvPr id="15" name="Řečová bublina: obdélníkový bublinový popisek 14">
            <a:extLst>
              <a:ext uri="{FF2B5EF4-FFF2-40B4-BE49-F238E27FC236}">
                <a16:creationId xmlns:a16="http://schemas.microsoft.com/office/drawing/2014/main" id="{572E1DE6-11F3-4958-BA51-30F197098653}"/>
              </a:ext>
            </a:extLst>
          </p:cNvPr>
          <p:cNvSpPr/>
          <p:nvPr/>
        </p:nvSpPr>
        <p:spPr>
          <a:xfrm>
            <a:off x="7068732" y="5263129"/>
            <a:ext cx="3588774" cy="658762"/>
          </a:xfrm>
          <a:prstGeom prst="wedgeRectCallout">
            <a:avLst>
              <a:gd name="adj1" fmla="val -136450"/>
              <a:gd name="adj2" fmla="val 207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Odpovědnost za navazující úkoly.</a:t>
            </a:r>
          </a:p>
        </p:txBody>
      </p:sp>
      <p:sp>
        <p:nvSpPr>
          <p:cNvPr id="16" name="TextovéPole 15">
            <a:extLst>
              <a:ext uri="{FF2B5EF4-FFF2-40B4-BE49-F238E27FC236}">
                <a16:creationId xmlns:a16="http://schemas.microsoft.com/office/drawing/2014/main" id="{1D86F8C4-FB8B-4409-AC3A-19B8C0CE7097}"/>
              </a:ext>
            </a:extLst>
          </p:cNvPr>
          <p:cNvSpPr txBox="1"/>
          <p:nvPr/>
        </p:nvSpPr>
        <p:spPr>
          <a:xfrm>
            <a:off x="7618222" y="6308045"/>
            <a:ext cx="4434349" cy="307777"/>
          </a:xfrm>
          <a:prstGeom prst="rect">
            <a:avLst/>
          </a:prstGeom>
          <a:noFill/>
        </p:spPr>
        <p:txBody>
          <a:bodyPr wrap="square" rtlCol="0">
            <a:spAutoFit/>
          </a:bodyPr>
          <a:lstStyle/>
          <a:p>
            <a:pPr algn="r"/>
            <a:r>
              <a:rPr lang="cs-CZ" sz="1400" dirty="0"/>
              <a:t>Foto: D. Kavan, V. </a:t>
            </a:r>
            <a:r>
              <a:rPr lang="cs-CZ" sz="1400" dirty="0" err="1"/>
              <a:t>Beňková</a:t>
            </a:r>
            <a:r>
              <a:rPr lang="cs-CZ" sz="1400" dirty="0"/>
              <a:t>, Aleš Kočí</a:t>
            </a:r>
          </a:p>
        </p:txBody>
      </p:sp>
    </p:spTree>
    <p:extLst>
      <p:ext uri="{BB962C8B-B14F-4D97-AF65-F5344CB8AC3E}">
        <p14:creationId xmlns:p14="http://schemas.microsoft.com/office/powerpoint/2010/main" val="955641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23C67F1E-CF6D-4B48-9EEC-6F8CC7DB3277}"/>
              </a:ext>
            </a:extLst>
          </p:cNvPr>
          <p:cNvSpPr>
            <a:spLocks noGrp="1"/>
          </p:cNvSpPr>
          <p:nvPr>
            <p:ph type="title"/>
          </p:nvPr>
        </p:nvSpPr>
        <p:spPr>
          <a:xfrm>
            <a:off x="484785" y="980765"/>
            <a:ext cx="8773752" cy="317074"/>
          </a:xfrm>
        </p:spPr>
        <p:txBody>
          <a:bodyPr>
            <a:normAutofit fontScale="90000"/>
          </a:bodyPr>
          <a:lstStyle/>
          <a:p>
            <a:r>
              <a:rPr lang="cs-CZ" dirty="0"/>
              <a:t>PROGRAMY: KDO JE U KORMIDLA</a:t>
            </a:r>
          </a:p>
        </p:txBody>
      </p:sp>
      <p:pic>
        <p:nvPicPr>
          <p:cNvPr id="3" name="Obrázek 2">
            <a:extLst>
              <a:ext uri="{FF2B5EF4-FFF2-40B4-BE49-F238E27FC236}">
                <a16:creationId xmlns:a16="http://schemas.microsoft.com/office/drawing/2014/main" id="{240949BA-FF66-4C57-8A11-D05A2D9F11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3634" y="1410690"/>
            <a:ext cx="4104732" cy="5473944"/>
          </a:xfrm>
          <a:prstGeom prst="rect">
            <a:avLst/>
          </a:prstGeom>
        </p:spPr>
      </p:pic>
      <p:sp>
        <p:nvSpPr>
          <p:cNvPr id="4" name="TextovéPole 3">
            <a:extLst>
              <a:ext uri="{FF2B5EF4-FFF2-40B4-BE49-F238E27FC236}">
                <a16:creationId xmlns:a16="http://schemas.microsoft.com/office/drawing/2014/main" id="{A838DF20-769A-48A1-88BB-8CAAF893757A}"/>
              </a:ext>
            </a:extLst>
          </p:cNvPr>
          <p:cNvSpPr txBox="1"/>
          <p:nvPr/>
        </p:nvSpPr>
        <p:spPr>
          <a:xfrm>
            <a:off x="5603289" y="1986038"/>
            <a:ext cx="985421" cy="369332"/>
          </a:xfrm>
          <a:prstGeom prst="rect">
            <a:avLst/>
          </a:prstGeom>
          <a:noFill/>
        </p:spPr>
        <p:txBody>
          <a:bodyPr wrap="square" rtlCol="0">
            <a:spAutoFit/>
          </a:bodyPr>
          <a:lstStyle/>
          <a:p>
            <a:pPr algn="ctr"/>
            <a:r>
              <a:rPr lang="cs-CZ" dirty="0"/>
              <a:t>Žáci</a:t>
            </a:r>
          </a:p>
        </p:txBody>
      </p:sp>
      <p:sp>
        <p:nvSpPr>
          <p:cNvPr id="43" name="TextovéPole 42">
            <a:extLst>
              <a:ext uri="{FF2B5EF4-FFF2-40B4-BE49-F238E27FC236}">
                <a16:creationId xmlns:a16="http://schemas.microsoft.com/office/drawing/2014/main" id="{5F82E1F7-8A86-456C-BD27-460F9530E0E9}"/>
              </a:ext>
            </a:extLst>
          </p:cNvPr>
          <p:cNvSpPr txBox="1"/>
          <p:nvPr/>
        </p:nvSpPr>
        <p:spPr>
          <a:xfrm>
            <a:off x="7162944" y="2320087"/>
            <a:ext cx="985421" cy="369332"/>
          </a:xfrm>
          <a:prstGeom prst="rect">
            <a:avLst/>
          </a:prstGeom>
          <a:noFill/>
        </p:spPr>
        <p:txBody>
          <a:bodyPr wrap="square" rtlCol="0">
            <a:spAutoFit/>
          </a:bodyPr>
          <a:lstStyle/>
          <a:p>
            <a:pPr algn="ctr"/>
            <a:r>
              <a:rPr lang="cs-CZ" dirty="0"/>
              <a:t>Učitelé</a:t>
            </a:r>
          </a:p>
        </p:txBody>
      </p:sp>
      <p:sp>
        <p:nvSpPr>
          <p:cNvPr id="44" name="TextovéPole 43">
            <a:extLst>
              <a:ext uri="{FF2B5EF4-FFF2-40B4-BE49-F238E27FC236}">
                <a16:creationId xmlns:a16="http://schemas.microsoft.com/office/drawing/2014/main" id="{E5158BCC-6463-46B1-AE21-22F22E959FB0}"/>
              </a:ext>
            </a:extLst>
          </p:cNvPr>
          <p:cNvSpPr txBox="1"/>
          <p:nvPr/>
        </p:nvSpPr>
        <p:spPr>
          <a:xfrm>
            <a:off x="7162944" y="5554069"/>
            <a:ext cx="1622258" cy="646331"/>
          </a:xfrm>
          <a:prstGeom prst="rect">
            <a:avLst/>
          </a:prstGeom>
          <a:noFill/>
        </p:spPr>
        <p:txBody>
          <a:bodyPr wrap="square" rtlCol="0">
            <a:spAutoFit/>
          </a:bodyPr>
          <a:lstStyle/>
          <a:p>
            <a:pPr algn="ctr"/>
            <a:r>
              <a:rPr lang="cs-CZ" dirty="0"/>
              <a:t>Lektoři v ekocentru</a:t>
            </a:r>
          </a:p>
        </p:txBody>
      </p:sp>
      <p:sp>
        <p:nvSpPr>
          <p:cNvPr id="45" name="TextovéPole 44">
            <a:extLst>
              <a:ext uri="{FF2B5EF4-FFF2-40B4-BE49-F238E27FC236}">
                <a16:creationId xmlns:a16="http://schemas.microsoft.com/office/drawing/2014/main" id="{AA703977-B58A-45FA-AAC0-58E2A96B4245}"/>
              </a:ext>
            </a:extLst>
          </p:cNvPr>
          <p:cNvSpPr txBox="1"/>
          <p:nvPr/>
        </p:nvSpPr>
        <p:spPr>
          <a:xfrm>
            <a:off x="5440602" y="6035810"/>
            <a:ext cx="1310793" cy="646331"/>
          </a:xfrm>
          <a:prstGeom prst="rect">
            <a:avLst/>
          </a:prstGeom>
          <a:noFill/>
        </p:spPr>
        <p:txBody>
          <a:bodyPr wrap="square" rtlCol="0">
            <a:spAutoFit/>
          </a:bodyPr>
          <a:lstStyle/>
          <a:p>
            <a:pPr algn="ctr"/>
            <a:r>
              <a:rPr lang="cs-CZ" dirty="0"/>
              <a:t>Autoři programu</a:t>
            </a:r>
          </a:p>
        </p:txBody>
      </p:sp>
      <p:sp>
        <p:nvSpPr>
          <p:cNvPr id="46" name="TextovéPole 45">
            <a:extLst>
              <a:ext uri="{FF2B5EF4-FFF2-40B4-BE49-F238E27FC236}">
                <a16:creationId xmlns:a16="http://schemas.microsoft.com/office/drawing/2014/main" id="{457CB2C9-6A18-4033-B148-4D8BFEE5E4B3}"/>
              </a:ext>
            </a:extLst>
          </p:cNvPr>
          <p:cNvSpPr txBox="1"/>
          <p:nvPr/>
        </p:nvSpPr>
        <p:spPr>
          <a:xfrm>
            <a:off x="3784147" y="5421450"/>
            <a:ext cx="985421" cy="369332"/>
          </a:xfrm>
          <a:prstGeom prst="rect">
            <a:avLst/>
          </a:prstGeom>
          <a:noFill/>
        </p:spPr>
        <p:txBody>
          <a:bodyPr wrap="square" rtlCol="0">
            <a:spAutoFit/>
          </a:bodyPr>
          <a:lstStyle/>
          <a:p>
            <a:pPr algn="ctr"/>
            <a:r>
              <a:rPr lang="cs-CZ" dirty="0"/>
              <a:t>Rodiče</a:t>
            </a:r>
          </a:p>
        </p:txBody>
      </p:sp>
      <p:sp>
        <p:nvSpPr>
          <p:cNvPr id="47" name="TextovéPole 46">
            <a:extLst>
              <a:ext uri="{FF2B5EF4-FFF2-40B4-BE49-F238E27FC236}">
                <a16:creationId xmlns:a16="http://schemas.microsoft.com/office/drawing/2014/main" id="{1081F5F4-D9A9-4A5A-A3DB-D95BF9F505E2}"/>
              </a:ext>
            </a:extLst>
          </p:cNvPr>
          <p:cNvSpPr txBox="1"/>
          <p:nvPr/>
        </p:nvSpPr>
        <p:spPr>
          <a:xfrm>
            <a:off x="3098308" y="3962996"/>
            <a:ext cx="1178550" cy="369332"/>
          </a:xfrm>
          <a:prstGeom prst="rect">
            <a:avLst/>
          </a:prstGeom>
          <a:noFill/>
        </p:spPr>
        <p:txBody>
          <a:bodyPr wrap="square" rtlCol="0">
            <a:spAutoFit/>
          </a:bodyPr>
          <a:lstStyle/>
          <a:p>
            <a:pPr algn="ctr"/>
            <a:r>
              <a:rPr lang="cs-CZ" dirty="0"/>
              <a:t>Komunita</a:t>
            </a:r>
          </a:p>
        </p:txBody>
      </p:sp>
      <p:sp>
        <p:nvSpPr>
          <p:cNvPr id="48" name="TextovéPole 47">
            <a:extLst>
              <a:ext uri="{FF2B5EF4-FFF2-40B4-BE49-F238E27FC236}">
                <a16:creationId xmlns:a16="http://schemas.microsoft.com/office/drawing/2014/main" id="{4619C8A8-935A-4403-991E-D49056094EB1}"/>
              </a:ext>
            </a:extLst>
          </p:cNvPr>
          <p:cNvSpPr txBox="1"/>
          <p:nvPr/>
        </p:nvSpPr>
        <p:spPr>
          <a:xfrm>
            <a:off x="3886240" y="2386961"/>
            <a:ext cx="985421" cy="369332"/>
          </a:xfrm>
          <a:prstGeom prst="rect">
            <a:avLst/>
          </a:prstGeom>
          <a:noFill/>
        </p:spPr>
        <p:txBody>
          <a:bodyPr wrap="square" rtlCol="0">
            <a:spAutoFit/>
          </a:bodyPr>
          <a:lstStyle/>
          <a:p>
            <a:pPr algn="ctr"/>
            <a:r>
              <a:rPr lang="cs-CZ" dirty="0"/>
              <a:t>Místo</a:t>
            </a:r>
          </a:p>
        </p:txBody>
      </p:sp>
      <p:sp>
        <p:nvSpPr>
          <p:cNvPr id="49" name="TextovéPole 48">
            <a:extLst>
              <a:ext uri="{FF2B5EF4-FFF2-40B4-BE49-F238E27FC236}">
                <a16:creationId xmlns:a16="http://schemas.microsoft.com/office/drawing/2014/main" id="{D3421907-C9CC-44BC-B882-606A33E4D68C}"/>
              </a:ext>
            </a:extLst>
          </p:cNvPr>
          <p:cNvSpPr txBox="1"/>
          <p:nvPr/>
        </p:nvSpPr>
        <p:spPr>
          <a:xfrm>
            <a:off x="7813049" y="3937078"/>
            <a:ext cx="1445488" cy="369332"/>
          </a:xfrm>
          <a:prstGeom prst="rect">
            <a:avLst/>
          </a:prstGeom>
          <a:noFill/>
        </p:spPr>
        <p:txBody>
          <a:bodyPr wrap="square" rtlCol="0">
            <a:spAutoFit/>
          </a:bodyPr>
          <a:lstStyle/>
          <a:p>
            <a:pPr algn="ctr"/>
            <a:r>
              <a:rPr lang="cs-CZ" dirty="0"/>
              <a:t>Vedení školy</a:t>
            </a:r>
          </a:p>
        </p:txBody>
      </p:sp>
    </p:spTree>
    <p:extLst>
      <p:ext uri="{BB962C8B-B14F-4D97-AF65-F5344CB8AC3E}">
        <p14:creationId xmlns:p14="http://schemas.microsoft.com/office/powerpoint/2010/main" val="3891270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240949BA-FF66-4C57-8A11-D05A2D9F11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3634" y="1410690"/>
            <a:ext cx="4104732" cy="5473944"/>
          </a:xfrm>
          <a:prstGeom prst="rect">
            <a:avLst/>
          </a:prstGeom>
        </p:spPr>
      </p:pic>
      <p:sp>
        <p:nvSpPr>
          <p:cNvPr id="4" name="TextovéPole 3">
            <a:extLst>
              <a:ext uri="{FF2B5EF4-FFF2-40B4-BE49-F238E27FC236}">
                <a16:creationId xmlns:a16="http://schemas.microsoft.com/office/drawing/2014/main" id="{A838DF20-769A-48A1-88BB-8CAAF893757A}"/>
              </a:ext>
            </a:extLst>
          </p:cNvPr>
          <p:cNvSpPr txBox="1"/>
          <p:nvPr/>
        </p:nvSpPr>
        <p:spPr>
          <a:xfrm>
            <a:off x="5603289" y="1986038"/>
            <a:ext cx="985421" cy="307777"/>
          </a:xfrm>
          <a:prstGeom prst="rect">
            <a:avLst/>
          </a:prstGeom>
          <a:noFill/>
        </p:spPr>
        <p:txBody>
          <a:bodyPr wrap="square" rtlCol="0">
            <a:spAutoFit/>
          </a:bodyPr>
          <a:lstStyle/>
          <a:p>
            <a:pPr algn="ctr"/>
            <a:r>
              <a:rPr lang="cs-CZ" sz="1400" dirty="0"/>
              <a:t>Žáci</a:t>
            </a:r>
          </a:p>
        </p:txBody>
      </p:sp>
      <p:sp>
        <p:nvSpPr>
          <p:cNvPr id="43" name="TextovéPole 42">
            <a:extLst>
              <a:ext uri="{FF2B5EF4-FFF2-40B4-BE49-F238E27FC236}">
                <a16:creationId xmlns:a16="http://schemas.microsoft.com/office/drawing/2014/main" id="{5F82E1F7-8A86-456C-BD27-460F9530E0E9}"/>
              </a:ext>
            </a:extLst>
          </p:cNvPr>
          <p:cNvSpPr txBox="1"/>
          <p:nvPr/>
        </p:nvSpPr>
        <p:spPr>
          <a:xfrm>
            <a:off x="7162944" y="2320087"/>
            <a:ext cx="985421" cy="307777"/>
          </a:xfrm>
          <a:prstGeom prst="rect">
            <a:avLst/>
          </a:prstGeom>
          <a:noFill/>
        </p:spPr>
        <p:txBody>
          <a:bodyPr wrap="square" rtlCol="0">
            <a:spAutoFit/>
          </a:bodyPr>
          <a:lstStyle/>
          <a:p>
            <a:pPr algn="ctr"/>
            <a:r>
              <a:rPr lang="cs-CZ" sz="1400" dirty="0"/>
              <a:t>Učitelé</a:t>
            </a:r>
          </a:p>
        </p:txBody>
      </p:sp>
      <p:sp>
        <p:nvSpPr>
          <p:cNvPr id="44" name="TextovéPole 43">
            <a:extLst>
              <a:ext uri="{FF2B5EF4-FFF2-40B4-BE49-F238E27FC236}">
                <a16:creationId xmlns:a16="http://schemas.microsoft.com/office/drawing/2014/main" id="{E5158BCC-6463-46B1-AE21-22F22E959FB0}"/>
              </a:ext>
            </a:extLst>
          </p:cNvPr>
          <p:cNvSpPr txBox="1"/>
          <p:nvPr/>
        </p:nvSpPr>
        <p:spPr>
          <a:xfrm>
            <a:off x="7162944" y="5554069"/>
            <a:ext cx="1622258" cy="307777"/>
          </a:xfrm>
          <a:prstGeom prst="rect">
            <a:avLst/>
          </a:prstGeom>
          <a:noFill/>
        </p:spPr>
        <p:txBody>
          <a:bodyPr wrap="square" rtlCol="0">
            <a:spAutoFit/>
          </a:bodyPr>
          <a:lstStyle/>
          <a:p>
            <a:pPr algn="ctr"/>
            <a:r>
              <a:rPr lang="cs-CZ" sz="1400" dirty="0"/>
              <a:t>Lektoři v ekocentru</a:t>
            </a:r>
          </a:p>
        </p:txBody>
      </p:sp>
      <p:sp>
        <p:nvSpPr>
          <p:cNvPr id="45" name="TextovéPole 44">
            <a:extLst>
              <a:ext uri="{FF2B5EF4-FFF2-40B4-BE49-F238E27FC236}">
                <a16:creationId xmlns:a16="http://schemas.microsoft.com/office/drawing/2014/main" id="{AA703977-B58A-45FA-AAC0-58E2A96B4245}"/>
              </a:ext>
            </a:extLst>
          </p:cNvPr>
          <p:cNvSpPr txBox="1"/>
          <p:nvPr/>
        </p:nvSpPr>
        <p:spPr>
          <a:xfrm>
            <a:off x="5440602" y="6035810"/>
            <a:ext cx="1310793" cy="523220"/>
          </a:xfrm>
          <a:prstGeom prst="rect">
            <a:avLst/>
          </a:prstGeom>
          <a:noFill/>
        </p:spPr>
        <p:txBody>
          <a:bodyPr wrap="square" rtlCol="0">
            <a:spAutoFit/>
          </a:bodyPr>
          <a:lstStyle/>
          <a:p>
            <a:pPr algn="ctr"/>
            <a:r>
              <a:rPr lang="cs-CZ" sz="1400" dirty="0"/>
              <a:t>Autoři programu</a:t>
            </a:r>
          </a:p>
        </p:txBody>
      </p:sp>
      <p:sp>
        <p:nvSpPr>
          <p:cNvPr id="46" name="TextovéPole 45">
            <a:extLst>
              <a:ext uri="{FF2B5EF4-FFF2-40B4-BE49-F238E27FC236}">
                <a16:creationId xmlns:a16="http://schemas.microsoft.com/office/drawing/2014/main" id="{457CB2C9-6A18-4033-B148-4D8BFEE5E4B3}"/>
              </a:ext>
            </a:extLst>
          </p:cNvPr>
          <p:cNvSpPr txBox="1"/>
          <p:nvPr/>
        </p:nvSpPr>
        <p:spPr>
          <a:xfrm>
            <a:off x="3784147" y="5421450"/>
            <a:ext cx="985421" cy="307777"/>
          </a:xfrm>
          <a:prstGeom prst="rect">
            <a:avLst/>
          </a:prstGeom>
          <a:noFill/>
        </p:spPr>
        <p:txBody>
          <a:bodyPr wrap="square" rtlCol="0">
            <a:spAutoFit/>
          </a:bodyPr>
          <a:lstStyle/>
          <a:p>
            <a:pPr algn="ctr"/>
            <a:r>
              <a:rPr lang="cs-CZ" sz="1400" dirty="0"/>
              <a:t>Rodiče</a:t>
            </a:r>
          </a:p>
        </p:txBody>
      </p:sp>
      <p:sp>
        <p:nvSpPr>
          <p:cNvPr id="47" name="TextovéPole 46">
            <a:extLst>
              <a:ext uri="{FF2B5EF4-FFF2-40B4-BE49-F238E27FC236}">
                <a16:creationId xmlns:a16="http://schemas.microsoft.com/office/drawing/2014/main" id="{1081F5F4-D9A9-4A5A-A3DB-D95BF9F505E2}"/>
              </a:ext>
            </a:extLst>
          </p:cNvPr>
          <p:cNvSpPr txBox="1"/>
          <p:nvPr/>
        </p:nvSpPr>
        <p:spPr>
          <a:xfrm>
            <a:off x="3098308" y="3962996"/>
            <a:ext cx="1178550" cy="307777"/>
          </a:xfrm>
          <a:prstGeom prst="rect">
            <a:avLst/>
          </a:prstGeom>
          <a:noFill/>
        </p:spPr>
        <p:txBody>
          <a:bodyPr wrap="square" rtlCol="0">
            <a:spAutoFit/>
          </a:bodyPr>
          <a:lstStyle/>
          <a:p>
            <a:pPr algn="ctr"/>
            <a:r>
              <a:rPr lang="cs-CZ" sz="1400" dirty="0"/>
              <a:t>Komunita</a:t>
            </a:r>
          </a:p>
        </p:txBody>
      </p:sp>
      <p:sp>
        <p:nvSpPr>
          <p:cNvPr id="48" name="TextovéPole 47">
            <a:extLst>
              <a:ext uri="{FF2B5EF4-FFF2-40B4-BE49-F238E27FC236}">
                <a16:creationId xmlns:a16="http://schemas.microsoft.com/office/drawing/2014/main" id="{4619C8A8-935A-4403-991E-D49056094EB1}"/>
              </a:ext>
            </a:extLst>
          </p:cNvPr>
          <p:cNvSpPr txBox="1"/>
          <p:nvPr/>
        </p:nvSpPr>
        <p:spPr>
          <a:xfrm>
            <a:off x="3886240" y="2386961"/>
            <a:ext cx="985421" cy="307777"/>
          </a:xfrm>
          <a:prstGeom prst="rect">
            <a:avLst/>
          </a:prstGeom>
          <a:noFill/>
        </p:spPr>
        <p:txBody>
          <a:bodyPr wrap="square" rtlCol="0">
            <a:spAutoFit/>
          </a:bodyPr>
          <a:lstStyle/>
          <a:p>
            <a:pPr algn="ctr"/>
            <a:r>
              <a:rPr lang="cs-CZ" sz="1400" dirty="0"/>
              <a:t>Místo</a:t>
            </a:r>
          </a:p>
        </p:txBody>
      </p:sp>
      <p:sp>
        <p:nvSpPr>
          <p:cNvPr id="49" name="TextovéPole 48">
            <a:extLst>
              <a:ext uri="{FF2B5EF4-FFF2-40B4-BE49-F238E27FC236}">
                <a16:creationId xmlns:a16="http://schemas.microsoft.com/office/drawing/2014/main" id="{D3421907-C9CC-44BC-B882-606A33E4D68C}"/>
              </a:ext>
            </a:extLst>
          </p:cNvPr>
          <p:cNvSpPr txBox="1"/>
          <p:nvPr/>
        </p:nvSpPr>
        <p:spPr>
          <a:xfrm>
            <a:off x="7813049" y="3937078"/>
            <a:ext cx="1445488" cy="307777"/>
          </a:xfrm>
          <a:prstGeom prst="rect">
            <a:avLst/>
          </a:prstGeom>
          <a:noFill/>
        </p:spPr>
        <p:txBody>
          <a:bodyPr wrap="square" rtlCol="0">
            <a:spAutoFit/>
          </a:bodyPr>
          <a:lstStyle/>
          <a:p>
            <a:pPr algn="ctr"/>
            <a:r>
              <a:rPr lang="cs-CZ" sz="1400" dirty="0"/>
              <a:t>Vedení školy</a:t>
            </a:r>
          </a:p>
        </p:txBody>
      </p:sp>
      <p:sp>
        <p:nvSpPr>
          <p:cNvPr id="5" name="Řečová bublina: obdélníkový bublinový popisek se zakulacenými rohy 4">
            <a:extLst>
              <a:ext uri="{FF2B5EF4-FFF2-40B4-BE49-F238E27FC236}">
                <a16:creationId xmlns:a16="http://schemas.microsoft.com/office/drawing/2014/main" id="{1755C965-8515-4ECD-A7C5-39F7A3448C01}"/>
              </a:ext>
            </a:extLst>
          </p:cNvPr>
          <p:cNvSpPr/>
          <p:nvPr/>
        </p:nvSpPr>
        <p:spPr>
          <a:xfrm>
            <a:off x="9144771" y="5421450"/>
            <a:ext cx="2707690" cy="646331"/>
          </a:xfrm>
          <a:prstGeom prst="wedgeRoundRectCallout">
            <a:avLst>
              <a:gd name="adj1" fmla="val -65423"/>
              <a:gd name="adj2" fmla="val 7558"/>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r>
              <a:rPr lang="cs-CZ" sz="1400" i="1" dirty="0"/>
              <a:t>Program by měl být flexibilní… </a:t>
            </a:r>
          </a:p>
          <a:p>
            <a:r>
              <a:rPr lang="cs-CZ" sz="1400" i="1" dirty="0"/>
              <a:t>Učitelé by raději neměli zasahovat…</a:t>
            </a:r>
          </a:p>
        </p:txBody>
      </p:sp>
      <p:sp>
        <p:nvSpPr>
          <p:cNvPr id="8" name="Nadpis 7">
            <a:extLst>
              <a:ext uri="{FF2B5EF4-FFF2-40B4-BE49-F238E27FC236}">
                <a16:creationId xmlns:a16="http://schemas.microsoft.com/office/drawing/2014/main" id="{7A07A90F-0D1D-4F1B-AE39-9BBAAEBED5A9}"/>
              </a:ext>
            </a:extLst>
          </p:cNvPr>
          <p:cNvSpPr>
            <a:spLocks noGrp="1"/>
          </p:cNvSpPr>
          <p:nvPr>
            <p:ph type="title"/>
          </p:nvPr>
        </p:nvSpPr>
        <p:spPr/>
        <p:txBody>
          <a:bodyPr/>
          <a:lstStyle/>
          <a:p>
            <a:r>
              <a:rPr lang="cs-CZ" dirty="0"/>
              <a:t>HRA O TRŮNY</a:t>
            </a:r>
          </a:p>
        </p:txBody>
      </p:sp>
      <p:sp>
        <p:nvSpPr>
          <p:cNvPr id="20" name="Řečová bublina: obdélníkový bublinový popisek se zakulacenými rohy 19">
            <a:extLst>
              <a:ext uri="{FF2B5EF4-FFF2-40B4-BE49-F238E27FC236}">
                <a16:creationId xmlns:a16="http://schemas.microsoft.com/office/drawing/2014/main" id="{4460DBFD-8088-48ED-A22B-980B90773D77}"/>
              </a:ext>
            </a:extLst>
          </p:cNvPr>
          <p:cNvSpPr/>
          <p:nvPr/>
        </p:nvSpPr>
        <p:spPr>
          <a:xfrm>
            <a:off x="5670569" y="931455"/>
            <a:ext cx="2707690" cy="646331"/>
          </a:xfrm>
          <a:prstGeom prst="wedgeRoundRectCallout">
            <a:avLst>
              <a:gd name="adj1" fmla="val -34275"/>
              <a:gd name="adj2" fmla="val 111949"/>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r>
              <a:rPr lang="cs-CZ" sz="1400" i="1" dirty="0"/>
              <a:t>Chtěli bychom více volného času, zábavné hry a podíl na rozhodování…</a:t>
            </a:r>
          </a:p>
        </p:txBody>
      </p:sp>
      <p:sp>
        <p:nvSpPr>
          <p:cNvPr id="21" name="Řečová bublina: obdélníkový bublinový popisek se zakulacenými rohy 20">
            <a:extLst>
              <a:ext uri="{FF2B5EF4-FFF2-40B4-BE49-F238E27FC236}">
                <a16:creationId xmlns:a16="http://schemas.microsoft.com/office/drawing/2014/main" id="{9CD80502-C949-4F86-B72B-3B4BC2F9FEAA}"/>
              </a:ext>
            </a:extLst>
          </p:cNvPr>
          <p:cNvSpPr/>
          <p:nvPr/>
        </p:nvSpPr>
        <p:spPr>
          <a:xfrm>
            <a:off x="1744463" y="5984142"/>
            <a:ext cx="2707690" cy="646331"/>
          </a:xfrm>
          <a:prstGeom prst="wedgeRoundRectCallout">
            <a:avLst>
              <a:gd name="adj1" fmla="val 93921"/>
              <a:gd name="adj2" fmla="val -683"/>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r>
              <a:rPr lang="cs-CZ" sz="1400" i="1" dirty="0"/>
              <a:t>Lektoři by program neměli nijak měnit, už je přece dokonalý…</a:t>
            </a:r>
          </a:p>
        </p:txBody>
      </p:sp>
      <p:sp>
        <p:nvSpPr>
          <p:cNvPr id="22" name="Řečová bublina: obdélníkový bublinový popisek se zakulacenými rohy 21">
            <a:extLst>
              <a:ext uri="{FF2B5EF4-FFF2-40B4-BE49-F238E27FC236}">
                <a16:creationId xmlns:a16="http://schemas.microsoft.com/office/drawing/2014/main" id="{D3DC6F78-12AD-4CDD-9A64-000C0084C3FD}"/>
              </a:ext>
            </a:extLst>
          </p:cNvPr>
          <p:cNvSpPr/>
          <p:nvPr/>
        </p:nvSpPr>
        <p:spPr>
          <a:xfrm>
            <a:off x="597054" y="3071166"/>
            <a:ext cx="2707690" cy="646331"/>
          </a:xfrm>
          <a:prstGeom prst="wedgeRoundRectCallout">
            <a:avLst>
              <a:gd name="adj1" fmla="val 47364"/>
              <a:gd name="adj2" fmla="val 9958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r>
              <a:rPr lang="cs-CZ" sz="1400" i="1" dirty="0"/>
              <a:t>Projekty by měly být v souladu s plány města a nekontroverzní…</a:t>
            </a:r>
          </a:p>
        </p:txBody>
      </p:sp>
      <p:sp>
        <p:nvSpPr>
          <p:cNvPr id="23" name="Řečová bublina: obdélníkový bublinový popisek se zakulacenými rohy 22">
            <a:extLst>
              <a:ext uri="{FF2B5EF4-FFF2-40B4-BE49-F238E27FC236}">
                <a16:creationId xmlns:a16="http://schemas.microsoft.com/office/drawing/2014/main" id="{892DA11D-1D23-4989-B7A2-877D27477F15}"/>
              </a:ext>
            </a:extLst>
          </p:cNvPr>
          <p:cNvSpPr/>
          <p:nvPr/>
        </p:nvSpPr>
        <p:spPr>
          <a:xfrm>
            <a:off x="9294651" y="3863656"/>
            <a:ext cx="2707690" cy="646331"/>
          </a:xfrm>
          <a:prstGeom prst="wedgeRoundRectCallout">
            <a:avLst>
              <a:gd name="adj1" fmla="val -61816"/>
              <a:gd name="adj2" fmla="val 7558"/>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r>
              <a:rPr lang="cs-CZ" sz="1400" i="1" dirty="0"/>
              <a:t>Nemělo by to zabrat moc času, máme nabité kurikulum…</a:t>
            </a:r>
          </a:p>
        </p:txBody>
      </p:sp>
      <p:sp>
        <p:nvSpPr>
          <p:cNvPr id="24" name="Řečová bublina: obdélníkový bublinový popisek se zakulacenými rohy 23">
            <a:extLst>
              <a:ext uri="{FF2B5EF4-FFF2-40B4-BE49-F238E27FC236}">
                <a16:creationId xmlns:a16="http://schemas.microsoft.com/office/drawing/2014/main" id="{B925D144-9FD0-4133-B352-C31453CD3C2A}"/>
              </a:ext>
            </a:extLst>
          </p:cNvPr>
          <p:cNvSpPr/>
          <p:nvPr/>
        </p:nvSpPr>
        <p:spPr>
          <a:xfrm>
            <a:off x="597054" y="4451644"/>
            <a:ext cx="2707690" cy="646331"/>
          </a:xfrm>
          <a:prstGeom prst="wedgeRoundRectCallout">
            <a:avLst>
              <a:gd name="adj1" fmla="val 72938"/>
              <a:gd name="adj2" fmla="val 91344"/>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r>
              <a:rPr lang="cs-CZ" sz="1400" i="1" dirty="0"/>
              <a:t>Mělo by to být krátké a levné…</a:t>
            </a:r>
          </a:p>
        </p:txBody>
      </p:sp>
      <p:sp>
        <p:nvSpPr>
          <p:cNvPr id="25" name="Řečová bublina: obdélníkový bublinový popisek se zakulacenými rohy 24">
            <a:extLst>
              <a:ext uri="{FF2B5EF4-FFF2-40B4-BE49-F238E27FC236}">
                <a16:creationId xmlns:a16="http://schemas.microsoft.com/office/drawing/2014/main" id="{04A6545C-4D78-4FEA-910F-88CB1478C1D7}"/>
              </a:ext>
            </a:extLst>
          </p:cNvPr>
          <p:cNvSpPr/>
          <p:nvPr/>
        </p:nvSpPr>
        <p:spPr>
          <a:xfrm>
            <a:off x="8029980" y="2800730"/>
            <a:ext cx="2707690" cy="646331"/>
          </a:xfrm>
          <a:prstGeom prst="wedgeRoundRectCallout">
            <a:avLst>
              <a:gd name="adj1" fmla="val -50669"/>
              <a:gd name="adj2" fmla="val -85843"/>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r>
              <a:rPr lang="cs-CZ" sz="1400" i="1" dirty="0"/>
              <a:t>Měl by to být hlavně zážitek a aby se poznala skupina…</a:t>
            </a:r>
          </a:p>
        </p:txBody>
      </p:sp>
      <p:sp>
        <p:nvSpPr>
          <p:cNvPr id="26" name="Řečová bublina: obdélníkový bublinový popisek se zakulacenými rohy 25">
            <a:extLst>
              <a:ext uri="{FF2B5EF4-FFF2-40B4-BE49-F238E27FC236}">
                <a16:creationId xmlns:a16="http://schemas.microsoft.com/office/drawing/2014/main" id="{A1198863-9710-472B-B0CB-223F6981E92B}"/>
              </a:ext>
            </a:extLst>
          </p:cNvPr>
          <p:cNvSpPr/>
          <p:nvPr/>
        </p:nvSpPr>
        <p:spPr>
          <a:xfrm>
            <a:off x="2052953" y="1478687"/>
            <a:ext cx="2707690" cy="646331"/>
          </a:xfrm>
          <a:prstGeom prst="wedgeRoundRectCallout">
            <a:avLst>
              <a:gd name="adj1" fmla="val 31627"/>
              <a:gd name="adj2" fmla="val 98214"/>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r>
              <a:rPr lang="cs-CZ" sz="1400" i="1" dirty="0"/>
              <a:t>Nic neříká, ale ovlivňuje program </a:t>
            </a:r>
          </a:p>
        </p:txBody>
      </p:sp>
    </p:spTree>
    <p:extLst>
      <p:ext uri="{BB962C8B-B14F-4D97-AF65-F5344CB8AC3E}">
        <p14:creationId xmlns:p14="http://schemas.microsoft.com/office/powerpoint/2010/main" val="2266897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latin typeface="Montserrat Light" panose="00000400000000000000" pitchFamily="2" charset="-18"/>
              </a:rPr>
              <a:t>Školy a ekocentra: tři modely</a:t>
            </a:r>
          </a:p>
        </p:txBody>
      </p:sp>
      <p:sp>
        <p:nvSpPr>
          <p:cNvPr id="5" name="Rectangle 27">
            <a:extLst>
              <a:ext uri="{FF2B5EF4-FFF2-40B4-BE49-F238E27FC236}">
                <a16:creationId xmlns:a16="http://schemas.microsoft.com/office/drawing/2014/main" id="{C48F13A2-3A38-40D3-B5F9-64D767A4F679}"/>
              </a:ext>
            </a:extLst>
          </p:cNvPr>
          <p:cNvSpPr/>
          <p:nvPr/>
        </p:nvSpPr>
        <p:spPr>
          <a:xfrm>
            <a:off x="4216364" y="2347639"/>
            <a:ext cx="7274980" cy="646331"/>
          </a:xfrm>
          <a:prstGeom prst="rect">
            <a:avLst/>
          </a:prstGeom>
        </p:spPr>
        <p:txBody>
          <a:bodyPr wrap="square">
            <a:spAutoFit/>
          </a:bodyPr>
          <a:lstStyle/>
          <a:p>
            <a:r>
              <a:rPr lang="cs-CZ" b="1" dirty="0">
                <a:solidFill>
                  <a:schemeClr val="accent1"/>
                </a:solidFill>
              </a:rPr>
              <a:t>Partnerský model</a:t>
            </a:r>
            <a:endParaRPr lang="en-US" b="1" dirty="0">
              <a:solidFill>
                <a:schemeClr val="accent1"/>
              </a:solidFill>
            </a:endParaRPr>
          </a:p>
          <a:p>
            <a:r>
              <a:rPr lang="cs-CZ" altLang="ru-RU" dirty="0"/>
              <a:t>Školy a ekocentra spolupracují na vytváření programů</a:t>
            </a:r>
            <a:endParaRPr lang="ru-RU" altLang="ru-RU" dirty="0"/>
          </a:p>
        </p:txBody>
      </p:sp>
      <p:sp>
        <p:nvSpPr>
          <p:cNvPr id="6" name="Rectangle 28">
            <a:extLst>
              <a:ext uri="{FF2B5EF4-FFF2-40B4-BE49-F238E27FC236}">
                <a16:creationId xmlns:a16="http://schemas.microsoft.com/office/drawing/2014/main" id="{B5F89A2C-3955-486D-BA6A-46565E28E6FF}"/>
              </a:ext>
            </a:extLst>
          </p:cNvPr>
          <p:cNvSpPr/>
          <p:nvPr/>
        </p:nvSpPr>
        <p:spPr>
          <a:xfrm>
            <a:off x="4216364" y="3264971"/>
            <a:ext cx="7274980" cy="646331"/>
          </a:xfrm>
          <a:prstGeom prst="rect">
            <a:avLst/>
          </a:prstGeom>
        </p:spPr>
        <p:txBody>
          <a:bodyPr wrap="square">
            <a:spAutoFit/>
          </a:bodyPr>
          <a:lstStyle/>
          <a:p>
            <a:r>
              <a:rPr lang="cs-CZ" b="1" dirty="0">
                <a:solidFill>
                  <a:schemeClr val="accent2"/>
                </a:solidFill>
              </a:rPr>
              <a:t>Expertně-poradenský model</a:t>
            </a:r>
            <a:endParaRPr lang="en-US" b="1" dirty="0">
              <a:solidFill>
                <a:schemeClr val="accent2"/>
              </a:solidFill>
            </a:endParaRPr>
          </a:p>
          <a:p>
            <a:r>
              <a:rPr lang="cs-CZ" altLang="ru-RU" dirty="0"/>
              <a:t>Školy hledají inspiraci a učí se od center realizovat vlastní programy</a:t>
            </a:r>
            <a:endParaRPr lang="ru-RU" altLang="ru-RU" dirty="0"/>
          </a:p>
        </p:txBody>
      </p:sp>
      <p:sp>
        <p:nvSpPr>
          <p:cNvPr id="7" name="Rectangle 29">
            <a:extLst>
              <a:ext uri="{FF2B5EF4-FFF2-40B4-BE49-F238E27FC236}">
                <a16:creationId xmlns:a16="http://schemas.microsoft.com/office/drawing/2014/main" id="{7E01734E-E6D0-48CB-8B87-324D368A63A2}"/>
              </a:ext>
            </a:extLst>
          </p:cNvPr>
          <p:cNvSpPr/>
          <p:nvPr/>
        </p:nvSpPr>
        <p:spPr>
          <a:xfrm>
            <a:off x="4216364" y="4208046"/>
            <a:ext cx="7274980" cy="646331"/>
          </a:xfrm>
          <a:prstGeom prst="rect">
            <a:avLst/>
          </a:prstGeom>
        </p:spPr>
        <p:txBody>
          <a:bodyPr wrap="square">
            <a:spAutoFit/>
          </a:bodyPr>
          <a:lstStyle/>
          <a:p>
            <a:r>
              <a:rPr lang="cs-CZ" b="1" dirty="0">
                <a:solidFill>
                  <a:schemeClr val="accent3"/>
                </a:solidFill>
              </a:rPr>
              <a:t>Destinační model</a:t>
            </a:r>
            <a:endParaRPr lang="en-US" b="1" dirty="0">
              <a:solidFill>
                <a:schemeClr val="accent3"/>
              </a:solidFill>
            </a:endParaRPr>
          </a:p>
          <a:p>
            <a:r>
              <a:rPr lang="cs-CZ" altLang="ru-RU" dirty="0"/>
              <a:t>Centra jsou poskytovateli programů pro školy</a:t>
            </a:r>
            <a:endParaRPr lang="ru-RU" altLang="ru-RU" dirty="0"/>
          </a:p>
        </p:txBody>
      </p:sp>
      <p:grpSp>
        <p:nvGrpSpPr>
          <p:cNvPr id="9" name="Group 49">
            <a:extLst>
              <a:ext uri="{FF2B5EF4-FFF2-40B4-BE49-F238E27FC236}">
                <a16:creationId xmlns:a16="http://schemas.microsoft.com/office/drawing/2014/main" id="{D197650D-C10F-4BE1-B41F-4C1754371958}"/>
              </a:ext>
            </a:extLst>
          </p:cNvPr>
          <p:cNvGrpSpPr/>
          <p:nvPr/>
        </p:nvGrpSpPr>
        <p:grpSpPr>
          <a:xfrm>
            <a:off x="838200" y="2187717"/>
            <a:ext cx="3118104" cy="3291840"/>
            <a:chOff x="898593" y="1259446"/>
            <a:chExt cx="2339178" cy="2422377"/>
          </a:xfrm>
        </p:grpSpPr>
        <p:sp>
          <p:nvSpPr>
            <p:cNvPr id="13" name="Freeform 10">
              <a:extLst>
                <a:ext uri="{FF2B5EF4-FFF2-40B4-BE49-F238E27FC236}">
                  <a16:creationId xmlns:a16="http://schemas.microsoft.com/office/drawing/2014/main" id="{C7E04AAD-1EBC-4CFB-8B0A-0AF3125E031D}"/>
                </a:ext>
              </a:extLst>
            </p:cNvPr>
            <p:cNvSpPr>
              <a:spLocks/>
            </p:cNvSpPr>
            <p:nvPr/>
          </p:nvSpPr>
          <p:spPr bwMode="auto">
            <a:xfrm>
              <a:off x="1220533" y="2454357"/>
              <a:ext cx="1709771" cy="605293"/>
            </a:xfrm>
            <a:custGeom>
              <a:avLst/>
              <a:gdLst>
                <a:gd name="T0" fmla="*/ 0 w 2197"/>
                <a:gd name="T1" fmla="*/ 383 h 778"/>
                <a:gd name="T2" fmla="*/ 1005 w 2197"/>
                <a:gd name="T3" fmla="*/ 0 h 778"/>
                <a:gd name="T4" fmla="*/ 2197 w 2197"/>
                <a:gd name="T5" fmla="*/ 355 h 778"/>
                <a:gd name="T6" fmla="*/ 1213 w 2197"/>
                <a:gd name="T7" fmla="*/ 778 h 778"/>
                <a:gd name="T8" fmla="*/ 0 w 2197"/>
                <a:gd name="T9" fmla="*/ 383 h 778"/>
              </a:gdLst>
              <a:ahLst/>
              <a:cxnLst>
                <a:cxn ang="0">
                  <a:pos x="T0" y="T1"/>
                </a:cxn>
                <a:cxn ang="0">
                  <a:pos x="T2" y="T3"/>
                </a:cxn>
                <a:cxn ang="0">
                  <a:pos x="T4" y="T5"/>
                </a:cxn>
                <a:cxn ang="0">
                  <a:pos x="T6" y="T7"/>
                </a:cxn>
                <a:cxn ang="0">
                  <a:pos x="T8" y="T9"/>
                </a:cxn>
              </a:cxnLst>
              <a:rect l="0" t="0" r="r" b="b"/>
              <a:pathLst>
                <a:path w="2197" h="778">
                  <a:moveTo>
                    <a:pt x="0" y="383"/>
                  </a:moveTo>
                  <a:lnTo>
                    <a:pt x="1005" y="0"/>
                  </a:lnTo>
                  <a:lnTo>
                    <a:pt x="2197" y="355"/>
                  </a:lnTo>
                  <a:lnTo>
                    <a:pt x="1213" y="778"/>
                  </a:lnTo>
                  <a:lnTo>
                    <a:pt x="0" y="383"/>
                  </a:lnTo>
                  <a:close/>
                </a:path>
              </a:pathLst>
            </a:custGeom>
            <a:solidFill>
              <a:schemeClr val="accent3"/>
            </a:solidFill>
            <a:ln w="25400">
              <a:noFill/>
            </a:ln>
          </p:spPr>
          <p:txBody>
            <a:bodyPr/>
            <a:lstStyle/>
            <a:p>
              <a:pPr>
                <a:defRPr/>
              </a:pPr>
              <a:endParaRPr lang="en-US" b="1" dirty="0">
                <a:latin typeface="Source Sans Pro" charset="0"/>
              </a:endParaRPr>
            </a:p>
          </p:txBody>
        </p:sp>
        <p:sp>
          <p:nvSpPr>
            <p:cNvPr id="14" name="Freeform 17">
              <a:extLst>
                <a:ext uri="{FF2B5EF4-FFF2-40B4-BE49-F238E27FC236}">
                  <a16:creationId xmlns:a16="http://schemas.microsoft.com/office/drawing/2014/main" id="{EB745990-2FA5-4CBE-B5EF-0E8E1C683FF4}"/>
                </a:ext>
              </a:extLst>
            </p:cNvPr>
            <p:cNvSpPr>
              <a:spLocks/>
            </p:cNvSpPr>
            <p:nvPr/>
          </p:nvSpPr>
          <p:spPr bwMode="auto">
            <a:xfrm>
              <a:off x="898593" y="2746152"/>
              <a:ext cx="1296195" cy="927231"/>
            </a:xfrm>
            <a:custGeom>
              <a:avLst/>
              <a:gdLst>
                <a:gd name="T0" fmla="*/ 1665 w 1665"/>
                <a:gd name="T1" fmla="*/ 1191 h 1191"/>
                <a:gd name="T2" fmla="*/ 1627 w 1665"/>
                <a:gd name="T3" fmla="*/ 395 h 1191"/>
                <a:gd name="T4" fmla="*/ 414 w 1665"/>
                <a:gd name="T5" fmla="*/ 0 h 1191"/>
                <a:gd name="T6" fmla="*/ 0 w 1665"/>
                <a:gd name="T7" fmla="*/ 646 h 1191"/>
                <a:gd name="T8" fmla="*/ 1665 w 1665"/>
                <a:gd name="T9" fmla="*/ 1191 h 1191"/>
              </a:gdLst>
              <a:ahLst/>
              <a:cxnLst>
                <a:cxn ang="0">
                  <a:pos x="T0" y="T1"/>
                </a:cxn>
                <a:cxn ang="0">
                  <a:pos x="T2" y="T3"/>
                </a:cxn>
                <a:cxn ang="0">
                  <a:pos x="T4" y="T5"/>
                </a:cxn>
                <a:cxn ang="0">
                  <a:pos x="T6" y="T7"/>
                </a:cxn>
                <a:cxn ang="0">
                  <a:pos x="T8" y="T9"/>
                </a:cxn>
              </a:cxnLst>
              <a:rect l="0" t="0" r="r" b="b"/>
              <a:pathLst>
                <a:path w="1665" h="1191">
                  <a:moveTo>
                    <a:pt x="1665" y="1191"/>
                  </a:moveTo>
                  <a:lnTo>
                    <a:pt x="1627" y="395"/>
                  </a:lnTo>
                  <a:lnTo>
                    <a:pt x="414" y="0"/>
                  </a:lnTo>
                  <a:lnTo>
                    <a:pt x="0" y="646"/>
                  </a:lnTo>
                  <a:lnTo>
                    <a:pt x="1665" y="1191"/>
                  </a:lnTo>
                  <a:close/>
                </a:path>
              </a:pathLst>
            </a:custGeom>
            <a:solidFill>
              <a:schemeClr val="bg1"/>
            </a:solidFill>
            <a:ln w="25400">
              <a:noFill/>
              <a:bevel/>
            </a:ln>
          </p:spPr>
          <p:txBody>
            <a:bodyPr anchor="ctr"/>
            <a:lstStyle/>
            <a:p>
              <a:pPr algn="ctr">
                <a:defRPr/>
              </a:pPr>
              <a:endParaRPr lang="en-US" b="1" dirty="0">
                <a:solidFill>
                  <a:srgbClr val="FFFFFF"/>
                </a:solidFill>
                <a:latin typeface="Source Sans Pro" charset="0"/>
              </a:endParaRPr>
            </a:p>
          </p:txBody>
        </p:sp>
        <p:sp>
          <p:nvSpPr>
            <p:cNvPr id="15" name="Freeform 17">
              <a:extLst>
                <a:ext uri="{FF2B5EF4-FFF2-40B4-BE49-F238E27FC236}">
                  <a16:creationId xmlns:a16="http://schemas.microsoft.com/office/drawing/2014/main" id="{107B65A3-F5CE-414B-82BC-4FE93DC34FA5}"/>
                </a:ext>
              </a:extLst>
            </p:cNvPr>
            <p:cNvSpPr>
              <a:spLocks/>
            </p:cNvSpPr>
            <p:nvPr/>
          </p:nvSpPr>
          <p:spPr bwMode="auto">
            <a:xfrm>
              <a:off x="898593" y="2754591"/>
              <a:ext cx="1296195" cy="927232"/>
            </a:xfrm>
            <a:custGeom>
              <a:avLst/>
              <a:gdLst>
                <a:gd name="T0" fmla="*/ 1665 w 1665"/>
                <a:gd name="T1" fmla="*/ 1191 h 1191"/>
                <a:gd name="T2" fmla="*/ 1627 w 1665"/>
                <a:gd name="T3" fmla="*/ 395 h 1191"/>
                <a:gd name="T4" fmla="*/ 414 w 1665"/>
                <a:gd name="T5" fmla="*/ 0 h 1191"/>
                <a:gd name="T6" fmla="*/ 0 w 1665"/>
                <a:gd name="T7" fmla="*/ 646 h 1191"/>
                <a:gd name="T8" fmla="*/ 1665 w 1665"/>
                <a:gd name="T9" fmla="*/ 1191 h 1191"/>
              </a:gdLst>
              <a:ahLst/>
              <a:cxnLst>
                <a:cxn ang="0">
                  <a:pos x="T0" y="T1"/>
                </a:cxn>
                <a:cxn ang="0">
                  <a:pos x="T2" y="T3"/>
                </a:cxn>
                <a:cxn ang="0">
                  <a:pos x="T4" y="T5"/>
                </a:cxn>
                <a:cxn ang="0">
                  <a:pos x="T6" y="T7"/>
                </a:cxn>
                <a:cxn ang="0">
                  <a:pos x="T8" y="T9"/>
                </a:cxn>
              </a:cxnLst>
              <a:rect l="0" t="0" r="r" b="b"/>
              <a:pathLst>
                <a:path w="1665" h="1191">
                  <a:moveTo>
                    <a:pt x="1665" y="1191"/>
                  </a:moveTo>
                  <a:lnTo>
                    <a:pt x="1627" y="395"/>
                  </a:lnTo>
                  <a:lnTo>
                    <a:pt x="414" y="0"/>
                  </a:lnTo>
                  <a:lnTo>
                    <a:pt x="0" y="646"/>
                  </a:lnTo>
                  <a:lnTo>
                    <a:pt x="1665" y="1191"/>
                  </a:lnTo>
                  <a:close/>
                </a:path>
              </a:pathLst>
            </a:custGeom>
            <a:solidFill>
              <a:schemeClr val="accent3"/>
            </a:solidFill>
            <a:ln w="25400">
              <a:noFill/>
              <a:bevel/>
            </a:ln>
          </p:spPr>
          <p:txBody>
            <a:bodyPr anchor="ctr"/>
            <a:lstStyle/>
            <a:p>
              <a:pPr algn="ctr">
                <a:defRPr/>
              </a:pPr>
              <a:endParaRPr lang="en-US" b="1" dirty="0">
                <a:solidFill>
                  <a:srgbClr val="FFFFFF"/>
                </a:solidFill>
                <a:latin typeface="Source Sans Pro" charset="0"/>
              </a:endParaRPr>
            </a:p>
          </p:txBody>
        </p:sp>
        <p:grpSp>
          <p:nvGrpSpPr>
            <p:cNvPr id="16" name="Group 53">
              <a:extLst>
                <a:ext uri="{FF2B5EF4-FFF2-40B4-BE49-F238E27FC236}">
                  <a16:creationId xmlns:a16="http://schemas.microsoft.com/office/drawing/2014/main" id="{8EB4636E-1DD7-4392-BB1D-37AE1B1315AA}"/>
                </a:ext>
              </a:extLst>
            </p:cNvPr>
            <p:cNvGrpSpPr/>
            <p:nvPr/>
          </p:nvGrpSpPr>
          <p:grpSpPr>
            <a:xfrm>
              <a:off x="898593" y="1259446"/>
              <a:ext cx="2339178" cy="2422377"/>
              <a:chOff x="898593" y="1259446"/>
              <a:chExt cx="2339178" cy="2422377"/>
            </a:xfrm>
          </p:grpSpPr>
          <p:sp>
            <p:nvSpPr>
              <p:cNvPr id="17" name="Freeform 13">
                <a:extLst>
                  <a:ext uri="{FF2B5EF4-FFF2-40B4-BE49-F238E27FC236}">
                    <a16:creationId xmlns:a16="http://schemas.microsoft.com/office/drawing/2014/main" id="{3172B23A-477E-4B29-9110-DF3946DB3D51}"/>
                  </a:ext>
                </a:extLst>
              </p:cNvPr>
              <p:cNvSpPr>
                <a:spLocks/>
              </p:cNvSpPr>
              <p:nvPr/>
            </p:nvSpPr>
            <p:spPr bwMode="auto">
              <a:xfrm>
                <a:off x="2158614" y="2724448"/>
                <a:ext cx="1079157" cy="948935"/>
              </a:xfrm>
              <a:custGeom>
                <a:avLst/>
                <a:gdLst>
                  <a:gd name="T0" fmla="*/ 984 w 1386"/>
                  <a:gd name="T1" fmla="*/ 0 h 1219"/>
                  <a:gd name="T2" fmla="*/ 0 w 1386"/>
                  <a:gd name="T3" fmla="*/ 423 h 1219"/>
                  <a:gd name="T4" fmla="*/ 38 w 1386"/>
                  <a:gd name="T5" fmla="*/ 1219 h 1219"/>
                  <a:gd name="T6" fmla="*/ 1386 w 1386"/>
                  <a:gd name="T7" fmla="*/ 636 h 1219"/>
                  <a:gd name="T8" fmla="*/ 984 w 1386"/>
                  <a:gd name="T9" fmla="*/ 0 h 1219"/>
                </a:gdLst>
                <a:ahLst/>
                <a:cxnLst>
                  <a:cxn ang="0">
                    <a:pos x="T0" y="T1"/>
                  </a:cxn>
                  <a:cxn ang="0">
                    <a:pos x="T2" y="T3"/>
                  </a:cxn>
                  <a:cxn ang="0">
                    <a:pos x="T4" y="T5"/>
                  </a:cxn>
                  <a:cxn ang="0">
                    <a:pos x="T6" y="T7"/>
                  </a:cxn>
                  <a:cxn ang="0">
                    <a:pos x="T8" y="T9"/>
                  </a:cxn>
                </a:cxnLst>
                <a:rect l="0" t="0" r="r" b="b"/>
                <a:pathLst>
                  <a:path w="1386" h="1219">
                    <a:moveTo>
                      <a:pt x="984" y="0"/>
                    </a:moveTo>
                    <a:lnTo>
                      <a:pt x="0" y="423"/>
                    </a:lnTo>
                    <a:lnTo>
                      <a:pt x="38" y="1219"/>
                    </a:lnTo>
                    <a:lnTo>
                      <a:pt x="1386" y="636"/>
                    </a:lnTo>
                    <a:lnTo>
                      <a:pt x="984" y="0"/>
                    </a:lnTo>
                    <a:close/>
                  </a:path>
                </a:pathLst>
              </a:custGeom>
              <a:solidFill>
                <a:schemeClr val="accent3"/>
              </a:solidFill>
              <a:ln w="25400">
                <a:noFill/>
                <a:bevel/>
              </a:ln>
            </p:spPr>
            <p:txBody>
              <a:bodyPr/>
              <a:lstStyle/>
              <a:p>
                <a:pPr>
                  <a:defRPr/>
                </a:pPr>
                <a:endParaRPr lang="en-US" b="1" dirty="0">
                  <a:latin typeface="Source Sans Pro" charset="0"/>
                </a:endParaRPr>
              </a:p>
            </p:txBody>
          </p:sp>
          <p:sp>
            <p:nvSpPr>
              <p:cNvPr id="18" name="Freeform 10">
                <a:extLst>
                  <a:ext uri="{FF2B5EF4-FFF2-40B4-BE49-F238E27FC236}">
                    <a16:creationId xmlns:a16="http://schemas.microsoft.com/office/drawing/2014/main" id="{CB3ED0F3-6308-43A5-9CCB-7342D8191AAB}"/>
                  </a:ext>
                </a:extLst>
              </p:cNvPr>
              <p:cNvSpPr>
                <a:spLocks/>
              </p:cNvSpPr>
              <p:nvPr/>
            </p:nvSpPr>
            <p:spPr bwMode="auto">
              <a:xfrm>
                <a:off x="1220533" y="2454357"/>
                <a:ext cx="1709771" cy="605293"/>
              </a:xfrm>
              <a:custGeom>
                <a:avLst/>
                <a:gdLst>
                  <a:gd name="T0" fmla="*/ 0 w 2197"/>
                  <a:gd name="T1" fmla="*/ 383 h 778"/>
                  <a:gd name="T2" fmla="*/ 1005 w 2197"/>
                  <a:gd name="T3" fmla="*/ 0 h 778"/>
                  <a:gd name="T4" fmla="*/ 2197 w 2197"/>
                  <a:gd name="T5" fmla="*/ 355 h 778"/>
                  <a:gd name="T6" fmla="*/ 1213 w 2197"/>
                  <a:gd name="T7" fmla="*/ 778 h 778"/>
                  <a:gd name="T8" fmla="*/ 0 w 2197"/>
                  <a:gd name="T9" fmla="*/ 383 h 778"/>
                </a:gdLst>
                <a:ahLst/>
                <a:cxnLst>
                  <a:cxn ang="0">
                    <a:pos x="T0" y="T1"/>
                  </a:cxn>
                  <a:cxn ang="0">
                    <a:pos x="T2" y="T3"/>
                  </a:cxn>
                  <a:cxn ang="0">
                    <a:pos x="T4" y="T5"/>
                  </a:cxn>
                  <a:cxn ang="0">
                    <a:pos x="T6" y="T7"/>
                  </a:cxn>
                  <a:cxn ang="0">
                    <a:pos x="T8" y="T9"/>
                  </a:cxn>
                </a:cxnLst>
                <a:rect l="0" t="0" r="r" b="b"/>
                <a:pathLst>
                  <a:path w="2197" h="778">
                    <a:moveTo>
                      <a:pt x="0" y="383"/>
                    </a:moveTo>
                    <a:lnTo>
                      <a:pt x="1005" y="0"/>
                    </a:lnTo>
                    <a:lnTo>
                      <a:pt x="2197" y="355"/>
                    </a:lnTo>
                    <a:lnTo>
                      <a:pt x="1213" y="778"/>
                    </a:lnTo>
                    <a:lnTo>
                      <a:pt x="0" y="383"/>
                    </a:lnTo>
                    <a:close/>
                  </a:path>
                </a:pathLst>
              </a:custGeom>
              <a:solidFill>
                <a:schemeClr val="accent3">
                  <a:lumMod val="60000"/>
                  <a:lumOff val="40000"/>
                  <a:alpha val="35000"/>
                </a:schemeClr>
              </a:solidFill>
              <a:ln w="25400">
                <a:solidFill>
                  <a:schemeClr val="accent3">
                    <a:lumMod val="60000"/>
                    <a:lumOff val="40000"/>
                  </a:schemeClr>
                </a:solidFill>
              </a:ln>
            </p:spPr>
            <p:txBody>
              <a:bodyPr/>
              <a:lstStyle/>
              <a:p>
                <a:pPr>
                  <a:defRPr/>
                </a:pPr>
                <a:endParaRPr lang="en-US" b="1" dirty="0">
                  <a:latin typeface="Source Sans Pro" charset="0"/>
                </a:endParaRPr>
              </a:p>
            </p:txBody>
          </p:sp>
          <p:sp>
            <p:nvSpPr>
              <p:cNvPr id="19" name="Freeform 17">
                <a:extLst>
                  <a:ext uri="{FF2B5EF4-FFF2-40B4-BE49-F238E27FC236}">
                    <a16:creationId xmlns:a16="http://schemas.microsoft.com/office/drawing/2014/main" id="{7FDD3C19-5160-4564-AFCB-979591307D8E}"/>
                  </a:ext>
                </a:extLst>
              </p:cNvPr>
              <p:cNvSpPr>
                <a:spLocks/>
              </p:cNvSpPr>
              <p:nvPr/>
            </p:nvSpPr>
            <p:spPr bwMode="auto">
              <a:xfrm>
                <a:off x="898593" y="2754591"/>
                <a:ext cx="1296195" cy="927232"/>
              </a:xfrm>
              <a:custGeom>
                <a:avLst/>
                <a:gdLst>
                  <a:gd name="T0" fmla="*/ 1665 w 1665"/>
                  <a:gd name="T1" fmla="*/ 1191 h 1191"/>
                  <a:gd name="T2" fmla="*/ 1627 w 1665"/>
                  <a:gd name="T3" fmla="*/ 395 h 1191"/>
                  <a:gd name="T4" fmla="*/ 414 w 1665"/>
                  <a:gd name="T5" fmla="*/ 0 h 1191"/>
                  <a:gd name="T6" fmla="*/ 0 w 1665"/>
                  <a:gd name="T7" fmla="*/ 646 h 1191"/>
                  <a:gd name="T8" fmla="*/ 1665 w 1665"/>
                  <a:gd name="T9" fmla="*/ 1191 h 1191"/>
                </a:gdLst>
                <a:ahLst/>
                <a:cxnLst>
                  <a:cxn ang="0">
                    <a:pos x="T0" y="T1"/>
                  </a:cxn>
                  <a:cxn ang="0">
                    <a:pos x="T2" y="T3"/>
                  </a:cxn>
                  <a:cxn ang="0">
                    <a:pos x="T4" y="T5"/>
                  </a:cxn>
                  <a:cxn ang="0">
                    <a:pos x="T6" y="T7"/>
                  </a:cxn>
                  <a:cxn ang="0">
                    <a:pos x="T8" y="T9"/>
                  </a:cxn>
                </a:cxnLst>
                <a:rect l="0" t="0" r="r" b="b"/>
                <a:pathLst>
                  <a:path w="1665" h="1191">
                    <a:moveTo>
                      <a:pt x="1665" y="1191"/>
                    </a:moveTo>
                    <a:lnTo>
                      <a:pt x="1627" y="395"/>
                    </a:lnTo>
                    <a:lnTo>
                      <a:pt x="414" y="0"/>
                    </a:lnTo>
                    <a:lnTo>
                      <a:pt x="0" y="646"/>
                    </a:lnTo>
                    <a:lnTo>
                      <a:pt x="1665" y="1191"/>
                    </a:lnTo>
                    <a:close/>
                  </a:path>
                </a:pathLst>
              </a:custGeom>
              <a:solidFill>
                <a:schemeClr val="tx1">
                  <a:alpha val="35000"/>
                </a:schemeClr>
              </a:solidFill>
              <a:ln w="25400">
                <a:noFill/>
                <a:bevel/>
              </a:ln>
            </p:spPr>
            <p:txBody>
              <a:bodyPr anchor="ctr"/>
              <a:lstStyle/>
              <a:p>
                <a:pPr algn="ctr">
                  <a:defRPr/>
                </a:pPr>
                <a:endParaRPr lang="en-US" b="1" dirty="0">
                  <a:solidFill>
                    <a:srgbClr val="FFFFFF"/>
                  </a:solidFill>
                  <a:latin typeface="Source Sans Pro" charset="0"/>
                </a:endParaRPr>
              </a:p>
            </p:txBody>
          </p:sp>
          <p:grpSp>
            <p:nvGrpSpPr>
              <p:cNvPr id="20" name="Group 57">
                <a:extLst>
                  <a:ext uri="{FF2B5EF4-FFF2-40B4-BE49-F238E27FC236}">
                    <a16:creationId xmlns:a16="http://schemas.microsoft.com/office/drawing/2014/main" id="{CBCFC1EB-0718-455F-A6D3-C869F1E52E48}"/>
                  </a:ext>
                </a:extLst>
              </p:cNvPr>
              <p:cNvGrpSpPr/>
              <p:nvPr/>
            </p:nvGrpSpPr>
            <p:grpSpPr>
              <a:xfrm>
                <a:off x="1284634" y="1874385"/>
                <a:ext cx="1567294" cy="962198"/>
                <a:chOff x="1284634" y="1874385"/>
                <a:chExt cx="1567294" cy="962198"/>
              </a:xfrm>
            </p:grpSpPr>
            <p:sp>
              <p:nvSpPr>
                <p:cNvPr id="25" name="Freeform 128">
                  <a:extLst>
                    <a:ext uri="{FF2B5EF4-FFF2-40B4-BE49-F238E27FC236}">
                      <a16:creationId xmlns:a16="http://schemas.microsoft.com/office/drawing/2014/main" id="{0E545A9B-2DDF-417F-A5CD-94E924717907}"/>
                    </a:ext>
                  </a:extLst>
                </p:cNvPr>
                <p:cNvSpPr>
                  <a:spLocks/>
                </p:cNvSpPr>
                <p:nvPr/>
              </p:nvSpPr>
              <p:spPr bwMode="auto">
                <a:xfrm>
                  <a:off x="1615391" y="1874385"/>
                  <a:ext cx="927862" cy="347447"/>
                </a:xfrm>
                <a:custGeom>
                  <a:avLst/>
                  <a:gdLst>
                    <a:gd name="T0" fmla="*/ 0 w 1187"/>
                    <a:gd name="T1" fmla="*/ 206 h 511"/>
                    <a:gd name="T2" fmla="*/ 513 w 1187"/>
                    <a:gd name="T3" fmla="*/ 0 h 511"/>
                    <a:gd name="T4" fmla="*/ 1187 w 1187"/>
                    <a:gd name="T5" fmla="*/ 194 h 511"/>
                    <a:gd name="T6" fmla="*/ 662 w 1187"/>
                    <a:gd name="T7" fmla="*/ 511 h 511"/>
                    <a:gd name="T8" fmla="*/ 0 w 1187"/>
                    <a:gd name="T9" fmla="*/ 206 h 511"/>
                    <a:gd name="connsiteX0" fmla="*/ 0 w 10000"/>
                    <a:gd name="connsiteY0" fmla="*/ 4031 h 8732"/>
                    <a:gd name="connsiteX1" fmla="*/ 4322 w 10000"/>
                    <a:gd name="connsiteY1" fmla="*/ 0 h 8732"/>
                    <a:gd name="connsiteX2" fmla="*/ 10000 w 10000"/>
                    <a:gd name="connsiteY2" fmla="*/ 3796 h 8732"/>
                    <a:gd name="connsiteX3" fmla="*/ 5546 w 10000"/>
                    <a:gd name="connsiteY3" fmla="*/ 8732 h 8732"/>
                    <a:gd name="connsiteX4" fmla="*/ 0 w 10000"/>
                    <a:gd name="connsiteY4" fmla="*/ 4031 h 8732"/>
                    <a:gd name="connsiteX0" fmla="*/ 0 w 10046"/>
                    <a:gd name="connsiteY0" fmla="*/ 4818 h 10000"/>
                    <a:gd name="connsiteX1" fmla="*/ 4368 w 10046"/>
                    <a:gd name="connsiteY1" fmla="*/ 0 h 10000"/>
                    <a:gd name="connsiteX2" fmla="*/ 10046 w 10046"/>
                    <a:gd name="connsiteY2" fmla="*/ 4347 h 10000"/>
                    <a:gd name="connsiteX3" fmla="*/ 5592 w 10046"/>
                    <a:gd name="connsiteY3" fmla="*/ 10000 h 10000"/>
                    <a:gd name="connsiteX4" fmla="*/ 0 w 10046"/>
                    <a:gd name="connsiteY4" fmla="*/ 4818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 h="10000">
                      <a:moveTo>
                        <a:pt x="0" y="4818"/>
                      </a:moveTo>
                      <a:lnTo>
                        <a:pt x="4368" y="0"/>
                      </a:lnTo>
                      <a:lnTo>
                        <a:pt x="10046" y="4347"/>
                      </a:lnTo>
                      <a:lnTo>
                        <a:pt x="5592" y="10000"/>
                      </a:lnTo>
                      <a:lnTo>
                        <a:pt x="0" y="4818"/>
                      </a:lnTo>
                      <a:close/>
                    </a:path>
                  </a:pathLst>
                </a:custGeom>
                <a:solidFill>
                  <a:schemeClr val="accent2"/>
                </a:solidFill>
                <a:ln w="25400">
                  <a:noFill/>
                </a:ln>
              </p:spPr>
              <p:txBody>
                <a:bodyPr/>
                <a:lstStyle/>
                <a:p>
                  <a:pPr>
                    <a:defRPr/>
                  </a:pPr>
                  <a:endParaRPr lang="en-US" b="1" dirty="0">
                    <a:latin typeface="Source Sans Pro" charset="0"/>
                  </a:endParaRPr>
                </a:p>
              </p:txBody>
            </p:sp>
            <p:sp>
              <p:nvSpPr>
                <p:cNvPr id="26" name="Freeform 129">
                  <a:extLst>
                    <a:ext uri="{FF2B5EF4-FFF2-40B4-BE49-F238E27FC236}">
                      <a16:creationId xmlns:a16="http://schemas.microsoft.com/office/drawing/2014/main" id="{4B78C7D3-933D-4816-B7F3-ADA9B2A7B040}"/>
                    </a:ext>
                  </a:extLst>
                </p:cNvPr>
                <p:cNvSpPr>
                  <a:spLocks/>
                </p:cNvSpPr>
                <p:nvPr/>
              </p:nvSpPr>
              <p:spPr bwMode="auto">
                <a:xfrm>
                  <a:off x="1618630" y="1874385"/>
                  <a:ext cx="923614" cy="333401"/>
                </a:xfrm>
                <a:custGeom>
                  <a:avLst/>
                  <a:gdLst>
                    <a:gd name="T0" fmla="*/ 0 w 1187"/>
                    <a:gd name="T1" fmla="*/ 206 h 511"/>
                    <a:gd name="T2" fmla="*/ 513 w 1187"/>
                    <a:gd name="T3" fmla="*/ 0 h 511"/>
                    <a:gd name="T4" fmla="*/ 1187 w 1187"/>
                    <a:gd name="T5" fmla="*/ 194 h 511"/>
                    <a:gd name="T6" fmla="*/ 662 w 1187"/>
                    <a:gd name="T7" fmla="*/ 511 h 511"/>
                    <a:gd name="T8" fmla="*/ 0 w 1187"/>
                    <a:gd name="T9" fmla="*/ 206 h 511"/>
                    <a:gd name="connsiteX0" fmla="*/ 0 w 10000"/>
                    <a:gd name="connsiteY0" fmla="*/ 4031 h 8379"/>
                    <a:gd name="connsiteX1" fmla="*/ 4322 w 10000"/>
                    <a:gd name="connsiteY1" fmla="*/ 0 h 8379"/>
                    <a:gd name="connsiteX2" fmla="*/ 10000 w 10000"/>
                    <a:gd name="connsiteY2" fmla="*/ 3796 h 8379"/>
                    <a:gd name="connsiteX3" fmla="*/ 5407 w 10000"/>
                    <a:gd name="connsiteY3" fmla="*/ 8379 h 8379"/>
                    <a:gd name="connsiteX4" fmla="*/ 0 w 10000"/>
                    <a:gd name="connsiteY4" fmla="*/ 4031 h 8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8379">
                      <a:moveTo>
                        <a:pt x="0" y="4031"/>
                      </a:moveTo>
                      <a:lnTo>
                        <a:pt x="4322" y="0"/>
                      </a:lnTo>
                      <a:lnTo>
                        <a:pt x="10000" y="3796"/>
                      </a:lnTo>
                      <a:lnTo>
                        <a:pt x="5407" y="8379"/>
                      </a:lnTo>
                      <a:lnTo>
                        <a:pt x="0" y="4031"/>
                      </a:lnTo>
                      <a:close/>
                    </a:path>
                  </a:pathLst>
                </a:custGeom>
                <a:solidFill>
                  <a:schemeClr val="bg1">
                    <a:alpha val="35000"/>
                  </a:schemeClr>
                </a:solidFill>
                <a:ln w="25400">
                  <a:noFill/>
                </a:ln>
              </p:spPr>
              <p:txBody>
                <a:bodyPr/>
                <a:lstStyle/>
                <a:p>
                  <a:pPr>
                    <a:defRPr/>
                  </a:pPr>
                  <a:endParaRPr lang="en-US" b="1" dirty="0">
                    <a:latin typeface="Source Sans Pro" charset="0"/>
                  </a:endParaRPr>
                </a:p>
              </p:txBody>
            </p:sp>
            <p:sp>
              <p:nvSpPr>
                <p:cNvPr id="27" name="Freeform 18">
                  <a:extLst>
                    <a:ext uri="{FF2B5EF4-FFF2-40B4-BE49-F238E27FC236}">
                      <a16:creationId xmlns:a16="http://schemas.microsoft.com/office/drawing/2014/main" id="{9AEC389D-E11C-40FE-BD8F-C94B18628052}"/>
                    </a:ext>
                  </a:extLst>
                </p:cNvPr>
                <p:cNvSpPr>
                  <a:spLocks/>
                </p:cNvSpPr>
                <p:nvPr/>
              </p:nvSpPr>
              <p:spPr bwMode="auto">
                <a:xfrm>
                  <a:off x="1285643" y="2043192"/>
                  <a:ext cx="865738" cy="793391"/>
                </a:xfrm>
                <a:custGeom>
                  <a:avLst/>
                  <a:gdLst>
                    <a:gd name="T0" fmla="*/ 1111 w 1111"/>
                    <a:gd name="T1" fmla="*/ 1020 h 1020"/>
                    <a:gd name="T2" fmla="*/ 1076 w 1111"/>
                    <a:gd name="T3" fmla="*/ 215 h 1020"/>
                    <a:gd name="T4" fmla="*/ 418 w 1111"/>
                    <a:gd name="T5" fmla="*/ 0 h 1020"/>
                    <a:gd name="T6" fmla="*/ 0 w 1111"/>
                    <a:gd name="T7" fmla="*/ 655 h 1020"/>
                    <a:gd name="T8" fmla="*/ 1111 w 1111"/>
                    <a:gd name="T9" fmla="*/ 1020 h 1020"/>
                  </a:gdLst>
                  <a:ahLst/>
                  <a:cxnLst>
                    <a:cxn ang="0">
                      <a:pos x="T0" y="T1"/>
                    </a:cxn>
                    <a:cxn ang="0">
                      <a:pos x="T2" y="T3"/>
                    </a:cxn>
                    <a:cxn ang="0">
                      <a:pos x="T4" y="T5"/>
                    </a:cxn>
                    <a:cxn ang="0">
                      <a:pos x="T6" y="T7"/>
                    </a:cxn>
                    <a:cxn ang="0">
                      <a:pos x="T8" y="T9"/>
                    </a:cxn>
                  </a:cxnLst>
                  <a:rect l="0" t="0" r="r" b="b"/>
                  <a:pathLst>
                    <a:path w="1111" h="1020">
                      <a:moveTo>
                        <a:pt x="1111" y="1020"/>
                      </a:moveTo>
                      <a:lnTo>
                        <a:pt x="1076" y="215"/>
                      </a:lnTo>
                      <a:lnTo>
                        <a:pt x="418" y="0"/>
                      </a:lnTo>
                      <a:lnTo>
                        <a:pt x="0" y="655"/>
                      </a:lnTo>
                      <a:lnTo>
                        <a:pt x="1111" y="1020"/>
                      </a:lnTo>
                      <a:close/>
                    </a:path>
                  </a:pathLst>
                </a:custGeom>
                <a:solidFill>
                  <a:schemeClr val="accent2"/>
                </a:solidFill>
                <a:ln w="25400">
                  <a:noFill/>
                  <a:bevel/>
                </a:ln>
              </p:spPr>
              <p:txBody>
                <a:bodyPr anchor="ctr"/>
                <a:lstStyle/>
                <a:p>
                  <a:pPr algn="ctr">
                    <a:defRPr/>
                  </a:pPr>
                  <a:endParaRPr lang="en-US" b="1" dirty="0">
                    <a:solidFill>
                      <a:srgbClr val="FFFFFF"/>
                    </a:solidFill>
                    <a:latin typeface="Source Sans Pro" charset="0"/>
                  </a:endParaRPr>
                </a:p>
              </p:txBody>
            </p:sp>
            <p:sp>
              <p:nvSpPr>
                <p:cNvPr id="28" name="Freeform 18">
                  <a:extLst>
                    <a:ext uri="{FF2B5EF4-FFF2-40B4-BE49-F238E27FC236}">
                      <a16:creationId xmlns:a16="http://schemas.microsoft.com/office/drawing/2014/main" id="{F822F2C2-4A6C-457B-AC9A-83A5BDB14A5E}"/>
                    </a:ext>
                  </a:extLst>
                </p:cNvPr>
                <p:cNvSpPr>
                  <a:spLocks/>
                </p:cNvSpPr>
                <p:nvPr/>
              </p:nvSpPr>
              <p:spPr bwMode="auto">
                <a:xfrm>
                  <a:off x="1284634" y="2043192"/>
                  <a:ext cx="865738" cy="793391"/>
                </a:xfrm>
                <a:custGeom>
                  <a:avLst/>
                  <a:gdLst>
                    <a:gd name="T0" fmla="*/ 1111 w 1111"/>
                    <a:gd name="T1" fmla="*/ 1020 h 1020"/>
                    <a:gd name="T2" fmla="*/ 1076 w 1111"/>
                    <a:gd name="T3" fmla="*/ 215 h 1020"/>
                    <a:gd name="T4" fmla="*/ 418 w 1111"/>
                    <a:gd name="T5" fmla="*/ 0 h 1020"/>
                    <a:gd name="T6" fmla="*/ 0 w 1111"/>
                    <a:gd name="T7" fmla="*/ 655 h 1020"/>
                    <a:gd name="T8" fmla="*/ 1111 w 1111"/>
                    <a:gd name="T9" fmla="*/ 1020 h 1020"/>
                  </a:gdLst>
                  <a:ahLst/>
                  <a:cxnLst>
                    <a:cxn ang="0">
                      <a:pos x="T0" y="T1"/>
                    </a:cxn>
                    <a:cxn ang="0">
                      <a:pos x="T2" y="T3"/>
                    </a:cxn>
                    <a:cxn ang="0">
                      <a:pos x="T4" y="T5"/>
                    </a:cxn>
                    <a:cxn ang="0">
                      <a:pos x="T6" y="T7"/>
                    </a:cxn>
                    <a:cxn ang="0">
                      <a:pos x="T8" y="T9"/>
                    </a:cxn>
                  </a:cxnLst>
                  <a:rect l="0" t="0" r="r" b="b"/>
                  <a:pathLst>
                    <a:path w="1111" h="1020">
                      <a:moveTo>
                        <a:pt x="1111" y="1020"/>
                      </a:moveTo>
                      <a:lnTo>
                        <a:pt x="1076" y="215"/>
                      </a:lnTo>
                      <a:lnTo>
                        <a:pt x="418" y="0"/>
                      </a:lnTo>
                      <a:lnTo>
                        <a:pt x="0" y="655"/>
                      </a:lnTo>
                      <a:lnTo>
                        <a:pt x="1111" y="1020"/>
                      </a:lnTo>
                      <a:close/>
                    </a:path>
                  </a:pathLst>
                </a:custGeom>
                <a:solidFill>
                  <a:schemeClr val="tx1">
                    <a:alpha val="35000"/>
                  </a:schemeClr>
                </a:solidFill>
                <a:ln w="25400">
                  <a:noFill/>
                  <a:bevel/>
                </a:ln>
              </p:spPr>
              <p:txBody>
                <a:bodyPr anchor="ctr"/>
                <a:lstStyle/>
                <a:p>
                  <a:pPr algn="ctr">
                    <a:defRPr/>
                  </a:pPr>
                  <a:endParaRPr lang="en-US" b="1" dirty="0">
                    <a:solidFill>
                      <a:srgbClr val="FFFFFF"/>
                    </a:solidFill>
                    <a:latin typeface="Source Sans Pro" charset="0"/>
                  </a:endParaRPr>
                </a:p>
              </p:txBody>
            </p:sp>
            <p:sp>
              <p:nvSpPr>
                <p:cNvPr id="29" name="Freeform 14">
                  <a:extLst>
                    <a:ext uri="{FF2B5EF4-FFF2-40B4-BE49-F238E27FC236}">
                      <a16:creationId xmlns:a16="http://schemas.microsoft.com/office/drawing/2014/main" id="{98884A85-5882-414D-A759-126F76B8FB12}"/>
                    </a:ext>
                  </a:extLst>
                </p:cNvPr>
                <p:cNvSpPr>
                  <a:spLocks/>
                </p:cNvSpPr>
                <p:nvPr/>
              </p:nvSpPr>
              <p:spPr bwMode="auto">
                <a:xfrm>
                  <a:off x="2123647" y="2026311"/>
                  <a:ext cx="728281" cy="803037"/>
                </a:xfrm>
                <a:custGeom>
                  <a:avLst/>
                  <a:gdLst>
                    <a:gd name="T0" fmla="*/ 545298 w 935"/>
                    <a:gd name="T1" fmla="*/ 0 h 1032"/>
                    <a:gd name="T2" fmla="*/ 0 w 935"/>
                    <a:gd name="T3" fmla="*/ 235749 h 1032"/>
                    <a:gd name="T4" fmla="*/ 38950 w 935"/>
                    <a:gd name="T5" fmla="*/ 1057796 h 1032"/>
                    <a:gd name="T6" fmla="*/ 958371 w 935"/>
                    <a:gd name="T7" fmla="*/ 662147 h 1032"/>
                    <a:gd name="T8" fmla="*/ 545298 w 935"/>
                    <a:gd name="T9" fmla="*/ 0 h 10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35" h="1032">
                      <a:moveTo>
                        <a:pt x="532" y="0"/>
                      </a:moveTo>
                      <a:lnTo>
                        <a:pt x="0" y="230"/>
                      </a:lnTo>
                      <a:lnTo>
                        <a:pt x="38" y="1032"/>
                      </a:lnTo>
                      <a:lnTo>
                        <a:pt x="935" y="646"/>
                      </a:lnTo>
                      <a:lnTo>
                        <a:pt x="532" y="0"/>
                      </a:lnTo>
                      <a:close/>
                    </a:path>
                  </a:pathLst>
                </a:custGeom>
                <a:solidFill>
                  <a:schemeClr val="accent2"/>
                </a:solidFill>
                <a:ln w="25400">
                  <a:noFill/>
                  <a:bevel/>
                  <a:headEnd/>
                  <a:tailEnd/>
                </a:ln>
              </p:spPr>
              <p:txBody>
                <a:bodyPr/>
                <a:lstStyle/>
                <a:p>
                  <a:endParaRPr lang="en-US" b="1"/>
                </a:p>
              </p:txBody>
            </p:sp>
          </p:grpSp>
          <p:grpSp>
            <p:nvGrpSpPr>
              <p:cNvPr id="21" name="Group 58">
                <a:extLst>
                  <a:ext uri="{FF2B5EF4-FFF2-40B4-BE49-F238E27FC236}">
                    <a16:creationId xmlns:a16="http://schemas.microsoft.com/office/drawing/2014/main" id="{939BC003-9A8B-43F5-B45B-046DE05ECB8D}"/>
                  </a:ext>
                </a:extLst>
              </p:cNvPr>
              <p:cNvGrpSpPr/>
              <p:nvPr/>
            </p:nvGrpSpPr>
            <p:grpSpPr>
              <a:xfrm>
                <a:off x="1690779" y="1259446"/>
                <a:ext cx="783747" cy="760837"/>
                <a:chOff x="1690779" y="1259446"/>
                <a:chExt cx="783747" cy="760837"/>
              </a:xfrm>
            </p:grpSpPr>
            <p:sp>
              <p:nvSpPr>
                <p:cNvPr id="22" name="Freeform 15">
                  <a:extLst>
                    <a:ext uri="{FF2B5EF4-FFF2-40B4-BE49-F238E27FC236}">
                      <a16:creationId xmlns:a16="http://schemas.microsoft.com/office/drawing/2014/main" id="{255B4212-8837-456B-B61D-529BA996AD82}"/>
                    </a:ext>
                  </a:extLst>
                </p:cNvPr>
                <p:cNvSpPr>
                  <a:spLocks/>
                </p:cNvSpPr>
                <p:nvPr/>
              </p:nvSpPr>
              <p:spPr bwMode="auto">
                <a:xfrm>
                  <a:off x="2089887" y="1259446"/>
                  <a:ext cx="384639" cy="760837"/>
                </a:xfrm>
                <a:custGeom>
                  <a:avLst/>
                  <a:gdLst>
                    <a:gd name="T0" fmla="*/ 0 w 494"/>
                    <a:gd name="T1" fmla="*/ 0 h 978"/>
                    <a:gd name="T2" fmla="*/ 46125 w 494"/>
                    <a:gd name="T3" fmla="*/ 1002446 h 978"/>
                    <a:gd name="T4" fmla="*/ 506348 w 494"/>
                    <a:gd name="T5" fmla="*/ 803597 h 978"/>
                    <a:gd name="T6" fmla="*/ 0 w 494"/>
                    <a:gd name="T7" fmla="*/ 0 h 9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4" h="978">
                      <a:moveTo>
                        <a:pt x="0" y="0"/>
                      </a:moveTo>
                      <a:lnTo>
                        <a:pt x="45" y="978"/>
                      </a:lnTo>
                      <a:lnTo>
                        <a:pt x="494" y="784"/>
                      </a:lnTo>
                      <a:lnTo>
                        <a:pt x="0" y="0"/>
                      </a:lnTo>
                      <a:close/>
                    </a:path>
                  </a:pathLst>
                </a:custGeom>
                <a:solidFill>
                  <a:schemeClr val="accent1"/>
                </a:solidFill>
                <a:ln w="25400">
                  <a:noFill/>
                  <a:bevel/>
                  <a:headEnd/>
                  <a:tailEnd/>
                </a:ln>
              </p:spPr>
              <p:txBody>
                <a:bodyPr/>
                <a:lstStyle/>
                <a:p>
                  <a:endParaRPr lang="en-US" b="1"/>
                </a:p>
              </p:txBody>
            </p:sp>
            <p:sp>
              <p:nvSpPr>
                <p:cNvPr id="23" name="Freeform 19">
                  <a:extLst>
                    <a:ext uri="{FF2B5EF4-FFF2-40B4-BE49-F238E27FC236}">
                      <a16:creationId xmlns:a16="http://schemas.microsoft.com/office/drawing/2014/main" id="{64D44E62-1F97-48FB-AB67-4AB34CAB0A80}"/>
                    </a:ext>
                  </a:extLst>
                </p:cNvPr>
                <p:cNvSpPr>
                  <a:spLocks/>
                </p:cNvSpPr>
                <p:nvPr/>
              </p:nvSpPr>
              <p:spPr bwMode="auto">
                <a:xfrm>
                  <a:off x="1690779" y="1259446"/>
                  <a:ext cx="431663" cy="758425"/>
                </a:xfrm>
                <a:custGeom>
                  <a:avLst/>
                  <a:gdLst>
                    <a:gd name="T0" fmla="*/ 567848 w 554"/>
                    <a:gd name="T1" fmla="*/ 999371 h 975"/>
                    <a:gd name="T2" fmla="*/ 0 w 554"/>
                    <a:gd name="T3" fmla="*/ 812822 h 975"/>
                    <a:gd name="T4" fmla="*/ 521723 w 554"/>
                    <a:gd name="T5" fmla="*/ 0 h 975"/>
                    <a:gd name="T6" fmla="*/ 567848 w 554"/>
                    <a:gd name="T7" fmla="*/ 999371 h 9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54" h="975">
                      <a:moveTo>
                        <a:pt x="554" y="975"/>
                      </a:moveTo>
                      <a:lnTo>
                        <a:pt x="0" y="793"/>
                      </a:lnTo>
                      <a:lnTo>
                        <a:pt x="509" y="0"/>
                      </a:lnTo>
                      <a:lnTo>
                        <a:pt x="554" y="975"/>
                      </a:lnTo>
                      <a:close/>
                    </a:path>
                  </a:pathLst>
                </a:custGeom>
                <a:solidFill>
                  <a:schemeClr val="accent1"/>
                </a:solidFill>
                <a:ln w="25400">
                  <a:noFill/>
                  <a:bevel/>
                  <a:headEnd/>
                  <a:tailEnd/>
                </a:ln>
              </p:spPr>
              <p:txBody>
                <a:bodyPr tIns="68580" rIns="0" bIns="137160" anchor="b"/>
                <a:lstStyle/>
                <a:p>
                  <a:endParaRPr lang="en-US" b="1"/>
                </a:p>
              </p:txBody>
            </p:sp>
            <p:sp>
              <p:nvSpPr>
                <p:cNvPr id="24" name="Freeform 19">
                  <a:extLst>
                    <a:ext uri="{FF2B5EF4-FFF2-40B4-BE49-F238E27FC236}">
                      <a16:creationId xmlns:a16="http://schemas.microsoft.com/office/drawing/2014/main" id="{7AE4E3C8-B925-47FA-A7A5-75B2BC423B0A}"/>
                    </a:ext>
                  </a:extLst>
                </p:cNvPr>
                <p:cNvSpPr>
                  <a:spLocks/>
                </p:cNvSpPr>
                <p:nvPr/>
              </p:nvSpPr>
              <p:spPr bwMode="auto">
                <a:xfrm>
                  <a:off x="1690779" y="1261601"/>
                  <a:ext cx="431663" cy="758425"/>
                </a:xfrm>
                <a:custGeom>
                  <a:avLst/>
                  <a:gdLst>
                    <a:gd name="T0" fmla="*/ 554 w 554"/>
                    <a:gd name="T1" fmla="*/ 975 h 975"/>
                    <a:gd name="T2" fmla="*/ 0 w 554"/>
                    <a:gd name="T3" fmla="*/ 793 h 975"/>
                    <a:gd name="T4" fmla="*/ 509 w 554"/>
                    <a:gd name="T5" fmla="*/ 0 h 975"/>
                    <a:gd name="T6" fmla="*/ 554 w 554"/>
                    <a:gd name="T7" fmla="*/ 975 h 975"/>
                  </a:gdLst>
                  <a:ahLst/>
                  <a:cxnLst>
                    <a:cxn ang="0">
                      <a:pos x="T0" y="T1"/>
                    </a:cxn>
                    <a:cxn ang="0">
                      <a:pos x="T2" y="T3"/>
                    </a:cxn>
                    <a:cxn ang="0">
                      <a:pos x="T4" y="T5"/>
                    </a:cxn>
                    <a:cxn ang="0">
                      <a:pos x="T6" y="T7"/>
                    </a:cxn>
                  </a:cxnLst>
                  <a:rect l="0" t="0" r="r" b="b"/>
                  <a:pathLst>
                    <a:path w="554" h="975">
                      <a:moveTo>
                        <a:pt x="554" y="975"/>
                      </a:moveTo>
                      <a:lnTo>
                        <a:pt x="0" y="793"/>
                      </a:lnTo>
                      <a:lnTo>
                        <a:pt x="509" y="0"/>
                      </a:lnTo>
                      <a:lnTo>
                        <a:pt x="554" y="975"/>
                      </a:lnTo>
                      <a:close/>
                    </a:path>
                  </a:pathLst>
                </a:custGeom>
                <a:solidFill>
                  <a:schemeClr val="tx1">
                    <a:alpha val="35000"/>
                  </a:schemeClr>
                </a:solidFill>
                <a:ln w="25400">
                  <a:noFill/>
                  <a:bevel/>
                </a:ln>
              </p:spPr>
              <p:txBody>
                <a:bodyPr tIns="68580" rIns="0" bIns="137160" anchor="b"/>
                <a:lstStyle/>
                <a:p>
                  <a:pPr algn="ctr">
                    <a:defRPr/>
                  </a:pPr>
                  <a:endParaRPr lang="en-US" b="1" dirty="0">
                    <a:solidFill>
                      <a:srgbClr val="FFFFFF"/>
                    </a:solidFill>
                    <a:latin typeface="Source Sans Pro" charset="0"/>
                  </a:endParaRPr>
                </a:p>
              </p:txBody>
            </p:sp>
          </p:grpSp>
        </p:grpSp>
      </p:grpSp>
      <p:sp>
        <p:nvSpPr>
          <p:cNvPr id="30" name="TextovéPole 29">
            <a:extLst>
              <a:ext uri="{FF2B5EF4-FFF2-40B4-BE49-F238E27FC236}">
                <a16:creationId xmlns:a16="http://schemas.microsoft.com/office/drawing/2014/main" id="{CCF437D8-8E0B-403B-AC33-1B069E5AFACE}"/>
              </a:ext>
            </a:extLst>
          </p:cNvPr>
          <p:cNvSpPr txBox="1"/>
          <p:nvPr/>
        </p:nvSpPr>
        <p:spPr>
          <a:xfrm>
            <a:off x="9847419" y="6492875"/>
            <a:ext cx="2112282" cy="307777"/>
          </a:xfrm>
          <a:prstGeom prst="rect">
            <a:avLst/>
          </a:prstGeom>
          <a:noFill/>
        </p:spPr>
        <p:txBody>
          <a:bodyPr wrap="square" rtlCol="0">
            <a:spAutoFit/>
          </a:bodyPr>
          <a:lstStyle/>
          <a:p>
            <a:r>
              <a:rPr lang="cs-CZ" sz="1400" dirty="0" err="1"/>
              <a:t>Ballantyne</a:t>
            </a:r>
            <a:r>
              <a:rPr lang="cs-CZ" sz="1400" dirty="0"/>
              <a:t> </a:t>
            </a:r>
            <a:r>
              <a:rPr lang="en-US" sz="1400" dirty="0"/>
              <a:t>&amp; Packer, 2006</a:t>
            </a:r>
            <a:endParaRPr lang="cs-CZ" sz="1400" dirty="0"/>
          </a:p>
        </p:txBody>
      </p:sp>
    </p:spTree>
    <p:extLst>
      <p:ext uri="{BB962C8B-B14F-4D97-AF65-F5344CB8AC3E}">
        <p14:creationId xmlns:p14="http://schemas.microsoft.com/office/powerpoint/2010/main" val="548896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Řečová bublina: obdélníkový bublinový popisek se zakulacenými rohy 3">
            <a:extLst>
              <a:ext uri="{FF2B5EF4-FFF2-40B4-BE49-F238E27FC236}">
                <a16:creationId xmlns:a16="http://schemas.microsoft.com/office/drawing/2014/main" id="{CDE9951D-1FB0-43E1-A440-F251612757F0}"/>
              </a:ext>
            </a:extLst>
          </p:cNvPr>
          <p:cNvSpPr/>
          <p:nvPr/>
        </p:nvSpPr>
        <p:spPr>
          <a:xfrm>
            <a:off x="313488" y="787409"/>
            <a:ext cx="8866023" cy="1789471"/>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Učitelé by neměli rušit program … neměli by být ani úplně aktivními, ale ani zcela pasivními účastníky. Neměli by přerušovat lektory, měli by to nechat na nich, ale … měli by být k dispozici.</a:t>
            </a:r>
          </a:p>
          <a:p>
            <a:pPr algn="ctr"/>
            <a:r>
              <a:rPr lang="cs-CZ" dirty="0"/>
              <a:t>(Lektor z ekocentra A)</a:t>
            </a:r>
          </a:p>
        </p:txBody>
      </p:sp>
      <p:sp>
        <p:nvSpPr>
          <p:cNvPr id="5" name="Řečová bublina: obdélníkový bublinový popisek se zakulacenými rohy 4">
            <a:extLst>
              <a:ext uri="{FF2B5EF4-FFF2-40B4-BE49-F238E27FC236}">
                <a16:creationId xmlns:a16="http://schemas.microsoft.com/office/drawing/2014/main" id="{0AE2EDB0-A647-470A-83F0-4512DE622AA1}"/>
              </a:ext>
            </a:extLst>
          </p:cNvPr>
          <p:cNvSpPr/>
          <p:nvPr/>
        </p:nvSpPr>
        <p:spPr>
          <a:xfrm>
            <a:off x="3320248" y="3429000"/>
            <a:ext cx="8045841" cy="1789471"/>
          </a:xfrm>
          <a:prstGeom prst="wedgeRoundRectCallout">
            <a:avLst>
              <a:gd name="adj1" fmla="val 31741"/>
              <a:gd name="adj2" fmla="val 7184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cs-CZ" dirty="0"/>
              <a:t>Učitelé by měli být na stejné úrovni jako lektoři. Měli by vést aktivity, motivovat děti.</a:t>
            </a:r>
          </a:p>
          <a:p>
            <a:pPr algn="ctr"/>
            <a:r>
              <a:rPr lang="cs-CZ" dirty="0"/>
              <a:t>(Lektor z ekocentra B)</a:t>
            </a:r>
          </a:p>
        </p:txBody>
      </p:sp>
    </p:spTree>
    <p:extLst>
      <p:ext uri="{BB962C8B-B14F-4D97-AF65-F5344CB8AC3E}">
        <p14:creationId xmlns:p14="http://schemas.microsoft.com/office/powerpoint/2010/main" val="3524164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Группа 10"/>
          <p:cNvGrpSpPr/>
          <p:nvPr/>
        </p:nvGrpSpPr>
        <p:grpSpPr>
          <a:xfrm>
            <a:off x="856291" y="1914281"/>
            <a:ext cx="10479422" cy="4158337"/>
            <a:chOff x="799137" y="1349832"/>
            <a:chExt cx="10479422" cy="4158337"/>
          </a:xfrm>
        </p:grpSpPr>
        <p:grpSp>
          <p:nvGrpSpPr>
            <p:cNvPr id="10" name="Группа 9"/>
            <p:cNvGrpSpPr/>
            <p:nvPr/>
          </p:nvGrpSpPr>
          <p:grpSpPr>
            <a:xfrm>
              <a:off x="2036912" y="1349832"/>
              <a:ext cx="8118177" cy="4158337"/>
              <a:chOff x="2026025" y="1345224"/>
              <a:chExt cx="8118177" cy="4158337"/>
            </a:xfrm>
          </p:grpSpPr>
          <p:grpSp>
            <p:nvGrpSpPr>
              <p:cNvPr id="9" name="Группа 8"/>
              <p:cNvGrpSpPr/>
              <p:nvPr/>
            </p:nvGrpSpPr>
            <p:grpSpPr>
              <a:xfrm rot="16200000">
                <a:off x="3015985" y="355264"/>
                <a:ext cx="3995053" cy="5974974"/>
                <a:chOff x="4691745" y="-630088"/>
                <a:chExt cx="3995053" cy="5974974"/>
              </a:xfrm>
            </p:grpSpPr>
            <p:sp>
              <p:nvSpPr>
                <p:cNvPr id="2" name="Кольцо 1"/>
                <p:cNvSpPr/>
                <p:nvPr/>
              </p:nvSpPr>
              <p:spPr>
                <a:xfrm>
                  <a:off x="4691745" y="1513116"/>
                  <a:ext cx="3831770" cy="3831770"/>
                </a:xfrm>
                <a:prstGeom prst="donut">
                  <a:avLst>
                    <a:gd name="adj" fmla="val 9838"/>
                  </a:avLst>
                </a:prstGeom>
                <a:solidFill>
                  <a:srgbClr val="BD1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tx1"/>
                    </a:solidFill>
                  </a:endParaRPr>
                </a:p>
              </p:txBody>
            </p:sp>
            <p:sp>
              <p:nvSpPr>
                <p:cNvPr id="65" name="Стрелка вправо 64"/>
                <p:cNvSpPr/>
                <p:nvPr/>
              </p:nvSpPr>
              <p:spPr>
                <a:xfrm rot="5400000" flipH="1">
                  <a:off x="6311841" y="1054044"/>
                  <a:ext cx="4059089" cy="690825"/>
                </a:xfrm>
                <a:prstGeom prst="rightArrow">
                  <a:avLst/>
                </a:prstGeom>
                <a:gradFill>
                  <a:gsLst>
                    <a:gs pos="0">
                      <a:srgbClr val="FFD000"/>
                    </a:gs>
                    <a:gs pos="69000">
                      <a:srgbClr val="BD114D"/>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sp>
            <p:nvSpPr>
              <p:cNvPr id="66" name="Стрелка вправо 65"/>
              <p:cNvSpPr/>
              <p:nvPr/>
            </p:nvSpPr>
            <p:spPr>
              <a:xfrm rot="10800000" flipH="1">
                <a:off x="6085113" y="4812736"/>
                <a:ext cx="4059089" cy="690825"/>
              </a:xfrm>
              <a:prstGeom prst="rightArrow">
                <a:avLst/>
              </a:prstGeom>
              <a:gradFill>
                <a:gsLst>
                  <a:gs pos="0">
                    <a:srgbClr val="03A9F4"/>
                  </a:gs>
                  <a:gs pos="69000">
                    <a:srgbClr val="BD114D"/>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sp>
          <p:nvSpPr>
            <p:cNvPr id="67" name="Education opens up the mind, expands it and allows you to improve your life in so many ways."/>
            <p:cNvSpPr txBox="1"/>
            <p:nvPr/>
          </p:nvSpPr>
          <p:spPr>
            <a:xfrm>
              <a:off x="8236448" y="2158335"/>
              <a:ext cx="3042111" cy="494438"/>
            </a:xfrm>
            <a:prstGeom prst="rect">
              <a:avLst/>
            </a:prstGeom>
            <a:ln w="12700">
              <a:noFill/>
              <a:prstDash val="dash"/>
            </a:ln>
            <a:extLst>
              <a:ext uri="{C572A759-6A51-4108-AA02-DFA0A04FC94B}">
                <ma14:wrappingTextBoxFlag xmlns:ma14="http://schemas.microsoft.com/office/mac/drawingml/2011/main" xmlns="" val="1"/>
              </a:ext>
            </a:extLst>
          </p:spPr>
          <p:txBody>
            <a:bodyPr lIns="90000" tIns="360000" bIns="360000" anchor="ctr">
              <a:noAutofit/>
            </a:bodyPr>
            <a:lstStyle>
              <a:defPPr>
                <a:defRPr lang="en-US"/>
              </a:defPPr>
              <a:lvl1pPr algn="ctr" defTabSz="905255">
                <a:lnSpc>
                  <a:spcPct val="120000"/>
                </a:lnSpc>
                <a:defRPr sz="1050" b="1">
                  <a:solidFill>
                    <a:srgbClr val="333F50"/>
                  </a:solidFill>
                  <a:latin typeface="Century Gothic" panose="020B0502020202020204" pitchFamily="34" charset="0"/>
                  <a:ea typeface="Roboto Medium"/>
                  <a:cs typeface="Roboto Medium"/>
                </a:defRPr>
              </a:lvl1pPr>
            </a:lstStyle>
            <a:p>
              <a:pPr algn="l"/>
              <a:r>
                <a:rPr lang="cs-CZ" sz="1800" dirty="0">
                  <a:solidFill>
                    <a:srgbClr val="03A9F4"/>
                  </a:solidFill>
                </a:rPr>
                <a:t>KONFLIKTNÍ</a:t>
              </a:r>
              <a:endParaRPr lang="uk-UA" sz="1800" dirty="0">
                <a:solidFill>
                  <a:srgbClr val="03A9F4"/>
                </a:solidFill>
              </a:endParaRPr>
            </a:p>
          </p:txBody>
        </p:sp>
        <p:sp>
          <p:nvSpPr>
            <p:cNvPr id="68" name="Education opens up the mind, expands it and allows you to improve your life in so many ways."/>
            <p:cNvSpPr txBox="1"/>
            <p:nvPr/>
          </p:nvSpPr>
          <p:spPr>
            <a:xfrm>
              <a:off x="799137" y="2158335"/>
              <a:ext cx="3156416" cy="529120"/>
            </a:xfrm>
            <a:prstGeom prst="rect">
              <a:avLst/>
            </a:prstGeom>
            <a:ln w="12700">
              <a:noFill/>
              <a:prstDash val="dash"/>
            </a:ln>
            <a:extLst>
              <a:ext uri="{C572A759-6A51-4108-AA02-DFA0A04FC94B}">
                <ma14:wrappingTextBoxFlag xmlns:ma14="http://schemas.microsoft.com/office/mac/drawingml/2011/main" xmlns="" val="1"/>
              </a:ext>
            </a:extLst>
          </p:spPr>
          <p:txBody>
            <a:bodyPr lIns="90000" tIns="360000" bIns="360000" anchor="ctr">
              <a:noAutofit/>
            </a:bodyPr>
            <a:lstStyle>
              <a:defPPr>
                <a:defRPr lang="en-US"/>
              </a:defPPr>
              <a:lvl1pPr algn="ctr" defTabSz="905255">
                <a:lnSpc>
                  <a:spcPct val="120000"/>
                </a:lnSpc>
                <a:defRPr sz="1050" b="1">
                  <a:solidFill>
                    <a:srgbClr val="333F50"/>
                  </a:solidFill>
                  <a:latin typeface="Century Gothic" panose="020B0502020202020204" pitchFamily="34" charset="0"/>
                  <a:ea typeface="Roboto Medium"/>
                  <a:cs typeface="Roboto Medium"/>
                </a:defRPr>
              </a:lvl1pPr>
            </a:lstStyle>
            <a:p>
              <a:pPr algn="r"/>
              <a:r>
                <a:rPr lang="cs-CZ" sz="1800" dirty="0">
                  <a:solidFill>
                    <a:srgbClr val="FFD000"/>
                  </a:solidFill>
                </a:rPr>
                <a:t>KONSENSUÁLNÍ</a:t>
              </a:r>
              <a:endParaRPr lang="uk-UA" sz="1800" dirty="0">
                <a:solidFill>
                  <a:srgbClr val="FFD000"/>
                </a:solidFill>
              </a:endParaRPr>
            </a:p>
          </p:txBody>
        </p:sp>
        <p:sp>
          <p:nvSpPr>
            <p:cNvPr id="72" name="Freeform 15"/>
            <p:cNvSpPr>
              <a:spLocks/>
            </p:cNvSpPr>
            <p:nvPr/>
          </p:nvSpPr>
          <p:spPr bwMode="auto">
            <a:xfrm>
              <a:off x="6512176" y="3055706"/>
              <a:ext cx="55490" cy="55490"/>
            </a:xfrm>
            <a:custGeom>
              <a:avLst/>
              <a:gdLst>
                <a:gd name="T0" fmla="*/ 68 w 80"/>
                <a:gd name="T1" fmla="*/ 12 h 80"/>
                <a:gd name="T2" fmla="*/ 40 w 80"/>
                <a:gd name="T3" fmla="*/ 0 h 80"/>
                <a:gd name="T4" fmla="*/ 11 w 80"/>
                <a:gd name="T5" fmla="*/ 12 h 80"/>
                <a:gd name="T6" fmla="*/ 0 w 80"/>
                <a:gd name="T7" fmla="*/ 40 h 80"/>
                <a:gd name="T8" fmla="*/ 11 w 80"/>
                <a:gd name="T9" fmla="*/ 69 h 80"/>
                <a:gd name="T10" fmla="*/ 40 w 80"/>
                <a:gd name="T11" fmla="*/ 80 h 80"/>
                <a:gd name="T12" fmla="*/ 68 w 80"/>
                <a:gd name="T13" fmla="*/ 69 h 80"/>
                <a:gd name="T14" fmla="*/ 80 w 80"/>
                <a:gd name="T15" fmla="*/ 40 h 80"/>
                <a:gd name="T16" fmla="*/ 68 w 80"/>
                <a:gd name="T17" fmla="*/ 1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80">
                  <a:moveTo>
                    <a:pt x="68" y="12"/>
                  </a:moveTo>
                  <a:cubicBezTo>
                    <a:pt x="61" y="5"/>
                    <a:pt x="50" y="0"/>
                    <a:pt x="40" y="0"/>
                  </a:cubicBezTo>
                  <a:cubicBezTo>
                    <a:pt x="29" y="0"/>
                    <a:pt x="19" y="5"/>
                    <a:pt x="11" y="12"/>
                  </a:cubicBezTo>
                  <a:cubicBezTo>
                    <a:pt x="4" y="19"/>
                    <a:pt x="0" y="30"/>
                    <a:pt x="0" y="40"/>
                  </a:cubicBezTo>
                  <a:cubicBezTo>
                    <a:pt x="0" y="51"/>
                    <a:pt x="4" y="61"/>
                    <a:pt x="11" y="69"/>
                  </a:cubicBezTo>
                  <a:cubicBezTo>
                    <a:pt x="19" y="76"/>
                    <a:pt x="29" y="80"/>
                    <a:pt x="40" y="80"/>
                  </a:cubicBezTo>
                  <a:cubicBezTo>
                    <a:pt x="50" y="80"/>
                    <a:pt x="61" y="76"/>
                    <a:pt x="68" y="69"/>
                  </a:cubicBezTo>
                  <a:cubicBezTo>
                    <a:pt x="75" y="61"/>
                    <a:pt x="80" y="51"/>
                    <a:pt x="80" y="40"/>
                  </a:cubicBezTo>
                  <a:cubicBezTo>
                    <a:pt x="80" y="30"/>
                    <a:pt x="75" y="19"/>
                    <a:pt x="68" y="12"/>
                  </a:cubicBezTo>
                  <a:close/>
                </a:path>
              </a:pathLst>
            </a:custGeom>
            <a:gradFill>
              <a:gsLst>
                <a:gs pos="0">
                  <a:srgbClr val="03A9F4"/>
                </a:gs>
                <a:gs pos="97561">
                  <a:srgbClr val="FFD000"/>
                </a:gs>
                <a:gs pos="77000">
                  <a:srgbClr val="BD114D"/>
                </a:gs>
                <a:gs pos="36000">
                  <a:srgbClr val="BD114D"/>
                </a:gs>
              </a:gsLst>
              <a:lin ang="108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cs-CZ" dirty="0"/>
                <a:t> </a:t>
              </a:r>
              <a:endParaRPr lang="uk-UA" dirty="0"/>
            </a:p>
          </p:txBody>
        </p:sp>
      </p:grpSp>
      <p:sp>
        <p:nvSpPr>
          <p:cNvPr id="16" name="Shape 1187"/>
          <p:cNvSpPr txBox="1">
            <a:spLocks/>
          </p:cNvSpPr>
          <p:nvPr/>
        </p:nvSpPr>
        <p:spPr>
          <a:xfrm>
            <a:off x="254469" y="878293"/>
            <a:ext cx="10583395" cy="353524"/>
          </a:xfrm>
          <a:prstGeom prst="rect">
            <a:avLst/>
          </a:prstGeom>
        </p:spPr>
        <p:txBody>
          <a:bodyPr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lnSpc>
                <a:spcPct val="120000"/>
              </a:lnSpc>
            </a:pPr>
            <a:r>
              <a:rPr lang="cs-CZ" sz="3000" dirty="0">
                <a:solidFill>
                  <a:srgbClr val="222830"/>
                </a:solidFill>
                <a:latin typeface="Century Gothic" panose="020B0502020202020204" pitchFamily="34" charset="0"/>
              </a:rPr>
              <a:t>ŠKOLA A KOMUNITA: CHARAKTER PROJEKTU</a:t>
            </a:r>
            <a:endParaRPr lang="en-US" sz="3000" dirty="0">
              <a:solidFill>
                <a:srgbClr val="222830"/>
              </a:solidFill>
              <a:latin typeface="Century Gothic" panose="020B0502020202020204" pitchFamily="34" charset="0"/>
            </a:endParaRPr>
          </a:p>
        </p:txBody>
      </p:sp>
      <p:pic>
        <p:nvPicPr>
          <p:cNvPr id="3" name="Obrázek 2">
            <a:extLst>
              <a:ext uri="{FF2B5EF4-FFF2-40B4-BE49-F238E27FC236}">
                <a16:creationId xmlns:a16="http://schemas.microsoft.com/office/drawing/2014/main" id="{0D2C3F51-9F19-48E7-8CE9-9FB2FA46A01E}"/>
              </a:ext>
            </a:extLst>
          </p:cNvPr>
          <p:cNvPicPr>
            <a:picLocks noChangeAspect="1"/>
          </p:cNvPicPr>
          <p:nvPr/>
        </p:nvPicPr>
        <p:blipFill>
          <a:blip r:embed="rId3"/>
          <a:stretch>
            <a:fillRect/>
          </a:stretch>
        </p:blipFill>
        <p:spPr>
          <a:xfrm>
            <a:off x="1080067" y="3198702"/>
            <a:ext cx="2884798" cy="2164572"/>
          </a:xfrm>
          <a:prstGeom prst="rect">
            <a:avLst/>
          </a:prstGeom>
        </p:spPr>
      </p:pic>
      <p:pic>
        <p:nvPicPr>
          <p:cNvPr id="17" name="Obrázek 16">
            <a:extLst>
              <a:ext uri="{FF2B5EF4-FFF2-40B4-BE49-F238E27FC236}">
                <a16:creationId xmlns:a16="http://schemas.microsoft.com/office/drawing/2014/main" id="{64F2D8B9-5C2F-4313-9DCC-F2FA20DE00F5}"/>
              </a:ext>
            </a:extLst>
          </p:cNvPr>
          <p:cNvPicPr>
            <a:picLocks noChangeAspect="1"/>
          </p:cNvPicPr>
          <p:nvPr/>
        </p:nvPicPr>
        <p:blipFill rotWithShape="1">
          <a:blip r:embed="rId4"/>
          <a:srcRect l="27112" t="26501" r="28373" b="11742"/>
          <a:stretch/>
        </p:blipFill>
        <p:spPr>
          <a:xfrm>
            <a:off x="8376757" y="3132094"/>
            <a:ext cx="3157832" cy="2334827"/>
          </a:xfrm>
          <a:prstGeom prst="rect">
            <a:avLst/>
          </a:prstGeom>
        </p:spPr>
      </p:pic>
      <p:sp>
        <p:nvSpPr>
          <p:cNvPr id="4" name="TextovéPole 3">
            <a:extLst>
              <a:ext uri="{FF2B5EF4-FFF2-40B4-BE49-F238E27FC236}">
                <a16:creationId xmlns:a16="http://schemas.microsoft.com/office/drawing/2014/main" id="{869F3898-083C-41A6-B8A6-6E4889330A27}"/>
              </a:ext>
            </a:extLst>
          </p:cNvPr>
          <p:cNvSpPr txBox="1"/>
          <p:nvPr/>
        </p:nvSpPr>
        <p:spPr>
          <a:xfrm>
            <a:off x="10369118" y="5727206"/>
            <a:ext cx="1606859" cy="523220"/>
          </a:xfrm>
          <a:prstGeom prst="rect">
            <a:avLst/>
          </a:prstGeom>
          <a:noFill/>
        </p:spPr>
        <p:txBody>
          <a:bodyPr wrap="square" rtlCol="0">
            <a:spAutoFit/>
          </a:bodyPr>
          <a:lstStyle/>
          <a:p>
            <a:r>
              <a:rPr lang="cs-CZ" sz="1400" dirty="0"/>
              <a:t>Zdroj: krkonossky.denik.cz</a:t>
            </a:r>
          </a:p>
        </p:txBody>
      </p:sp>
      <p:sp>
        <p:nvSpPr>
          <p:cNvPr id="19" name="TextovéPole 18">
            <a:extLst>
              <a:ext uri="{FF2B5EF4-FFF2-40B4-BE49-F238E27FC236}">
                <a16:creationId xmlns:a16="http://schemas.microsoft.com/office/drawing/2014/main" id="{C1935C06-BBC1-4635-8DF1-E1463DE354CC}"/>
              </a:ext>
            </a:extLst>
          </p:cNvPr>
          <p:cNvSpPr txBox="1"/>
          <p:nvPr/>
        </p:nvSpPr>
        <p:spPr>
          <a:xfrm>
            <a:off x="1080067" y="5391832"/>
            <a:ext cx="1606859" cy="307777"/>
          </a:xfrm>
          <a:prstGeom prst="rect">
            <a:avLst/>
          </a:prstGeom>
          <a:noFill/>
        </p:spPr>
        <p:txBody>
          <a:bodyPr wrap="square" rtlCol="0">
            <a:spAutoFit/>
          </a:bodyPr>
          <a:lstStyle/>
          <a:p>
            <a:r>
              <a:rPr lang="cs-CZ" sz="1400" dirty="0"/>
              <a:t>Foto: D. Kavan</a:t>
            </a:r>
          </a:p>
        </p:txBody>
      </p:sp>
      <p:sp>
        <p:nvSpPr>
          <p:cNvPr id="5" name="TextovéPole 4">
            <a:extLst>
              <a:ext uri="{FF2B5EF4-FFF2-40B4-BE49-F238E27FC236}">
                <a16:creationId xmlns:a16="http://schemas.microsoft.com/office/drawing/2014/main" id="{02C85C54-3744-4E98-A94F-05FF35762A23}"/>
              </a:ext>
            </a:extLst>
          </p:cNvPr>
          <p:cNvSpPr txBox="1"/>
          <p:nvPr/>
        </p:nvSpPr>
        <p:spPr>
          <a:xfrm>
            <a:off x="6454066" y="3364637"/>
            <a:ext cx="559293" cy="523782"/>
          </a:xfrm>
          <a:prstGeom prst="rect">
            <a:avLst/>
          </a:prstGeom>
          <a:solidFill>
            <a:schemeClr val="bg1"/>
          </a:solidFill>
        </p:spPr>
        <p:txBody>
          <a:bodyPr wrap="square" rtlCol="0">
            <a:spAutoFit/>
          </a:bodyPr>
          <a:lstStyle/>
          <a:p>
            <a:endParaRPr lang="cs-CZ" dirty="0"/>
          </a:p>
        </p:txBody>
      </p:sp>
      <p:sp>
        <p:nvSpPr>
          <p:cNvPr id="6" name="TextovéPole 5">
            <a:extLst>
              <a:ext uri="{FF2B5EF4-FFF2-40B4-BE49-F238E27FC236}">
                <a16:creationId xmlns:a16="http://schemas.microsoft.com/office/drawing/2014/main" id="{9454A737-A8EB-4172-8DF4-F5A35BF09432}"/>
              </a:ext>
            </a:extLst>
          </p:cNvPr>
          <p:cNvSpPr txBox="1"/>
          <p:nvPr/>
        </p:nvSpPr>
        <p:spPr>
          <a:xfrm>
            <a:off x="216023" y="6117114"/>
            <a:ext cx="8797771"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cs-CZ" dirty="0"/>
              <a:t>Jací hráči se objevili v programu, ze kterého jste četli úryvek z ohniskové skupiny? Jak mezi nimi probíhala distribuce moci a s jakými důsledky?</a:t>
            </a:r>
          </a:p>
        </p:txBody>
      </p:sp>
    </p:spTree>
    <p:extLst>
      <p:ext uri="{BB962C8B-B14F-4D97-AF65-F5344CB8AC3E}">
        <p14:creationId xmlns:p14="http://schemas.microsoft.com/office/powerpoint/2010/main" val="425238970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latin typeface="Montserrat Light" panose="00000400000000000000" pitchFamily="2" charset="-18"/>
              </a:rPr>
              <a:t>Otázky k zamyšlení</a:t>
            </a:r>
          </a:p>
        </p:txBody>
      </p:sp>
      <p:sp>
        <p:nvSpPr>
          <p:cNvPr id="3" name="Zástupný symbol pro obsah 2"/>
          <p:cNvSpPr>
            <a:spLocks noGrp="1"/>
          </p:cNvSpPr>
          <p:nvPr>
            <p:ph idx="1"/>
          </p:nvPr>
        </p:nvSpPr>
        <p:spPr>
          <a:xfrm>
            <a:off x="838200" y="2825087"/>
            <a:ext cx="10515600" cy="3351876"/>
          </a:xfrm>
        </p:spPr>
        <p:txBody>
          <a:bodyPr>
            <a:normAutofit/>
          </a:bodyPr>
          <a:lstStyle/>
          <a:p>
            <a:pPr marL="0" indent="0">
              <a:buNone/>
            </a:pPr>
            <a:r>
              <a:rPr lang="cs-CZ" dirty="0">
                <a:latin typeface="Montserrat Light" panose="00000400000000000000" pitchFamily="2" charset="-18"/>
              </a:rPr>
              <a:t>Jací aktéři by měli být zahrnuti do diskuse o programech EV a jak by mezi nimi měla být nejlépe distribuována moc tyto programy ovlivňovat?</a:t>
            </a:r>
          </a:p>
          <a:p>
            <a:pPr marL="0" indent="0">
              <a:buNone/>
            </a:pPr>
            <a:r>
              <a:rPr lang="cs-CZ" dirty="0">
                <a:latin typeface="Montserrat Light" panose="00000400000000000000" pitchFamily="2" charset="-18"/>
              </a:rPr>
              <a:t>Jaká jsou rizika participativních přístupů? </a:t>
            </a:r>
          </a:p>
        </p:txBody>
      </p:sp>
    </p:spTree>
    <p:extLst>
      <p:ext uri="{BB962C8B-B14F-4D97-AF65-F5344CB8AC3E}">
        <p14:creationId xmlns:p14="http://schemas.microsoft.com/office/powerpoint/2010/main" val="4007648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2263" y="609600"/>
            <a:ext cx="10486258" cy="1110018"/>
          </a:xfrm>
        </p:spPr>
        <p:txBody>
          <a:bodyPr/>
          <a:lstStyle/>
          <a:p>
            <a:r>
              <a:rPr lang="cs-CZ" dirty="0">
                <a:latin typeface="Montserrat Light" panose="00000400000000000000" pitchFamily="2" charset="-18"/>
              </a:rPr>
              <a:t>Doporučená literatura</a:t>
            </a:r>
          </a:p>
        </p:txBody>
      </p:sp>
      <p:sp>
        <p:nvSpPr>
          <p:cNvPr id="3" name="Zástupný symbol pro obsah 2"/>
          <p:cNvSpPr>
            <a:spLocks noGrp="1"/>
          </p:cNvSpPr>
          <p:nvPr>
            <p:ph sz="quarter" idx="13"/>
          </p:nvPr>
        </p:nvSpPr>
        <p:spPr>
          <a:xfrm>
            <a:off x="532263" y="2825087"/>
            <a:ext cx="11232108" cy="2688609"/>
          </a:xfrm>
        </p:spPr>
        <p:txBody>
          <a:bodyPr>
            <a:normAutofit/>
          </a:bodyPr>
          <a:lstStyle/>
          <a:p>
            <a:endParaRPr lang="cs-CZ" altLang="cs-CZ" sz="2800" dirty="0">
              <a:latin typeface="Montserrat Light" panose="00000400000000000000" pitchFamily="2" charset="-18"/>
            </a:endParaRPr>
          </a:p>
          <a:p>
            <a:endParaRPr lang="cs-CZ" dirty="0">
              <a:latin typeface="Montserrat Light" panose="00000400000000000000" pitchFamily="2" charset="-18"/>
            </a:endParaRPr>
          </a:p>
        </p:txBody>
      </p:sp>
      <p:sp>
        <p:nvSpPr>
          <p:cNvPr id="6" name="TextovéPole 5">
            <a:extLst>
              <a:ext uri="{FF2B5EF4-FFF2-40B4-BE49-F238E27FC236}">
                <a16:creationId xmlns:a16="http://schemas.microsoft.com/office/drawing/2014/main" id="{2F1F5FDC-65B3-4D64-9EDB-B133F39B830E}"/>
              </a:ext>
            </a:extLst>
          </p:cNvPr>
          <p:cNvSpPr txBox="1"/>
          <p:nvPr/>
        </p:nvSpPr>
        <p:spPr>
          <a:xfrm>
            <a:off x="630313" y="2599096"/>
            <a:ext cx="11232107" cy="4247317"/>
          </a:xfrm>
          <a:prstGeom prst="rect">
            <a:avLst/>
          </a:prstGeom>
          <a:noFill/>
        </p:spPr>
        <p:txBody>
          <a:bodyPr wrap="square">
            <a:spAutoFit/>
          </a:bodyPr>
          <a:lstStyle/>
          <a:p>
            <a:pPr marL="285750" indent="-285750">
              <a:buFont typeface="Arial" panose="020B0604020202020204" pitchFamily="34" charset="0"/>
              <a:buChar char="•"/>
            </a:pPr>
            <a:r>
              <a:rPr lang="en-US" sz="1800" dirty="0">
                <a:solidFill>
                  <a:srgbClr val="000000"/>
                </a:solidFill>
                <a:effectLst/>
                <a:ea typeface="Times New Roman" panose="02020603050405020304" pitchFamily="18" charset="0"/>
                <a:cs typeface="Arial" panose="020B0604020202020204" pitchFamily="34" charset="0"/>
              </a:rPr>
              <a:t>Ballantyne, R., &amp; Packer, J. (2006). Promoting Learning for Sustainability: Principals’ Perceptions of the Role of Outdoor and Environmental Education </a:t>
            </a:r>
            <a:r>
              <a:rPr lang="en-US" sz="1800" dirty="0" err="1">
                <a:solidFill>
                  <a:srgbClr val="000000"/>
                </a:solidFill>
                <a:effectLst/>
                <a:ea typeface="Times New Roman" panose="02020603050405020304" pitchFamily="18" charset="0"/>
                <a:cs typeface="Arial" panose="020B0604020202020204" pitchFamily="34" charset="0"/>
              </a:rPr>
              <a:t>Centres</a:t>
            </a:r>
            <a:r>
              <a:rPr lang="en-US" sz="1800" dirty="0">
                <a:solidFill>
                  <a:srgbClr val="000000"/>
                </a:solidFill>
                <a:effectLst/>
                <a:ea typeface="Times New Roman" panose="02020603050405020304" pitchFamily="18" charset="0"/>
                <a:cs typeface="Arial" panose="020B0604020202020204" pitchFamily="34" charset="0"/>
              </a:rPr>
              <a:t>. </a:t>
            </a:r>
            <a:r>
              <a:rPr lang="en-US" sz="1800" i="1" dirty="0">
                <a:solidFill>
                  <a:srgbClr val="000000"/>
                </a:solidFill>
                <a:effectLst/>
                <a:ea typeface="Times New Roman" panose="02020603050405020304" pitchFamily="18" charset="0"/>
                <a:cs typeface="Arial" panose="020B0604020202020204" pitchFamily="34" charset="0"/>
              </a:rPr>
              <a:t>Australian Journal of Environmental Education</a:t>
            </a:r>
            <a:r>
              <a:rPr lang="en-US" sz="1800" dirty="0">
                <a:solidFill>
                  <a:srgbClr val="000000"/>
                </a:solidFill>
                <a:effectLst/>
                <a:ea typeface="Times New Roman" panose="02020603050405020304" pitchFamily="18" charset="0"/>
                <a:cs typeface="Arial" panose="020B0604020202020204" pitchFamily="34" charset="0"/>
              </a:rPr>
              <a:t>, 22, 1-15.</a:t>
            </a:r>
            <a:endParaRPr lang="cs-CZ" sz="1800" dirty="0">
              <a:effectLst/>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cs-CZ" sz="1800" dirty="0">
                <a:effectLst/>
                <a:ea typeface="Times New Roman" panose="02020603050405020304" pitchFamily="18" charset="0"/>
              </a:rPr>
              <a:t>Činčera, J., Johnson, B., </a:t>
            </a:r>
            <a:r>
              <a:rPr lang="cs-CZ" sz="1800" dirty="0" err="1">
                <a:effectLst/>
                <a:ea typeface="Times New Roman" panose="02020603050405020304" pitchFamily="18" charset="0"/>
              </a:rPr>
              <a:t>Kroufek</a:t>
            </a:r>
            <a:r>
              <a:rPr lang="cs-CZ" sz="1800" dirty="0">
                <a:effectLst/>
                <a:ea typeface="Times New Roman" panose="02020603050405020304" pitchFamily="18" charset="0"/>
              </a:rPr>
              <a:t>, R., Kolenatý, M., Šimonová, P. </a:t>
            </a:r>
            <a:r>
              <a:rPr lang="en-US" sz="1800" dirty="0">
                <a:effectLst/>
                <a:ea typeface="Times New Roman" panose="02020603050405020304" pitchFamily="18" charset="0"/>
              </a:rPr>
              <a:t>&amp; </a:t>
            </a:r>
            <a:r>
              <a:rPr lang="cs-CZ" sz="1800" dirty="0">
                <a:effectLst/>
                <a:ea typeface="Times New Roman" panose="02020603050405020304" pitchFamily="18" charset="0"/>
              </a:rPr>
              <a:t>Zálešák, J. (2021). </a:t>
            </a:r>
            <a:r>
              <a:rPr lang="cs-CZ" sz="1800" i="1" dirty="0">
                <a:effectLst/>
                <a:ea typeface="Times New Roman" panose="02020603050405020304" pitchFamily="18" charset="0"/>
              </a:rPr>
              <a:t>Real </a:t>
            </a:r>
            <a:r>
              <a:rPr lang="cs-CZ" sz="1800" i="1" dirty="0" err="1">
                <a:effectLst/>
                <a:ea typeface="Times New Roman" panose="02020603050405020304" pitchFamily="18" charset="0"/>
              </a:rPr>
              <a:t>World</a:t>
            </a:r>
            <a:r>
              <a:rPr lang="cs-CZ" sz="1800" i="1" dirty="0">
                <a:effectLst/>
                <a:ea typeface="Times New Roman" panose="02020603050405020304" pitchFamily="18" charset="0"/>
              </a:rPr>
              <a:t> Learning in </a:t>
            </a:r>
            <a:r>
              <a:rPr lang="cs-CZ" sz="1800" i="1" dirty="0" err="1">
                <a:effectLst/>
                <a:ea typeface="Times New Roman" panose="02020603050405020304" pitchFamily="18" charset="0"/>
              </a:rPr>
              <a:t>Outdoor</a:t>
            </a:r>
            <a:r>
              <a:rPr lang="cs-CZ" sz="1800" i="1" dirty="0">
                <a:effectLst/>
                <a:ea typeface="Times New Roman" panose="02020603050405020304" pitchFamily="18" charset="0"/>
              </a:rPr>
              <a:t> </a:t>
            </a:r>
            <a:r>
              <a:rPr lang="cs-CZ" sz="1800" i="1" dirty="0" err="1">
                <a:effectLst/>
                <a:ea typeface="Times New Roman" panose="02020603050405020304" pitchFamily="18" charset="0"/>
              </a:rPr>
              <a:t>Environmental</a:t>
            </a:r>
            <a:r>
              <a:rPr lang="cs-CZ" sz="1800" i="1" dirty="0">
                <a:effectLst/>
                <a:ea typeface="Times New Roman" panose="02020603050405020304" pitchFamily="18" charset="0"/>
              </a:rPr>
              <a:t> </a:t>
            </a:r>
            <a:r>
              <a:rPr lang="cs-CZ" sz="1800" i="1" dirty="0" err="1">
                <a:effectLst/>
                <a:ea typeface="Times New Roman" panose="02020603050405020304" pitchFamily="18" charset="0"/>
              </a:rPr>
              <a:t>Education</a:t>
            </a:r>
            <a:r>
              <a:rPr lang="cs-CZ" sz="1800" i="1" dirty="0">
                <a:effectLst/>
                <a:ea typeface="Times New Roman" panose="02020603050405020304" pitchFamily="18" charset="0"/>
              </a:rPr>
              <a:t> </a:t>
            </a:r>
            <a:r>
              <a:rPr lang="cs-CZ" sz="1800" i="1" dirty="0" err="1">
                <a:effectLst/>
                <a:ea typeface="Times New Roman" panose="02020603050405020304" pitchFamily="18" charset="0"/>
              </a:rPr>
              <a:t>Programs</a:t>
            </a:r>
            <a:r>
              <a:rPr lang="cs-CZ" sz="1800" i="1" dirty="0">
                <a:effectLst/>
                <a:ea typeface="Times New Roman" panose="02020603050405020304" pitchFamily="18" charset="0"/>
              </a:rPr>
              <a:t>. </a:t>
            </a:r>
            <a:r>
              <a:rPr lang="cs-CZ" sz="1800" i="1" dirty="0" err="1">
                <a:effectLst/>
                <a:ea typeface="Times New Roman" panose="02020603050405020304" pitchFamily="18" charset="0"/>
              </a:rPr>
              <a:t>The</a:t>
            </a:r>
            <a:r>
              <a:rPr lang="cs-CZ" sz="1800" i="1" dirty="0">
                <a:effectLst/>
                <a:ea typeface="Times New Roman" panose="02020603050405020304" pitchFamily="18" charset="0"/>
              </a:rPr>
              <a:t> </a:t>
            </a:r>
            <a:r>
              <a:rPr lang="cs-CZ" sz="1800" i="1" dirty="0" err="1">
                <a:effectLst/>
                <a:ea typeface="Times New Roman" panose="02020603050405020304" pitchFamily="18" charset="0"/>
              </a:rPr>
              <a:t>Practice</a:t>
            </a:r>
            <a:r>
              <a:rPr lang="cs-CZ" sz="1800" i="1" dirty="0">
                <a:effectLst/>
                <a:ea typeface="Times New Roman" panose="02020603050405020304" pitchFamily="18" charset="0"/>
              </a:rPr>
              <a:t> </a:t>
            </a:r>
            <a:r>
              <a:rPr lang="cs-CZ" sz="1800" i="1" dirty="0" err="1">
                <a:effectLst/>
                <a:ea typeface="Times New Roman" panose="02020603050405020304" pitchFamily="18" charset="0"/>
              </a:rPr>
              <a:t>from</a:t>
            </a:r>
            <a:r>
              <a:rPr lang="cs-CZ" sz="1800" i="1" dirty="0">
                <a:effectLst/>
                <a:ea typeface="Times New Roman" panose="02020603050405020304" pitchFamily="18" charset="0"/>
              </a:rPr>
              <a:t> </a:t>
            </a:r>
            <a:r>
              <a:rPr lang="cs-CZ" sz="1800" i="1" dirty="0" err="1">
                <a:effectLst/>
                <a:ea typeface="Times New Roman" panose="02020603050405020304" pitchFamily="18" charset="0"/>
              </a:rPr>
              <a:t>the</a:t>
            </a:r>
            <a:r>
              <a:rPr lang="cs-CZ" sz="1800" i="1" dirty="0">
                <a:effectLst/>
                <a:ea typeface="Times New Roman" panose="02020603050405020304" pitchFamily="18" charset="0"/>
              </a:rPr>
              <a:t> </a:t>
            </a:r>
            <a:r>
              <a:rPr lang="cs-CZ" sz="1800" i="1" dirty="0" err="1">
                <a:effectLst/>
                <a:ea typeface="Times New Roman" panose="02020603050405020304" pitchFamily="18" charset="0"/>
              </a:rPr>
              <a:t>Perspective</a:t>
            </a:r>
            <a:r>
              <a:rPr lang="cs-CZ" sz="1800" i="1" dirty="0">
                <a:effectLst/>
                <a:ea typeface="Times New Roman" panose="02020603050405020304" pitchFamily="18" charset="0"/>
              </a:rPr>
              <a:t> </a:t>
            </a:r>
            <a:r>
              <a:rPr lang="cs-CZ" sz="1800" i="1" dirty="0" err="1">
                <a:effectLst/>
                <a:ea typeface="Times New Roman" panose="02020603050405020304" pitchFamily="18" charset="0"/>
              </a:rPr>
              <a:t>of</a:t>
            </a:r>
            <a:r>
              <a:rPr lang="cs-CZ" sz="1800" i="1" dirty="0">
                <a:effectLst/>
                <a:ea typeface="Times New Roman" panose="02020603050405020304" pitchFamily="18" charset="0"/>
              </a:rPr>
              <a:t> </a:t>
            </a:r>
            <a:r>
              <a:rPr lang="cs-CZ" sz="1800" i="1" dirty="0" err="1">
                <a:effectLst/>
                <a:ea typeface="Times New Roman" panose="02020603050405020304" pitchFamily="18" charset="0"/>
              </a:rPr>
              <a:t>Educational</a:t>
            </a:r>
            <a:r>
              <a:rPr lang="cs-CZ" sz="1800" i="1" dirty="0">
                <a:effectLst/>
                <a:ea typeface="Times New Roman" panose="02020603050405020304" pitchFamily="18" charset="0"/>
              </a:rPr>
              <a:t> </a:t>
            </a:r>
            <a:r>
              <a:rPr lang="cs-CZ" sz="1800" i="1" dirty="0" err="1">
                <a:effectLst/>
                <a:ea typeface="Times New Roman" panose="02020603050405020304" pitchFamily="18" charset="0"/>
              </a:rPr>
              <a:t>Research</a:t>
            </a:r>
            <a:r>
              <a:rPr lang="cs-CZ" sz="1800" dirty="0">
                <a:effectLst/>
                <a:ea typeface="Times New Roman" panose="02020603050405020304" pitchFamily="18" charset="0"/>
              </a:rPr>
              <a:t>. Brno: Masarykova univerzita.</a:t>
            </a:r>
          </a:p>
          <a:p>
            <a:pPr marL="285750" indent="-285750">
              <a:buFont typeface="Arial" panose="020B0604020202020204" pitchFamily="34" charset="0"/>
              <a:buChar char="•"/>
            </a:pPr>
            <a:r>
              <a:rPr lang="cs-CZ" sz="1800" dirty="0">
                <a:effectLst/>
                <a:ea typeface="Times New Roman" panose="02020603050405020304" pitchFamily="18" charset="0"/>
              </a:rPr>
              <a:t>Činčera, J. </a:t>
            </a:r>
            <a:r>
              <a:rPr lang="en-US" sz="1800" dirty="0">
                <a:effectLst/>
                <a:ea typeface="Times New Roman" panose="02020603050405020304" pitchFamily="18" charset="0"/>
              </a:rPr>
              <a:t>&amp; </a:t>
            </a:r>
            <a:r>
              <a:rPr lang="en-US" sz="1800" dirty="0" err="1">
                <a:effectLst/>
                <a:ea typeface="Times New Roman" panose="02020603050405020304" pitchFamily="18" charset="0"/>
              </a:rPr>
              <a:t>Kroufek</a:t>
            </a:r>
            <a:r>
              <a:rPr lang="en-US" sz="1800" dirty="0">
                <a:effectLst/>
                <a:ea typeface="Times New Roman" panose="02020603050405020304" pitchFamily="18" charset="0"/>
              </a:rPr>
              <a:t>, R.</a:t>
            </a:r>
            <a:r>
              <a:rPr lang="cs-CZ" sz="1800" dirty="0">
                <a:effectLst/>
                <a:ea typeface="Times New Roman" panose="02020603050405020304" pitchFamily="18" charset="0"/>
              </a:rPr>
              <a:t> (2021). Metodika hodnocení environmentální gramotnosti žáků. </a:t>
            </a:r>
            <a:r>
              <a:rPr lang="cs-CZ" sz="1800" u="sng" dirty="0">
                <a:solidFill>
                  <a:srgbClr val="0000FF"/>
                </a:solidFill>
                <a:effectLst/>
                <a:ea typeface="Times New Roman" panose="02020603050405020304" pitchFamily="18" charset="0"/>
                <a:hlinkClick r:id="rId2"/>
              </a:rPr>
              <a:t>https://www.mzp.cz/cz/environmentalni_vzdelavani_poradenstvi?fbclid=IwAR1mJq0lAuthN2PIfbpYwBqgSUqBeI8RzwYlGeOitMYeV1H_gbUpeQd7uNo</a:t>
            </a:r>
            <a:r>
              <a:rPr lang="cs-CZ" sz="1800" dirty="0">
                <a:effectLst/>
                <a:ea typeface="Times New Roman" panose="02020603050405020304" pitchFamily="18" charset="0"/>
              </a:rPr>
              <a:t> [Certifikováno MŽP].</a:t>
            </a:r>
          </a:p>
          <a:p>
            <a:pPr marL="285750" indent="-285750">
              <a:buFont typeface="Arial" panose="020B0604020202020204" pitchFamily="34" charset="0"/>
              <a:buChar char="•"/>
            </a:pPr>
            <a:r>
              <a:rPr lang="cs-CZ" sz="1800" dirty="0">
                <a:effectLst/>
                <a:ea typeface="Calibri" panose="020F0502020204030204" pitchFamily="34" charset="0"/>
                <a:cs typeface="Calibri" panose="020F0502020204030204" pitchFamily="34" charset="0"/>
              </a:rPr>
              <a:t>Hart, R. (1992) </a:t>
            </a:r>
            <a:r>
              <a:rPr lang="cs-CZ" sz="1800" i="1" dirty="0" err="1">
                <a:effectLst/>
                <a:ea typeface="Calibri" panose="020F0502020204030204" pitchFamily="34" charset="0"/>
                <a:cs typeface="Calibri" panose="020F0502020204030204" pitchFamily="34" charset="0"/>
              </a:rPr>
              <a:t>Children’s</a:t>
            </a:r>
            <a:r>
              <a:rPr lang="cs-CZ" sz="1800" i="1" dirty="0">
                <a:effectLst/>
                <a:ea typeface="Calibri" panose="020F0502020204030204" pitchFamily="34" charset="0"/>
                <a:cs typeface="Calibri" panose="020F0502020204030204" pitchFamily="34" charset="0"/>
              </a:rPr>
              <a:t> </a:t>
            </a:r>
            <a:r>
              <a:rPr lang="cs-CZ" sz="1800" i="1" dirty="0" err="1">
                <a:effectLst/>
                <a:ea typeface="Calibri" panose="020F0502020204030204" pitchFamily="34" charset="0"/>
                <a:cs typeface="Calibri" panose="020F0502020204030204" pitchFamily="34" charset="0"/>
              </a:rPr>
              <a:t>Participation</a:t>
            </a:r>
            <a:r>
              <a:rPr lang="cs-CZ" sz="1800" i="1" dirty="0">
                <a:effectLst/>
                <a:ea typeface="Calibri" panose="020F0502020204030204" pitchFamily="34" charset="0"/>
                <a:cs typeface="Calibri" panose="020F0502020204030204" pitchFamily="34" charset="0"/>
              </a:rPr>
              <a:t>: </a:t>
            </a:r>
            <a:r>
              <a:rPr lang="cs-CZ" sz="1800" i="1" dirty="0" err="1">
                <a:effectLst/>
                <a:ea typeface="Calibri" panose="020F0502020204030204" pitchFamily="34" charset="0"/>
                <a:cs typeface="Calibri" panose="020F0502020204030204" pitchFamily="34" charset="0"/>
              </a:rPr>
              <a:t>From</a:t>
            </a:r>
            <a:r>
              <a:rPr lang="cs-CZ" sz="1800" i="1" dirty="0">
                <a:effectLst/>
                <a:ea typeface="Calibri" panose="020F0502020204030204" pitchFamily="34" charset="0"/>
                <a:cs typeface="Calibri" panose="020F0502020204030204" pitchFamily="34" charset="0"/>
              </a:rPr>
              <a:t> </a:t>
            </a:r>
            <a:r>
              <a:rPr lang="cs-CZ" sz="1800" i="1" dirty="0" err="1">
                <a:effectLst/>
                <a:ea typeface="Calibri" panose="020F0502020204030204" pitchFamily="34" charset="0"/>
                <a:cs typeface="Calibri" panose="020F0502020204030204" pitchFamily="34" charset="0"/>
              </a:rPr>
              <a:t>Tokenism</a:t>
            </a:r>
            <a:r>
              <a:rPr lang="cs-CZ" sz="1800" i="1" dirty="0">
                <a:effectLst/>
                <a:ea typeface="Calibri" panose="020F0502020204030204" pitchFamily="34" charset="0"/>
                <a:cs typeface="Calibri" panose="020F0502020204030204" pitchFamily="34" charset="0"/>
              </a:rPr>
              <a:t> to </a:t>
            </a:r>
            <a:r>
              <a:rPr lang="cs-CZ" sz="1800" i="1" dirty="0" err="1">
                <a:effectLst/>
                <a:ea typeface="Calibri" panose="020F0502020204030204" pitchFamily="34" charset="0"/>
                <a:cs typeface="Calibri" panose="020F0502020204030204" pitchFamily="34" charset="0"/>
              </a:rPr>
              <a:t>Citizenship</a:t>
            </a:r>
            <a:r>
              <a:rPr lang="cs-CZ" sz="1800" dirty="0">
                <a:effectLst/>
                <a:ea typeface="Calibri" panose="020F0502020204030204" pitchFamily="34" charset="0"/>
                <a:cs typeface="Calibri" panose="020F0502020204030204" pitchFamily="34" charset="0"/>
              </a:rPr>
              <a:t>. UNICEF </a:t>
            </a:r>
            <a:r>
              <a:rPr lang="cs-CZ" sz="1800" dirty="0" err="1">
                <a:effectLst/>
                <a:ea typeface="Calibri" panose="020F0502020204030204" pitchFamily="34" charset="0"/>
                <a:cs typeface="Calibri" panose="020F0502020204030204" pitchFamily="34" charset="0"/>
              </a:rPr>
              <a:t>Innocenti</a:t>
            </a:r>
            <a:r>
              <a:rPr lang="cs-CZ" sz="1800" dirty="0">
                <a:effectLst/>
                <a:ea typeface="Calibri" panose="020F0502020204030204" pitchFamily="34" charset="0"/>
                <a:cs typeface="Calibri" panose="020F0502020204030204" pitchFamily="34" charset="0"/>
              </a:rPr>
              <a:t> </a:t>
            </a:r>
            <a:r>
              <a:rPr lang="cs-CZ" sz="1800" dirty="0" err="1">
                <a:effectLst/>
                <a:ea typeface="Calibri" panose="020F0502020204030204" pitchFamily="34" charset="0"/>
                <a:cs typeface="Calibri" panose="020F0502020204030204" pitchFamily="34" charset="0"/>
              </a:rPr>
              <a:t>Essays</a:t>
            </a:r>
            <a:r>
              <a:rPr lang="cs-CZ" sz="1800" dirty="0">
                <a:effectLst/>
                <a:ea typeface="Calibri" panose="020F0502020204030204" pitchFamily="34" charset="0"/>
                <a:cs typeface="Calibri" panose="020F0502020204030204" pitchFamily="34" charset="0"/>
              </a:rPr>
              <a:t>, No. 4, Florence, Italy: International </a:t>
            </a:r>
            <a:r>
              <a:rPr lang="cs-CZ" sz="1800" dirty="0" err="1">
                <a:effectLst/>
                <a:ea typeface="Calibri" panose="020F0502020204030204" pitchFamily="34" charset="0"/>
                <a:cs typeface="Calibri" panose="020F0502020204030204" pitchFamily="34" charset="0"/>
              </a:rPr>
              <a:t>Child</a:t>
            </a:r>
            <a:r>
              <a:rPr lang="cs-CZ" sz="1800" dirty="0">
                <a:effectLst/>
                <a:ea typeface="Calibri" panose="020F0502020204030204" pitchFamily="34" charset="0"/>
                <a:cs typeface="Calibri" panose="020F0502020204030204" pitchFamily="34" charset="0"/>
              </a:rPr>
              <a:t> Development Centre </a:t>
            </a:r>
            <a:r>
              <a:rPr lang="cs-CZ" sz="1800" dirty="0" err="1">
                <a:effectLst/>
                <a:ea typeface="Calibri" panose="020F0502020204030204" pitchFamily="34" charset="0"/>
                <a:cs typeface="Calibri" panose="020F0502020204030204" pitchFamily="34" charset="0"/>
              </a:rPr>
              <a:t>of</a:t>
            </a:r>
            <a:r>
              <a:rPr lang="cs-CZ" sz="1800" dirty="0">
                <a:effectLst/>
                <a:ea typeface="Calibri" panose="020F0502020204030204" pitchFamily="34" charset="0"/>
                <a:cs typeface="Calibri" panose="020F0502020204030204" pitchFamily="34" charset="0"/>
              </a:rPr>
              <a:t> UNICEF.</a:t>
            </a:r>
          </a:p>
          <a:p>
            <a:pPr marL="285750" indent="-285750">
              <a:buFont typeface="Arial" panose="020B0604020202020204" pitchFamily="34" charset="0"/>
              <a:buChar char="•"/>
            </a:pPr>
            <a:r>
              <a:rPr lang="en-US" sz="1800" dirty="0">
                <a:solidFill>
                  <a:srgbClr val="000000"/>
                </a:solidFill>
                <a:effectLst/>
                <a:ea typeface="Times New Roman" panose="02020603050405020304" pitchFamily="18" charset="0"/>
                <a:cs typeface="Arial" panose="020B0604020202020204" pitchFamily="34" charset="0"/>
              </a:rPr>
              <a:t>Menzies, L.; Bowen-Viner, K. &amp; Shaw, B. (2017). </a:t>
            </a:r>
            <a:r>
              <a:rPr lang="en-US" sz="1800" i="1" dirty="0">
                <a:solidFill>
                  <a:srgbClr val="000000"/>
                </a:solidFill>
                <a:effectLst/>
                <a:ea typeface="Times New Roman" panose="02020603050405020304" pitchFamily="18" charset="0"/>
                <a:cs typeface="Arial" panose="020B0604020202020204" pitchFamily="34" charset="0"/>
              </a:rPr>
              <a:t>Learning Away: The state of school residentials in England 2017. </a:t>
            </a:r>
            <a:r>
              <a:rPr lang="en-US" sz="1800" dirty="0">
                <a:solidFill>
                  <a:srgbClr val="000000"/>
                </a:solidFill>
                <a:effectLst/>
                <a:ea typeface="Times New Roman" panose="02020603050405020304" pitchFamily="18" charset="0"/>
                <a:cs typeface="Arial" panose="020B0604020202020204" pitchFamily="34" charset="0"/>
              </a:rPr>
              <a:t>LKM. </a:t>
            </a:r>
            <a:r>
              <a:rPr lang="en-US" sz="1800" u="sng" dirty="0">
                <a:solidFill>
                  <a:srgbClr val="0563C1"/>
                </a:solidFill>
                <a:effectLst/>
                <a:ea typeface="Times New Roman" panose="02020603050405020304" pitchFamily="18" charset="0"/>
                <a:cs typeface="Arial" panose="020B0604020202020204" pitchFamily="34" charset="0"/>
                <a:hlinkClick r:id="rId3"/>
              </a:rPr>
              <a:t>http://www.learningaway.co.uk</a:t>
            </a:r>
            <a:r>
              <a:rPr lang="en-US" sz="1800" u="sng" dirty="0">
                <a:solidFill>
                  <a:srgbClr val="0563C1"/>
                </a:solidFill>
                <a:effectLst/>
                <a:ea typeface="Times New Roman" panose="02020603050405020304" pitchFamily="18" charset="0"/>
                <a:cs typeface="Arial" panose="020B0604020202020204" pitchFamily="34" charset="0"/>
              </a:rPr>
              <a:t>. </a:t>
            </a:r>
            <a:r>
              <a:rPr lang="en-US" sz="1800" dirty="0">
                <a:solidFill>
                  <a:srgbClr val="000000"/>
                </a:solidFill>
                <a:effectLst/>
                <a:ea typeface="Times New Roman" panose="02020603050405020304" pitchFamily="18" charset="0"/>
                <a:cs typeface="Arial" panose="020B0604020202020204" pitchFamily="34" charset="0"/>
              </a:rPr>
              <a:t>Accessed 01 June 2020.</a:t>
            </a:r>
            <a:endParaRPr lang="cs-CZ" sz="1800" dirty="0">
              <a:effectLs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800" dirty="0" err="1">
                <a:solidFill>
                  <a:srgbClr val="000000"/>
                </a:solidFill>
                <a:effectLst/>
                <a:ea typeface="Times New Roman" panose="02020603050405020304" pitchFamily="18" charset="0"/>
              </a:rPr>
              <a:t>Wals</a:t>
            </a:r>
            <a:r>
              <a:rPr lang="en-US" sz="1800" dirty="0">
                <a:solidFill>
                  <a:srgbClr val="000000"/>
                </a:solidFill>
                <a:effectLst/>
                <a:ea typeface="Times New Roman" panose="02020603050405020304" pitchFamily="18" charset="0"/>
              </a:rPr>
              <a:t>, A., F. </a:t>
            </a:r>
            <a:r>
              <a:rPr lang="en-US" sz="1800" dirty="0" err="1">
                <a:solidFill>
                  <a:srgbClr val="000000"/>
                </a:solidFill>
                <a:effectLst/>
                <a:ea typeface="Times New Roman" panose="02020603050405020304" pitchFamily="18" charset="0"/>
              </a:rPr>
              <a:t>Geerling-Eijff</a:t>
            </a:r>
            <a:r>
              <a:rPr lang="en-US" sz="1800" dirty="0">
                <a:solidFill>
                  <a:srgbClr val="000000"/>
                </a:solidFill>
                <a:effectLst/>
                <a:ea typeface="Times New Roman" panose="02020603050405020304" pitchFamily="18" charset="0"/>
              </a:rPr>
              <a:t>, F. </a:t>
            </a:r>
            <a:r>
              <a:rPr lang="en-US" sz="1800" dirty="0" err="1">
                <a:solidFill>
                  <a:srgbClr val="000000"/>
                </a:solidFill>
                <a:effectLst/>
                <a:ea typeface="Times New Roman" panose="02020603050405020304" pitchFamily="18" charset="0"/>
              </a:rPr>
              <a:t>Hubeek</a:t>
            </a:r>
            <a:r>
              <a:rPr lang="en-US" sz="1800" dirty="0">
                <a:solidFill>
                  <a:srgbClr val="000000"/>
                </a:solidFill>
                <a:effectLst/>
                <a:ea typeface="Times New Roman" panose="02020603050405020304" pitchFamily="18" charset="0"/>
              </a:rPr>
              <a:t>, S. van der Kroon and J. Vader. (2008). All Mixed Up? Instrumental and Emancipatory Learning Toward a More Sustainable World: Considerations for EE Policymakers. </a:t>
            </a:r>
            <a:r>
              <a:rPr lang="en-US" sz="1800" i="1" dirty="0">
                <a:solidFill>
                  <a:srgbClr val="000000"/>
                </a:solidFill>
                <a:effectLst/>
                <a:ea typeface="Times New Roman" panose="02020603050405020304" pitchFamily="18" charset="0"/>
              </a:rPr>
              <a:t>Applied Environmental Education and Communication,</a:t>
            </a:r>
            <a:r>
              <a:rPr lang="en-US" sz="1800" dirty="0">
                <a:solidFill>
                  <a:srgbClr val="000000"/>
                </a:solidFill>
                <a:effectLst/>
                <a:ea typeface="Times New Roman" panose="02020603050405020304" pitchFamily="18" charset="0"/>
              </a:rPr>
              <a:t> 7, 55-65. doi:10.1080/15330150802473027.</a:t>
            </a:r>
            <a:endParaRPr lang="cs-CZ" sz="1800" dirty="0"/>
          </a:p>
        </p:txBody>
      </p:sp>
    </p:spTree>
    <p:extLst>
      <p:ext uri="{BB962C8B-B14F-4D97-AF65-F5344CB8AC3E}">
        <p14:creationId xmlns:p14="http://schemas.microsoft.com/office/powerpoint/2010/main" val="2458242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Cíle </a:t>
            </a:r>
            <a:r>
              <a:rPr lang="cs-CZ" dirty="0">
                <a:latin typeface="Montserrat Light" panose="00000400000000000000" pitchFamily="2" charset="-18"/>
              </a:rPr>
              <a:t>lekce</a:t>
            </a:r>
          </a:p>
        </p:txBody>
      </p:sp>
      <p:sp>
        <p:nvSpPr>
          <p:cNvPr id="3" name="Zástupný symbol pro obsah 2"/>
          <p:cNvSpPr>
            <a:spLocks noGrp="1"/>
          </p:cNvSpPr>
          <p:nvPr>
            <p:ph idx="1"/>
          </p:nvPr>
        </p:nvSpPr>
        <p:spPr>
          <a:xfrm>
            <a:off x="838200" y="2825087"/>
            <a:ext cx="9615985" cy="3351876"/>
          </a:xfrm>
        </p:spPr>
        <p:txBody>
          <a:bodyPr/>
          <a:lstStyle/>
          <a:p>
            <a:pPr marL="0" indent="0">
              <a:buNone/>
            </a:pPr>
            <a:r>
              <a:rPr lang="cs-CZ" i="1" dirty="0">
                <a:latin typeface="Montserrat Light" panose="00000400000000000000" pitchFamily="2" charset="-18"/>
              </a:rPr>
              <a:t>Po ukončení lekce studenti:</a:t>
            </a:r>
          </a:p>
          <a:p>
            <a:r>
              <a:rPr lang="cs-CZ" dirty="0">
                <a:latin typeface="Montserrat Light" panose="00000400000000000000" pitchFamily="2" charset="-18"/>
              </a:rPr>
              <a:t>diskutují výhody a nevýhody jednotlivých modelů distribuce moci na programech EV</a:t>
            </a:r>
          </a:p>
          <a:p>
            <a:r>
              <a:rPr lang="cs-CZ" dirty="0">
                <a:latin typeface="Montserrat Light" panose="00000400000000000000" pitchFamily="2" charset="-18"/>
              </a:rPr>
              <a:t>u konkrétního programu vyhodnotí použitý model distribuce moci mezi jednotlivé aktéry a navrhnou případnou změnu</a:t>
            </a:r>
          </a:p>
        </p:txBody>
      </p:sp>
    </p:spTree>
    <p:extLst>
      <p:ext uri="{BB962C8B-B14F-4D97-AF65-F5344CB8AC3E}">
        <p14:creationId xmlns:p14="http://schemas.microsoft.com/office/powerpoint/2010/main" val="2301599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latin typeface="Montserrat Light" panose="00000400000000000000" pitchFamily="2" charset="-18"/>
              </a:rPr>
              <a:t>Vstupní otázky</a:t>
            </a:r>
          </a:p>
        </p:txBody>
      </p:sp>
      <p:sp>
        <p:nvSpPr>
          <p:cNvPr id="3" name="Zástupný symbol pro obsah 2"/>
          <p:cNvSpPr>
            <a:spLocks noGrp="1"/>
          </p:cNvSpPr>
          <p:nvPr>
            <p:ph idx="1"/>
          </p:nvPr>
        </p:nvSpPr>
        <p:spPr>
          <a:xfrm>
            <a:off x="838200" y="2942005"/>
            <a:ext cx="10271078" cy="3234958"/>
          </a:xfrm>
        </p:spPr>
        <p:txBody>
          <a:bodyPr>
            <a:normAutofit fontScale="92500" lnSpcReduction="10000"/>
          </a:bodyPr>
          <a:lstStyle/>
          <a:p>
            <a:r>
              <a:rPr lang="cs-CZ" dirty="0">
                <a:latin typeface="Montserrat Light" panose="00000400000000000000" pitchFamily="2" charset="-18"/>
              </a:rPr>
              <a:t>Jaké jsou vlastnosti dobrého programu EV?</a:t>
            </a:r>
          </a:p>
          <a:p>
            <a:r>
              <a:rPr lang="cs-CZ" dirty="0">
                <a:latin typeface="Montserrat Light" panose="00000400000000000000" pitchFamily="2" charset="-18"/>
              </a:rPr>
              <a:t>Podle některých autorů by programy EV měly být především dobře připravené experty na vzdělávání, aby dosáhly svých cílů. Podle jiných by měly umožnit co největší prostor pro spolurozhodování žáků, aby se naučili posilovat svoje kompetence. Co si myslíte vy?</a:t>
            </a:r>
          </a:p>
          <a:p>
            <a:r>
              <a:rPr lang="cs-CZ" dirty="0">
                <a:latin typeface="Montserrat Light" panose="00000400000000000000" pitchFamily="2" charset="-18"/>
              </a:rPr>
              <a:t>TIP: Podívejte se na prezentaci „</a:t>
            </a:r>
            <a:r>
              <a:rPr lang="cs-CZ" i="1" dirty="0">
                <a:latin typeface="Montserrat Light" panose="00000400000000000000" pitchFamily="2" charset="-18"/>
              </a:rPr>
              <a:t>Analýza teorie programu a hodnocení kvality programu</a:t>
            </a:r>
            <a:r>
              <a:rPr lang="cs-CZ" dirty="0">
                <a:latin typeface="Montserrat Light" panose="00000400000000000000" pitchFamily="2" charset="-18"/>
              </a:rPr>
              <a:t>“. Jaká doporučení pro přípravu programů z ní vyplývají?</a:t>
            </a:r>
          </a:p>
        </p:txBody>
      </p:sp>
    </p:spTree>
    <p:extLst>
      <p:ext uri="{BB962C8B-B14F-4D97-AF65-F5344CB8AC3E}">
        <p14:creationId xmlns:p14="http://schemas.microsoft.com/office/powerpoint/2010/main" val="1322307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856291" y="2649538"/>
            <a:ext cx="10479423" cy="3441700"/>
            <a:chOff x="856289" y="2649538"/>
            <a:chExt cx="10479423" cy="3441700"/>
          </a:xfrm>
        </p:grpSpPr>
        <p:grpSp>
          <p:nvGrpSpPr>
            <p:cNvPr id="39" name="Group 15"/>
            <p:cNvGrpSpPr/>
            <p:nvPr/>
          </p:nvGrpSpPr>
          <p:grpSpPr>
            <a:xfrm rot="10800000">
              <a:off x="1416050" y="2649538"/>
              <a:ext cx="9366250" cy="3441700"/>
              <a:chOff x="1416050" y="2649538"/>
              <a:chExt cx="9366250" cy="3441700"/>
            </a:xfrm>
          </p:grpSpPr>
          <p:grpSp>
            <p:nvGrpSpPr>
              <p:cNvPr id="40" name="Group 14"/>
              <p:cNvGrpSpPr/>
              <p:nvPr/>
            </p:nvGrpSpPr>
            <p:grpSpPr>
              <a:xfrm>
                <a:off x="4381500" y="2649538"/>
                <a:ext cx="6400800" cy="3441700"/>
                <a:chOff x="4381500" y="2649538"/>
                <a:chExt cx="6400800" cy="3441700"/>
              </a:xfrm>
              <a:solidFill>
                <a:schemeClr val="accent1"/>
              </a:solidFill>
            </p:grpSpPr>
            <p:sp>
              <p:nvSpPr>
                <p:cNvPr id="42" name="Freeform 6"/>
                <p:cNvSpPr>
                  <a:spLocks/>
                </p:cNvSpPr>
                <p:nvPr/>
              </p:nvSpPr>
              <p:spPr bwMode="auto">
                <a:xfrm>
                  <a:off x="4381500" y="2649538"/>
                  <a:ext cx="1679575" cy="2581275"/>
                </a:xfrm>
                <a:custGeom>
                  <a:avLst/>
                  <a:gdLst>
                    <a:gd name="T0" fmla="*/ 354 w 441"/>
                    <a:gd name="T1" fmla="*/ 677 h 677"/>
                    <a:gd name="T2" fmla="*/ 206 w 441"/>
                    <a:gd name="T3" fmla="*/ 451 h 677"/>
                    <a:gd name="T4" fmla="*/ 441 w 441"/>
                    <a:gd name="T5" fmla="*/ 206 h 677"/>
                    <a:gd name="T6" fmla="*/ 441 w 441"/>
                    <a:gd name="T7" fmla="*/ 0 h 677"/>
                    <a:gd name="T8" fmla="*/ 0 w 441"/>
                    <a:gd name="T9" fmla="*/ 451 h 677"/>
                    <a:gd name="T10" fmla="*/ 60 w 441"/>
                    <a:gd name="T11" fmla="*/ 677 h 677"/>
                    <a:gd name="T12" fmla="*/ 354 w 441"/>
                    <a:gd name="T13" fmla="*/ 677 h 677"/>
                  </a:gdLst>
                  <a:ahLst/>
                  <a:cxnLst>
                    <a:cxn ang="0">
                      <a:pos x="T0" y="T1"/>
                    </a:cxn>
                    <a:cxn ang="0">
                      <a:pos x="T2" y="T3"/>
                    </a:cxn>
                    <a:cxn ang="0">
                      <a:pos x="T4" y="T5"/>
                    </a:cxn>
                    <a:cxn ang="0">
                      <a:pos x="T6" y="T7"/>
                    </a:cxn>
                    <a:cxn ang="0">
                      <a:pos x="T8" y="T9"/>
                    </a:cxn>
                    <a:cxn ang="0">
                      <a:pos x="T10" y="T11"/>
                    </a:cxn>
                    <a:cxn ang="0">
                      <a:pos x="T12" y="T13"/>
                    </a:cxn>
                  </a:cxnLst>
                  <a:rect l="0" t="0" r="r" b="b"/>
                  <a:pathLst>
                    <a:path w="441" h="677">
                      <a:moveTo>
                        <a:pt x="354" y="677"/>
                      </a:moveTo>
                      <a:cubicBezTo>
                        <a:pt x="267" y="639"/>
                        <a:pt x="206" y="552"/>
                        <a:pt x="206" y="451"/>
                      </a:cubicBezTo>
                      <a:cubicBezTo>
                        <a:pt x="206" y="319"/>
                        <a:pt x="310" y="211"/>
                        <a:pt x="441" y="206"/>
                      </a:cubicBezTo>
                      <a:cubicBezTo>
                        <a:pt x="441" y="0"/>
                        <a:pt x="441" y="0"/>
                        <a:pt x="441" y="0"/>
                      </a:cubicBezTo>
                      <a:cubicBezTo>
                        <a:pt x="197" y="5"/>
                        <a:pt x="0" y="206"/>
                        <a:pt x="0" y="451"/>
                      </a:cubicBezTo>
                      <a:cubicBezTo>
                        <a:pt x="0" y="533"/>
                        <a:pt x="22" y="610"/>
                        <a:pt x="60" y="677"/>
                      </a:cubicBezTo>
                      <a:lnTo>
                        <a:pt x="354" y="677"/>
                      </a:lnTo>
                      <a:close/>
                    </a:path>
                  </a:pathLst>
                </a:custGeom>
                <a:solidFill>
                  <a:srgbClr val="BD114D"/>
                </a:solidFill>
                <a:ln>
                  <a:noFill/>
                </a:ln>
              </p:spPr>
              <p:txBody>
                <a:bodyPr vert="horz" wrap="square" lIns="91440" tIns="45720" rIns="91440" bIns="45720" numCol="1" anchor="t" anchorCtr="0" compatLnSpc="1">
                  <a:prstTxWarp prst="textNoShape">
                    <a:avLst/>
                  </a:prstTxWarp>
                </a:bodyPr>
                <a:lstStyle/>
                <a:p>
                  <a:endParaRPr lang="ru-RU"/>
                </a:p>
              </p:txBody>
            </p:sp>
            <p:sp>
              <p:nvSpPr>
                <p:cNvPr id="43" name="Freeform 7"/>
                <p:cNvSpPr>
                  <a:spLocks/>
                </p:cNvSpPr>
                <p:nvPr/>
              </p:nvSpPr>
              <p:spPr bwMode="auto">
                <a:xfrm>
                  <a:off x="6616700" y="5307013"/>
                  <a:ext cx="4165600" cy="784225"/>
                </a:xfrm>
                <a:custGeom>
                  <a:avLst/>
                  <a:gdLst>
                    <a:gd name="T0" fmla="*/ 961 w 1094"/>
                    <a:gd name="T1" fmla="*/ 0 h 206"/>
                    <a:gd name="T2" fmla="*/ 266 w 1094"/>
                    <a:gd name="T3" fmla="*/ 0 h 206"/>
                    <a:gd name="T4" fmla="*/ 0 w 1094"/>
                    <a:gd name="T5" fmla="*/ 206 h 206"/>
                    <a:gd name="T6" fmla="*/ 961 w 1094"/>
                    <a:gd name="T7" fmla="*/ 206 h 206"/>
                    <a:gd name="T8" fmla="*/ 1094 w 1094"/>
                    <a:gd name="T9" fmla="*/ 103 h 206"/>
                    <a:gd name="T10" fmla="*/ 961 w 1094"/>
                    <a:gd name="T11" fmla="*/ 0 h 206"/>
                  </a:gdLst>
                  <a:ahLst/>
                  <a:cxnLst>
                    <a:cxn ang="0">
                      <a:pos x="T0" y="T1"/>
                    </a:cxn>
                    <a:cxn ang="0">
                      <a:pos x="T2" y="T3"/>
                    </a:cxn>
                    <a:cxn ang="0">
                      <a:pos x="T4" y="T5"/>
                    </a:cxn>
                    <a:cxn ang="0">
                      <a:pos x="T6" y="T7"/>
                    </a:cxn>
                    <a:cxn ang="0">
                      <a:pos x="T8" y="T9"/>
                    </a:cxn>
                    <a:cxn ang="0">
                      <a:pos x="T10" y="T11"/>
                    </a:cxn>
                  </a:cxnLst>
                  <a:rect l="0" t="0" r="r" b="b"/>
                  <a:pathLst>
                    <a:path w="1094" h="206">
                      <a:moveTo>
                        <a:pt x="961" y="0"/>
                      </a:moveTo>
                      <a:cubicBezTo>
                        <a:pt x="266" y="0"/>
                        <a:pt x="266" y="0"/>
                        <a:pt x="266" y="0"/>
                      </a:cubicBezTo>
                      <a:cubicBezTo>
                        <a:pt x="206" y="98"/>
                        <a:pt x="112" y="172"/>
                        <a:pt x="0" y="206"/>
                      </a:cubicBezTo>
                      <a:cubicBezTo>
                        <a:pt x="961" y="206"/>
                        <a:pt x="961" y="206"/>
                        <a:pt x="961" y="206"/>
                      </a:cubicBezTo>
                      <a:cubicBezTo>
                        <a:pt x="1094" y="103"/>
                        <a:pt x="1094" y="103"/>
                        <a:pt x="1094" y="103"/>
                      </a:cubicBezTo>
                      <a:lnTo>
                        <a:pt x="961" y="0"/>
                      </a:lnTo>
                      <a:close/>
                    </a:path>
                  </a:pathLst>
                </a:custGeom>
                <a:gradFill>
                  <a:gsLst>
                    <a:gs pos="0">
                      <a:srgbClr val="03A9F4"/>
                    </a:gs>
                    <a:gs pos="97000">
                      <a:srgbClr val="BD114D"/>
                    </a:gs>
                  </a:gsLst>
                  <a:lin ang="10800000" scaled="1"/>
                </a:gradFill>
                <a:ln>
                  <a:noFill/>
                </a:ln>
              </p:spPr>
              <p:txBody>
                <a:bodyPr vert="horz" wrap="square" lIns="91440" tIns="45720" rIns="91440" bIns="45720" numCol="1" anchor="t" anchorCtr="0" compatLnSpc="1">
                  <a:prstTxWarp prst="textNoShape">
                    <a:avLst/>
                  </a:prstTxWarp>
                </a:bodyPr>
                <a:lstStyle/>
                <a:p>
                  <a:endParaRPr lang="ru-RU" dirty="0"/>
                </a:p>
              </p:txBody>
            </p:sp>
          </p:grpSp>
          <p:sp>
            <p:nvSpPr>
              <p:cNvPr id="41" name="Freeform 8"/>
              <p:cNvSpPr>
                <a:spLocks/>
              </p:cNvSpPr>
              <p:nvPr/>
            </p:nvSpPr>
            <p:spPr bwMode="auto">
              <a:xfrm>
                <a:off x="1416050" y="2649538"/>
                <a:ext cx="6400800" cy="3441700"/>
              </a:xfrm>
              <a:custGeom>
                <a:avLst/>
                <a:gdLst>
                  <a:gd name="T0" fmla="*/ 1240 w 1681"/>
                  <a:gd name="T1" fmla="*/ 0 h 903"/>
                  <a:gd name="T2" fmla="*/ 1240 w 1681"/>
                  <a:gd name="T3" fmla="*/ 206 h 903"/>
                  <a:gd name="T4" fmla="*/ 1475 w 1681"/>
                  <a:gd name="T5" fmla="*/ 451 h 903"/>
                  <a:gd name="T6" fmla="*/ 1230 w 1681"/>
                  <a:gd name="T7" fmla="*/ 697 h 903"/>
                  <a:gd name="T8" fmla="*/ 133 w 1681"/>
                  <a:gd name="T9" fmla="*/ 697 h 903"/>
                  <a:gd name="T10" fmla="*/ 0 w 1681"/>
                  <a:gd name="T11" fmla="*/ 800 h 903"/>
                  <a:gd name="T12" fmla="*/ 133 w 1681"/>
                  <a:gd name="T13" fmla="*/ 903 h 903"/>
                  <a:gd name="T14" fmla="*/ 1230 w 1681"/>
                  <a:gd name="T15" fmla="*/ 903 h 903"/>
                  <a:gd name="T16" fmla="*/ 1681 w 1681"/>
                  <a:gd name="T17" fmla="*/ 451 h 903"/>
                  <a:gd name="T18" fmla="*/ 1240 w 1681"/>
                  <a:gd name="T19"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1" h="903">
                    <a:moveTo>
                      <a:pt x="1240" y="0"/>
                    </a:moveTo>
                    <a:cubicBezTo>
                      <a:pt x="1240" y="206"/>
                      <a:pt x="1240" y="206"/>
                      <a:pt x="1240" y="206"/>
                    </a:cubicBezTo>
                    <a:cubicBezTo>
                      <a:pt x="1371" y="211"/>
                      <a:pt x="1475" y="319"/>
                      <a:pt x="1475" y="451"/>
                    </a:cubicBezTo>
                    <a:cubicBezTo>
                      <a:pt x="1475" y="587"/>
                      <a:pt x="1365" y="697"/>
                      <a:pt x="1230" y="697"/>
                    </a:cubicBezTo>
                    <a:cubicBezTo>
                      <a:pt x="133" y="697"/>
                      <a:pt x="133" y="697"/>
                      <a:pt x="133" y="697"/>
                    </a:cubicBezTo>
                    <a:cubicBezTo>
                      <a:pt x="0" y="800"/>
                      <a:pt x="0" y="800"/>
                      <a:pt x="0" y="800"/>
                    </a:cubicBezTo>
                    <a:cubicBezTo>
                      <a:pt x="133" y="903"/>
                      <a:pt x="133" y="903"/>
                      <a:pt x="133" y="903"/>
                    </a:cubicBezTo>
                    <a:cubicBezTo>
                      <a:pt x="1230" y="903"/>
                      <a:pt x="1230" y="903"/>
                      <a:pt x="1230" y="903"/>
                    </a:cubicBezTo>
                    <a:cubicBezTo>
                      <a:pt x="1479" y="903"/>
                      <a:pt x="1681" y="700"/>
                      <a:pt x="1681" y="451"/>
                    </a:cubicBezTo>
                    <a:cubicBezTo>
                      <a:pt x="1681" y="206"/>
                      <a:pt x="1484" y="5"/>
                      <a:pt x="1240" y="0"/>
                    </a:cubicBezTo>
                    <a:close/>
                  </a:path>
                </a:pathLst>
              </a:custGeom>
              <a:gradFill>
                <a:gsLst>
                  <a:gs pos="100000">
                    <a:srgbClr val="FFD000"/>
                  </a:gs>
                  <a:gs pos="39000">
                    <a:srgbClr val="BD114D"/>
                  </a:gs>
                </a:gsLst>
                <a:lin ang="10800000" scaled="1"/>
              </a:gradFill>
              <a:ln>
                <a:noFill/>
              </a:ln>
            </p:spPr>
            <p:txBody>
              <a:bodyPr vert="horz" wrap="square" lIns="91440" tIns="45720" rIns="91440" bIns="45720" numCol="1" anchor="t" anchorCtr="0" compatLnSpc="1">
                <a:prstTxWarp prst="textNoShape">
                  <a:avLst/>
                </a:prstTxWarp>
              </a:bodyPr>
              <a:lstStyle/>
              <a:p>
                <a:endParaRPr lang="ru-RU"/>
              </a:p>
            </p:txBody>
          </p:sp>
        </p:grpSp>
        <p:sp>
          <p:nvSpPr>
            <p:cNvPr id="44" name="Education opens up the mind, expands it and allows you to improve your life in so many ways."/>
            <p:cNvSpPr txBox="1"/>
            <p:nvPr/>
          </p:nvSpPr>
          <p:spPr>
            <a:xfrm>
              <a:off x="8182696" y="3019552"/>
              <a:ext cx="3153016" cy="2549273"/>
            </a:xfrm>
            <a:prstGeom prst="rect">
              <a:avLst/>
            </a:prstGeom>
            <a:ln w="12700">
              <a:noFill/>
              <a:prstDash val="dash"/>
            </a:ln>
            <a:extLst>
              <a:ext uri="{C572A759-6A51-4108-AA02-DFA0A04FC94B}">
                <ma14:wrappingTextBoxFlag xmlns:ma14="http://schemas.microsoft.com/office/mac/drawingml/2011/main" xmlns="" val="1"/>
              </a:ext>
            </a:extLst>
          </p:spPr>
          <p:txBody>
            <a:bodyPr lIns="90000" tIns="360000" bIns="360000" anchor="ctr">
              <a:noAutofit/>
            </a:bodyPr>
            <a:lstStyle>
              <a:defPPr>
                <a:defRPr lang="en-US"/>
              </a:defPPr>
              <a:lvl1pPr algn="ctr" defTabSz="905255">
                <a:lnSpc>
                  <a:spcPct val="120000"/>
                </a:lnSpc>
                <a:defRPr sz="1050" b="1">
                  <a:solidFill>
                    <a:srgbClr val="333F50"/>
                  </a:solidFill>
                  <a:latin typeface="Century Gothic" panose="020B0502020202020204" pitchFamily="34" charset="0"/>
                  <a:ea typeface="Roboto Medium"/>
                  <a:cs typeface="Roboto Medium"/>
                </a:defRPr>
              </a:lvl1pPr>
            </a:lstStyle>
            <a:p>
              <a:pPr algn="l"/>
              <a:r>
                <a:rPr lang="cs-CZ" sz="1600" dirty="0">
                  <a:solidFill>
                    <a:srgbClr val="FFD000"/>
                  </a:solidFill>
                </a:rPr>
                <a:t>EMANCIPATIVNÍ / PARTICIPATIVNÍ</a:t>
              </a:r>
              <a:endParaRPr lang="uk-UA" sz="1600" dirty="0">
                <a:solidFill>
                  <a:srgbClr val="FFD000"/>
                </a:solidFill>
              </a:endParaRPr>
            </a:p>
            <a:p>
              <a:pPr algn="l"/>
              <a:r>
                <a:rPr lang="cs-CZ" sz="1600" b="0" dirty="0"/>
                <a:t>O cílech a obsahu programu rozhodují žáci, studenti, učitelé programu</a:t>
              </a:r>
              <a:endParaRPr lang="en-US" sz="1600" b="0" dirty="0"/>
            </a:p>
          </p:txBody>
        </p:sp>
        <p:sp>
          <p:nvSpPr>
            <p:cNvPr id="45" name="Education opens up the mind, expands it and allows you to improve your life in so many ways."/>
            <p:cNvSpPr txBox="1"/>
            <p:nvPr/>
          </p:nvSpPr>
          <p:spPr>
            <a:xfrm>
              <a:off x="856289" y="2946920"/>
              <a:ext cx="3153016" cy="2621906"/>
            </a:xfrm>
            <a:prstGeom prst="rect">
              <a:avLst/>
            </a:prstGeom>
            <a:ln w="12700">
              <a:noFill/>
              <a:prstDash val="dash"/>
            </a:ln>
            <a:extLst>
              <a:ext uri="{C572A759-6A51-4108-AA02-DFA0A04FC94B}">
                <ma14:wrappingTextBoxFlag xmlns:ma14="http://schemas.microsoft.com/office/mac/drawingml/2011/main" xmlns="" val="1"/>
              </a:ext>
            </a:extLst>
          </p:spPr>
          <p:txBody>
            <a:bodyPr lIns="90000" tIns="360000" bIns="360000" anchor="ctr">
              <a:noAutofit/>
            </a:bodyPr>
            <a:lstStyle>
              <a:defPPr>
                <a:defRPr lang="en-US"/>
              </a:defPPr>
              <a:lvl1pPr algn="ctr" defTabSz="905255">
                <a:lnSpc>
                  <a:spcPct val="120000"/>
                </a:lnSpc>
                <a:defRPr sz="1050" b="1">
                  <a:solidFill>
                    <a:srgbClr val="333F50"/>
                  </a:solidFill>
                  <a:latin typeface="Century Gothic" panose="020B0502020202020204" pitchFamily="34" charset="0"/>
                  <a:ea typeface="Roboto Medium"/>
                  <a:cs typeface="Roboto Medium"/>
                </a:defRPr>
              </a:lvl1pPr>
            </a:lstStyle>
            <a:p>
              <a:pPr algn="r"/>
              <a:r>
                <a:rPr lang="cs-CZ" sz="1600" dirty="0">
                  <a:solidFill>
                    <a:srgbClr val="07A5F0"/>
                  </a:solidFill>
                </a:rPr>
                <a:t>INSTRUMENTÁLNÍ</a:t>
              </a:r>
              <a:endParaRPr lang="uk-UA" sz="1600" dirty="0">
                <a:solidFill>
                  <a:srgbClr val="07A5F0"/>
                </a:solidFill>
              </a:endParaRPr>
            </a:p>
            <a:p>
              <a:pPr algn="r"/>
              <a:r>
                <a:rPr lang="cs-CZ" sz="1600" b="0" dirty="0"/>
                <a:t>O cílech a obsahu programu rozhodují dospělí: učitelé, lektoři, experti</a:t>
              </a:r>
              <a:endParaRPr lang="en-US" sz="1600" b="0" dirty="0"/>
            </a:p>
          </p:txBody>
        </p:sp>
      </p:grpSp>
      <p:sp>
        <p:nvSpPr>
          <p:cNvPr id="13" name="Shape 1187"/>
          <p:cNvSpPr txBox="1">
            <a:spLocks/>
          </p:cNvSpPr>
          <p:nvPr/>
        </p:nvSpPr>
        <p:spPr>
          <a:xfrm>
            <a:off x="856291" y="978992"/>
            <a:ext cx="10583395" cy="353524"/>
          </a:xfrm>
          <a:prstGeom prst="rect">
            <a:avLst/>
          </a:prstGeom>
        </p:spPr>
        <p:txBody>
          <a:bodyPr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lnSpc>
                <a:spcPct val="120000"/>
              </a:lnSpc>
            </a:pPr>
            <a:r>
              <a:rPr lang="cs-CZ" sz="3000" dirty="0">
                <a:solidFill>
                  <a:srgbClr val="222830"/>
                </a:solidFill>
                <a:latin typeface="Century Gothic" panose="020B0502020202020204" pitchFamily="34" charset="0"/>
              </a:rPr>
              <a:t>ŽÁCI A UČITELÉ: DVA PÓLY KONTINUA</a:t>
            </a:r>
            <a:endParaRPr lang="en-US" sz="3000" dirty="0">
              <a:solidFill>
                <a:srgbClr val="222830"/>
              </a:solidFill>
              <a:latin typeface="Century Gothic" panose="020B0502020202020204" pitchFamily="34" charset="0"/>
            </a:endParaRPr>
          </a:p>
        </p:txBody>
      </p:sp>
      <p:grpSp>
        <p:nvGrpSpPr>
          <p:cNvPr id="14" name="Group 533"/>
          <p:cNvGrpSpPr/>
          <p:nvPr/>
        </p:nvGrpSpPr>
        <p:grpSpPr>
          <a:xfrm>
            <a:off x="9307652" y="2810319"/>
            <a:ext cx="903107" cy="418466"/>
            <a:chOff x="0" y="471016"/>
            <a:chExt cx="903105" cy="418465"/>
          </a:xfrm>
          <a:noFill/>
        </p:grpSpPr>
        <p:sp>
          <p:nvSpPr>
            <p:cNvPr id="15" name="Shape 527"/>
            <p:cNvSpPr/>
            <p:nvPr/>
          </p:nvSpPr>
          <p:spPr>
            <a:xfrm>
              <a:off x="358128" y="471016"/>
              <a:ext cx="184905" cy="192691"/>
            </a:xfrm>
            <a:prstGeom prst="ellipse">
              <a:avLst/>
            </a:prstGeom>
            <a:grpFill/>
            <a:ln w="15875" cap="rnd">
              <a:solidFill>
                <a:schemeClr val="bg1"/>
              </a:solidFill>
              <a:prstDash val="solid"/>
              <a:round/>
            </a:ln>
            <a:effectLst/>
          </p:spPr>
          <p:txBody>
            <a:bodyPr wrap="square" lIns="45719" tIns="45719" rIns="45719" bIns="45719" numCol="1" anchor="t">
              <a:noAutofit/>
            </a:bodyPr>
            <a:lstStyle/>
            <a:p>
              <a:pPr defTabSz="914400">
                <a:defRPr>
                  <a:solidFill>
                    <a:srgbClr val="414042"/>
                  </a:solidFill>
                </a:defRPr>
              </a:pPr>
              <a:endParaRPr/>
            </a:p>
          </p:txBody>
        </p:sp>
        <p:sp>
          <p:nvSpPr>
            <p:cNvPr id="16" name="Shape 528"/>
            <p:cNvSpPr/>
            <p:nvPr/>
          </p:nvSpPr>
          <p:spPr>
            <a:xfrm>
              <a:off x="262757" y="704577"/>
              <a:ext cx="377593" cy="18490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7560"/>
                    <a:pt x="19756" y="1620"/>
                    <a:pt x="13698" y="0"/>
                  </a:cubicBezTo>
                  <a:cubicBezTo>
                    <a:pt x="13698" y="0"/>
                    <a:pt x="10800" y="10800"/>
                    <a:pt x="10800" y="10800"/>
                  </a:cubicBezTo>
                  <a:cubicBezTo>
                    <a:pt x="7902" y="0"/>
                    <a:pt x="7902" y="0"/>
                    <a:pt x="7902" y="0"/>
                  </a:cubicBezTo>
                  <a:cubicBezTo>
                    <a:pt x="1844" y="1620"/>
                    <a:pt x="0" y="7560"/>
                    <a:pt x="0" y="21600"/>
                  </a:cubicBezTo>
                </a:path>
              </a:pathLst>
            </a:custGeom>
            <a:grpFill/>
            <a:ln w="15875" cap="rnd">
              <a:solidFill>
                <a:schemeClr val="bg1"/>
              </a:solidFill>
              <a:prstDash val="solid"/>
              <a:round/>
            </a:ln>
            <a:effectLst/>
          </p:spPr>
          <p:txBody>
            <a:bodyPr wrap="square" lIns="45719" tIns="45719" rIns="45719" bIns="45719" numCol="1" anchor="t">
              <a:noAutofit/>
            </a:bodyPr>
            <a:lstStyle/>
            <a:p>
              <a:pPr defTabSz="914400">
                <a:defRPr>
                  <a:solidFill>
                    <a:srgbClr val="414042"/>
                  </a:solidFill>
                </a:defRPr>
              </a:pPr>
              <a:endParaRPr/>
            </a:p>
          </p:txBody>
        </p:sp>
        <p:sp>
          <p:nvSpPr>
            <p:cNvPr id="17" name="Shape 529"/>
            <p:cNvSpPr/>
            <p:nvPr/>
          </p:nvSpPr>
          <p:spPr>
            <a:xfrm>
              <a:off x="657865" y="525513"/>
              <a:ext cx="157656" cy="165442"/>
            </a:xfrm>
            <a:prstGeom prst="ellipse">
              <a:avLst/>
            </a:prstGeom>
            <a:grpFill/>
            <a:ln w="15875" cap="rnd">
              <a:solidFill>
                <a:schemeClr val="bg1"/>
              </a:solidFill>
              <a:prstDash val="solid"/>
              <a:round/>
            </a:ln>
            <a:effectLst/>
          </p:spPr>
          <p:txBody>
            <a:bodyPr wrap="square" lIns="45719" tIns="45719" rIns="45719" bIns="45719" numCol="1" anchor="t">
              <a:noAutofit/>
            </a:bodyPr>
            <a:lstStyle/>
            <a:p>
              <a:pPr defTabSz="914400">
                <a:defRPr>
                  <a:solidFill>
                    <a:srgbClr val="414042"/>
                  </a:solidFill>
                </a:defRPr>
              </a:pPr>
              <a:endParaRPr/>
            </a:p>
          </p:txBody>
        </p:sp>
        <p:sp>
          <p:nvSpPr>
            <p:cNvPr id="18" name="Shape 530"/>
            <p:cNvSpPr/>
            <p:nvPr/>
          </p:nvSpPr>
          <p:spPr>
            <a:xfrm>
              <a:off x="611153" y="733772"/>
              <a:ext cx="291953" cy="15570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6988"/>
                    <a:pt x="19543" y="1271"/>
                    <a:pt x="12686" y="0"/>
                  </a:cubicBezTo>
                  <a:cubicBezTo>
                    <a:pt x="12686" y="0"/>
                    <a:pt x="9257" y="10165"/>
                    <a:pt x="9257" y="10165"/>
                  </a:cubicBezTo>
                  <a:cubicBezTo>
                    <a:pt x="5829" y="0"/>
                    <a:pt x="5829" y="0"/>
                    <a:pt x="5829" y="0"/>
                  </a:cubicBezTo>
                  <a:cubicBezTo>
                    <a:pt x="3429" y="0"/>
                    <a:pt x="1371" y="1271"/>
                    <a:pt x="0" y="3812"/>
                  </a:cubicBezTo>
                </a:path>
              </a:pathLst>
            </a:custGeom>
            <a:grpFill/>
            <a:ln w="15875" cap="rnd">
              <a:solidFill>
                <a:schemeClr val="bg1"/>
              </a:solidFill>
              <a:prstDash val="solid"/>
              <a:round/>
            </a:ln>
            <a:effectLst/>
          </p:spPr>
          <p:txBody>
            <a:bodyPr wrap="square" lIns="45719" tIns="45719" rIns="45719" bIns="45719" numCol="1" anchor="t">
              <a:noAutofit/>
            </a:bodyPr>
            <a:lstStyle/>
            <a:p>
              <a:pPr defTabSz="914400">
                <a:defRPr>
                  <a:solidFill>
                    <a:srgbClr val="414042"/>
                  </a:solidFill>
                </a:defRPr>
              </a:pPr>
              <a:endParaRPr/>
            </a:p>
          </p:txBody>
        </p:sp>
        <p:sp>
          <p:nvSpPr>
            <p:cNvPr id="19" name="Shape 531"/>
            <p:cNvSpPr/>
            <p:nvPr/>
          </p:nvSpPr>
          <p:spPr>
            <a:xfrm>
              <a:off x="87586" y="525513"/>
              <a:ext cx="155709" cy="165442"/>
            </a:xfrm>
            <a:prstGeom prst="ellipse">
              <a:avLst/>
            </a:prstGeom>
            <a:grpFill/>
            <a:ln w="15875" cap="rnd">
              <a:solidFill>
                <a:schemeClr val="bg1"/>
              </a:solidFill>
              <a:prstDash val="solid"/>
              <a:round/>
            </a:ln>
            <a:effectLst/>
          </p:spPr>
          <p:txBody>
            <a:bodyPr wrap="square" lIns="45719" tIns="45719" rIns="45719" bIns="45719" numCol="1" anchor="t">
              <a:noAutofit/>
            </a:bodyPr>
            <a:lstStyle/>
            <a:p>
              <a:pPr defTabSz="914400">
                <a:defRPr>
                  <a:solidFill>
                    <a:srgbClr val="414042"/>
                  </a:solidFill>
                </a:defRPr>
              </a:pPr>
              <a:endParaRPr/>
            </a:p>
          </p:txBody>
        </p:sp>
        <p:sp>
          <p:nvSpPr>
            <p:cNvPr id="20" name="Shape 532"/>
            <p:cNvSpPr/>
            <p:nvPr/>
          </p:nvSpPr>
          <p:spPr>
            <a:xfrm>
              <a:off x="-1" y="733772"/>
              <a:ext cx="290008" cy="15570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6988"/>
                    <a:pt x="2057" y="1271"/>
                    <a:pt x="8914" y="0"/>
                  </a:cubicBezTo>
                  <a:cubicBezTo>
                    <a:pt x="8914" y="0"/>
                    <a:pt x="12343" y="10165"/>
                    <a:pt x="12343" y="10165"/>
                  </a:cubicBezTo>
                  <a:cubicBezTo>
                    <a:pt x="15771" y="0"/>
                    <a:pt x="15771" y="0"/>
                    <a:pt x="15771" y="0"/>
                  </a:cubicBezTo>
                  <a:cubicBezTo>
                    <a:pt x="18171" y="0"/>
                    <a:pt x="20229" y="1271"/>
                    <a:pt x="21600" y="3812"/>
                  </a:cubicBezTo>
                </a:path>
              </a:pathLst>
            </a:custGeom>
            <a:grpFill/>
            <a:ln w="15875" cap="rnd">
              <a:solidFill>
                <a:schemeClr val="bg1"/>
              </a:solidFill>
              <a:prstDash val="solid"/>
              <a:round/>
            </a:ln>
            <a:effectLst/>
          </p:spPr>
          <p:txBody>
            <a:bodyPr wrap="square" lIns="45719" tIns="45719" rIns="45719" bIns="45719" numCol="1" anchor="t">
              <a:noAutofit/>
            </a:bodyPr>
            <a:lstStyle/>
            <a:p>
              <a:pPr defTabSz="914400">
                <a:defRPr>
                  <a:solidFill>
                    <a:srgbClr val="414042"/>
                  </a:solidFill>
                </a:defRPr>
              </a:pPr>
              <a:endParaRPr/>
            </a:p>
          </p:txBody>
        </p:sp>
      </p:grpSp>
      <p:grpSp>
        <p:nvGrpSpPr>
          <p:cNvPr id="21" name="Group 99">
            <a:extLst>
              <a:ext uri="{FF2B5EF4-FFF2-40B4-BE49-F238E27FC236}">
                <a16:creationId xmlns:a16="http://schemas.microsoft.com/office/drawing/2014/main" id="{B8B5B5AD-87C3-400D-BAE4-D17FA04FD9FD}"/>
              </a:ext>
            </a:extLst>
          </p:cNvPr>
          <p:cNvGrpSpPr>
            <a:grpSpLocks/>
          </p:cNvGrpSpPr>
          <p:nvPr/>
        </p:nvGrpSpPr>
        <p:grpSpPr bwMode="auto">
          <a:xfrm>
            <a:off x="2068826" y="2711451"/>
            <a:ext cx="511175" cy="660400"/>
            <a:chOff x="0" y="0"/>
            <a:chExt cx="511585" cy="660271"/>
          </a:xfrm>
        </p:grpSpPr>
        <p:sp>
          <p:nvSpPr>
            <p:cNvPr id="23" name="AutoShape 100">
              <a:extLst>
                <a:ext uri="{FF2B5EF4-FFF2-40B4-BE49-F238E27FC236}">
                  <a16:creationId xmlns:a16="http://schemas.microsoft.com/office/drawing/2014/main" id="{E13FBDDE-B742-4DED-A5B2-37790F585AB4}"/>
                </a:ext>
              </a:extLst>
            </p:cNvPr>
            <p:cNvSpPr>
              <a:spLocks/>
            </p:cNvSpPr>
            <p:nvPr/>
          </p:nvSpPr>
          <p:spPr bwMode="auto">
            <a:xfrm>
              <a:off x="0" y="0"/>
              <a:ext cx="511585" cy="6602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629" y="12316"/>
                  </a:moveTo>
                  <a:cubicBezTo>
                    <a:pt x="17629" y="4012"/>
                    <a:pt x="17629" y="4012"/>
                    <a:pt x="17629" y="4012"/>
                  </a:cubicBezTo>
                  <a:cubicBezTo>
                    <a:pt x="17629" y="1773"/>
                    <a:pt x="15343" y="0"/>
                    <a:pt x="12515" y="0"/>
                  </a:cubicBezTo>
                  <a:cubicBezTo>
                    <a:pt x="9085" y="0"/>
                    <a:pt x="9085" y="0"/>
                    <a:pt x="9085" y="0"/>
                  </a:cubicBezTo>
                  <a:cubicBezTo>
                    <a:pt x="6257" y="0"/>
                    <a:pt x="3971" y="1773"/>
                    <a:pt x="3971" y="4012"/>
                  </a:cubicBezTo>
                  <a:cubicBezTo>
                    <a:pt x="3971" y="12316"/>
                    <a:pt x="3971" y="12316"/>
                    <a:pt x="3971" y="12316"/>
                  </a:cubicBezTo>
                  <a:cubicBezTo>
                    <a:pt x="1564" y="13156"/>
                    <a:pt x="0" y="15022"/>
                    <a:pt x="0" y="17168"/>
                  </a:cubicBezTo>
                  <a:cubicBezTo>
                    <a:pt x="0" y="20107"/>
                    <a:pt x="0" y="20107"/>
                    <a:pt x="0" y="20107"/>
                  </a:cubicBezTo>
                  <a:cubicBezTo>
                    <a:pt x="0" y="20947"/>
                    <a:pt x="842" y="21600"/>
                    <a:pt x="1925" y="21600"/>
                  </a:cubicBezTo>
                  <a:cubicBezTo>
                    <a:pt x="1925" y="21600"/>
                    <a:pt x="1925" y="21600"/>
                    <a:pt x="1925" y="21600"/>
                  </a:cubicBezTo>
                  <a:cubicBezTo>
                    <a:pt x="19554" y="21600"/>
                    <a:pt x="19554" y="21600"/>
                    <a:pt x="19554" y="21600"/>
                  </a:cubicBezTo>
                  <a:cubicBezTo>
                    <a:pt x="19614" y="21600"/>
                    <a:pt x="19614" y="21600"/>
                    <a:pt x="19614" y="21600"/>
                  </a:cubicBezTo>
                  <a:cubicBezTo>
                    <a:pt x="20697" y="21600"/>
                    <a:pt x="21600" y="20947"/>
                    <a:pt x="21600" y="20107"/>
                  </a:cubicBezTo>
                  <a:cubicBezTo>
                    <a:pt x="21600" y="17168"/>
                    <a:pt x="21600" y="17168"/>
                    <a:pt x="21600" y="17168"/>
                  </a:cubicBezTo>
                  <a:cubicBezTo>
                    <a:pt x="21600" y="15069"/>
                    <a:pt x="20036" y="13203"/>
                    <a:pt x="17629" y="12316"/>
                  </a:cubicBezTo>
                  <a:moveTo>
                    <a:pt x="1865" y="20667"/>
                  </a:moveTo>
                  <a:cubicBezTo>
                    <a:pt x="1504" y="20620"/>
                    <a:pt x="1203" y="20387"/>
                    <a:pt x="1203" y="20107"/>
                  </a:cubicBezTo>
                  <a:cubicBezTo>
                    <a:pt x="1203" y="17168"/>
                    <a:pt x="1203" y="17168"/>
                    <a:pt x="1203" y="17168"/>
                  </a:cubicBezTo>
                  <a:cubicBezTo>
                    <a:pt x="1203" y="15115"/>
                    <a:pt x="2948" y="13389"/>
                    <a:pt x="5535" y="12876"/>
                  </a:cubicBezTo>
                  <a:cubicBezTo>
                    <a:pt x="5535" y="16562"/>
                    <a:pt x="5535" y="16562"/>
                    <a:pt x="5535" y="16562"/>
                  </a:cubicBezTo>
                  <a:cubicBezTo>
                    <a:pt x="5535" y="16562"/>
                    <a:pt x="5415" y="16608"/>
                    <a:pt x="5235" y="16655"/>
                  </a:cubicBezTo>
                  <a:cubicBezTo>
                    <a:pt x="4513" y="16841"/>
                    <a:pt x="4031" y="17401"/>
                    <a:pt x="4031" y="18008"/>
                  </a:cubicBezTo>
                  <a:cubicBezTo>
                    <a:pt x="4031" y="20667"/>
                    <a:pt x="4031" y="20667"/>
                    <a:pt x="4031" y="20667"/>
                  </a:cubicBezTo>
                  <a:cubicBezTo>
                    <a:pt x="1925" y="20667"/>
                    <a:pt x="1925" y="20667"/>
                    <a:pt x="1925" y="20667"/>
                  </a:cubicBezTo>
                  <a:cubicBezTo>
                    <a:pt x="1865" y="20667"/>
                    <a:pt x="1865" y="20667"/>
                    <a:pt x="1865" y="20667"/>
                  </a:cubicBezTo>
                  <a:moveTo>
                    <a:pt x="5776" y="5412"/>
                  </a:moveTo>
                  <a:cubicBezTo>
                    <a:pt x="9747" y="5505"/>
                    <a:pt x="12094" y="4292"/>
                    <a:pt x="13357" y="3219"/>
                  </a:cubicBezTo>
                  <a:cubicBezTo>
                    <a:pt x="14921" y="4385"/>
                    <a:pt x="15523" y="6018"/>
                    <a:pt x="15764" y="6858"/>
                  </a:cubicBezTo>
                  <a:cubicBezTo>
                    <a:pt x="15463" y="9144"/>
                    <a:pt x="13357" y="11663"/>
                    <a:pt x="10770" y="11663"/>
                  </a:cubicBezTo>
                  <a:cubicBezTo>
                    <a:pt x="8002" y="11663"/>
                    <a:pt x="5716" y="8724"/>
                    <a:pt x="5716" y="6298"/>
                  </a:cubicBezTo>
                  <a:cubicBezTo>
                    <a:pt x="5716" y="5971"/>
                    <a:pt x="5776" y="5692"/>
                    <a:pt x="5776" y="5412"/>
                  </a:cubicBezTo>
                  <a:moveTo>
                    <a:pt x="7280" y="12503"/>
                  </a:moveTo>
                  <a:cubicBezTo>
                    <a:pt x="8784" y="12223"/>
                    <a:pt x="8784" y="12223"/>
                    <a:pt x="8784" y="12223"/>
                  </a:cubicBezTo>
                  <a:cubicBezTo>
                    <a:pt x="9266" y="12410"/>
                    <a:pt x="9687" y="12503"/>
                    <a:pt x="10228" y="12549"/>
                  </a:cubicBezTo>
                  <a:cubicBezTo>
                    <a:pt x="10409" y="12596"/>
                    <a:pt x="10589" y="12596"/>
                    <a:pt x="10770" y="12596"/>
                  </a:cubicBezTo>
                  <a:cubicBezTo>
                    <a:pt x="10950" y="12596"/>
                    <a:pt x="11191" y="12596"/>
                    <a:pt x="11372" y="12549"/>
                  </a:cubicBezTo>
                  <a:cubicBezTo>
                    <a:pt x="11853" y="12503"/>
                    <a:pt x="12334" y="12410"/>
                    <a:pt x="12755" y="12223"/>
                  </a:cubicBezTo>
                  <a:cubicBezTo>
                    <a:pt x="14260" y="12549"/>
                    <a:pt x="14260" y="12549"/>
                    <a:pt x="14260" y="12549"/>
                  </a:cubicBezTo>
                  <a:cubicBezTo>
                    <a:pt x="14260" y="16608"/>
                    <a:pt x="14260" y="16608"/>
                    <a:pt x="14260" y="16608"/>
                  </a:cubicBezTo>
                  <a:cubicBezTo>
                    <a:pt x="13658" y="16748"/>
                    <a:pt x="13116" y="17028"/>
                    <a:pt x="12695" y="17401"/>
                  </a:cubicBezTo>
                  <a:cubicBezTo>
                    <a:pt x="12214" y="17821"/>
                    <a:pt x="11612" y="18101"/>
                    <a:pt x="10710" y="18101"/>
                  </a:cubicBezTo>
                  <a:cubicBezTo>
                    <a:pt x="10710" y="18101"/>
                    <a:pt x="10710" y="18101"/>
                    <a:pt x="10710" y="18101"/>
                  </a:cubicBezTo>
                  <a:cubicBezTo>
                    <a:pt x="10048" y="18101"/>
                    <a:pt x="9386" y="17868"/>
                    <a:pt x="8905" y="17448"/>
                  </a:cubicBezTo>
                  <a:cubicBezTo>
                    <a:pt x="8484" y="17075"/>
                    <a:pt x="7942" y="16795"/>
                    <a:pt x="7280" y="16608"/>
                  </a:cubicBezTo>
                  <a:lnTo>
                    <a:pt x="7280" y="12503"/>
                  </a:lnTo>
                  <a:close/>
                  <a:moveTo>
                    <a:pt x="16305" y="16655"/>
                  </a:moveTo>
                  <a:cubicBezTo>
                    <a:pt x="16185" y="16608"/>
                    <a:pt x="16065" y="16562"/>
                    <a:pt x="16065" y="16562"/>
                  </a:cubicBezTo>
                  <a:cubicBezTo>
                    <a:pt x="16065" y="12876"/>
                    <a:pt x="16065" y="12876"/>
                    <a:pt x="16065" y="12876"/>
                  </a:cubicBezTo>
                  <a:cubicBezTo>
                    <a:pt x="18531" y="13389"/>
                    <a:pt x="20336" y="15115"/>
                    <a:pt x="20336" y="17168"/>
                  </a:cubicBezTo>
                  <a:cubicBezTo>
                    <a:pt x="20336" y="20107"/>
                    <a:pt x="20336" y="20107"/>
                    <a:pt x="20336" y="20107"/>
                  </a:cubicBezTo>
                  <a:cubicBezTo>
                    <a:pt x="20336" y="20434"/>
                    <a:pt x="19975" y="20667"/>
                    <a:pt x="19554" y="20667"/>
                  </a:cubicBezTo>
                  <a:cubicBezTo>
                    <a:pt x="17509" y="20667"/>
                    <a:pt x="17509" y="20667"/>
                    <a:pt x="17509" y="20667"/>
                  </a:cubicBezTo>
                  <a:cubicBezTo>
                    <a:pt x="17509" y="18008"/>
                    <a:pt x="17509" y="18008"/>
                    <a:pt x="17509" y="18008"/>
                  </a:cubicBezTo>
                  <a:cubicBezTo>
                    <a:pt x="17509" y="17401"/>
                    <a:pt x="17027" y="16841"/>
                    <a:pt x="16305" y="16655"/>
                  </a:cubicBezTo>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lvl1pPr>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45720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91440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137160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182880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4400"/>
              <a:endParaRPr lang="cs-CZ" altLang="cs-CZ" sz="3200">
                <a:solidFill>
                  <a:srgbClr val="7E7E7E"/>
                </a:solidFill>
                <a:latin typeface="Calibri" panose="020F0502020204030204" pitchFamily="34" charset="0"/>
                <a:cs typeface="Calibri" panose="020F0502020204030204" pitchFamily="34" charset="0"/>
                <a:sym typeface="Calibri" panose="020F0502020204030204" pitchFamily="34" charset="0"/>
              </a:endParaRPr>
            </a:p>
          </p:txBody>
        </p:sp>
        <p:sp>
          <p:nvSpPr>
            <p:cNvPr id="25" name="AutoShape 101">
              <a:extLst>
                <a:ext uri="{FF2B5EF4-FFF2-40B4-BE49-F238E27FC236}">
                  <a16:creationId xmlns:a16="http://schemas.microsoft.com/office/drawing/2014/main" id="{2A1D5CD5-4B1D-428D-BC6E-4F0492D443D1}"/>
                </a:ext>
              </a:extLst>
            </p:cNvPr>
            <p:cNvSpPr>
              <a:spLocks/>
            </p:cNvSpPr>
            <p:nvPr/>
          </p:nvSpPr>
          <p:spPr bwMode="auto">
            <a:xfrm>
              <a:off x="167660" y="162547"/>
              <a:ext cx="189010" cy="8694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872" y="21600"/>
                  </a:moveTo>
                  <a:cubicBezTo>
                    <a:pt x="7308" y="21600"/>
                    <a:pt x="9420" y="17705"/>
                    <a:pt x="9744" y="12393"/>
                  </a:cubicBezTo>
                  <a:cubicBezTo>
                    <a:pt x="11693" y="12393"/>
                    <a:pt x="11693" y="12393"/>
                    <a:pt x="11693" y="12393"/>
                  </a:cubicBezTo>
                  <a:cubicBezTo>
                    <a:pt x="12180" y="17705"/>
                    <a:pt x="14129" y="21600"/>
                    <a:pt x="16565" y="21600"/>
                  </a:cubicBezTo>
                  <a:cubicBezTo>
                    <a:pt x="19326" y="21600"/>
                    <a:pt x="21600" y="16643"/>
                    <a:pt x="21600" y="10623"/>
                  </a:cubicBezTo>
                  <a:cubicBezTo>
                    <a:pt x="21600" y="4603"/>
                    <a:pt x="19326" y="0"/>
                    <a:pt x="16565" y="0"/>
                  </a:cubicBezTo>
                  <a:cubicBezTo>
                    <a:pt x="14129" y="0"/>
                    <a:pt x="12180" y="3895"/>
                    <a:pt x="11693" y="8852"/>
                  </a:cubicBezTo>
                  <a:cubicBezTo>
                    <a:pt x="9744" y="8852"/>
                    <a:pt x="9744" y="8852"/>
                    <a:pt x="9744" y="8852"/>
                  </a:cubicBezTo>
                  <a:cubicBezTo>
                    <a:pt x="9420" y="3895"/>
                    <a:pt x="7308" y="0"/>
                    <a:pt x="4872" y="0"/>
                  </a:cubicBezTo>
                  <a:cubicBezTo>
                    <a:pt x="2111" y="0"/>
                    <a:pt x="0" y="4603"/>
                    <a:pt x="0" y="10623"/>
                  </a:cubicBezTo>
                  <a:cubicBezTo>
                    <a:pt x="0" y="16643"/>
                    <a:pt x="2111" y="21600"/>
                    <a:pt x="4872" y="21600"/>
                  </a:cubicBezTo>
                  <a:moveTo>
                    <a:pt x="16565" y="3541"/>
                  </a:moveTo>
                  <a:cubicBezTo>
                    <a:pt x="18352" y="3541"/>
                    <a:pt x="19814" y="6728"/>
                    <a:pt x="19814" y="10623"/>
                  </a:cubicBezTo>
                  <a:cubicBezTo>
                    <a:pt x="19814" y="14518"/>
                    <a:pt x="18352" y="17705"/>
                    <a:pt x="16565" y="17705"/>
                  </a:cubicBezTo>
                  <a:cubicBezTo>
                    <a:pt x="14779" y="17705"/>
                    <a:pt x="13317" y="14518"/>
                    <a:pt x="13317" y="10623"/>
                  </a:cubicBezTo>
                  <a:cubicBezTo>
                    <a:pt x="13317" y="6728"/>
                    <a:pt x="14779" y="3541"/>
                    <a:pt x="16565" y="3541"/>
                  </a:cubicBezTo>
                  <a:moveTo>
                    <a:pt x="4872" y="3541"/>
                  </a:moveTo>
                  <a:cubicBezTo>
                    <a:pt x="6659" y="3541"/>
                    <a:pt x="8283" y="6728"/>
                    <a:pt x="8283" y="10623"/>
                  </a:cubicBezTo>
                  <a:cubicBezTo>
                    <a:pt x="8283" y="14518"/>
                    <a:pt x="6659" y="17705"/>
                    <a:pt x="4872" y="17705"/>
                  </a:cubicBezTo>
                  <a:cubicBezTo>
                    <a:pt x="3086" y="17705"/>
                    <a:pt x="1624" y="14518"/>
                    <a:pt x="1624" y="10623"/>
                  </a:cubicBezTo>
                  <a:cubicBezTo>
                    <a:pt x="1624" y="6728"/>
                    <a:pt x="3086" y="3541"/>
                    <a:pt x="4872" y="3541"/>
                  </a:cubicBezTo>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lvl1pPr>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45720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91440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137160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182880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4400"/>
              <a:endParaRPr lang="cs-CZ" altLang="cs-CZ" sz="3200">
                <a:solidFill>
                  <a:srgbClr val="7E7E7E"/>
                </a:solidFill>
                <a:latin typeface="Calibri" panose="020F0502020204030204" pitchFamily="34" charset="0"/>
                <a:cs typeface="Calibri" panose="020F0502020204030204" pitchFamily="34" charset="0"/>
                <a:sym typeface="Calibri" panose="020F0502020204030204" pitchFamily="34" charset="0"/>
              </a:endParaRPr>
            </a:p>
          </p:txBody>
        </p:sp>
      </p:grpSp>
      <p:sp>
        <p:nvSpPr>
          <p:cNvPr id="3" name="TextovéPole 2">
            <a:extLst>
              <a:ext uri="{FF2B5EF4-FFF2-40B4-BE49-F238E27FC236}">
                <a16:creationId xmlns:a16="http://schemas.microsoft.com/office/drawing/2014/main" id="{AC2A4DB3-E1F7-4CAD-BA6F-7169272BF230}"/>
              </a:ext>
            </a:extLst>
          </p:cNvPr>
          <p:cNvSpPr txBox="1"/>
          <p:nvPr/>
        </p:nvSpPr>
        <p:spPr>
          <a:xfrm>
            <a:off x="5424256" y="4065973"/>
            <a:ext cx="1305018" cy="646331"/>
          </a:xfrm>
          <a:prstGeom prst="rect">
            <a:avLst/>
          </a:prstGeom>
          <a:noFill/>
        </p:spPr>
        <p:txBody>
          <a:bodyPr wrap="square" rtlCol="0">
            <a:spAutoFit/>
          </a:bodyPr>
          <a:lstStyle/>
          <a:p>
            <a:pPr algn="ctr"/>
            <a:r>
              <a:rPr lang="cs-CZ" dirty="0">
                <a:solidFill>
                  <a:srgbClr val="07A5F0"/>
                </a:solidFill>
              </a:rPr>
              <a:t>SMÍŠENÝ </a:t>
            </a:r>
            <a:r>
              <a:rPr lang="cs-CZ" dirty="0">
                <a:solidFill>
                  <a:srgbClr val="FFD000"/>
                </a:solidFill>
              </a:rPr>
              <a:t>MODEL</a:t>
            </a:r>
            <a:r>
              <a:rPr lang="cs-CZ" dirty="0">
                <a:solidFill>
                  <a:srgbClr val="07A5F0"/>
                </a:solidFill>
              </a:rPr>
              <a:t> </a:t>
            </a:r>
            <a:endParaRPr lang="uk-UA" sz="1800" dirty="0">
              <a:solidFill>
                <a:srgbClr val="07A5F0"/>
              </a:solidFill>
            </a:endParaRPr>
          </a:p>
        </p:txBody>
      </p:sp>
      <p:sp>
        <p:nvSpPr>
          <p:cNvPr id="27" name="TextovéPole 26">
            <a:extLst>
              <a:ext uri="{FF2B5EF4-FFF2-40B4-BE49-F238E27FC236}">
                <a16:creationId xmlns:a16="http://schemas.microsoft.com/office/drawing/2014/main" id="{5BB062E3-98DF-40BC-BF0B-CB7F011571DE}"/>
              </a:ext>
            </a:extLst>
          </p:cNvPr>
          <p:cNvSpPr txBox="1"/>
          <p:nvPr/>
        </p:nvSpPr>
        <p:spPr>
          <a:xfrm>
            <a:off x="10532284" y="6307364"/>
            <a:ext cx="1606859" cy="307777"/>
          </a:xfrm>
          <a:prstGeom prst="rect">
            <a:avLst/>
          </a:prstGeom>
          <a:noFill/>
        </p:spPr>
        <p:txBody>
          <a:bodyPr wrap="square" rtlCol="0">
            <a:spAutoFit/>
          </a:bodyPr>
          <a:lstStyle/>
          <a:p>
            <a:r>
              <a:rPr lang="cs-CZ" sz="1400" dirty="0"/>
              <a:t>Wals et al., 2008</a:t>
            </a:r>
          </a:p>
        </p:txBody>
      </p:sp>
    </p:spTree>
    <p:extLst>
      <p:ext uri="{BB962C8B-B14F-4D97-AF65-F5344CB8AC3E}">
        <p14:creationId xmlns:p14="http://schemas.microsoft.com/office/powerpoint/2010/main" val="95700914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23C67F1E-CF6D-4B48-9EEC-6F8CC7DB3277}"/>
              </a:ext>
            </a:extLst>
          </p:cNvPr>
          <p:cNvSpPr>
            <a:spLocks noGrp="1"/>
          </p:cNvSpPr>
          <p:nvPr>
            <p:ph type="title"/>
          </p:nvPr>
        </p:nvSpPr>
        <p:spPr>
          <a:xfrm>
            <a:off x="1347020" y="134304"/>
            <a:ext cx="7157780" cy="986574"/>
          </a:xfrm>
        </p:spPr>
        <p:txBody>
          <a:bodyPr>
            <a:normAutofit/>
          </a:bodyPr>
          <a:lstStyle/>
          <a:p>
            <a:r>
              <a:rPr lang="cs-CZ" dirty="0"/>
              <a:t>Žebřík participace</a:t>
            </a:r>
          </a:p>
        </p:txBody>
      </p:sp>
      <p:sp>
        <p:nvSpPr>
          <p:cNvPr id="3" name="Obdélník 2">
            <a:extLst>
              <a:ext uri="{FF2B5EF4-FFF2-40B4-BE49-F238E27FC236}">
                <a16:creationId xmlns:a16="http://schemas.microsoft.com/office/drawing/2014/main" id="{8C94BDDC-D910-49C8-AD34-31AF85E36457}"/>
              </a:ext>
            </a:extLst>
          </p:cNvPr>
          <p:cNvSpPr/>
          <p:nvPr/>
        </p:nvSpPr>
        <p:spPr>
          <a:xfrm>
            <a:off x="139429" y="6138768"/>
            <a:ext cx="6096000" cy="338554"/>
          </a:xfrm>
          <a:prstGeom prst="rect">
            <a:avLst/>
          </a:prstGeom>
        </p:spPr>
        <p:txBody>
          <a:bodyPr>
            <a:spAutoFit/>
          </a:bodyPr>
          <a:lstStyle/>
          <a:p>
            <a:r>
              <a:rPr lang="cs-CZ" sz="1600" dirty="0"/>
              <a:t>. </a:t>
            </a:r>
          </a:p>
        </p:txBody>
      </p:sp>
      <p:sp>
        <p:nvSpPr>
          <p:cNvPr id="4" name="TextovéPole 3">
            <a:extLst>
              <a:ext uri="{FF2B5EF4-FFF2-40B4-BE49-F238E27FC236}">
                <a16:creationId xmlns:a16="http://schemas.microsoft.com/office/drawing/2014/main" id="{6DCFB4DB-29F4-4A24-97C4-9959EBA28BF3}"/>
              </a:ext>
            </a:extLst>
          </p:cNvPr>
          <p:cNvSpPr txBox="1"/>
          <p:nvPr/>
        </p:nvSpPr>
        <p:spPr>
          <a:xfrm>
            <a:off x="7618222" y="6308045"/>
            <a:ext cx="4434349" cy="307777"/>
          </a:xfrm>
          <a:prstGeom prst="rect">
            <a:avLst/>
          </a:prstGeom>
          <a:noFill/>
        </p:spPr>
        <p:txBody>
          <a:bodyPr wrap="square" rtlCol="0">
            <a:spAutoFit/>
          </a:bodyPr>
          <a:lstStyle/>
          <a:p>
            <a:pPr algn="r"/>
            <a:r>
              <a:rPr lang="cs-CZ" sz="1400" dirty="0"/>
              <a:t>Hart (1992)</a:t>
            </a:r>
          </a:p>
        </p:txBody>
      </p:sp>
      <p:pic>
        <p:nvPicPr>
          <p:cNvPr id="6" name="Obrázek 5">
            <a:extLst>
              <a:ext uri="{FF2B5EF4-FFF2-40B4-BE49-F238E27FC236}">
                <a16:creationId xmlns:a16="http://schemas.microsoft.com/office/drawing/2014/main" id="{9E030D03-7C3A-4CB8-ADD0-905EE9566ED1}"/>
              </a:ext>
            </a:extLst>
          </p:cNvPr>
          <p:cNvPicPr>
            <a:picLocks noChangeAspect="1"/>
          </p:cNvPicPr>
          <p:nvPr/>
        </p:nvPicPr>
        <p:blipFill rotWithShape="1">
          <a:blip r:embed="rId2">
            <a:extLst>
              <a:ext uri="{28A0092B-C50C-407E-A947-70E740481C1C}">
                <a14:useLocalDpi xmlns:a14="http://schemas.microsoft.com/office/drawing/2010/main" val="0"/>
              </a:ext>
            </a:extLst>
          </a:blip>
          <a:srcRect t="3154" r="4687"/>
          <a:stretch/>
        </p:blipFill>
        <p:spPr>
          <a:xfrm rot="10800000">
            <a:off x="48031" y="1216240"/>
            <a:ext cx="4154155" cy="5641759"/>
          </a:xfrm>
          <a:prstGeom prst="rect">
            <a:avLst/>
          </a:prstGeom>
        </p:spPr>
      </p:pic>
      <p:sp>
        <p:nvSpPr>
          <p:cNvPr id="9" name="TextovéPole 8">
            <a:extLst>
              <a:ext uri="{FF2B5EF4-FFF2-40B4-BE49-F238E27FC236}">
                <a16:creationId xmlns:a16="http://schemas.microsoft.com/office/drawing/2014/main" id="{5D9F3118-4E60-4D18-84C2-866841ACC89E}"/>
              </a:ext>
            </a:extLst>
          </p:cNvPr>
          <p:cNvSpPr txBox="1"/>
          <p:nvPr/>
        </p:nvSpPr>
        <p:spPr>
          <a:xfrm>
            <a:off x="3240834" y="6143628"/>
            <a:ext cx="4748980" cy="369332"/>
          </a:xfrm>
          <a:prstGeom prst="rect">
            <a:avLst/>
          </a:prstGeom>
          <a:noFill/>
        </p:spPr>
        <p:txBody>
          <a:bodyPr wrap="square" rtlCol="0">
            <a:spAutoFit/>
          </a:bodyPr>
          <a:lstStyle/>
          <a:p>
            <a:r>
              <a:rPr lang="cs-CZ" b="1" dirty="0"/>
              <a:t>Manipulativní:</a:t>
            </a:r>
            <a:r>
              <a:rPr lang="cs-CZ" dirty="0"/>
              <a:t> dospělí rozhodují, děti plní úkoly</a:t>
            </a:r>
          </a:p>
        </p:txBody>
      </p:sp>
      <p:sp>
        <p:nvSpPr>
          <p:cNvPr id="12" name="TextovéPole 11">
            <a:extLst>
              <a:ext uri="{FF2B5EF4-FFF2-40B4-BE49-F238E27FC236}">
                <a16:creationId xmlns:a16="http://schemas.microsoft.com/office/drawing/2014/main" id="{1ABDC2A7-5BFD-474F-B7F6-CCD0D33CECA7}"/>
              </a:ext>
            </a:extLst>
          </p:cNvPr>
          <p:cNvSpPr txBox="1"/>
          <p:nvPr/>
        </p:nvSpPr>
        <p:spPr>
          <a:xfrm>
            <a:off x="3441690" y="5533117"/>
            <a:ext cx="6090145" cy="369332"/>
          </a:xfrm>
          <a:prstGeom prst="rect">
            <a:avLst/>
          </a:prstGeom>
          <a:noFill/>
        </p:spPr>
        <p:txBody>
          <a:bodyPr wrap="square" rtlCol="0">
            <a:spAutoFit/>
          </a:bodyPr>
          <a:lstStyle/>
          <a:p>
            <a:r>
              <a:rPr lang="cs-CZ" b="1" dirty="0"/>
              <a:t>Dekorativní:</a:t>
            </a:r>
            <a:r>
              <a:rPr lang="cs-CZ" dirty="0"/>
              <a:t> dospělí rozhodují, děti se účastní</a:t>
            </a:r>
          </a:p>
        </p:txBody>
      </p:sp>
      <p:sp>
        <p:nvSpPr>
          <p:cNvPr id="13" name="TextovéPole 12">
            <a:extLst>
              <a:ext uri="{FF2B5EF4-FFF2-40B4-BE49-F238E27FC236}">
                <a16:creationId xmlns:a16="http://schemas.microsoft.com/office/drawing/2014/main" id="{C62881A6-2EB6-4F6A-8F78-61F7A4E68272}"/>
              </a:ext>
            </a:extLst>
          </p:cNvPr>
          <p:cNvSpPr txBox="1"/>
          <p:nvPr/>
        </p:nvSpPr>
        <p:spPr>
          <a:xfrm>
            <a:off x="3648009" y="5007807"/>
            <a:ext cx="4895983" cy="369332"/>
          </a:xfrm>
          <a:prstGeom prst="rect">
            <a:avLst/>
          </a:prstGeom>
          <a:noFill/>
        </p:spPr>
        <p:txBody>
          <a:bodyPr wrap="square" rtlCol="0">
            <a:spAutoFit/>
          </a:bodyPr>
          <a:lstStyle/>
          <a:p>
            <a:r>
              <a:rPr lang="cs-CZ" b="1" dirty="0"/>
              <a:t>Formální:</a:t>
            </a:r>
            <a:r>
              <a:rPr lang="cs-CZ" dirty="0"/>
              <a:t> děti se účastní, ale nemají reálný vliv</a:t>
            </a:r>
          </a:p>
        </p:txBody>
      </p:sp>
      <p:sp>
        <p:nvSpPr>
          <p:cNvPr id="14" name="TextovéPole 13">
            <a:extLst>
              <a:ext uri="{FF2B5EF4-FFF2-40B4-BE49-F238E27FC236}">
                <a16:creationId xmlns:a16="http://schemas.microsoft.com/office/drawing/2014/main" id="{32BB9F25-6892-45A6-A1FE-F4CDE8B74252}"/>
              </a:ext>
            </a:extLst>
          </p:cNvPr>
          <p:cNvSpPr txBox="1"/>
          <p:nvPr/>
        </p:nvSpPr>
        <p:spPr>
          <a:xfrm>
            <a:off x="3824121" y="4559799"/>
            <a:ext cx="7927004" cy="369332"/>
          </a:xfrm>
          <a:prstGeom prst="rect">
            <a:avLst/>
          </a:prstGeom>
          <a:noFill/>
        </p:spPr>
        <p:txBody>
          <a:bodyPr wrap="square" rtlCol="0">
            <a:spAutoFit/>
          </a:bodyPr>
          <a:lstStyle/>
          <a:p>
            <a:r>
              <a:rPr lang="cs-CZ" b="1" dirty="0"/>
              <a:t>Informované zapojení:</a:t>
            </a:r>
            <a:r>
              <a:rPr lang="cs-CZ" dirty="0"/>
              <a:t> dospělí rozhodují, děti zapojené a  informované o důvodech</a:t>
            </a:r>
          </a:p>
        </p:txBody>
      </p:sp>
      <p:sp>
        <p:nvSpPr>
          <p:cNvPr id="15" name="TextovéPole 14">
            <a:extLst>
              <a:ext uri="{FF2B5EF4-FFF2-40B4-BE49-F238E27FC236}">
                <a16:creationId xmlns:a16="http://schemas.microsoft.com/office/drawing/2014/main" id="{9E052868-757C-4A3A-8FC6-E3ED02DE3FAC}"/>
              </a:ext>
            </a:extLst>
          </p:cNvPr>
          <p:cNvSpPr txBox="1"/>
          <p:nvPr/>
        </p:nvSpPr>
        <p:spPr>
          <a:xfrm>
            <a:off x="4013880" y="4095105"/>
            <a:ext cx="7359179" cy="369332"/>
          </a:xfrm>
          <a:prstGeom prst="rect">
            <a:avLst/>
          </a:prstGeom>
          <a:noFill/>
        </p:spPr>
        <p:txBody>
          <a:bodyPr wrap="square" rtlCol="0">
            <a:spAutoFit/>
          </a:bodyPr>
          <a:lstStyle/>
          <a:p>
            <a:r>
              <a:rPr lang="cs-CZ" b="1" dirty="0"/>
              <a:t>Konzultační:</a:t>
            </a:r>
            <a:r>
              <a:rPr lang="cs-CZ" dirty="0"/>
              <a:t> dospělí iniciují a rozhodují, konzultují s dětmi</a:t>
            </a:r>
          </a:p>
        </p:txBody>
      </p:sp>
      <p:sp>
        <p:nvSpPr>
          <p:cNvPr id="16" name="TextovéPole 15">
            <a:extLst>
              <a:ext uri="{FF2B5EF4-FFF2-40B4-BE49-F238E27FC236}">
                <a16:creationId xmlns:a16="http://schemas.microsoft.com/office/drawing/2014/main" id="{51918FC0-3D9E-4379-941D-868E0C1F71AD}"/>
              </a:ext>
            </a:extLst>
          </p:cNvPr>
          <p:cNvSpPr txBox="1"/>
          <p:nvPr/>
        </p:nvSpPr>
        <p:spPr>
          <a:xfrm>
            <a:off x="4202186" y="3595746"/>
            <a:ext cx="7927003" cy="369332"/>
          </a:xfrm>
          <a:prstGeom prst="rect">
            <a:avLst/>
          </a:prstGeom>
          <a:noFill/>
        </p:spPr>
        <p:txBody>
          <a:bodyPr wrap="square" rtlCol="0">
            <a:spAutoFit/>
          </a:bodyPr>
          <a:lstStyle/>
          <a:p>
            <a:r>
              <a:rPr lang="cs-CZ" b="1" dirty="0"/>
              <a:t>Sdílené rozhodování:</a:t>
            </a:r>
            <a:r>
              <a:rPr lang="cs-CZ" dirty="0"/>
              <a:t> dospělí iniciují, děti spolurozhodují v určených oblastech</a:t>
            </a:r>
          </a:p>
        </p:txBody>
      </p:sp>
      <p:sp>
        <p:nvSpPr>
          <p:cNvPr id="17" name="TextovéPole 16">
            <a:extLst>
              <a:ext uri="{FF2B5EF4-FFF2-40B4-BE49-F238E27FC236}">
                <a16:creationId xmlns:a16="http://schemas.microsoft.com/office/drawing/2014/main" id="{AA5E705D-6579-4F31-B9D9-7ACB8C98F969}"/>
              </a:ext>
            </a:extLst>
          </p:cNvPr>
          <p:cNvSpPr txBox="1"/>
          <p:nvPr/>
        </p:nvSpPr>
        <p:spPr>
          <a:xfrm>
            <a:off x="4419019" y="3032896"/>
            <a:ext cx="4895983" cy="369332"/>
          </a:xfrm>
          <a:prstGeom prst="rect">
            <a:avLst/>
          </a:prstGeom>
          <a:noFill/>
        </p:spPr>
        <p:txBody>
          <a:bodyPr wrap="square" rtlCol="0">
            <a:spAutoFit/>
          </a:bodyPr>
          <a:lstStyle/>
          <a:p>
            <a:r>
              <a:rPr lang="cs-CZ" b="1" dirty="0"/>
              <a:t>Iniciovaná a řízená dětmi:</a:t>
            </a:r>
            <a:r>
              <a:rPr lang="cs-CZ" dirty="0"/>
              <a:t> dospělí pomáhají</a:t>
            </a:r>
          </a:p>
        </p:txBody>
      </p:sp>
      <p:sp>
        <p:nvSpPr>
          <p:cNvPr id="18" name="TextovéPole 17">
            <a:extLst>
              <a:ext uri="{FF2B5EF4-FFF2-40B4-BE49-F238E27FC236}">
                <a16:creationId xmlns:a16="http://schemas.microsoft.com/office/drawing/2014/main" id="{5A0542DC-A8B2-4FB5-9BD9-C738760814A2}"/>
              </a:ext>
            </a:extLst>
          </p:cNvPr>
          <p:cNvSpPr txBox="1"/>
          <p:nvPr/>
        </p:nvSpPr>
        <p:spPr>
          <a:xfrm>
            <a:off x="4635852" y="2224198"/>
            <a:ext cx="4895983" cy="646331"/>
          </a:xfrm>
          <a:prstGeom prst="rect">
            <a:avLst/>
          </a:prstGeom>
          <a:noFill/>
        </p:spPr>
        <p:txBody>
          <a:bodyPr wrap="square" rtlCol="0">
            <a:spAutoFit/>
          </a:bodyPr>
          <a:lstStyle/>
          <a:p>
            <a:r>
              <a:rPr lang="cs-CZ" b="1" dirty="0"/>
              <a:t>Iniciovaná a sdílená:</a:t>
            </a:r>
            <a:r>
              <a:rPr lang="cs-CZ" dirty="0"/>
              <a:t> iniciovaná dětmi, rozhodování sdíleno s dospělými</a:t>
            </a:r>
          </a:p>
        </p:txBody>
      </p:sp>
    </p:spTree>
    <p:extLst>
      <p:ext uri="{BB962C8B-B14F-4D97-AF65-F5344CB8AC3E}">
        <p14:creationId xmlns:p14="http://schemas.microsoft.com/office/powerpoint/2010/main" val="3124757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E73A79F0-132F-49DB-8AD3-D4BBB27E6D5B}"/>
              </a:ext>
            </a:extLst>
          </p:cNvPr>
          <p:cNvPicPr>
            <a:picLocks noChangeAspect="1"/>
          </p:cNvPicPr>
          <p:nvPr/>
        </p:nvPicPr>
        <p:blipFill>
          <a:blip r:embed="rId2"/>
          <a:stretch>
            <a:fillRect/>
          </a:stretch>
        </p:blipFill>
        <p:spPr>
          <a:xfrm>
            <a:off x="8222907" y="2987335"/>
            <a:ext cx="3880316" cy="3631783"/>
          </a:xfrm>
          <a:prstGeom prst="rect">
            <a:avLst/>
          </a:prstGeom>
        </p:spPr>
      </p:pic>
      <p:pic>
        <p:nvPicPr>
          <p:cNvPr id="5" name="Obrázek 4">
            <a:extLst>
              <a:ext uri="{FF2B5EF4-FFF2-40B4-BE49-F238E27FC236}">
                <a16:creationId xmlns:a16="http://schemas.microsoft.com/office/drawing/2014/main" id="{1796DE12-4F5D-4B24-A01B-D1A32BEC9DDB}"/>
              </a:ext>
            </a:extLst>
          </p:cNvPr>
          <p:cNvPicPr>
            <a:picLocks noChangeAspect="1"/>
          </p:cNvPicPr>
          <p:nvPr/>
        </p:nvPicPr>
        <p:blipFill rotWithShape="1">
          <a:blip r:embed="rId3"/>
          <a:srcRect r="5442" b="33174"/>
          <a:stretch/>
        </p:blipFill>
        <p:spPr>
          <a:xfrm>
            <a:off x="0" y="2481879"/>
            <a:ext cx="2640619" cy="3425641"/>
          </a:xfrm>
          <a:prstGeom prst="rect">
            <a:avLst/>
          </a:prstGeom>
        </p:spPr>
      </p:pic>
      <p:sp>
        <p:nvSpPr>
          <p:cNvPr id="6" name="Řečová bublina: oválný bublinový popisek 5">
            <a:extLst>
              <a:ext uri="{FF2B5EF4-FFF2-40B4-BE49-F238E27FC236}">
                <a16:creationId xmlns:a16="http://schemas.microsoft.com/office/drawing/2014/main" id="{A16BCDE6-3F1A-4331-AF87-D9E75F6C6DBC}"/>
              </a:ext>
            </a:extLst>
          </p:cNvPr>
          <p:cNvSpPr/>
          <p:nvPr/>
        </p:nvSpPr>
        <p:spPr>
          <a:xfrm>
            <a:off x="4951875" y="1757777"/>
            <a:ext cx="3880315" cy="2459115"/>
          </a:xfrm>
          <a:prstGeom prst="wedgeEllipseCallout">
            <a:avLst>
              <a:gd name="adj1" fmla="val 53308"/>
              <a:gd name="adj2" fmla="val 3440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cs-CZ" dirty="0"/>
              <a:t>Je to nesmysl. Nefunguje to a nikdo to nedělá.</a:t>
            </a:r>
          </a:p>
        </p:txBody>
      </p:sp>
      <p:sp>
        <p:nvSpPr>
          <p:cNvPr id="7" name="Řečová bublina: oválný bublinový popisek 6">
            <a:extLst>
              <a:ext uri="{FF2B5EF4-FFF2-40B4-BE49-F238E27FC236}">
                <a16:creationId xmlns:a16="http://schemas.microsoft.com/office/drawing/2014/main" id="{C6A8207B-1278-4E08-84D0-A656EB9AA421}"/>
              </a:ext>
            </a:extLst>
          </p:cNvPr>
          <p:cNvSpPr/>
          <p:nvPr/>
        </p:nvSpPr>
        <p:spPr>
          <a:xfrm>
            <a:off x="1893516" y="417250"/>
            <a:ext cx="3406453" cy="2246051"/>
          </a:xfrm>
          <a:prstGeom prst="wedgeEllipseCallout">
            <a:avLst>
              <a:gd name="adj1" fmla="val -47155"/>
              <a:gd name="adj2" fmla="val 51038"/>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dirty="0"/>
              <a:t>Je to důležité. Funguje to, když se to dělá dobře.</a:t>
            </a:r>
          </a:p>
        </p:txBody>
      </p:sp>
      <p:sp>
        <p:nvSpPr>
          <p:cNvPr id="8" name="TextovéPole 7">
            <a:extLst>
              <a:ext uri="{FF2B5EF4-FFF2-40B4-BE49-F238E27FC236}">
                <a16:creationId xmlns:a16="http://schemas.microsoft.com/office/drawing/2014/main" id="{0756B7C1-5B9B-4454-A109-91F0DF00BCC0}"/>
              </a:ext>
            </a:extLst>
          </p:cNvPr>
          <p:cNvSpPr txBox="1"/>
          <p:nvPr/>
        </p:nvSpPr>
        <p:spPr>
          <a:xfrm>
            <a:off x="461639" y="6110567"/>
            <a:ext cx="9099611" cy="369332"/>
          </a:xfrm>
          <a:prstGeom prst="rect">
            <a:avLst/>
          </a:prstGeom>
          <a:noFill/>
        </p:spPr>
        <p:txBody>
          <a:bodyPr wrap="square" rtlCol="0">
            <a:spAutoFit/>
          </a:bodyPr>
          <a:lstStyle/>
          <a:p>
            <a:pPr algn="ctr"/>
            <a:r>
              <a:rPr lang="cs-CZ" dirty="0"/>
              <a:t>Je </a:t>
            </a:r>
            <a:r>
              <a:rPr lang="cs-CZ" dirty="0" err="1"/>
              <a:t>emancipativní</a:t>
            </a:r>
            <a:r>
              <a:rPr lang="cs-CZ" dirty="0"/>
              <a:t> / participativní přístup realistický?</a:t>
            </a:r>
          </a:p>
        </p:txBody>
      </p:sp>
    </p:spTree>
    <p:extLst>
      <p:ext uri="{BB962C8B-B14F-4D97-AF65-F5344CB8AC3E}">
        <p14:creationId xmlns:p14="http://schemas.microsoft.com/office/powerpoint/2010/main" val="265073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Řečová bublina: obdélníkový bublinový popisek se zakulacenými rohy 3">
            <a:extLst>
              <a:ext uri="{FF2B5EF4-FFF2-40B4-BE49-F238E27FC236}">
                <a16:creationId xmlns:a16="http://schemas.microsoft.com/office/drawing/2014/main" id="{CDE9951D-1FB0-43E1-A440-F251612757F0}"/>
              </a:ext>
            </a:extLst>
          </p:cNvPr>
          <p:cNvSpPr/>
          <p:nvPr/>
        </p:nvSpPr>
        <p:spPr>
          <a:xfrm>
            <a:off x="135934" y="58075"/>
            <a:ext cx="8031523" cy="228452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Neumím si představit, že by program spoluvytvářely děti…Obvykle nechtějí dělat nic, jenom si hrát s míčem a jsou spokojené. Nemyslím si, že by si samy o sobě vybraly věci, které jim chceme ukázat. </a:t>
            </a:r>
          </a:p>
          <a:p>
            <a:pPr algn="ctr"/>
            <a:r>
              <a:rPr lang="cs-CZ" dirty="0"/>
              <a:t>(Lektor z ekocentra C)</a:t>
            </a:r>
          </a:p>
        </p:txBody>
      </p:sp>
      <p:sp>
        <p:nvSpPr>
          <p:cNvPr id="5" name="Řečová bublina: obdélníkový bublinový popisek se zakulacenými rohy 4">
            <a:extLst>
              <a:ext uri="{FF2B5EF4-FFF2-40B4-BE49-F238E27FC236}">
                <a16:creationId xmlns:a16="http://schemas.microsoft.com/office/drawing/2014/main" id="{0AE2EDB0-A647-470A-83F0-4512DE622AA1}"/>
              </a:ext>
            </a:extLst>
          </p:cNvPr>
          <p:cNvSpPr/>
          <p:nvPr/>
        </p:nvSpPr>
        <p:spPr>
          <a:xfrm>
            <a:off x="3808520" y="2644437"/>
            <a:ext cx="7841656" cy="1559141"/>
          </a:xfrm>
          <a:prstGeom prst="wedgeRoundRectCallout">
            <a:avLst>
              <a:gd name="adj1" fmla="val 31741"/>
              <a:gd name="adj2" fmla="val 7184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cs-CZ" dirty="0"/>
              <a:t>Kdyby se žáci měli rozhodovat sami za sebe, vedlo by to ke spoustě konfliktů. </a:t>
            </a:r>
          </a:p>
          <a:p>
            <a:pPr algn="ctr"/>
            <a:r>
              <a:rPr lang="cs-CZ" dirty="0"/>
              <a:t>(Učitel, 5 let praxe)</a:t>
            </a:r>
          </a:p>
        </p:txBody>
      </p:sp>
      <p:sp>
        <p:nvSpPr>
          <p:cNvPr id="6" name="Řečová bublina: obdélníkový bublinový popisek se zakulacenými rohy 5">
            <a:extLst>
              <a:ext uri="{FF2B5EF4-FFF2-40B4-BE49-F238E27FC236}">
                <a16:creationId xmlns:a16="http://schemas.microsoft.com/office/drawing/2014/main" id="{9D5ED3AB-855D-48B6-AD05-ED3DF81B764B}"/>
              </a:ext>
            </a:extLst>
          </p:cNvPr>
          <p:cNvSpPr/>
          <p:nvPr/>
        </p:nvSpPr>
        <p:spPr>
          <a:xfrm>
            <a:off x="1273757" y="4515406"/>
            <a:ext cx="7841656" cy="1695635"/>
          </a:xfrm>
          <a:prstGeom prst="wedgeRoundRectCallout">
            <a:avLst>
              <a:gd name="adj1" fmla="val 41094"/>
              <a:gd name="adj2" fmla="val 71924"/>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cs-CZ" dirty="0"/>
              <a:t>Program je silný v tom, kolik autonomie žákům dává. To je tím, co jim pomáhá rozvíjet pocit, že něco dokážou…Nemají pocit, že to někdo připravil pro ně, ale že co zažívají, je výsledek jejich práce…</a:t>
            </a:r>
          </a:p>
          <a:p>
            <a:pPr algn="ctr"/>
            <a:r>
              <a:rPr lang="cs-CZ" dirty="0"/>
              <a:t>(Lektor z ekocentra D)</a:t>
            </a:r>
          </a:p>
        </p:txBody>
      </p:sp>
    </p:spTree>
    <p:extLst>
      <p:ext uri="{BB962C8B-B14F-4D97-AF65-F5344CB8AC3E}">
        <p14:creationId xmlns:p14="http://schemas.microsoft.com/office/powerpoint/2010/main" val="2501406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text 4"/>
          <p:cNvSpPr>
            <a:spLocks noGrp="1"/>
          </p:cNvSpPr>
          <p:nvPr>
            <p:ph type="body" idx="1"/>
          </p:nvPr>
        </p:nvSpPr>
        <p:spPr>
          <a:xfrm>
            <a:off x="796131" y="1082776"/>
            <a:ext cx="5157787" cy="823912"/>
          </a:xfrm>
        </p:spPr>
        <p:txBody>
          <a:bodyPr/>
          <a:lstStyle/>
          <a:p>
            <a:r>
              <a:rPr lang="cs-CZ" dirty="0"/>
              <a:t>Zapojení do </a:t>
            </a:r>
            <a:r>
              <a:rPr lang="cs-CZ" dirty="0" err="1"/>
              <a:t>Ekotýmu</a:t>
            </a:r>
            <a:r>
              <a:rPr lang="cs-CZ" dirty="0"/>
              <a:t>/</a:t>
            </a:r>
            <a:r>
              <a:rPr lang="en-US" dirty="0"/>
              <a:t>e</a:t>
            </a:r>
            <a:r>
              <a:rPr lang="cs-CZ" dirty="0"/>
              <a:t>k</a:t>
            </a:r>
            <a:r>
              <a:rPr lang="en-US" dirty="0"/>
              <a:t>o-</a:t>
            </a:r>
            <a:r>
              <a:rPr lang="cs-CZ" dirty="0"/>
              <a:t>k</a:t>
            </a:r>
            <a:r>
              <a:rPr lang="en-US" dirty="0" err="1"/>
              <a:t>lub</a:t>
            </a:r>
            <a:r>
              <a:rPr lang="cs-CZ" dirty="0"/>
              <a:t>u</a:t>
            </a:r>
          </a:p>
        </p:txBody>
      </p:sp>
      <p:graphicFrame>
        <p:nvGraphicFramePr>
          <p:cNvPr id="11" name="Zástupný symbol pro obsah 10"/>
          <p:cNvGraphicFramePr>
            <a:graphicFrameLocks noGrp="1"/>
          </p:cNvGraphicFramePr>
          <p:nvPr>
            <p:ph sz="half" idx="2"/>
          </p:nvPr>
        </p:nvGraphicFramePr>
        <p:xfrm>
          <a:off x="836612" y="2267907"/>
          <a:ext cx="5157787" cy="3684588"/>
        </p:xfrm>
        <a:graphic>
          <a:graphicData uri="http://schemas.openxmlformats.org/drawingml/2006/chart">
            <c:chart xmlns:c="http://schemas.openxmlformats.org/drawingml/2006/chart" xmlns:r="http://schemas.openxmlformats.org/officeDocument/2006/relationships" r:id="rId2"/>
          </a:graphicData>
        </a:graphic>
      </p:graphicFrame>
      <p:sp>
        <p:nvSpPr>
          <p:cNvPr id="7" name="Zástupný symbol pro text 6"/>
          <p:cNvSpPr>
            <a:spLocks noGrp="1"/>
          </p:cNvSpPr>
          <p:nvPr>
            <p:ph type="body" sz="quarter" idx="3"/>
          </p:nvPr>
        </p:nvSpPr>
        <p:spPr>
          <a:xfrm>
            <a:off x="6096000" y="1082776"/>
            <a:ext cx="3300838" cy="1109818"/>
          </a:xfrm>
        </p:spPr>
        <p:txBody>
          <a:bodyPr/>
          <a:lstStyle/>
          <a:p>
            <a:r>
              <a:rPr lang="cs-CZ" dirty="0"/>
              <a:t>Vliv výukové strategie na školách</a:t>
            </a:r>
          </a:p>
        </p:txBody>
      </p:sp>
      <p:graphicFrame>
        <p:nvGraphicFramePr>
          <p:cNvPr id="12" name="Zástupný symbol pro obsah 10"/>
          <p:cNvGraphicFramePr>
            <a:graphicFrameLocks noGrp="1"/>
          </p:cNvGraphicFramePr>
          <p:nvPr>
            <p:ph sz="quarter" idx="4"/>
          </p:nvPr>
        </p:nvGraphicFramePr>
        <p:xfrm>
          <a:off x="6172200" y="2267907"/>
          <a:ext cx="5183188" cy="3684588"/>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ovéPole 12"/>
          <p:cNvSpPr txBox="1"/>
          <p:nvPr/>
        </p:nvSpPr>
        <p:spPr>
          <a:xfrm>
            <a:off x="497114" y="5952495"/>
            <a:ext cx="11350171" cy="377372"/>
          </a:xfrm>
          <a:prstGeom prst="rect">
            <a:avLst/>
          </a:prstGeom>
          <a:noFill/>
        </p:spPr>
        <p:txBody>
          <a:bodyPr wrap="square" rtlCol="0">
            <a:spAutoFit/>
          </a:bodyPr>
          <a:lstStyle/>
          <a:p>
            <a:pPr algn="ctr"/>
            <a:r>
              <a:rPr lang="cs-CZ" dirty="0"/>
              <a:t>2019/20, 8. roč., N=21518</a:t>
            </a:r>
          </a:p>
        </p:txBody>
      </p:sp>
    </p:spTree>
    <p:extLst>
      <p:ext uri="{BB962C8B-B14F-4D97-AF65-F5344CB8AC3E}">
        <p14:creationId xmlns:p14="http://schemas.microsoft.com/office/powerpoint/2010/main" val="1585621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a:spLocks noChangeArrowheads="1"/>
          </p:cNvSpPr>
          <p:nvPr/>
        </p:nvSpPr>
        <p:spPr bwMode="auto">
          <a:xfrm>
            <a:off x="6512707" y="5065993"/>
            <a:ext cx="29392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ru-RU" sz="1800" i="0" u="none" strike="noStrike" cap="none" normalizeH="0" baseline="0" dirty="0">
                <a:ln>
                  <a:noFill/>
                </a:ln>
                <a:effectLst/>
                <a:latin typeface="Open Sans Semibold" panose="020B0706030804020204" pitchFamily="34" charset="0"/>
                <a:ea typeface="Open Sans Semibold" panose="020B0706030804020204" pitchFamily="34" charset="0"/>
                <a:cs typeface="Open Sans Semibold" panose="020B0706030804020204" pitchFamily="34" charset="0"/>
              </a:rPr>
              <a:t>ENVIRONMENTÁLNÍ NADĚJE</a:t>
            </a:r>
            <a:endParaRPr kumimoji="0" lang="ru-RU" altLang="ru-RU" sz="1800" i="0" u="none" strike="noStrike" cap="none" normalizeH="0" baseline="0" dirty="0">
              <a:ln>
                <a:noFill/>
              </a:ln>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nvGrpSpPr>
          <p:cNvPr id="2" name="Skupina 1">
            <a:extLst>
              <a:ext uri="{FF2B5EF4-FFF2-40B4-BE49-F238E27FC236}">
                <a16:creationId xmlns:a16="http://schemas.microsoft.com/office/drawing/2014/main" id="{52541426-1E4C-4828-B850-5ACBB78D1000}"/>
              </a:ext>
            </a:extLst>
          </p:cNvPr>
          <p:cNvGrpSpPr/>
          <p:nvPr/>
        </p:nvGrpSpPr>
        <p:grpSpPr>
          <a:xfrm>
            <a:off x="227371" y="1310656"/>
            <a:ext cx="9913202" cy="4999918"/>
            <a:chOff x="1181100" y="954964"/>
            <a:chExt cx="9913202" cy="4999918"/>
          </a:xfrm>
        </p:grpSpPr>
        <p:grpSp>
          <p:nvGrpSpPr>
            <p:cNvPr id="28" name="Group 27"/>
            <p:cNvGrpSpPr/>
            <p:nvPr/>
          </p:nvGrpSpPr>
          <p:grpSpPr>
            <a:xfrm>
              <a:off x="8753475" y="2425700"/>
              <a:ext cx="1887537" cy="1892300"/>
              <a:chOff x="8753475" y="2425700"/>
              <a:chExt cx="1887537" cy="1892300"/>
            </a:xfrm>
          </p:grpSpPr>
          <p:sp>
            <p:nvSpPr>
              <p:cNvPr id="6" name="Oval 6"/>
              <p:cNvSpPr>
                <a:spLocks noChangeArrowheads="1"/>
              </p:cNvSpPr>
              <p:nvPr/>
            </p:nvSpPr>
            <p:spPr bwMode="auto">
              <a:xfrm>
                <a:off x="8753475" y="2425700"/>
                <a:ext cx="1887537" cy="1892300"/>
              </a:xfrm>
              <a:prstGeom prst="ellipse">
                <a:avLst/>
              </a:prstGeom>
              <a:noFill/>
              <a:ln w="38100"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Oval 7"/>
              <p:cNvSpPr>
                <a:spLocks noChangeArrowheads="1"/>
              </p:cNvSpPr>
              <p:nvPr/>
            </p:nvSpPr>
            <p:spPr bwMode="auto">
              <a:xfrm>
                <a:off x="8936038" y="2611438"/>
                <a:ext cx="1522412" cy="1519238"/>
              </a:xfrm>
              <a:prstGeom prst="ellipse">
                <a:avLst/>
              </a:prstGeom>
              <a:noFill/>
              <a:ln w="3810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grpSp>
          <p:nvGrpSpPr>
            <p:cNvPr id="27" name="Group 26"/>
            <p:cNvGrpSpPr/>
            <p:nvPr/>
          </p:nvGrpSpPr>
          <p:grpSpPr>
            <a:xfrm>
              <a:off x="6230938" y="1366838"/>
              <a:ext cx="3241675" cy="2951163"/>
              <a:chOff x="6230938" y="1366838"/>
              <a:chExt cx="3241675" cy="2951163"/>
            </a:xfrm>
          </p:grpSpPr>
          <p:sp>
            <p:nvSpPr>
              <p:cNvPr id="8" name="Freeform 8"/>
              <p:cNvSpPr>
                <a:spLocks/>
              </p:cNvSpPr>
              <p:nvPr/>
            </p:nvSpPr>
            <p:spPr bwMode="auto">
              <a:xfrm>
                <a:off x="6230938" y="1366838"/>
                <a:ext cx="3241675" cy="2951163"/>
              </a:xfrm>
              <a:custGeom>
                <a:avLst/>
                <a:gdLst>
                  <a:gd name="T0" fmla="*/ 183 w 852"/>
                  <a:gd name="T1" fmla="*/ 287 h 775"/>
                  <a:gd name="T2" fmla="*/ 248 w 852"/>
                  <a:gd name="T3" fmla="*/ 278 h 775"/>
                  <a:gd name="T4" fmla="*/ 496 w 852"/>
                  <a:gd name="T5" fmla="*/ 526 h 775"/>
                  <a:gd name="T6" fmla="*/ 248 w 852"/>
                  <a:gd name="T7" fmla="*/ 775 h 775"/>
                  <a:gd name="T8" fmla="*/ 0 w 852"/>
                  <a:gd name="T9" fmla="*/ 526 h 775"/>
                  <a:gd name="T10" fmla="*/ 852 w 852"/>
                  <a:gd name="T11" fmla="*/ 232 h 775"/>
                </a:gdLst>
                <a:ahLst/>
                <a:cxnLst>
                  <a:cxn ang="0">
                    <a:pos x="T0" y="T1"/>
                  </a:cxn>
                  <a:cxn ang="0">
                    <a:pos x="T2" y="T3"/>
                  </a:cxn>
                  <a:cxn ang="0">
                    <a:pos x="T4" y="T5"/>
                  </a:cxn>
                  <a:cxn ang="0">
                    <a:pos x="T6" y="T7"/>
                  </a:cxn>
                  <a:cxn ang="0">
                    <a:pos x="T8" y="T9"/>
                  </a:cxn>
                  <a:cxn ang="0">
                    <a:pos x="T10" y="T11"/>
                  </a:cxn>
                </a:cxnLst>
                <a:rect l="0" t="0" r="r" b="b"/>
                <a:pathLst>
                  <a:path w="852" h="775">
                    <a:moveTo>
                      <a:pt x="183" y="287"/>
                    </a:moveTo>
                    <a:cubicBezTo>
                      <a:pt x="204" y="281"/>
                      <a:pt x="226" y="278"/>
                      <a:pt x="248" y="278"/>
                    </a:cubicBezTo>
                    <a:cubicBezTo>
                      <a:pt x="385" y="278"/>
                      <a:pt x="496" y="389"/>
                      <a:pt x="496" y="526"/>
                    </a:cubicBezTo>
                    <a:cubicBezTo>
                      <a:pt x="496" y="664"/>
                      <a:pt x="385" y="775"/>
                      <a:pt x="248" y="775"/>
                    </a:cubicBezTo>
                    <a:cubicBezTo>
                      <a:pt x="111" y="775"/>
                      <a:pt x="0" y="664"/>
                      <a:pt x="0" y="526"/>
                    </a:cubicBezTo>
                    <a:cubicBezTo>
                      <a:pt x="0" y="184"/>
                      <a:pt x="511" y="0"/>
                      <a:pt x="852" y="232"/>
                    </a:cubicBezTo>
                  </a:path>
                </a:pathLst>
              </a:custGeom>
              <a:noFill/>
              <a:ln w="3810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9" name="Freeform 9"/>
              <p:cNvSpPr>
                <a:spLocks/>
              </p:cNvSpPr>
              <p:nvPr/>
            </p:nvSpPr>
            <p:spPr bwMode="auto">
              <a:xfrm>
                <a:off x="9251950" y="2063750"/>
                <a:ext cx="220662" cy="185738"/>
              </a:xfrm>
              <a:custGeom>
                <a:avLst/>
                <a:gdLst>
                  <a:gd name="T0" fmla="*/ 63 w 139"/>
                  <a:gd name="T1" fmla="*/ 0 h 117"/>
                  <a:gd name="T2" fmla="*/ 139 w 139"/>
                  <a:gd name="T3" fmla="*/ 117 h 117"/>
                  <a:gd name="T4" fmla="*/ 0 w 139"/>
                  <a:gd name="T5" fmla="*/ 103 h 117"/>
                </a:gdLst>
                <a:ahLst/>
                <a:cxnLst>
                  <a:cxn ang="0">
                    <a:pos x="T0" y="T1"/>
                  </a:cxn>
                  <a:cxn ang="0">
                    <a:pos x="T2" y="T3"/>
                  </a:cxn>
                  <a:cxn ang="0">
                    <a:pos x="T4" y="T5"/>
                  </a:cxn>
                </a:cxnLst>
                <a:rect l="0" t="0" r="r" b="b"/>
                <a:pathLst>
                  <a:path w="139" h="117">
                    <a:moveTo>
                      <a:pt x="63" y="0"/>
                    </a:moveTo>
                    <a:lnTo>
                      <a:pt x="139" y="117"/>
                    </a:lnTo>
                    <a:lnTo>
                      <a:pt x="0" y="103"/>
                    </a:lnTo>
                  </a:path>
                </a:pathLst>
              </a:custGeom>
              <a:noFill/>
              <a:ln w="3810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 name="Oval 10"/>
              <p:cNvSpPr>
                <a:spLocks noChangeArrowheads="1"/>
              </p:cNvSpPr>
              <p:nvPr/>
            </p:nvSpPr>
            <p:spPr bwMode="auto">
              <a:xfrm>
                <a:off x="6413500" y="2611438"/>
                <a:ext cx="1522412" cy="1519238"/>
              </a:xfrm>
              <a:prstGeom prst="ellipse">
                <a:avLst/>
              </a:prstGeom>
              <a:noFill/>
              <a:ln w="3810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grpSp>
          <p:nvGrpSpPr>
            <p:cNvPr id="26" name="Group 25"/>
            <p:cNvGrpSpPr/>
            <p:nvPr/>
          </p:nvGrpSpPr>
          <p:grpSpPr>
            <a:xfrm>
              <a:off x="3703638" y="2425700"/>
              <a:ext cx="3246437" cy="2951163"/>
              <a:chOff x="3703638" y="2425700"/>
              <a:chExt cx="3246437" cy="2951163"/>
            </a:xfrm>
          </p:grpSpPr>
          <p:sp>
            <p:nvSpPr>
              <p:cNvPr id="11" name="Freeform 11"/>
              <p:cNvSpPr>
                <a:spLocks/>
              </p:cNvSpPr>
              <p:nvPr/>
            </p:nvSpPr>
            <p:spPr bwMode="auto">
              <a:xfrm>
                <a:off x="3703638" y="2425700"/>
                <a:ext cx="3246437" cy="2951163"/>
              </a:xfrm>
              <a:custGeom>
                <a:avLst/>
                <a:gdLst>
                  <a:gd name="T0" fmla="*/ 184 w 853"/>
                  <a:gd name="T1" fmla="*/ 488 h 775"/>
                  <a:gd name="T2" fmla="*/ 249 w 853"/>
                  <a:gd name="T3" fmla="*/ 497 h 775"/>
                  <a:gd name="T4" fmla="*/ 497 w 853"/>
                  <a:gd name="T5" fmla="*/ 248 h 775"/>
                  <a:gd name="T6" fmla="*/ 249 w 853"/>
                  <a:gd name="T7" fmla="*/ 0 h 775"/>
                  <a:gd name="T8" fmla="*/ 0 w 853"/>
                  <a:gd name="T9" fmla="*/ 248 h 775"/>
                  <a:gd name="T10" fmla="*/ 853 w 853"/>
                  <a:gd name="T11" fmla="*/ 543 h 775"/>
                </a:gdLst>
                <a:ahLst/>
                <a:cxnLst>
                  <a:cxn ang="0">
                    <a:pos x="T0" y="T1"/>
                  </a:cxn>
                  <a:cxn ang="0">
                    <a:pos x="T2" y="T3"/>
                  </a:cxn>
                  <a:cxn ang="0">
                    <a:pos x="T4" y="T5"/>
                  </a:cxn>
                  <a:cxn ang="0">
                    <a:pos x="T6" y="T7"/>
                  </a:cxn>
                  <a:cxn ang="0">
                    <a:pos x="T8" y="T9"/>
                  </a:cxn>
                  <a:cxn ang="0">
                    <a:pos x="T10" y="T11"/>
                  </a:cxn>
                </a:cxnLst>
                <a:rect l="0" t="0" r="r" b="b"/>
                <a:pathLst>
                  <a:path w="853" h="775">
                    <a:moveTo>
                      <a:pt x="184" y="488"/>
                    </a:moveTo>
                    <a:cubicBezTo>
                      <a:pt x="205" y="494"/>
                      <a:pt x="226" y="497"/>
                      <a:pt x="249" y="497"/>
                    </a:cubicBezTo>
                    <a:cubicBezTo>
                      <a:pt x="386" y="497"/>
                      <a:pt x="497" y="386"/>
                      <a:pt x="497" y="248"/>
                    </a:cubicBezTo>
                    <a:cubicBezTo>
                      <a:pt x="497" y="111"/>
                      <a:pt x="386" y="0"/>
                      <a:pt x="249" y="0"/>
                    </a:cubicBezTo>
                    <a:cubicBezTo>
                      <a:pt x="112" y="0"/>
                      <a:pt x="0" y="111"/>
                      <a:pt x="0" y="248"/>
                    </a:cubicBezTo>
                    <a:cubicBezTo>
                      <a:pt x="0" y="591"/>
                      <a:pt x="512" y="775"/>
                      <a:pt x="853" y="543"/>
                    </a:cubicBezTo>
                  </a:path>
                </a:pathLst>
              </a:custGeom>
              <a:noFill/>
              <a:ln w="3810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 name="Freeform 12"/>
              <p:cNvSpPr>
                <a:spLocks/>
              </p:cNvSpPr>
              <p:nvPr/>
            </p:nvSpPr>
            <p:spPr bwMode="auto">
              <a:xfrm>
                <a:off x="6729413" y="4492625"/>
                <a:ext cx="220662" cy="187325"/>
              </a:xfrm>
              <a:custGeom>
                <a:avLst/>
                <a:gdLst>
                  <a:gd name="T0" fmla="*/ 62 w 139"/>
                  <a:gd name="T1" fmla="*/ 118 h 118"/>
                  <a:gd name="T2" fmla="*/ 139 w 139"/>
                  <a:gd name="T3" fmla="*/ 0 h 118"/>
                  <a:gd name="T4" fmla="*/ 0 w 139"/>
                  <a:gd name="T5" fmla="*/ 15 h 118"/>
                </a:gdLst>
                <a:ahLst/>
                <a:cxnLst>
                  <a:cxn ang="0">
                    <a:pos x="T0" y="T1"/>
                  </a:cxn>
                  <a:cxn ang="0">
                    <a:pos x="T2" y="T3"/>
                  </a:cxn>
                  <a:cxn ang="0">
                    <a:pos x="T4" y="T5"/>
                  </a:cxn>
                </a:cxnLst>
                <a:rect l="0" t="0" r="r" b="b"/>
                <a:pathLst>
                  <a:path w="139" h="118">
                    <a:moveTo>
                      <a:pt x="62" y="118"/>
                    </a:moveTo>
                    <a:lnTo>
                      <a:pt x="139" y="0"/>
                    </a:lnTo>
                    <a:lnTo>
                      <a:pt x="0" y="15"/>
                    </a:lnTo>
                  </a:path>
                </a:pathLst>
              </a:custGeom>
              <a:noFill/>
              <a:ln w="3810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 name="Oval 13"/>
              <p:cNvSpPr>
                <a:spLocks noChangeArrowheads="1"/>
              </p:cNvSpPr>
              <p:nvPr/>
            </p:nvSpPr>
            <p:spPr bwMode="auto">
              <a:xfrm>
                <a:off x="3890963" y="2611438"/>
                <a:ext cx="1517650" cy="1519238"/>
              </a:xfrm>
              <a:prstGeom prst="ellipse">
                <a:avLst/>
              </a:prstGeom>
              <a:noFill/>
              <a:ln w="3810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grpSp>
          <p:nvGrpSpPr>
            <p:cNvPr id="22" name="Group 21"/>
            <p:cNvGrpSpPr/>
            <p:nvPr/>
          </p:nvGrpSpPr>
          <p:grpSpPr>
            <a:xfrm>
              <a:off x="1181100" y="1366838"/>
              <a:ext cx="3246438" cy="2951163"/>
              <a:chOff x="1181100" y="1366838"/>
              <a:chExt cx="3246438" cy="2951163"/>
            </a:xfrm>
          </p:grpSpPr>
          <p:sp>
            <p:nvSpPr>
              <p:cNvPr id="14" name="Freeform 14"/>
              <p:cNvSpPr>
                <a:spLocks/>
              </p:cNvSpPr>
              <p:nvPr/>
            </p:nvSpPr>
            <p:spPr bwMode="auto">
              <a:xfrm>
                <a:off x="1181100" y="1366838"/>
                <a:ext cx="3246437" cy="2951163"/>
              </a:xfrm>
              <a:custGeom>
                <a:avLst/>
                <a:gdLst>
                  <a:gd name="T0" fmla="*/ 184 w 853"/>
                  <a:gd name="T1" fmla="*/ 287 h 775"/>
                  <a:gd name="T2" fmla="*/ 248 w 853"/>
                  <a:gd name="T3" fmla="*/ 278 h 775"/>
                  <a:gd name="T4" fmla="*/ 496 w 853"/>
                  <a:gd name="T5" fmla="*/ 526 h 775"/>
                  <a:gd name="T6" fmla="*/ 248 w 853"/>
                  <a:gd name="T7" fmla="*/ 775 h 775"/>
                  <a:gd name="T8" fmla="*/ 0 w 853"/>
                  <a:gd name="T9" fmla="*/ 526 h 775"/>
                  <a:gd name="T10" fmla="*/ 853 w 853"/>
                  <a:gd name="T11" fmla="*/ 232 h 775"/>
                </a:gdLst>
                <a:ahLst/>
                <a:cxnLst>
                  <a:cxn ang="0">
                    <a:pos x="T0" y="T1"/>
                  </a:cxn>
                  <a:cxn ang="0">
                    <a:pos x="T2" y="T3"/>
                  </a:cxn>
                  <a:cxn ang="0">
                    <a:pos x="T4" y="T5"/>
                  </a:cxn>
                  <a:cxn ang="0">
                    <a:pos x="T6" y="T7"/>
                  </a:cxn>
                  <a:cxn ang="0">
                    <a:pos x="T8" y="T9"/>
                  </a:cxn>
                  <a:cxn ang="0">
                    <a:pos x="T10" y="T11"/>
                  </a:cxn>
                </a:cxnLst>
                <a:rect l="0" t="0" r="r" b="b"/>
                <a:pathLst>
                  <a:path w="853" h="775">
                    <a:moveTo>
                      <a:pt x="184" y="287"/>
                    </a:moveTo>
                    <a:cubicBezTo>
                      <a:pt x="204" y="281"/>
                      <a:pt x="226" y="278"/>
                      <a:pt x="248" y="278"/>
                    </a:cubicBezTo>
                    <a:cubicBezTo>
                      <a:pt x="385" y="278"/>
                      <a:pt x="496" y="389"/>
                      <a:pt x="496" y="526"/>
                    </a:cubicBezTo>
                    <a:cubicBezTo>
                      <a:pt x="496" y="664"/>
                      <a:pt x="385" y="775"/>
                      <a:pt x="248" y="775"/>
                    </a:cubicBezTo>
                    <a:cubicBezTo>
                      <a:pt x="111" y="775"/>
                      <a:pt x="0" y="664"/>
                      <a:pt x="0" y="526"/>
                    </a:cubicBezTo>
                    <a:cubicBezTo>
                      <a:pt x="0" y="184"/>
                      <a:pt x="512" y="0"/>
                      <a:pt x="853" y="232"/>
                    </a:cubicBezTo>
                  </a:path>
                </a:pathLst>
              </a:custGeom>
              <a:noFill/>
              <a:ln w="381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 name="Freeform 15"/>
              <p:cNvSpPr>
                <a:spLocks/>
              </p:cNvSpPr>
              <p:nvPr/>
            </p:nvSpPr>
            <p:spPr bwMode="auto">
              <a:xfrm>
                <a:off x="4202113" y="2063750"/>
                <a:ext cx="225425" cy="185738"/>
              </a:xfrm>
              <a:custGeom>
                <a:avLst/>
                <a:gdLst>
                  <a:gd name="T0" fmla="*/ 65 w 142"/>
                  <a:gd name="T1" fmla="*/ 0 h 117"/>
                  <a:gd name="T2" fmla="*/ 142 w 142"/>
                  <a:gd name="T3" fmla="*/ 117 h 117"/>
                  <a:gd name="T4" fmla="*/ 0 w 142"/>
                  <a:gd name="T5" fmla="*/ 103 h 117"/>
                </a:gdLst>
                <a:ahLst/>
                <a:cxnLst>
                  <a:cxn ang="0">
                    <a:pos x="T0" y="T1"/>
                  </a:cxn>
                  <a:cxn ang="0">
                    <a:pos x="T2" y="T3"/>
                  </a:cxn>
                  <a:cxn ang="0">
                    <a:pos x="T4" y="T5"/>
                  </a:cxn>
                </a:cxnLst>
                <a:rect l="0" t="0" r="r" b="b"/>
                <a:pathLst>
                  <a:path w="142" h="117">
                    <a:moveTo>
                      <a:pt x="65" y="0"/>
                    </a:moveTo>
                    <a:lnTo>
                      <a:pt x="142" y="117"/>
                    </a:lnTo>
                    <a:lnTo>
                      <a:pt x="0" y="103"/>
                    </a:lnTo>
                  </a:path>
                </a:pathLst>
              </a:custGeom>
              <a:noFill/>
              <a:ln w="381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 name="Oval 16"/>
              <p:cNvSpPr>
                <a:spLocks noChangeArrowheads="1"/>
              </p:cNvSpPr>
              <p:nvPr/>
            </p:nvSpPr>
            <p:spPr bwMode="auto">
              <a:xfrm>
                <a:off x="1363663" y="2611438"/>
                <a:ext cx="1522412" cy="1519238"/>
              </a:xfrm>
              <a:prstGeom prst="ellipse">
                <a:avLst/>
              </a:prstGeom>
              <a:noFill/>
              <a:ln w="381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sp>
          <p:nvSpPr>
            <p:cNvPr id="20" name="Freeform 20"/>
            <p:cNvSpPr>
              <a:spLocks noEditPoints="1"/>
            </p:cNvSpPr>
            <p:nvPr/>
          </p:nvSpPr>
          <p:spPr bwMode="auto">
            <a:xfrm>
              <a:off x="1671638" y="3114675"/>
              <a:ext cx="909637" cy="514350"/>
            </a:xfrm>
            <a:custGeom>
              <a:avLst/>
              <a:gdLst>
                <a:gd name="T0" fmla="*/ 56 w 239"/>
                <a:gd name="T1" fmla="*/ 110 h 135"/>
                <a:gd name="T2" fmla="*/ 55 w 239"/>
                <a:gd name="T3" fmla="*/ 100 h 135"/>
                <a:gd name="T4" fmla="*/ 69 w 239"/>
                <a:gd name="T5" fmla="*/ 87 h 135"/>
                <a:gd name="T6" fmla="*/ 77 w 239"/>
                <a:gd name="T7" fmla="*/ 94 h 135"/>
                <a:gd name="T8" fmla="*/ 66 w 239"/>
                <a:gd name="T9" fmla="*/ 109 h 135"/>
                <a:gd name="T10" fmla="*/ 145 w 239"/>
                <a:gd name="T11" fmla="*/ 98 h 135"/>
                <a:gd name="T12" fmla="*/ 174 w 239"/>
                <a:gd name="T13" fmla="*/ 110 h 135"/>
                <a:gd name="T14" fmla="*/ 175 w 239"/>
                <a:gd name="T15" fmla="*/ 98 h 135"/>
                <a:gd name="T16" fmla="*/ 146 w 239"/>
                <a:gd name="T17" fmla="*/ 120 h 135"/>
                <a:gd name="T18" fmla="*/ 159 w 239"/>
                <a:gd name="T19" fmla="*/ 121 h 135"/>
                <a:gd name="T20" fmla="*/ 162 w 239"/>
                <a:gd name="T21" fmla="*/ 110 h 135"/>
                <a:gd name="T22" fmla="*/ 130 w 239"/>
                <a:gd name="T23" fmla="*/ 129 h 135"/>
                <a:gd name="T24" fmla="*/ 143 w 239"/>
                <a:gd name="T25" fmla="*/ 130 h 135"/>
                <a:gd name="T26" fmla="*/ 146 w 239"/>
                <a:gd name="T27" fmla="*/ 120 h 135"/>
                <a:gd name="T28" fmla="*/ 111 w 239"/>
                <a:gd name="T29" fmla="*/ 132 h 135"/>
                <a:gd name="T30" fmla="*/ 127 w 239"/>
                <a:gd name="T31" fmla="*/ 131 h 135"/>
                <a:gd name="T32" fmla="*/ 76 w 239"/>
                <a:gd name="T33" fmla="*/ 120 h 135"/>
                <a:gd name="T34" fmla="*/ 92 w 239"/>
                <a:gd name="T35" fmla="*/ 92 h 135"/>
                <a:gd name="T36" fmla="*/ 81 w 239"/>
                <a:gd name="T37" fmla="*/ 92 h 135"/>
                <a:gd name="T38" fmla="*/ 66 w 239"/>
                <a:gd name="T39" fmla="*/ 121 h 135"/>
                <a:gd name="T40" fmla="*/ 76 w 239"/>
                <a:gd name="T41" fmla="*/ 120 h 135"/>
                <a:gd name="T42" fmla="*/ 104 w 239"/>
                <a:gd name="T43" fmla="*/ 110 h 135"/>
                <a:gd name="T44" fmla="*/ 98 w 239"/>
                <a:gd name="T45" fmla="*/ 98 h 135"/>
                <a:gd name="T46" fmla="*/ 79 w 239"/>
                <a:gd name="T47" fmla="*/ 117 h 135"/>
                <a:gd name="T48" fmla="*/ 85 w 239"/>
                <a:gd name="T49" fmla="*/ 129 h 135"/>
                <a:gd name="T50" fmla="*/ 110 w 239"/>
                <a:gd name="T51" fmla="*/ 125 h 135"/>
                <a:gd name="T52" fmla="*/ 111 w 239"/>
                <a:gd name="T53" fmla="*/ 112 h 135"/>
                <a:gd name="T54" fmla="*/ 101 w 239"/>
                <a:gd name="T55" fmla="*/ 113 h 135"/>
                <a:gd name="T56" fmla="*/ 93 w 239"/>
                <a:gd name="T57" fmla="*/ 133 h 135"/>
                <a:gd name="T58" fmla="*/ 103 w 239"/>
                <a:gd name="T59" fmla="*/ 132 h 135"/>
                <a:gd name="T60" fmla="*/ 205 w 239"/>
                <a:gd name="T61" fmla="*/ 1 h 135"/>
                <a:gd name="T62" fmla="*/ 200 w 239"/>
                <a:gd name="T63" fmla="*/ 84 h 135"/>
                <a:gd name="T64" fmla="*/ 169 w 239"/>
                <a:gd name="T65" fmla="*/ 31 h 135"/>
                <a:gd name="T66" fmla="*/ 118 w 239"/>
                <a:gd name="T67" fmla="*/ 35 h 135"/>
                <a:gd name="T68" fmla="*/ 114 w 239"/>
                <a:gd name="T69" fmla="*/ 36 h 135"/>
                <a:gd name="T70" fmla="*/ 87 w 239"/>
                <a:gd name="T71" fmla="*/ 70 h 135"/>
                <a:gd name="T72" fmla="*/ 129 w 239"/>
                <a:gd name="T73" fmla="*/ 63 h 135"/>
                <a:gd name="T74" fmla="*/ 196 w 239"/>
                <a:gd name="T75" fmla="*/ 77 h 135"/>
                <a:gd name="T76" fmla="*/ 182 w 239"/>
                <a:gd name="T77" fmla="*/ 89 h 135"/>
                <a:gd name="T78" fmla="*/ 60 w 239"/>
                <a:gd name="T79" fmla="*/ 96 h 135"/>
                <a:gd name="T80" fmla="*/ 0 w 239"/>
                <a:gd name="T81" fmla="*/ 61 h 135"/>
                <a:gd name="T82" fmla="*/ 83 w 239"/>
                <a:gd name="T83" fmla="*/ 28 h 135"/>
                <a:gd name="T84" fmla="*/ 38 w 239"/>
                <a:gd name="T85" fmla="*/ 85 h 135"/>
                <a:gd name="T86" fmla="*/ 102 w 239"/>
                <a:gd name="T87" fmla="*/ 4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9" h="135">
                  <a:moveTo>
                    <a:pt x="62" y="112"/>
                  </a:moveTo>
                  <a:cubicBezTo>
                    <a:pt x="60" y="112"/>
                    <a:pt x="58" y="111"/>
                    <a:pt x="56" y="110"/>
                  </a:cubicBezTo>
                  <a:cubicBezTo>
                    <a:pt x="55" y="109"/>
                    <a:pt x="54" y="107"/>
                    <a:pt x="54" y="105"/>
                  </a:cubicBezTo>
                  <a:cubicBezTo>
                    <a:pt x="54" y="103"/>
                    <a:pt x="54" y="101"/>
                    <a:pt x="55" y="100"/>
                  </a:cubicBezTo>
                  <a:cubicBezTo>
                    <a:pt x="65" y="89"/>
                    <a:pt x="65" y="89"/>
                    <a:pt x="65" y="89"/>
                  </a:cubicBezTo>
                  <a:cubicBezTo>
                    <a:pt x="66" y="88"/>
                    <a:pt x="67" y="87"/>
                    <a:pt x="69" y="87"/>
                  </a:cubicBezTo>
                  <a:cubicBezTo>
                    <a:pt x="71" y="87"/>
                    <a:pt x="73" y="88"/>
                    <a:pt x="75" y="89"/>
                  </a:cubicBezTo>
                  <a:cubicBezTo>
                    <a:pt x="76" y="90"/>
                    <a:pt x="77" y="92"/>
                    <a:pt x="77" y="94"/>
                  </a:cubicBezTo>
                  <a:cubicBezTo>
                    <a:pt x="77" y="96"/>
                    <a:pt x="77" y="98"/>
                    <a:pt x="75" y="99"/>
                  </a:cubicBezTo>
                  <a:cubicBezTo>
                    <a:pt x="66" y="109"/>
                    <a:pt x="66" y="109"/>
                    <a:pt x="66" y="109"/>
                  </a:cubicBezTo>
                  <a:cubicBezTo>
                    <a:pt x="65" y="111"/>
                    <a:pt x="63" y="111"/>
                    <a:pt x="62" y="112"/>
                  </a:cubicBezTo>
                  <a:close/>
                  <a:moveTo>
                    <a:pt x="145" y="98"/>
                  </a:moveTo>
                  <a:cubicBezTo>
                    <a:pt x="145" y="98"/>
                    <a:pt x="162" y="112"/>
                    <a:pt x="167" y="113"/>
                  </a:cubicBezTo>
                  <a:cubicBezTo>
                    <a:pt x="171" y="113"/>
                    <a:pt x="172" y="112"/>
                    <a:pt x="174" y="110"/>
                  </a:cubicBezTo>
                  <a:cubicBezTo>
                    <a:pt x="176" y="108"/>
                    <a:pt x="177" y="106"/>
                    <a:pt x="177" y="103"/>
                  </a:cubicBezTo>
                  <a:cubicBezTo>
                    <a:pt x="177" y="101"/>
                    <a:pt x="176" y="99"/>
                    <a:pt x="175" y="98"/>
                  </a:cubicBezTo>
                  <a:moveTo>
                    <a:pt x="131" y="107"/>
                  </a:moveTo>
                  <a:cubicBezTo>
                    <a:pt x="146" y="120"/>
                    <a:pt x="146" y="120"/>
                    <a:pt x="146" y="120"/>
                  </a:cubicBezTo>
                  <a:cubicBezTo>
                    <a:pt x="147" y="122"/>
                    <a:pt x="150" y="123"/>
                    <a:pt x="152" y="123"/>
                  </a:cubicBezTo>
                  <a:cubicBezTo>
                    <a:pt x="155" y="123"/>
                    <a:pt x="157" y="122"/>
                    <a:pt x="159" y="121"/>
                  </a:cubicBezTo>
                  <a:cubicBezTo>
                    <a:pt x="161" y="119"/>
                    <a:pt x="162" y="116"/>
                    <a:pt x="162" y="113"/>
                  </a:cubicBezTo>
                  <a:cubicBezTo>
                    <a:pt x="162" y="112"/>
                    <a:pt x="162" y="111"/>
                    <a:pt x="162" y="110"/>
                  </a:cubicBezTo>
                  <a:moveTo>
                    <a:pt x="123" y="123"/>
                  </a:moveTo>
                  <a:cubicBezTo>
                    <a:pt x="130" y="129"/>
                    <a:pt x="130" y="129"/>
                    <a:pt x="130" y="129"/>
                  </a:cubicBezTo>
                  <a:cubicBezTo>
                    <a:pt x="131" y="131"/>
                    <a:pt x="134" y="132"/>
                    <a:pt x="136" y="132"/>
                  </a:cubicBezTo>
                  <a:cubicBezTo>
                    <a:pt x="139" y="133"/>
                    <a:pt x="141" y="132"/>
                    <a:pt x="143" y="130"/>
                  </a:cubicBezTo>
                  <a:cubicBezTo>
                    <a:pt x="145" y="128"/>
                    <a:pt x="146" y="125"/>
                    <a:pt x="146" y="123"/>
                  </a:cubicBezTo>
                  <a:cubicBezTo>
                    <a:pt x="146" y="122"/>
                    <a:pt x="146" y="121"/>
                    <a:pt x="146" y="120"/>
                  </a:cubicBezTo>
                  <a:moveTo>
                    <a:pt x="106" y="129"/>
                  </a:moveTo>
                  <a:cubicBezTo>
                    <a:pt x="111" y="132"/>
                    <a:pt x="111" y="132"/>
                    <a:pt x="111" y="132"/>
                  </a:cubicBezTo>
                  <a:cubicBezTo>
                    <a:pt x="113" y="133"/>
                    <a:pt x="116" y="133"/>
                    <a:pt x="120" y="133"/>
                  </a:cubicBezTo>
                  <a:cubicBezTo>
                    <a:pt x="122" y="133"/>
                    <a:pt x="125" y="132"/>
                    <a:pt x="127" y="131"/>
                  </a:cubicBezTo>
                  <a:cubicBezTo>
                    <a:pt x="128" y="130"/>
                    <a:pt x="128" y="129"/>
                    <a:pt x="129" y="128"/>
                  </a:cubicBezTo>
                  <a:moveTo>
                    <a:pt x="76" y="120"/>
                  </a:moveTo>
                  <a:cubicBezTo>
                    <a:pt x="92" y="102"/>
                    <a:pt x="92" y="102"/>
                    <a:pt x="92" y="102"/>
                  </a:cubicBezTo>
                  <a:cubicBezTo>
                    <a:pt x="95" y="99"/>
                    <a:pt x="94" y="94"/>
                    <a:pt x="92" y="92"/>
                  </a:cubicBezTo>
                  <a:cubicBezTo>
                    <a:pt x="90" y="90"/>
                    <a:pt x="88" y="90"/>
                    <a:pt x="86" y="90"/>
                  </a:cubicBezTo>
                  <a:cubicBezTo>
                    <a:pt x="84" y="90"/>
                    <a:pt x="83" y="91"/>
                    <a:pt x="81" y="92"/>
                  </a:cubicBezTo>
                  <a:cubicBezTo>
                    <a:pt x="65" y="111"/>
                    <a:pt x="65" y="111"/>
                    <a:pt x="65" y="111"/>
                  </a:cubicBezTo>
                  <a:cubicBezTo>
                    <a:pt x="62" y="113"/>
                    <a:pt x="63" y="118"/>
                    <a:pt x="66" y="121"/>
                  </a:cubicBezTo>
                  <a:cubicBezTo>
                    <a:pt x="67" y="122"/>
                    <a:pt x="69" y="123"/>
                    <a:pt x="71" y="122"/>
                  </a:cubicBezTo>
                  <a:cubicBezTo>
                    <a:pt x="73" y="122"/>
                    <a:pt x="75" y="121"/>
                    <a:pt x="76" y="120"/>
                  </a:cubicBezTo>
                  <a:close/>
                  <a:moveTo>
                    <a:pt x="89" y="127"/>
                  </a:moveTo>
                  <a:cubicBezTo>
                    <a:pt x="104" y="110"/>
                    <a:pt x="104" y="110"/>
                    <a:pt x="104" y="110"/>
                  </a:cubicBezTo>
                  <a:cubicBezTo>
                    <a:pt x="107" y="107"/>
                    <a:pt x="107" y="102"/>
                    <a:pt x="104" y="100"/>
                  </a:cubicBezTo>
                  <a:cubicBezTo>
                    <a:pt x="102" y="98"/>
                    <a:pt x="100" y="98"/>
                    <a:pt x="98" y="98"/>
                  </a:cubicBezTo>
                  <a:cubicBezTo>
                    <a:pt x="96" y="98"/>
                    <a:pt x="95" y="99"/>
                    <a:pt x="94" y="100"/>
                  </a:cubicBezTo>
                  <a:cubicBezTo>
                    <a:pt x="79" y="117"/>
                    <a:pt x="79" y="117"/>
                    <a:pt x="79" y="117"/>
                  </a:cubicBezTo>
                  <a:cubicBezTo>
                    <a:pt x="76" y="120"/>
                    <a:pt x="76" y="124"/>
                    <a:pt x="79" y="127"/>
                  </a:cubicBezTo>
                  <a:cubicBezTo>
                    <a:pt x="81" y="129"/>
                    <a:pt x="83" y="129"/>
                    <a:pt x="85" y="129"/>
                  </a:cubicBezTo>
                  <a:cubicBezTo>
                    <a:pt x="87" y="129"/>
                    <a:pt x="88" y="128"/>
                    <a:pt x="89" y="127"/>
                  </a:cubicBezTo>
                  <a:close/>
                  <a:moveTo>
                    <a:pt x="110" y="125"/>
                  </a:moveTo>
                  <a:cubicBezTo>
                    <a:pt x="112" y="123"/>
                    <a:pt x="112" y="123"/>
                    <a:pt x="112" y="123"/>
                  </a:cubicBezTo>
                  <a:cubicBezTo>
                    <a:pt x="115" y="120"/>
                    <a:pt x="114" y="115"/>
                    <a:pt x="111" y="112"/>
                  </a:cubicBezTo>
                  <a:cubicBezTo>
                    <a:pt x="110" y="111"/>
                    <a:pt x="108" y="110"/>
                    <a:pt x="106" y="111"/>
                  </a:cubicBezTo>
                  <a:cubicBezTo>
                    <a:pt x="104" y="111"/>
                    <a:pt x="103" y="112"/>
                    <a:pt x="101" y="113"/>
                  </a:cubicBezTo>
                  <a:cubicBezTo>
                    <a:pt x="93" y="123"/>
                    <a:pt x="93" y="123"/>
                    <a:pt x="93" y="123"/>
                  </a:cubicBezTo>
                  <a:cubicBezTo>
                    <a:pt x="90" y="126"/>
                    <a:pt x="90" y="130"/>
                    <a:pt x="93" y="133"/>
                  </a:cubicBezTo>
                  <a:cubicBezTo>
                    <a:pt x="95" y="134"/>
                    <a:pt x="97" y="135"/>
                    <a:pt x="99" y="135"/>
                  </a:cubicBezTo>
                  <a:cubicBezTo>
                    <a:pt x="101" y="134"/>
                    <a:pt x="102" y="133"/>
                    <a:pt x="103" y="132"/>
                  </a:cubicBezTo>
                  <a:lnTo>
                    <a:pt x="110" y="125"/>
                  </a:lnTo>
                  <a:close/>
                  <a:moveTo>
                    <a:pt x="205" y="1"/>
                  </a:moveTo>
                  <a:cubicBezTo>
                    <a:pt x="190" y="9"/>
                    <a:pt x="168" y="20"/>
                    <a:pt x="164" y="23"/>
                  </a:cubicBezTo>
                  <a:cubicBezTo>
                    <a:pt x="167" y="28"/>
                    <a:pt x="200" y="84"/>
                    <a:pt x="200" y="84"/>
                  </a:cubicBezTo>
                  <a:cubicBezTo>
                    <a:pt x="239" y="64"/>
                    <a:pt x="239" y="64"/>
                    <a:pt x="239" y="64"/>
                  </a:cubicBezTo>
                  <a:moveTo>
                    <a:pt x="169" y="31"/>
                  </a:moveTo>
                  <a:cubicBezTo>
                    <a:pt x="150" y="24"/>
                    <a:pt x="140" y="35"/>
                    <a:pt x="129" y="35"/>
                  </a:cubicBezTo>
                  <a:cubicBezTo>
                    <a:pt x="124" y="35"/>
                    <a:pt x="120" y="35"/>
                    <a:pt x="118" y="35"/>
                  </a:cubicBezTo>
                  <a:cubicBezTo>
                    <a:pt x="118" y="35"/>
                    <a:pt x="117" y="35"/>
                    <a:pt x="117" y="35"/>
                  </a:cubicBezTo>
                  <a:cubicBezTo>
                    <a:pt x="116" y="35"/>
                    <a:pt x="115" y="36"/>
                    <a:pt x="114" y="36"/>
                  </a:cubicBezTo>
                  <a:cubicBezTo>
                    <a:pt x="82" y="52"/>
                    <a:pt x="82" y="52"/>
                    <a:pt x="82" y="52"/>
                  </a:cubicBezTo>
                  <a:cubicBezTo>
                    <a:pt x="67" y="60"/>
                    <a:pt x="82" y="72"/>
                    <a:pt x="87" y="70"/>
                  </a:cubicBezTo>
                  <a:cubicBezTo>
                    <a:pt x="92" y="69"/>
                    <a:pt x="105" y="64"/>
                    <a:pt x="113" y="61"/>
                  </a:cubicBezTo>
                  <a:cubicBezTo>
                    <a:pt x="118" y="58"/>
                    <a:pt x="124" y="59"/>
                    <a:pt x="129" y="63"/>
                  </a:cubicBezTo>
                  <a:cubicBezTo>
                    <a:pt x="143" y="73"/>
                    <a:pt x="173" y="95"/>
                    <a:pt x="175" y="98"/>
                  </a:cubicBezTo>
                  <a:moveTo>
                    <a:pt x="196" y="77"/>
                  </a:moveTo>
                  <a:cubicBezTo>
                    <a:pt x="194" y="79"/>
                    <a:pt x="187" y="83"/>
                    <a:pt x="185" y="84"/>
                  </a:cubicBezTo>
                  <a:cubicBezTo>
                    <a:pt x="185" y="85"/>
                    <a:pt x="184" y="87"/>
                    <a:pt x="182" y="89"/>
                  </a:cubicBezTo>
                  <a:cubicBezTo>
                    <a:pt x="180" y="92"/>
                    <a:pt x="177" y="97"/>
                    <a:pt x="175" y="98"/>
                  </a:cubicBezTo>
                  <a:moveTo>
                    <a:pt x="60" y="96"/>
                  </a:moveTo>
                  <a:cubicBezTo>
                    <a:pt x="60" y="96"/>
                    <a:pt x="60" y="96"/>
                    <a:pt x="60" y="96"/>
                  </a:cubicBezTo>
                  <a:moveTo>
                    <a:pt x="0" y="61"/>
                  </a:moveTo>
                  <a:cubicBezTo>
                    <a:pt x="34" y="89"/>
                    <a:pt x="34" y="89"/>
                    <a:pt x="34" y="89"/>
                  </a:cubicBezTo>
                  <a:cubicBezTo>
                    <a:pt x="83" y="28"/>
                    <a:pt x="83" y="28"/>
                    <a:pt x="83" y="28"/>
                  </a:cubicBezTo>
                  <a:cubicBezTo>
                    <a:pt x="49" y="0"/>
                    <a:pt x="49" y="0"/>
                    <a:pt x="49" y="0"/>
                  </a:cubicBezTo>
                  <a:moveTo>
                    <a:pt x="38" y="85"/>
                  </a:moveTo>
                  <a:cubicBezTo>
                    <a:pt x="47" y="92"/>
                    <a:pt x="57" y="98"/>
                    <a:pt x="57" y="98"/>
                  </a:cubicBezTo>
                  <a:moveTo>
                    <a:pt x="102" y="42"/>
                  </a:moveTo>
                  <a:cubicBezTo>
                    <a:pt x="98" y="40"/>
                    <a:pt x="88" y="35"/>
                    <a:pt x="79" y="33"/>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9" name="Rectangle 28"/>
            <p:cNvSpPr>
              <a:spLocks noChangeArrowheads="1"/>
            </p:cNvSpPr>
            <p:nvPr/>
          </p:nvSpPr>
          <p:spPr bwMode="auto">
            <a:xfrm>
              <a:off x="1336696" y="4837422"/>
              <a:ext cx="12954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ru-RU" sz="1800" i="0" u="none" strike="noStrike" cap="none" normalizeH="0" baseline="0" dirty="0">
                  <a:ln>
                    <a:noFill/>
                  </a:ln>
                  <a:effectLst/>
                  <a:latin typeface="Open Sans Semibold" panose="020B0706030804020204" pitchFamily="34" charset="0"/>
                  <a:ea typeface="Open Sans Semibold" panose="020B0706030804020204" pitchFamily="34" charset="0"/>
                  <a:cs typeface="Open Sans Semibold" panose="020B0706030804020204" pitchFamily="34" charset="0"/>
                </a:rPr>
                <a:t>PARTICIPACE</a:t>
              </a:r>
              <a:endParaRPr kumimoji="0" lang="ru-RU" altLang="ru-RU" sz="1800" i="0" u="none" strike="noStrike" cap="none" normalizeH="0" baseline="0" dirty="0">
                <a:ln>
                  <a:noFill/>
                </a:ln>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0" name="Text Placeholder 4177"/>
            <p:cNvSpPr txBox="1">
              <a:spLocks/>
            </p:cNvSpPr>
            <p:nvPr/>
          </p:nvSpPr>
          <p:spPr>
            <a:xfrm>
              <a:off x="1258436" y="5120111"/>
              <a:ext cx="2132128" cy="8347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1200" dirty="0"/>
                <a:t>…V KONKRÉTNÍCH, AKČNĚ ORIENTOVANÝCH PROJEKTECH</a:t>
              </a:r>
              <a:endParaRPr lang="ru-RU" sz="1200" dirty="0"/>
            </a:p>
          </p:txBody>
        </p:sp>
        <p:sp>
          <p:nvSpPr>
            <p:cNvPr id="32" name="Text Placeholder 4177"/>
            <p:cNvSpPr txBox="1">
              <a:spLocks/>
            </p:cNvSpPr>
            <p:nvPr/>
          </p:nvSpPr>
          <p:spPr>
            <a:xfrm>
              <a:off x="7473671" y="5120111"/>
              <a:ext cx="2132128" cy="8347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1200" dirty="0"/>
                <a:t>MOTIVACE, PŘESVĚDČENÍ „MÁ TO SMYSL“</a:t>
              </a:r>
              <a:endParaRPr lang="ru-RU" sz="1200" dirty="0"/>
            </a:p>
          </p:txBody>
        </p:sp>
        <p:sp>
          <p:nvSpPr>
            <p:cNvPr id="33" name="Rectangle 32"/>
            <p:cNvSpPr>
              <a:spLocks noChangeArrowheads="1"/>
            </p:cNvSpPr>
            <p:nvPr/>
          </p:nvSpPr>
          <p:spPr bwMode="auto">
            <a:xfrm>
              <a:off x="4257297" y="954964"/>
              <a:ext cx="171681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ru-RU" sz="1800" i="0" u="none" strike="noStrike" cap="none" normalizeH="0" baseline="0" dirty="0">
                  <a:ln>
                    <a:noFill/>
                  </a:ln>
                  <a:effectLst/>
                  <a:latin typeface="Open Sans Semibold" panose="020B0706030804020204" pitchFamily="34" charset="0"/>
                  <a:ea typeface="Open Sans Semibold" panose="020B0706030804020204" pitchFamily="34" charset="0"/>
                  <a:cs typeface="Open Sans Semibold" panose="020B0706030804020204" pitchFamily="34" charset="0"/>
                </a:rPr>
                <a:t>EMPOWERMENT</a:t>
              </a:r>
              <a:endParaRPr kumimoji="0" lang="ru-RU" altLang="ru-RU" sz="1800" i="0" u="none" strike="noStrike" cap="none" normalizeH="0" baseline="0" dirty="0">
                <a:ln>
                  <a:noFill/>
                </a:ln>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4" name="Text Placeholder 4177"/>
            <p:cNvSpPr txBox="1">
              <a:spLocks/>
            </p:cNvSpPr>
            <p:nvPr/>
          </p:nvSpPr>
          <p:spPr>
            <a:xfrm>
              <a:off x="4179037" y="1237653"/>
              <a:ext cx="2132128" cy="8347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1200" dirty="0"/>
                <a:t>PŘESVĚDČENÍ O VLASTNÍ SCHOPNOSTI MĚNIT VĚCI KOLEM SEBE, POMÁHAT ŽP</a:t>
              </a:r>
              <a:endParaRPr lang="ru-RU" sz="1200" dirty="0"/>
            </a:p>
          </p:txBody>
        </p:sp>
        <p:sp>
          <p:nvSpPr>
            <p:cNvPr id="35" name="Rectangle 34"/>
            <p:cNvSpPr>
              <a:spLocks noChangeArrowheads="1"/>
            </p:cNvSpPr>
            <p:nvPr/>
          </p:nvSpPr>
          <p:spPr bwMode="auto">
            <a:xfrm>
              <a:off x="9040434" y="954964"/>
              <a:ext cx="9934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ru-RU" sz="1800" i="0" u="none" strike="noStrike" cap="none" normalizeH="0" baseline="0" dirty="0">
                  <a:ln>
                    <a:noFill/>
                  </a:ln>
                  <a:effectLst/>
                  <a:latin typeface="Open Sans Semibold" panose="020B0706030804020204" pitchFamily="34" charset="0"/>
                  <a:ea typeface="Open Sans Semibold" panose="020B0706030804020204" pitchFamily="34" charset="0"/>
                  <a:cs typeface="Open Sans Semibold" panose="020B0706030804020204" pitchFamily="34" charset="0"/>
                </a:rPr>
                <a:t>CHOVÁNÍ</a:t>
              </a:r>
              <a:endParaRPr kumimoji="0" lang="ru-RU" altLang="ru-RU" sz="1800" i="0" u="none" strike="noStrike" cap="none" normalizeH="0" baseline="0" dirty="0">
                <a:ln>
                  <a:noFill/>
                </a:ln>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6" name="Text Placeholder 4177"/>
            <p:cNvSpPr txBox="1">
              <a:spLocks/>
            </p:cNvSpPr>
            <p:nvPr/>
          </p:nvSpPr>
          <p:spPr>
            <a:xfrm>
              <a:off x="8962174" y="1237653"/>
              <a:ext cx="2132128" cy="8347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1200" dirty="0"/>
                <a:t>INDIVIDUÁLNÍ I KOLEKTIVNÍ</a:t>
              </a:r>
              <a:endParaRPr lang="ru-RU" sz="1200" dirty="0"/>
            </a:p>
          </p:txBody>
        </p:sp>
        <p:grpSp>
          <p:nvGrpSpPr>
            <p:cNvPr id="37" name="Group 31">
              <a:extLst>
                <a:ext uri="{FF2B5EF4-FFF2-40B4-BE49-F238E27FC236}">
                  <a16:creationId xmlns:a16="http://schemas.microsoft.com/office/drawing/2014/main" id="{57CFFCE3-9343-4232-8AA5-9E6DD83297FD}"/>
                </a:ext>
              </a:extLst>
            </p:cNvPr>
            <p:cNvGrpSpPr>
              <a:grpSpLocks/>
            </p:cNvGrpSpPr>
            <p:nvPr/>
          </p:nvGrpSpPr>
          <p:grpSpPr bwMode="auto">
            <a:xfrm>
              <a:off x="9432924" y="3045619"/>
              <a:ext cx="528638" cy="650875"/>
              <a:chOff x="-2" y="-1"/>
              <a:chExt cx="527699" cy="650879"/>
            </a:xfrm>
          </p:grpSpPr>
          <p:sp>
            <p:nvSpPr>
              <p:cNvPr id="38" name="AutoShape 32">
                <a:extLst>
                  <a:ext uri="{FF2B5EF4-FFF2-40B4-BE49-F238E27FC236}">
                    <a16:creationId xmlns:a16="http://schemas.microsoft.com/office/drawing/2014/main" id="{8FB55BE2-07C2-435A-9803-182E6EBAC252}"/>
                  </a:ext>
                </a:extLst>
              </p:cNvPr>
              <p:cNvSpPr>
                <a:spLocks/>
              </p:cNvSpPr>
              <p:nvPr/>
            </p:nvSpPr>
            <p:spPr bwMode="auto">
              <a:xfrm>
                <a:off x="62233" y="-1"/>
                <a:ext cx="403228" cy="4079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85" y="6258"/>
                    </a:moveTo>
                    <a:cubicBezTo>
                      <a:pt x="20581" y="5854"/>
                      <a:pt x="20377" y="5450"/>
                      <a:pt x="19970" y="5047"/>
                    </a:cubicBezTo>
                    <a:cubicBezTo>
                      <a:pt x="18136" y="2019"/>
                      <a:pt x="14672" y="0"/>
                      <a:pt x="10800" y="0"/>
                    </a:cubicBezTo>
                    <a:cubicBezTo>
                      <a:pt x="6928" y="0"/>
                      <a:pt x="3464" y="2019"/>
                      <a:pt x="1630" y="5047"/>
                    </a:cubicBezTo>
                    <a:cubicBezTo>
                      <a:pt x="1223" y="5450"/>
                      <a:pt x="1019" y="5854"/>
                      <a:pt x="815" y="6258"/>
                    </a:cubicBezTo>
                    <a:cubicBezTo>
                      <a:pt x="408" y="7469"/>
                      <a:pt x="0" y="8680"/>
                      <a:pt x="0" y="10093"/>
                    </a:cubicBezTo>
                    <a:cubicBezTo>
                      <a:pt x="0" y="10093"/>
                      <a:pt x="0" y="10295"/>
                      <a:pt x="0" y="10295"/>
                    </a:cubicBezTo>
                    <a:cubicBezTo>
                      <a:pt x="0" y="10497"/>
                      <a:pt x="0" y="10497"/>
                      <a:pt x="0" y="10699"/>
                    </a:cubicBezTo>
                    <a:cubicBezTo>
                      <a:pt x="0" y="10901"/>
                      <a:pt x="0" y="10901"/>
                      <a:pt x="0" y="11103"/>
                    </a:cubicBezTo>
                    <a:cubicBezTo>
                      <a:pt x="0" y="11305"/>
                      <a:pt x="0" y="11305"/>
                      <a:pt x="0" y="11305"/>
                    </a:cubicBezTo>
                    <a:cubicBezTo>
                      <a:pt x="0" y="12920"/>
                      <a:pt x="408" y="14333"/>
                      <a:pt x="1019" y="15544"/>
                    </a:cubicBezTo>
                    <a:cubicBezTo>
                      <a:pt x="1223" y="15948"/>
                      <a:pt x="1426" y="16351"/>
                      <a:pt x="1834" y="16755"/>
                    </a:cubicBezTo>
                    <a:cubicBezTo>
                      <a:pt x="3668" y="19581"/>
                      <a:pt x="6928" y="21398"/>
                      <a:pt x="10800" y="21600"/>
                    </a:cubicBezTo>
                    <a:cubicBezTo>
                      <a:pt x="14468" y="21600"/>
                      <a:pt x="17932" y="19581"/>
                      <a:pt x="19970" y="16755"/>
                    </a:cubicBezTo>
                    <a:cubicBezTo>
                      <a:pt x="20174" y="16351"/>
                      <a:pt x="20377" y="15948"/>
                      <a:pt x="20581" y="15544"/>
                    </a:cubicBezTo>
                    <a:cubicBezTo>
                      <a:pt x="21192" y="14131"/>
                      <a:pt x="21600" y="12516"/>
                      <a:pt x="21600" y="10901"/>
                    </a:cubicBezTo>
                    <a:cubicBezTo>
                      <a:pt x="21600" y="9286"/>
                      <a:pt x="21396" y="7671"/>
                      <a:pt x="20785" y="6258"/>
                    </a:cubicBezTo>
                    <a:close/>
                    <a:moveTo>
                      <a:pt x="18543" y="5249"/>
                    </a:moveTo>
                    <a:cubicBezTo>
                      <a:pt x="17117" y="5450"/>
                      <a:pt x="15691" y="5652"/>
                      <a:pt x="14264" y="5854"/>
                    </a:cubicBezTo>
                    <a:cubicBezTo>
                      <a:pt x="13857" y="4037"/>
                      <a:pt x="13449" y="2624"/>
                      <a:pt x="12838" y="1615"/>
                    </a:cubicBezTo>
                    <a:cubicBezTo>
                      <a:pt x="15283" y="2019"/>
                      <a:pt x="17321" y="3432"/>
                      <a:pt x="18543" y="5249"/>
                    </a:cubicBezTo>
                    <a:close/>
                    <a:moveTo>
                      <a:pt x="8355" y="10093"/>
                    </a:moveTo>
                    <a:cubicBezTo>
                      <a:pt x="8355" y="9084"/>
                      <a:pt x="8355" y="8075"/>
                      <a:pt x="8558" y="7065"/>
                    </a:cubicBezTo>
                    <a:cubicBezTo>
                      <a:pt x="9170" y="7065"/>
                      <a:pt x="9781" y="7267"/>
                      <a:pt x="10596" y="7267"/>
                    </a:cubicBezTo>
                    <a:cubicBezTo>
                      <a:pt x="11411" y="7267"/>
                      <a:pt x="12226" y="7267"/>
                      <a:pt x="13042" y="7065"/>
                    </a:cubicBezTo>
                    <a:cubicBezTo>
                      <a:pt x="13245" y="8075"/>
                      <a:pt x="13245" y="9084"/>
                      <a:pt x="13245" y="10093"/>
                    </a:cubicBezTo>
                    <a:lnTo>
                      <a:pt x="8355" y="10093"/>
                    </a:lnTo>
                    <a:close/>
                    <a:moveTo>
                      <a:pt x="13245" y="11305"/>
                    </a:moveTo>
                    <a:cubicBezTo>
                      <a:pt x="13245" y="12112"/>
                      <a:pt x="13245" y="12920"/>
                      <a:pt x="13042" y="13525"/>
                    </a:cubicBezTo>
                    <a:cubicBezTo>
                      <a:pt x="12430" y="13525"/>
                      <a:pt x="11819" y="13525"/>
                      <a:pt x="11004" y="13525"/>
                    </a:cubicBezTo>
                    <a:cubicBezTo>
                      <a:pt x="10189" y="13525"/>
                      <a:pt x="9374" y="13525"/>
                      <a:pt x="8355" y="13727"/>
                    </a:cubicBezTo>
                    <a:cubicBezTo>
                      <a:pt x="8355" y="12920"/>
                      <a:pt x="8355" y="12112"/>
                      <a:pt x="8355" y="11305"/>
                    </a:cubicBezTo>
                    <a:lnTo>
                      <a:pt x="13245" y="11305"/>
                    </a:lnTo>
                    <a:close/>
                    <a:moveTo>
                      <a:pt x="10800" y="1211"/>
                    </a:moveTo>
                    <a:cubicBezTo>
                      <a:pt x="11615" y="1211"/>
                      <a:pt x="12430" y="3028"/>
                      <a:pt x="12838" y="5854"/>
                    </a:cubicBezTo>
                    <a:cubicBezTo>
                      <a:pt x="12023" y="5854"/>
                      <a:pt x="11411" y="5854"/>
                      <a:pt x="10596" y="5854"/>
                    </a:cubicBezTo>
                    <a:cubicBezTo>
                      <a:pt x="9985" y="5854"/>
                      <a:pt x="9374" y="5854"/>
                      <a:pt x="8762" y="5854"/>
                    </a:cubicBezTo>
                    <a:cubicBezTo>
                      <a:pt x="9374" y="3028"/>
                      <a:pt x="10189" y="1211"/>
                      <a:pt x="10800" y="1211"/>
                    </a:cubicBezTo>
                    <a:close/>
                    <a:moveTo>
                      <a:pt x="8762" y="1413"/>
                    </a:moveTo>
                    <a:cubicBezTo>
                      <a:pt x="8151" y="2624"/>
                      <a:pt x="7743" y="4037"/>
                      <a:pt x="7336" y="5854"/>
                    </a:cubicBezTo>
                    <a:cubicBezTo>
                      <a:pt x="5909" y="5652"/>
                      <a:pt x="4483" y="5450"/>
                      <a:pt x="3057" y="5249"/>
                    </a:cubicBezTo>
                    <a:cubicBezTo>
                      <a:pt x="4279" y="3432"/>
                      <a:pt x="6521" y="2019"/>
                      <a:pt x="8762" y="1413"/>
                    </a:cubicBezTo>
                    <a:close/>
                    <a:moveTo>
                      <a:pt x="2242" y="6460"/>
                    </a:moveTo>
                    <a:cubicBezTo>
                      <a:pt x="3872" y="6864"/>
                      <a:pt x="5502" y="6864"/>
                      <a:pt x="7336" y="7065"/>
                    </a:cubicBezTo>
                    <a:cubicBezTo>
                      <a:pt x="7132" y="8075"/>
                      <a:pt x="7132" y="9084"/>
                      <a:pt x="6928" y="10093"/>
                    </a:cubicBezTo>
                    <a:cubicBezTo>
                      <a:pt x="1223" y="10093"/>
                      <a:pt x="1223" y="10093"/>
                      <a:pt x="1223" y="10093"/>
                    </a:cubicBezTo>
                    <a:cubicBezTo>
                      <a:pt x="1426" y="8882"/>
                      <a:pt x="1630" y="7671"/>
                      <a:pt x="2242" y="6460"/>
                    </a:cubicBezTo>
                    <a:close/>
                    <a:moveTo>
                      <a:pt x="1223" y="11305"/>
                    </a:moveTo>
                    <a:cubicBezTo>
                      <a:pt x="6928" y="11305"/>
                      <a:pt x="6928" y="11305"/>
                      <a:pt x="6928" y="11305"/>
                    </a:cubicBezTo>
                    <a:cubicBezTo>
                      <a:pt x="6928" y="12112"/>
                      <a:pt x="7132" y="12920"/>
                      <a:pt x="7132" y="13727"/>
                    </a:cubicBezTo>
                    <a:cubicBezTo>
                      <a:pt x="5298" y="14131"/>
                      <a:pt x="3668" y="14535"/>
                      <a:pt x="2242" y="15140"/>
                    </a:cubicBezTo>
                    <a:cubicBezTo>
                      <a:pt x="1630" y="13929"/>
                      <a:pt x="1426" y="12718"/>
                      <a:pt x="1223" y="11305"/>
                    </a:cubicBezTo>
                    <a:close/>
                    <a:moveTo>
                      <a:pt x="3057" y="16150"/>
                    </a:moveTo>
                    <a:cubicBezTo>
                      <a:pt x="4279" y="15746"/>
                      <a:pt x="5706" y="15342"/>
                      <a:pt x="7336" y="15140"/>
                    </a:cubicBezTo>
                    <a:cubicBezTo>
                      <a:pt x="7540" y="17159"/>
                      <a:pt x="7947" y="18774"/>
                      <a:pt x="8762" y="19985"/>
                    </a:cubicBezTo>
                    <a:cubicBezTo>
                      <a:pt x="6317" y="19379"/>
                      <a:pt x="4279" y="18168"/>
                      <a:pt x="3057" y="16150"/>
                    </a:cubicBezTo>
                    <a:close/>
                    <a:moveTo>
                      <a:pt x="10800" y="20187"/>
                    </a:moveTo>
                    <a:cubicBezTo>
                      <a:pt x="9985" y="20187"/>
                      <a:pt x="8966" y="18168"/>
                      <a:pt x="8558" y="14938"/>
                    </a:cubicBezTo>
                    <a:cubicBezTo>
                      <a:pt x="9374" y="14938"/>
                      <a:pt x="10189" y="14736"/>
                      <a:pt x="11004" y="14736"/>
                    </a:cubicBezTo>
                    <a:cubicBezTo>
                      <a:pt x="11615" y="14938"/>
                      <a:pt x="12226" y="14938"/>
                      <a:pt x="12838" y="14938"/>
                    </a:cubicBezTo>
                    <a:cubicBezTo>
                      <a:pt x="12430" y="18168"/>
                      <a:pt x="11411" y="20187"/>
                      <a:pt x="10800" y="20187"/>
                    </a:cubicBezTo>
                    <a:close/>
                    <a:moveTo>
                      <a:pt x="12838" y="19985"/>
                    </a:moveTo>
                    <a:cubicBezTo>
                      <a:pt x="13449" y="18774"/>
                      <a:pt x="13857" y="17159"/>
                      <a:pt x="14264" y="15140"/>
                    </a:cubicBezTo>
                    <a:cubicBezTo>
                      <a:pt x="15894" y="15342"/>
                      <a:pt x="17321" y="15544"/>
                      <a:pt x="18543" y="16150"/>
                    </a:cubicBezTo>
                    <a:cubicBezTo>
                      <a:pt x="17321" y="18168"/>
                      <a:pt x="15283" y="19581"/>
                      <a:pt x="12838" y="19985"/>
                    </a:cubicBezTo>
                    <a:close/>
                    <a:moveTo>
                      <a:pt x="19358" y="14938"/>
                    </a:moveTo>
                    <a:cubicBezTo>
                      <a:pt x="17932" y="14333"/>
                      <a:pt x="16098" y="13929"/>
                      <a:pt x="14468" y="13727"/>
                    </a:cubicBezTo>
                    <a:cubicBezTo>
                      <a:pt x="14468" y="12920"/>
                      <a:pt x="14468" y="12112"/>
                      <a:pt x="14468" y="11305"/>
                    </a:cubicBezTo>
                    <a:cubicBezTo>
                      <a:pt x="20377" y="11305"/>
                      <a:pt x="20377" y="11305"/>
                      <a:pt x="20377" y="11305"/>
                    </a:cubicBezTo>
                    <a:cubicBezTo>
                      <a:pt x="20174" y="12718"/>
                      <a:pt x="19970" y="13929"/>
                      <a:pt x="19358" y="14938"/>
                    </a:cubicBezTo>
                    <a:close/>
                    <a:moveTo>
                      <a:pt x="14468" y="10093"/>
                    </a:moveTo>
                    <a:cubicBezTo>
                      <a:pt x="14468" y="9084"/>
                      <a:pt x="14468" y="8075"/>
                      <a:pt x="14468" y="7065"/>
                    </a:cubicBezTo>
                    <a:cubicBezTo>
                      <a:pt x="16098" y="7065"/>
                      <a:pt x="17728" y="6864"/>
                      <a:pt x="19358" y="6460"/>
                    </a:cubicBezTo>
                    <a:cubicBezTo>
                      <a:pt x="19970" y="7671"/>
                      <a:pt x="20174" y="8882"/>
                      <a:pt x="20377" y="10093"/>
                    </a:cubicBezTo>
                    <a:lnTo>
                      <a:pt x="14468" y="10093"/>
                    </a:lnTo>
                    <a:close/>
                  </a:path>
                </a:pathLst>
              </a:custGeom>
              <a:solidFill>
                <a:srgbClr val="79797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endParaRPr lang="cs-CZ" altLang="cs-CZ">
                  <a:latin typeface="Calibri" panose="020F0502020204030204" pitchFamily="34" charset="0"/>
                  <a:cs typeface="Calibri" panose="020F0502020204030204" pitchFamily="34" charset="0"/>
                  <a:sym typeface="Calibri" panose="020F0502020204030204" pitchFamily="34" charset="0"/>
                </a:endParaRPr>
              </a:p>
            </p:txBody>
          </p:sp>
          <p:sp>
            <p:nvSpPr>
              <p:cNvPr id="39" name="AutoShape 33">
                <a:extLst>
                  <a:ext uri="{FF2B5EF4-FFF2-40B4-BE49-F238E27FC236}">
                    <a16:creationId xmlns:a16="http://schemas.microsoft.com/office/drawing/2014/main" id="{3D27C929-DE0F-4364-B903-2FD9322B8A10}"/>
                  </a:ext>
                </a:extLst>
              </p:cNvPr>
              <p:cNvSpPr>
                <a:spLocks/>
              </p:cNvSpPr>
              <p:nvPr/>
            </p:nvSpPr>
            <p:spPr bwMode="auto">
              <a:xfrm>
                <a:off x="328934" y="283945"/>
                <a:ext cx="198763" cy="249456"/>
              </a:xfrm>
              <a:custGeom>
                <a:avLst/>
                <a:gdLst>
                  <a:gd name="T0" fmla="*/ 10647 w 21294"/>
                  <a:gd name="T1" fmla="+- 0 11059 518"/>
                  <a:gd name="T2" fmla="*/ 11059 h 21082"/>
                  <a:gd name="T3" fmla="*/ 10647 w 21294"/>
                  <a:gd name="T4" fmla="+- 0 11059 518"/>
                  <a:gd name="T5" fmla="*/ 11059 h 21082"/>
                  <a:gd name="T6" fmla="*/ 10647 w 21294"/>
                  <a:gd name="T7" fmla="+- 0 11059 518"/>
                  <a:gd name="T8" fmla="*/ 11059 h 21082"/>
                  <a:gd name="T9" fmla="*/ 10647 w 21294"/>
                  <a:gd name="T10" fmla="+- 0 11059 518"/>
                  <a:gd name="T11" fmla="*/ 11059 h 21082"/>
                </a:gdLst>
                <a:ahLst/>
                <a:cxnLst>
                  <a:cxn ang="0">
                    <a:pos x="T0" y="T2"/>
                  </a:cxn>
                  <a:cxn ang="0">
                    <a:pos x="T3" y="T5"/>
                  </a:cxn>
                  <a:cxn ang="0">
                    <a:pos x="T6" y="T8"/>
                  </a:cxn>
                  <a:cxn ang="0">
                    <a:pos x="T9" y="T11"/>
                  </a:cxn>
                </a:cxnLst>
                <a:rect l="0" t="0" r="r" b="b"/>
                <a:pathLst>
                  <a:path w="21294" h="21082">
                    <a:moveTo>
                      <a:pt x="21192" y="449"/>
                    </a:moveTo>
                    <a:cubicBezTo>
                      <a:pt x="21192" y="772"/>
                      <a:pt x="21600" y="10443"/>
                      <a:pt x="20785" y="11088"/>
                    </a:cubicBezTo>
                    <a:cubicBezTo>
                      <a:pt x="20377" y="12055"/>
                      <a:pt x="12634" y="16891"/>
                      <a:pt x="11004" y="17858"/>
                    </a:cubicBezTo>
                    <a:cubicBezTo>
                      <a:pt x="10189" y="18503"/>
                      <a:pt x="9374" y="19470"/>
                      <a:pt x="7743" y="19792"/>
                    </a:cubicBezTo>
                    <a:cubicBezTo>
                      <a:pt x="7743" y="19792"/>
                      <a:pt x="7336" y="21082"/>
                      <a:pt x="7336" y="21082"/>
                    </a:cubicBezTo>
                    <a:cubicBezTo>
                      <a:pt x="0" y="19792"/>
                      <a:pt x="0" y="19792"/>
                      <a:pt x="0" y="19792"/>
                    </a:cubicBezTo>
                    <a:cubicBezTo>
                      <a:pt x="1630" y="16569"/>
                      <a:pt x="1630" y="16569"/>
                      <a:pt x="1630" y="16569"/>
                    </a:cubicBezTo>
                    <a:cubicBezTo>
                      <a:pt x="3260" y="14634"/>
                      <a:pt x="2853" y="12055"/>
                      <a:pt x="4483" y="11088"/>
                    </a:cubicBezTo>
                    <a:cubicBezTo>
                      <a:pt x="6928" y="9154"/>
                      <a:pt x="8966" y="8831"/>
                      <a:pt x="8966" y="8831"/>
                    </a:cubicBezTo>
                    <a:cubicBezTo>
                      <a:pt x="12634" y="6897"/>
                      <a:pt x="11819" y="6575"/>
                      <a:pt x="14264" y="6252"/>
                    </a:cubicBezTo>
                    <a:cubicBezTo>
                      <a:pt x="15894" y="5930"/>
                      <a:pt x="15079" y="8186"/>
                      <a:pt x="12634" y="9476"/>
                    </a:cubicBezTo>
                    <a:cubicBezTo>
                      <a:pt x="11411" y="10121"/>
                      <a:pt x="8558" y="11410"/>
                      <a:pt x="8966" y="11733"/>
                    </a:cubicBezTo>
                    <a:cubicBezTo>
                      <a:pt x="10189" y="11733"/>
                      <a:pt x="15894" y="10443"/>
                      <a:pt x="15894" y="10121"/>
                    </a:cubicBezTo>
                    <a:cubicBezTo>
                      <a:pt x="15894" y="9154"/>
                      <a:pt x="17117" y="7219"/>
                      <a:pt x="17117" y="7219"/>
                    </a:cubicBezTo>
                    <a:cubicBezTo>
                      <a:pt x="17117" y="7219"/>
                      <a:pt x="16709" y="1739"/>
                      <a:pt x="18747" y="772"/>
                    </a:cubicBezTo>
                    <a:cubicBezTo>
                      <a:pt x="20785" y="-518"/>
                      <a:pt x="21192" y="127"/>
                      <a:pt x="21192" y="449"/>
                    </a:cubicBezTo>
                    <a:close/>
                  </a:path>
                </a:pathLst>
              </a:custGeom>
              <a:solidFill>
                <a:srgbClr val="A7A7A7"/>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lvl1pPr>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45720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91440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137160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182880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4400"/>
                <a:endParaRPr lang="cs-CZ" altLang="cs-CZ">
                  <a:solidFill>
                    <a:srgbClr val="414042"/>
                  </a:solidFill>
                  <a:latin typeface="Calibri" panose="020F0502020204030204" pitchFamily="34" charset="0"/>
                  <a:cs typeface="Calibri" panose="020F0502020204030204" pitchFamily="34" charset="0"/>
                  <a:sym typeface="Calibri" panose="020F0502020204030204" pitchFamily="34" charset="0"/>
                </a:endParaRPr>
              </a:p>
            </p:txBody>
          </p:sp>
          <p:sp>
            <p:nvSpPr>
              <p:cNvPr id="40" name="AutoShape 34">
                <a:extLst>
                  <a:ext uri="{FF2B5EF4-FFF2-40B4-BE49-F238E27FC236}">
                    <a16:creationId xmlns:a16="http://schemas.microsoft.com/office/drawing/2014/main" id="{AF52A677-110F-4C4D-B337-A518098D572D}"/>
                  </a:ext>
                </a:extLst>
              </p:cNvPr>
              <p:cNvSpPr>
                <a:spLocks/>
              </p:cNvSpPr>
              <p:nvPr/>
            </p:nvSpPr>
            <p:spPr bwMode="auto">
              <a:xfrm>
                <a:off x="282897" y="525462"/>
                <a:ext cx="144465" cy="1254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464" y="18319"/>
                    </a:moveTo>
                    <a:lnTo>
                      <a:pt x="0" y="21600"/>
                    </a:lnTo>
                    <a:lnTo>
                      <a:pt x="4035" y="3281"/>
                    </a:lnTo>
                    <a:lnTo>
                      <a:pt x="4510" y="4101"/>
                    </a:lnTo>
                    <a:lnTo>
                      <a:pt x="5222" y="0"/>
                    </a:lnTo>
                    <a:lnTo>
                      <a:pt x="18752" y="4101"/>
                    </a:lnTo>
                    <a:lnTo>
                      <a:pt x="18277" y="7382"/>
                    </a:lnTo>
                    <a:lnTo>
                      <a:pt x="21600" y="8476"/>
                    </a:lnTo>
                    <a:lnTo>
                      <a:pt x="19464" y="18319"/>
                    </a:lnTo>
                    <a:close/>
                  </a:path>
                </a:pathLst>
              </a:custGeom>
              <a:solidFill>
                <a:srgbClr val="29292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endParaRPr lang="cs-CZ" altLang="cs-CZ">
                  <a:latin typeface="Calibri" panose="020F0502020204030204" pitchFamily="34" charset="0"/>
                  <a:cs typeface="Calibri" panose="020F0502020204030204" pitchFamily="34" charset="0"/>
                  <a:sym typeface="Calibri" panose="020F0502020204030204" pitchFamily="34" charset="0"/>
                </a:endParaRPr>
              </a:p>
            </p:txBody>
          </p:sp>
          <p:sp>
            <p:nvSpPr>
              <p:cNvPr id="41" name="AutoShape 35">
                <a:extLst>
                  <a:ext uri="{FF2B5EF4-FFF2-40B4-BE49-F238E27FC236}">
                    <a16:creationId xmlns:a16="http://schemas.microsoft.com/office/drawing/2014/main" id="{A7F67C82-7E7F-4BD0-A55F-2D4B6B56CD3D}"/>
                  </a:ext>
                </a:extLst>
              </p:cNvPr>
              <p:cNvSpPr>
                <a:spLocks/>
              </p:cNvSpPr>
              <p:nvPr/>
            </p:nvSpPr>
            <p:spPr bwMode="auto">
              <a:xfrm>
                <a:off x="-2" y="283945"/>
                <a:ext cx="198763" cy="249456"/>
              </a:xfrm>
              <a:custGeom>
                <a:avLst/>
                <a:gdLst>
                  <a:gd name="T0" fmla="+- 0 10953 306"/>
                  <a:gd name="T1" fmla="*/ T0 w 21294"/>
                  <a:gd name="T2" fmla="+- 0 11059 518"/>
                  <a:gd name="T3" fmla="*/ 11059 h 21082"/>
                  <a:gd name="T4" fmla="+- 0 10953 306"/>
                  <a:gd name="T5" fmla="*/ T4 w 21294"/>
                  <a:gd name="T6" fmla="+- 0 11059 518"/>
                  <a:gd name="T7" fmla="*/ 11059 h 21082"/>
                  <a:gd name="T8" fmla="+- 0 10953 306"/>
                  <a:gd name="T9" fmla="*/ T8 w 21294"/>
                  <a:gd name="T10" fmla="+- 0 11059 518"/>
                  <a:gd name="T11" fmla="*/ 11059 h 21082"/>
                  <a:gd name="T12" fmla="+- 0 10953 306"/>
                  <a:gd name="T13" fmla="*/ T12 w 21294"/>
                  <a:gd name="T14" fmla="+- 0 11059 518"/>
                  <a:gd name="T15" fmla="*/ 11059 h 21082"/>
                </a:gdLst>
                <a:ahLst/>
                <a:cxnLst>
                  <a:cxn ang="0">
                    <a:pos x="T1" y="T3"/>
                  </a:cxn>
                  <a:cxn ang="0">
                    <a:pos x="T5" y="T7"/>
                  </a:cxn>
                  <a:cxn ang="0">
                    <a:pos x="T9" y="T11"/>
                  </a:cxn>
                  <a:cxn ang="0">
                    <a:pos x="T13" y="T15"/>
                  </a:cxn>
                </a:cxnLst>
                <a:rect l="0" t="0" r="r" b="b"/>
                <a:pathLst>
                  <a:path w="21294" h="21082">
                    <a:moveTo>
                      <a:pt x="2547" y="772"/>
                    </a:moveTo>
                    <a:cubicBezTo>
                      <a:pt x="4585" y="1739"/>
                      <a:pt x="4177" y="7219"/>
                      <a:pt x="4177" y="7219"/>
                    </a:cubicBezTo>
                    <a:cubicBezTo>
                      <a:pt x="4177" y="7219"/>
                      <a:pt x="5400" y="9154"/>
                      <a:pt x="5400" y="10121"/>
                    </a:cubicBezTo>
                    <a:cubicBezTo>
                      <a:pt x="5400" y="10443"/>
                      <a:pt x="11105" y="11733"/>
                      <a:pt x="12328" y="11733"/>
                    </a:cubicBezTo>
                    <a:cubicBezTo>
                      <a:pt x="12736" y="11410"/>
                      <a:pt x="9475" y="10121"/>
                      <a:pt x="8660" y="9476"/>
                    </a:cubicBezTo>
                    <a:cubicBezTo>
                      <a:pt x="6215" y="8186"/>
                      <a:pt x="5400" y="5930"/>
                      <a:pt x="7030" y="6252"/>
                    </a:cubicBezTo>
                    <a:cubicBezTo>
                      <a:pt x="9475" y="6575"/>
                      <a:pt x="8660" y="6897"/>
                      <a:pt x="11920" y="8831"/>
                    </a:cubicBezTo>
                    <a:cubicBezTo>
                      <a:pt x="11920" y="8831"/>
                      <a:pt x="14366" y="9154"/>
                      <a:pt x="16811" y="11088"/>
                    </a:cubicBezTo>
                    <a:cubicBezTo>
                      <a:pt x="18441" y="12055"/>
                      <a:pt x="18034" y="14634"/>
                      <a:pt x="19256" y="16569"/>
                    </a:cubicBezTo>
                    <a:cubicBezTo>
                      <a:pt x="21294" y="19792"/>
                      <a:pt x="21294" y="19792"/>
                      <a:pt x="21294" y="19792"/>
                    </a:cubicBezTo>
                    <a:cubicBezTo>
                      <a:pt x="13958" y="21082"/>
                      <a:pt x="13958" y="21082"/>
                      <a:pt x="13958" y="21082"/>
                    </a:cubicBezTo>
                    <a:cubicBezTo>
                      <a:pt x="13143" y="19792"/>
                      <a:pt x="13143" y="19792"/>
                      <a:pt x="13143" y="19792"/>
                    </a:cubicBezTo>
                    <a:cubicBezTo>
                      <a:pt x="11920" y="19470"/>
                      <a:pt x="11105" y="18503"/>
                      <a:pt x="10290" y="17858"/>
                    </a:cubicBezTo>
                    <a:cubicBezTo>
                      <a:pt x="8660" y="16891"/>
                      <a:pt x="917" y="12055"/>
                      <a:pt x="509" y="11088"/>
                    </a:cubicBezTo>
                    <a:cubicBezTo>
                      <a:pt x="-306" y="10443"/>
                      <a:pt x="102" y="772"/>
                      <a:pt x="102" y="449"/>
                    </a:cubicBezTo>
                    <a:cubicBezTo>
                      <a:pt x="-306" y="127"/>
                      <a:pt x="509" y="-518"/>
                      <a:pt x="2547" y="772"/>
                    </a:cubicBezTo>
                    <a:close/>
                  </a:path>
                </a:pathLst>
              </a:custGeom>
              <a:solidFill>
                <a:srgbClr val="A7A7A7"/>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lvl1pPr>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45720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91440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137160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1828800" fontAlgn="base" hangingPunct="0">
                  <a:spcBef>
                    <a:spcPct val="0"/>
                  </a:spcBef>
                  <a:spcAft>
                    <a:spcPct val="0"/>
                  </a:spcAft>
                  <a:defRPr>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4400"/>
                <a:endParaRPr lang="cs-CZ" altLang="cs-CZ">
                  <a:solidFill>
                    <a:srgbClr val="414042"/>
                  </a:solidFill>
                  <a:latin typeface="Calibri" panose="020F0502020204030204" pitchFamily="34" charset="0"/>
                  <a:cs typeface="Calibri" panose="020F0502020204030204" pitchFamily="34" charset="0"/>
                  <a:sym typeface="Calibri" panose="020F0502020204030204" pitchFamily="34" charset="0"/>
                </a:endParaRPr>
              </a:p>
            </p:txBody>
          </p:sp>
          <p:sp>
            <p:nvSpPr>
              <p:cNvPr id="42" name="AutoShape 36">
                <a:extLst>
                  <a:ext uri="{FF2B5EF4-FFF2-40B4-BE49-F238E27FC236}">
                    <a16:creationId xmlns:a16="http://schemas.microsoft.com/office/drawing/2014/main" id="{D2A37A15-6DE1-419A-8A0B-4C07E18A463C}"/>
                  </a:ext>
                </a:extLst>
              </p:cNvPr>
              <p:cNvSpPr>
                <a:spLocks/>
              </p:cNvSpPr>
              <p:nvPr/>
            </p:nvSpPr>
            <p:spPr bwMode="auto">
              <a:xfrm>
                <a:off x="100333" y="525462"/>
                <a:ext cx="144465" cy="1254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8476"/>
                    </a:moveTo>
                    <a:lnTo>
                      <a:pt x="3560" y="7382"/>
                    </a:lnTo>
                    <a:lnTo>
                      <a:pt x="2848" y="4101"/>
                    </a:lnTo>
                    <a:lnTo>
                      <a:pt x="16615" y="0"/>
                    </a:lnTo>
                    <a:lnTo>
                      <a:pt x="17090" y="4101"/>
                    </a:lnTo>
                    <a:lnTo>
                      <a:pt x="17565" y="3281"/>
                    </a:lnTo>
                    <a:lnTo>
                      <a:pt x="21600" y="21600"/>
                    </a:lnTo>
                    <a:lnTo>
                      <a:pt x="1662" y="18319"/>
                    </a:lnTo>
                    <a:lnTo>
                      <a:pt x="0" y="8476"/>
                    </a:lnTo>
                    <a:close/>
                  </a:path>
                </a:pathLst>
              </a:custGeom>
              <a:solidFill>
                <a:srgbClr val="29292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endParaRPr lang="cs-CZ" altLang="cs-CZ">
                  <a:latin typeface="Calibri" panose="020F0502020204030204" pitchFamily="34" charset="0"/>
                  <a:cs typeface="Calibri" panose="020F0502020204030204" pitchFamily="34" charset="0"/>
                  <a:sym typeface="Calibri" panose="020F0502020204030204" pitchFamily="34" charset="0"/>
                </a:endParaRPr>
              </a:p>
            </p:txBody>
          </p:sp>
        </p:grpSp>
        <p:pic>
          <p:nvPicPr>
            <p:cNvPr id="1026" name="Picture 2" descr="https://cdn-icons.flaticon.com/png/512/4147/premium/4147869.png?token=exp=1651487478~hmac=56b0aefc18866537c06b2da91d9820a5">
              <a:extLst>
                <a:ext uri="{FF2B5EF4-FFF2-40B4-BE49-F238E27FC236}">
                  <a16:creationId xmlns:a16="http://schemas.microsoft.com/office/drawing/2014/main" id="{8B8F05A7-3427-42ED-9554-814B3BCA87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3296" y="2987069"/>
              <a:ext cx="741780" cy="7417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cdn-icons-png.flaticon.com/512/2017/2017790.png">
              <a:extLst>
                <a:ext uri="{FF2B5EF4-FFF2-40B4-BE49-F238E27FC236}">
                  <a16:creationId xmlns:a16="http://schemas.microsoft.com/office/drawing/2014/main" id="{2D3D22E9-0E90-490C-BF4B-6522A16F23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3657" y="2944594"/>
              <a:ext cx="769937" cy="769937"/>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Obrázek 42">
            <a:extLst>
              <a:ext uri="{FF2B5EF4-FFF2-40B4-BE49-F238E27FC236}">
                <a16:creationId xmlns:a16="http://schemas.microsoft.com/office/drawing/2014/main" id="{1D065C4A-46D1-481D-8B76-1115CA8F584E}"/>
              </a:ext>
            </a:extLst>
          </p:cNvPr>
          <p:cNvPicPr>
            <a:picLocks noChangeAspect="1"/>
          </p:cNvPicPr>
          <p:nvPr/>
        </p:nvPicPr>
        <p:blipFill rotWithShape="1">
          <a:blip r:embed="rId4"/>
          <a:srcRect r="5442" b="33174"/>
          <a:stretch/>
        </p:blipFill>
        <p:spPr>
          <a:xfrm flipH="1">
            <a:off x="10761835" y="5035642"/>
            <a:ext cx="1430165" cy="1855334"/>
          </a:xfrm>
          <a:prstGeom prst="rect">
            <a:avLst/>
          </a:prstGeom>
        </p:spPr>
      </p:pic>
      <p:sp>
        <p:nvSpPr>
          <p:cNvPr id="3" name="Řečová bublina: oválný bublinový popisek 2">
            <a:extLst>
              <a:ext uri="{FF2B5EF4-FFF2-40B4-BE49-F238E27FC236}">
                <a16:creationId xmlns:a16="http://schemas.microsoft.com/office/drawing/2014/main" id="{B628AE67-F8BB-43AB-9A9D-939935C94343}"/>
              </a:ext>
            </a:extLst>
          </p:cNvPr>
          <p:cNvSpPr/>
          <p:nvPr/>
        </p:nvSpPr>
        <p:spPr>
          <a:xfrm>
            <a:off x="9687283" y="4410365"/>
            <a:ext cx="1368835" cy="794127"/>
          </a:xfrm>
          <a:prstGeom prst="wedgeEllipseCallout">
            <a:avLst>
              <a:gd name="adj1" fmla="val 52454"/>
              <a:gd name="adj2" fmla="val 55793"/>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dirty="0"/>
              <a:t>Funguje to …</a:t>
            </a:r>
          </a:p>
        </p:txBody>
      </p:sp>
    </p:spTree>
    <p:extLst>
      <p:ext uri="{BB962C8B-B14F-4D97-AF65-F5344CB8AC3E}">
        <p14:creationId xmlns:p14="http://schemas.microsoft.com/office/powerpoint/2010/main" val="2713881066"/>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TotalTime>
  <Words>1209</Words>
  <Application>Microsoft Office PowerPoint</Application>
  <PresentationFormat>Širokoúhlá obrazovka</PresentationFormat>
  <Paragraphs>125</Paragraphs>
  <Slides>19</Slides>
  <Notes>2</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19</vt:i4>
      </vt:variant>
    </vt:vector>
  </HeadingPairs>
  <TitlesOfParts>
    <vt:vector size="28" baseType="lpstr">
      <vt:lpstr>Arial</vt:lpstr>
      <vt:lpstr>Calibri</vt:lpstr>
      <vt:lpstr>Calibri Light</vt:lpstr>
      <vt:lpstr>Century Gothic</vt:lpstr>
      <vt:lpstr>Montserrat Light</vt:lpstr>
      <vt:lpstr>Open Sans</vt:lpstr>
      <vt:lpstr>Open Sans Semibold</vt:lpstr>
      <vt:lpstr>Source Sans Pro</vt:lpstr>
      <vt:lpstr>Motiv Office</vt:lpstr>
      <vt:lpstr>Metodika přípravy programů environmentální výchovy: distribuce moci</vt:lpstr>
      <vt:lpstr>Cíle lekce</vt:lpstr>
      <vt:lpstr>Vstupní otázky</vt:lpstr>
      <vt:lpstr>Prezentace aplikace PowerPoint</vt:lpstr>
      <vt:lpstr>Žebřík participace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Participace žáků na pobytových programech: obvyklé modely</vt:lpstr>
      <vt:lpstr>PROGRAMY: KDO JE U KORMIDLA</vt:lpstr>
      <vt:lpstr>HRA O TRŮNY</vt:lpstr>
      <vt:lpstr>Školy a ekocentra: tři modely</vt:lpstr>
      <vt:lpstr>Prezentace aplikace PowerPoint</vt:lpstr>
      <vt:lpstr>Prezentace aplikace PowerPoint</vt:lpstr>
      <vt:lpstr>Otázky k zamyšlení</vt:lpstr>
      <vt:lpstr>Doporučená literatura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Metodika přípravy programů environmentální výchovy: distribuce moci</dc:title>
  <dc:creator>Jan Činčera</dc:creator>
  <cp:lastModifiedBy>Jan Činčera</cp:lastModifiedBy>
  <cp:revision>36</cp:revision>
  <dcterms:created xsi:type="dcterms:W3CDTF">2022-07-24T09:43:07Z</dcterms:created>
  <dcterms:modified xsi:type="dcterms:W3CDTF">2023-03-20T09:50:36Z</dcterms:modified>
</cp:coreProperties>
</file>