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Činčera" initials="JČ" lastIdx="1" clrIdx="0">
    <p:extLst>
      <p:ext uri="{19B8F6BF-5375-455C-9EA6-DF929625EA0E}">
        <p15:presenceInfo xmlns:p15="http://schemas.microsoft.com/office/powerpoint/2012/main" userId="S-1-5-21-3451901064-902568176-4053310204-1944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123D7-CEB5-4170-912C-93EF0AA311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C1725A-3E34-4C9A-8953-74BD38974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A26C78-75EE-46AB-ADA3-46C032639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DE0C89-AD05-41FE-AB5A-5B6B3BE0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938B25-C876-41E6-A9C1-EF877C1F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89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190AB-7621-49F2-A234-C490DD8F3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75D0E4-FA55-4C76-B7FF-1637A89C7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385409-7958-4A22-925C-355321BDF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B23A59-46E6-4165-8663-2EEDE40BF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866FCA-B48E-4BB5-A7E6-08FD48A0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08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F297BE-FD53-456A-88A1-FFB6ED6D4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7C7A63-F5F7-42AA-B7F8-B42A72148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D56ED6-7ADF-4C2C-B7B1-ED89B7CE5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4F7814-1F3A-4C37-A758-1AE69F4B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38D482-7AAB-4559-92D8-783E39D6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68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DB919-4C0A-4FBD-B5AB-FA63D95E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9D2ACB-0B27-4ABF-BF63-9959BA0E8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690268-5207-48EA-BFEE-39AAC3D45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6DD098-53F7-49FF-A3D2-AF91C276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2BF3FD-ADD6-408D-8448-ABFD585DD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18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BBAA9-9E7E-4472-8BB0-A00E2053C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669C36-2F35-4172-BB11-04CF41BF4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BD0E92-0E78-4625-BCFA-075C5A8CF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FE4811-180F-496F-A9D1-2539805EA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952903-345F-4D8F-A306-E87673FBF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05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17CEF-AC48-465A-B1C4-0A9D3F2D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B5A66F-F6A4-4982-8772-2FD18ADAB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F6E115-43D1-4218-B6FA-7916BBC4C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F6DAB3-754B-4F82-9EA4-F1032BBC2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DA39BE-DBF6-4F8E-9029-2E0E4528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A997F2-F84C-4FDE-9EE6-1842906A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51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24A74-D5EE-419E-9954-F212C9B2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073917-5AD2-4421-B041-3A5602977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8AC65F-74AC-449F-ADAE-3E1668F74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32EEC47-A182-4126-8029-CF34207E6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B7A8C05-1328-4EC2-853D-260F7BBBDA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7E43031-0928-4D92-A8D7-77963C9C9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3697946-FB72-4221-9A06-7697FA48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46BC028-6781-4E8A-B728-473DD3BB9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69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9314C-88E7-4E60-974D-26F77150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E11B2D-E531-473C-9B76-A04C311CA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82ABC9-2579-4596-924A-0F4AC026B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2DD47B-8EF6-472C-A3DD-F9CE6F26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67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170B73-21AE-4507-9C53-5D348F58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965B159-E189-483E-A35E-5228F122B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CF94B88-FD4D-4F44-855E-0C37890FF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25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5ED66F-BAA9-410F-80E7-922BD754A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9E0983-9940-4F38-8E85-56D80E2BF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EDB772-49F4-4859-A1B6-9355FD355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222414-8BE5-4253-B3A2-06038B75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74EB75-2AE7-4E61-AA78-F46D158D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A0C4A5-A79F-423D-B762-60F70982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69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8F51B-FCBE-46EC-8FC2-FF77EFEFC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31C2F4-5D09-4EF9-888B-2EFC8DA42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3159BE-FB51-4563-95DF-F7871BF20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D4EF48-17D9-44D8-B379-853DA21E4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6FA833-7AC2-4D1B-B226-F9B71F66F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BC59AD-40CF-44C3-B81F-712E5791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99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0AE63A1-6D77-41E0-9302-6D59B16E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F8AB84-0957-4E00-8B3E-80C3DD07A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752949-CD98-4A09-99E3-19CFC0740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8D56B-1A11-40CD-BF76-DC1E61CCECAE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EF0D56-4F75-4824-94DF-CE8AC0F62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A9788A-05D6-41E1-9995-5D8F23B30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8B8C6-D52E-4A02-816C-EC54136BA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7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FB8AE6-A5EA-44CC-8A97-9964FB42EF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Environmentální vzdělávání a jeho evaluace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EE3916-E527-4A83-AB74-11F7640F48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Obsah a hodnocení pro JS 2023</a:t>
            </a:r>
          </a:p>
        </p:txBody>
      </p:sp>
    </p:spTree>
    <p:extLst>
      <p:ext uri="{BB962C8B-B14F-4D97-AF65-F5344CB8AC3E}">
        <p14:creationId xmlns:p14="http://schemas.microsoft.com/office/powerpoint/2010/main" val="2886063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C8349D2-3907-4DF8-9779-229D265A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Obhajoba programu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A025343-5BCE-49E7-B785-E313E73EA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Ústně, v týmech, v červnu 2023</a:t>
            </a:r>
          </a:p>
          <a:p>
            <a:r>
              <a:rPr lang="cs-CZ" dirty="0"/>
              <a:t>Nepřítomnost = F</a:t>
            </a:r>
          </a:p>
          <a:p>
            <a:r>
              <a:rPr lang="cs-CZ" dirty="0"/>
              <a:t>Diskuse a hodnocení zpracovaného programu</a:t>
            </a:r>
          </a:p>
          <a:p>
            <a:r>
              <a:rPr lang="cs-CZ" dirty="0"/>
              <a:t>Závěrečné hodnocení vycházející z hodnocení programu a aktivní účasti</a:t>
            </a:r>
          </a:p>
        </p:txBody>
      </p:sp>
    </p:spTree>
    <p:extLst>
      <p:ext uri="{BB962C8B-B14F-4D97-AF65-F5344CB8AC3E}">
        <p14:creationId xmlns:p14="http://schemas.microsoft.com/office/powerpoint/2010/main" val="225611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F8AB2-131A-4A8C-A710-3DA0A7AF6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95B380-73F0-4D50-BB9B-C5F117FCF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IS: organizační pokyny a Učební materiály</a:t>
            </a:r>
          </a:p>
          <a:p>
            <a:r>
              <a:rPr lang="cs-CZ" dirty="0"/>
              <a:t>http://evvoprednasky.cz</a:t>
            </a:r>
          </a:p>
        </p:txBody>
      </p:sp>
    </p:spTree>
    <p:extLst>
      <p:ext uri="{BB962C8B-B14F-4D97-AF65-F5344CB8AC3E}">
        <p14:creationId xmlns:p14="http://schemas.microsoft.com/office/powerpoint/2010/main" val="261717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8D7B2-1F48-45F8-A3B8-51D66BE8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79" y="382568"/>
            <a:ext cx="1051560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Teorie programu „Environmentální vzdělávání a jeho evaluace“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5FB059A-C019-4E0C-89C7-13A092C8D271}"/>
              </a:ext>
            </a:extLst>
          </p:cNvPr>
          <p:cNvSpPr/>
          <p:nvPr/>
        </p:nvSpPr>
        <p:spPr>
          <a:xfrm>
            <a:off x="4514294" y="1923844"/>
            <a:ext cx="2308194" cy="89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Kompetence pro hodnocení a zpracování programů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E255587-A56E-41A4-8B76-730506E6CCEC}"/>
              </a:ext>
            </a:extLst>
          </p:cNvPr>
          <p:cNvSpPr/>
          <p:nvPr/>
        </p:nvSpPr>
        <p:spPr>
          <a:xfrm>
            <a:off x="4514294" y="5458346"/>
            <a:ext cx="2308194" cy="89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Kompetence pro evaluaci programů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00D61CC-78EE-4D5D-8E23-3E027E389BE5}"/>
              </a:ext>
            </a:extLst>
          </p:cNvPr>
          <p:cNvSpPr/>
          <p:nvPr/>
        </p:nvSpPr>
        <p:spPr>
          <a:xfrm>
            <a:off x="198269" y="1923844"/>
            <a:ext cx="2308194" cy="898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Práce s případovými studiemi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663C11A-B9FE-4C90-8EE1-8E92FDD8D455}"/>
              </a:ext>
            </a:extLst>
          </p:cNvPr>
          <p:cNvSpPr/>
          <p:nvPr/>
        </p:nvSpPr>
        <p:spPr>
          <a:xfrm>
            <a:off x="215279" y="3768562"/>
            <a:ext cx="1310935" cy="6810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Přednášky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4154C68-AF41-4742-AA93-F842EF850CC7}"/>
              </a:ext>
            </a:extLst>
          </p:cNvPr>
          <p:cNvSpPr/>
          <p:nvPr/>
        </p:nvSpPr>
        <p:spPr>
          <a:xfrm>
            <a:off x="198269" y="5458346"/>
            <a:ext cx="2308194" cy="898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Skupinové úkoly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C6121C0-EC79-49BC-970A-EE109C26F2F0}"/>
              </a:ext>
            </a:extLst>
          </p:cNvPr>
          <p:cNvSpPr/>
          <p:nvPr/>
        </p:nvSpPr>
        <p:spPr>
          <a:xfrm>
            <a:off x="1992664" y="3655891"/>
            <a:ext cx="2308194" cy="898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Týmový projekt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20F1C42-FA90-4D22-BAEC-BDA4076B6875}"/>
              </a:ext>
            </a:extLst>
          </p:cNvPr>
          <p:cNvSpPr/>
          <p:nvPr/>
        </p:nvSpPr>
        <p:spPr>
          <a:xfrm>
            <a:off x="4514294" y="3655891"/>
            <a:ext cx="2308194" cy="8988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Pozitivní postoj k propojování teorie s praxí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A675560D-FF03-444A-8C98-684BD1F65EC8}"/>
              </a:ext>
            </a:extLst>
          </p:cNvPr>
          <p:cNvSpPr/>
          <p:nvPr/>
        </p:nvSpPr>
        <p:spPr>
          <a:xfrm>
            <a:off x="7090298" y="3659641"/>
            <a:ext cx="2308194" cy="8988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Self-efficacy</a:t>
            </a:r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3E3EC5E8-45E9-4F0F-8597-FB24756F4200}"/>
              </a:ext>
            </a:extLst>
          </p:cNvPr>
          <p:cNvSpPr/>
          <p:nvPr/>
        </p:nvSpPr>
        <p:spPr>
          <a:xfrm>
            <a:off x="9602679" y="3645304"/>
            <a:ext cx="2308194" cy="8988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Zpracovávání a evaluace programů v praxi</a:t>
            </a:r>
          </a:p>
        </p:txBody>
      </p: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A2FAC8E3-D134-413A-B9A9-222E44D506CA}"/>
              </a:ext>
            </a:extLst>
          </p:cNvPr>
          <p:cNvCxnSpPr>
            <a:stCxn id="6" idx="3"/>
            <a:endCxn id="9" idx="0"/>
          </p:cNvCxnSpPr>
          <p:nvPr/>
        </p:nvCxnSpPr>
        <p:spPr>
          <a:xfrm>
            <a:off x="2506463" y="2373276"/>
            <a:ext cx="640298" cy="1282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A2A7FDF5-062C-4ADE-A1AE-3614FA497039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1526214" y="4105323"/>
            <a:ext cx="466450" cy="3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7D030F05-4718-4B4F-A095-265A6F94CFBF}"/>
              </a:ext>
            </a:extLst>
          </p:cNvPr>
          <p:cNvCxnSpPr>
            <a:stCxn id="8" idx="3"/>
            <a:endCxn id="9" idx="2"/>
          </p:cNvCxnSpPr>
          <p:nvPr/>
        </p:nvCxnSpPr>
        <p:spPr>
          <a:xfrm flipV="1">
            <a:off x="2506463" y="4554755"/>
            <a:ext cx="640298" cy="1353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432BAD51-D648-43A9-984A-77C994A47AE0}"/>
              </a:ext>
            </a:extLst>
          </p:cNvPr>
          <p:cNvCxnSpPr>
            <a:stCxn id="9" idx="3"/>
            <a:endCxn id="4" idx="1"/>
          </p:cNvCxnSpPr>
          <p:nvPr/>
        </p:nvCxnSpPr>
        <p:spPr>
          <a:xfrm flipV="1">
            <a:off x="4300858" y="2373276"/>
            <a:ext cx="213436" cy="1732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9D34369C-EABE-44C4-80AF-B0B7AA39A68F}"/>
              </a:ext>
            </a:extLst>
          </p:cNvPr>
          <p:cNvCxnSpPr>
            <a:stCxn id="9" idx="3"/>
            <a:endCxn id="5" idx="1"/>
          </p:cNvCxnSpPr>
          <p:nvPr/>
        </p:nvCxnSpPr>
        <p:spPr>
          <a:xfrm>
            <a:off x="4300858" y="4105323"/>
            <a:ext cx="213436" cy="1802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81211235-818A-4DA5-B600-41323E987163}"/>
              </a:ext>
            </a:extLst>
          </p:cNvPr>
          <p:cNvCxnSpPr>
            <a:stCxn id="4" idx="3"/>
            <a:endCxn id="11" idx="0"/>
          </p:cNvCxnSpPr>
          <p:nvPr/>
        </p:nvCxnSpPr>
        <p:spPr>
          <a:xfrm>
            <a:off x="6822488" y="2373276"/>
            <a:ext cx="1421907" cy="1286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A88F5C9D-0B93-4F65-B520-3F0764EC2E6B}"/>
              </a:ext>
            </a:extLst>
          </p:cNvPr>
          <p:cNvCxnSpPr>
            <a:stCxn id="5" idx="3"/>
            <a:endCxn id="11" idx="2"/>
          </p:cNvCxnSpPr>
          <p:nvPr/>
        </p:nvCxnSpPr>
        <p:spPr>
          <a:xfrm flipV="1">
            <a:off x="6822488" y="4558505"/>
            <a:ext cx="1421907" cy="1349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55D44F8B-13FA-4252-A83B-B541A28944D4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 flipV="1">
            <a:off x="9398492" y="4094736"/>
            <a:ext cx="204187" cy="14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>
            <a:extLst>
              <a:ext uri="{FF2B5EF4-FFF2-40B4-BE49-F238E27FC236}">
                <a16:creationId xmlns:a16="http://schemas.microsoft.com/office/drawing/2014/main" id="{BB75535B-225F-4F35-9D21-288426C0C8EC}"/>
              </a:ext>
            </a:extLst>
          </p:cNvPr>
          <p:cNvCxnSpPr>
            <a:stCxn id="6" idx="3"/>
            <a:endCxn id="10" idx="0"/>
          </p:cNvCxnSpPr>
          <p:nvPr/>
        </p:nvCxnSpPr>
        <p:spPr>
          <a:xfrm>
            <a:off x="2506463" y="2373276"/>
            <a:ext cx="3161928" cy="1282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>
            <a:extLst>
              <a:ext uri="{FF2B5EF4-FFF2-40B4-BE49-F238E27FC236}">
                <a16:creationId xmlns:a16="http://schemas.microsoft.com/office/drawing/2014/main" id="{62EED284-AC96-4570-B51D-1B5D5F354A54}"/>
              </a:ext>
            </a:extLst>
          </p:cNvPr>
          <p:cNvCxnSpPr>
            <a:stCxn id="8" idx="3"/>
            <a:endCxn id="5" idx="1"/>
          </p:cNvCxnSpPr>
          <p:nvPr/>
        </p:nvCxnSpPr>
        <p:spPr>
          <a:xfrm>
            <a:off x="2506463" y="5907778"/>
            <a:ext cx="20078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>
            <a:extLst>
              <a:ext uri="{FF2B5EF4-FFF2-40B4-BE49-F238E27FC236}">
                <a16:creationId xmlns:a16="http://schemas.microsoft.com/office/drawing/2014/main" id="{ADBFC75D-B788-4299-A09E-B481D08E1B86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4300858" y="4105323"/>
            <a:ext cx="2134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9C44B8A6-6EF5-472C-AEEA-BCAEA7C7F8A2}"/>
              </a:ext>
            </a:extLst>
          </p:cNvPr>
          <p:cNvCxnSpPr>
            <a:stCxn id="4" idx="2"/>
            <a:endCxn id="10" idx="0"/>
          </p:cNvCxnSpPr>
          <p:nvPr/>
        </p:nvCxnSpPr>
        <p:spPr>
          <a:xfrm>
            <a:off x="5668391" y="2822708"/>
            <a:ext cx="0" cy="8331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>
            <a:extLst>
              <a:ext uri="{FF2B5EF4-FFF2-40B4-BE49-F238E27FC236}">
                <a16:creationId xmlns:a16="http://schemas.microsoft.com/office/drawing/2014/main" id="{4343BC09-1B40-4051-AB99-11D135349593}"/>
              </a:ext>
            </a:extLst>
          </p:cNvPr>
          <p:cNvCxnSpPr>
            <a:stCxn id="10" idx="2"/>
            <a:endCxn id="5" idx="0"/>
          </p:cNvCxnSpPr>
          <p:nvPr/>
        </p:nvCxnSpPr>
        <p:spPr>
          <a:xfrm>
            <a:off x="5668391" y="4554755"/>
            <a:ext cx="0" cy="9035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se šipkou 70">
            <a:extLst>
              <a:ext uri="{FF2B5EF4-FFF2-40B4-BE49-F238E27FC236}">
                <a16:creationId xmlns:a16="http://schemas.microsoft.com/office/drawing/2014/main" id="{A2646728-2CAA-4629-A4E6-AA12D7985022}"/>
              </a:ext>
            </a:extLst>
          </p:cNvPr>
          <p:cNvCxnSpPr>
            <a:stCxn id="8" idx="3"/>
            <a:endCxn id="10" idx="2"/>
          </p:cNvCxnSpPr>
          <p:nvPr/>
        </p:nvCxnSpPr>
        <p:spPr>
          <a:xfrm flipV="1">
            <a:off x="2506463" y="4554755"/>
            <a:ext cx="3161928" cy="1353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>
            <a:extLst>
              <a:ext uri="{FF2B5EF4-FFF2-40B4-BE49-F238E27FC236}">
                <a16:creationId xmlns:a16="http://schemas.microsoft.com/office/drawing/2014/main" id="{EB924EE1-B431-4272-BB66-6C160A6BED44}"/>
              </a:ext>
            </a:extLst>
          </p:cNvPr>
          <p:cNvCxnSpPr>
            <a:stCxn id="6" idx="3"/>
            <a:endCxn id="4" idx="1"/>
          </p:cNvCxnSpPr>
          <p:nvPr/>
        </p:nvCxnSpPr>
        <p:spPr>
          <a:xfrm>
            <a:off x="2506463" y="2373276"/>
            <a:ext cx="20078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099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DD2B8A-5471-452A-BEAC-E3306ED8C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Procvičení k propojování teorie a praxe EV…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8E899A-8BA1-48DB-B6A1-35DEC8CD64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Jste hodnotiteli grantové agentury podporující EV. Vyberte nejvýše dva z programů EV (pracovní list), které byste navrhli podpořit. Snažte se vybrat takové programy, u kterých lze předpokládat, že mají největší šanci účastníky pozitivně ovlivnit. </a:t>
            </a:r>
          </a:p>
          <a:p>
            <a:r>
              <a:rPr lang="cs-CZ" dirty="0"/>
              <a:t>TIP: Úkol odkazuje na přehled vhodných a problematických postupů EV, popsaných ve </a:t>
            </a:r>
            <a:r>
              <a:rPr lang="cs-CZ" dirty="0" err="1"/>
              <a:t>videopřednáškách</a:t>
            </a:r>
            <a:r>
              <a:rPr lang="cs-CZ" dirty="0"/>
              <a:t> „Vztah k přírodě a rozvíjení environmentální senzitivity“ a „Ekologické zákonitosti a badatelské dovednosti“. </a:t>
            </a:r>
          </a:p>
        </p:txBody>
      </p:sp>
    </p:spTree>
    <p:extLst>
      <p:ext uri="{BB962C8B-B14F-4D97-AF65-F5344CB8AC3E}">
        <p14:creationId xmlns:p14="http://schemas.microsoft.com/office/powerpoint/2010/main" val="3314018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56589C-1D7A-4425-9267-D08AEEE46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na 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A460FB-AFDC-4FD9-96B0-E753E2BCF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co byste se v kurzu chtěli nejvíce zaměřit?</a:t>
            </a:r>
          </a:p>
          <a:p>
            <a:r>
              <a:rPr lang="cs-CZ" dirty="0"/>
              <a:t>Co byste mi doporučili pro další práci (obsah, forma)? </a:t>
            </a:r>
          </a:p>
          <a:p>
            <a:r>
              <a:rPr lang="cs-CZ" dirty="0"/>
              <a:t>V čem byste na konci kurzu chtěli být jiní, než na jeho začátku?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53016A5-41E5-4C53-9015-B70405EEBA65}"/>
              </a:ext>
            </a:extLst>
          </p:cNvPr>
          <p:cNvSpPr txBox="1"/>
          <p:nvPr/>
        </p:nvSpPr>
        <p:spPr>
          <a:xfrm>
            <a:off x="719091" y="5619565"/>
            <a:ext cx="10946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/>
              <a:t>Úkol na příště </a:t>
            </a:r>
            <a:r>
              <a:rPr lang="cs-CZ" i="1" dirty="0"/>
              <a:t>(21.2.): Přečtěte si program „Jonáš cestuje“ (materiál je v IS, s. 13). Jaký dopad si myslíte, že program na žáky bude mít?</a:t>
            </a:r>
          </a:p>
          <a:p>
            <a:r>
              <a:rPr lang="cs-CZ" dirty="0"/>
              <a:t>TIP: Může vám pomoci podívat se na </a:t>
            </a:r>
            <a:r>
              <a:rPr lang="cs-CZ" dirty="0" err="1"/>
              <a:t>videopřednášky</a:t>
            </a:r>
            <a:r>
              <a:rPr lang="cs-CZ" dirty="0"/>
              <a:t> „Problémy a konflikty“ a „</a:t>
            </a:r>
            <a:r>
              <a:rPr lang="cs-CZ" dirty="0" err="1"/>
              <a:t>Proenvironmentální</a:t>
            </a:r>
            <a:r>
              <a:rPr lang="cs-CZ" dirty="0"/>
              <a:t> chování a akční kompetence“.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9217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822B8-F1C3-400A-A5DB-84941B988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na úvod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1F31BC-FA36-4CAD-8CD7-211C0972331F}"/>
              </a:ext>
            </a:extLst>
          </p:cNvPr>
          <p:cNvSpPr txBox="1"/>
          <p:nvPr/>
        </p:nvSpPr>
        <p:spPr>
          <a:xfrm>
            <a:off x="5928435" y="5446919"/>
            <a:ext cx="609452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8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„nejsem toho názoru, že když člověk je nadšenec a má rád přírodu a myslí věci dobře, tak je jedno, jak učí. To se – tedy alespoň v mém okolí – někdy stává naopak cestou do pekel.“</a:t>
            </a:r>
          </a:p>
          <a:p>
            <a:r>
              <a:rPr lang="cs-CZ" dirty="0">
                <a:solidFill>
                  <a:srgbClr val="000000"/>
                </a:solidFill>
                <a:latin typeface="Cambria" panose="02040503050406030204" pitchFamily="18" charset="0"/>
              </a:rPr>
              <a:t>(lektorka B)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2F50809-238B-462F-97E7-BBDA1F9D2542}"/>
              </a:ext>
            </a:extLst>
          </p:cNvPr>
          <p:cNvSpPr txBox="1"/>
          <p:nvPr/>
        </p:nvSpPr>
        <p:spPr>
          <a:xfrm>
            <a:off x="742950" y="3614913"/>
            <a:ext cx="6094520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800" b="0" i="1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„Když má (lektor) přírodu rád, děti to poznají a nezáleží na tom, jakým způsobem výuka probíhá a jaké metodické postupy sleduje. A naopak, sebelepší a sebemodernější metodický postup lásku k přírodě nevyvolá ani u vzdělavatele ani u vzdělávaných.“ </a:t>
            </a:r>
          </a:p>
          <a:p>
            <a:r>
              <a:rPr lang="cs-CZ" dirty="0"/>
              <a:t>(lektor A)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572A73A-EAA5-43C0-BDC6-82A042012953}"/>
              </a:ext>
            </a:extLst>
          </p:cNvPr>
          <p:cNvSpPr txBox="1"/>
          <p:nvPr/>
        </p:nvSpPr>
        <p:spPr>
          <a:xfrm>
            <a:off x="742950" y="1790657"/>
            <a:ext cx="1144905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Jaké jsou Vaše zkušenosti s environmentální výchovou či evaluacemi?</a:t>
            </a:r>
          </a:p>
          <a:p>
            <a:endParaRPr lang="cs-CZ" dirty="0"/>
          </a:p>
          <a:p>
            <a:r>
              <a:rPr lang="cs-CZ" dirty="0"/>
              <a:t>Prodiskutujte oba citované názory lektorů EV z praxe. Jaké odrážejí předpoklady o EV? Do jaké míry s každým z nich souhlasíte či nesouhlasíte? </a:t>
            </a:r>
          </a:p>
        </p:txBody>
      </p:sp>
    </p:spTree>
    <p:extLst>
      <p:ext uri="{BB962C8B-B14F-4D97-AF65-F5344CB8AC3E}">
        <p14:creationId xmlns:p14="http://schemas.microsoft.com/office/powerpoint/2010/main" val="254540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5BF7E-CD4D-46E2-908B-1C6354C02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19123C-1E51-424F-A0B6-22CBBAB5A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 ukončení si studenti osvojí kompetence pro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Vytváření programů environmentálního vzdělávání, výchovy a osvěty (EVVO) pro zvolenou věkovou kategorii a cíle;</a:t>
            </a:r>
          </a:p>
          <a:p>
            <a:r>
              <a:rPr lang="cs-CZ" dirty="0"/>
              <a:t>Hodnocení kvality programů EVVO podle zvolených kritérií;</a:t>
            </a:r>
          </a:p>
          <a:p>
            <a:r>
              <a:rPr lang="cs-CZ" dirty="0"/>
              <a:t>Přípravu a realizaci evaluačního výzkumu programů EVVO.</a:t>
            </a:r>
          </a:p>
        </p:txBody>
      </p:sp>
    </p:spTree>
    <p:extLst>
      <p:ext uri="{BB962C8B-B14F-4D97-AF65-F5344CB8AC3E}">
        <p14:creationId xmlns:p14="http://schemas.microsoft.com/office/powerpoint/2010/main" val="16401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8ACBA-3FB5-4D32-9A03-B671FD4A7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ED55A-F42A-4D83-9168-A20140634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 na hodinu (úkoly z minula)</a:t>
            </a:r>
          </a:p>
          <a:p>
            <a:r>
              <a:rPr lang="cs-CZ" dirty="0"/>
              <a:t>Práce na hodině</a:t>
            </a:r>
          </a:p>
          <a:p>
            <a:pPr lvl="1"/>
            <a:r>
              <a:rPr lang="cs-CZ" dirty="0"/>
              <a:t>Přednáška</a:t>
            </a:r>
          </a:p>
          <a:p>
            <a:pPr lvl="1"/>
            <a:r>
              <a:rPr lang="cs-CZ" dirty="0"/>
              <a:t>Skupinové úkoly, procvičení</a:t>
            </a:r>
          </a:p>
          <a:p>
            <a:r>
              <a:rPr lang="cs-CZ" dirty="0"/>
              <a:t>Průběžný týmový úkol</a:t>
            </a:r>
          </a:p>
        </p:txBody>
      </p:sp>
    </p:spTree>
    <p:extLst>
      <p:ext uri="{BB962C8B-B14F-4D97-AF65-F5344CB8AC3E}">
        <p14:creationId xmlns:p14="http://schemas.microsoft.com/office/powerpoint/2010/main" val="320227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FDBEC-979C-4367-AAC5-C671F1F3F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Týmový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654E3-98AF-4B26-B1C2-24385D6E0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2-3 členné týmy</a:t>
            </a:r>
          </a:p>
          <a:p>
            <a:r>
              <a:rPr lang="cs-CZ" dirty="0"/>
              <a:t>Připravit vlastní program EV (včetně evaluačního plánu) </a:t>
            </a:r>
            <a:r>
              <a:rPr lang="cs-CZ"/>
              <a:t>(cca 8-12 s)</a:t>
            </a:r>
            <a:endParaRPr lang="cs-CZ" dirty="0"/>
          </a:p>
          <a:p>
            <a:r>
              <a:rPr lang="cs-CZ" dirty="0"/>
              <a:t>Do 31.5. nahrát do Odevzdávárny</a:t>
            </a:r>
          </a:p>
        </p:txBody>
      </p:sp>
    </p:spTree>
    <p:extLst>
      <p:ext uri="{BB962C8B-B14F-4D97-AF65-F5344CB8AC3E}">
        <p14:creationId xmlns:p14="http://schemas.microsoft.com/office/powerpoint/2010/main" val="78334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A49C8-F01F-49A5-87A7-D0ACC8EC2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169E5-3390-4B60-8A34-519DD05DC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Aktivní účast (A-F)</a:t>
            </a:r>
          </a:p>
          <a:p>
            <a:r>
              <a:rPr lang="cs-CZ" dirty="0"/>
              <a:t>Zpracování vlastního programu (týmový úkol) (A-F)</a:t>
            </a:r>
          </a:p>
          <a:p>
            <a:r>
              <a:rPr lang="cs-CZ" dirty="0"/>
              <a:t>Obhajoba</a:t>
            </a:r>
          </a:p>
        </p:txBody>
      </p:sp>
    </p:spTree>
    <p:extLst>
      <p:ext uri="{BB962C8B-B14F-4D97-AF65-F5344CB8AC3E}">
        <p14:creationId xmlns:p14="http://schemas.microsoft.com/office/powerpoint/2010/main" val="2382035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098D9-CF73-47ED-9A23-5FD02A8A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aktivní účasti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F995E-0527-4260-AE46-7D94EC986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F: účast na méně než 4 přednáškách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E: účast na 4 přednáškách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D: účast na 5 přednáškách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C: účast na 6 přednáškách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B: účast na 7-8 přednáškách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A: účast na 9 a více přednáškách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242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778FB-2C1F-47A8-8E84-DEF101E5A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navrženého programu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50A4E0-D28F-478E-9CA9-8E81B647FF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Zaměření programu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Teorie programu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Kvalita programu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Evaluační plán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Mimořádný bonus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046112-1A9C-48E7-AECD-F1E6246704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A: 8 bodů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B: 7 bodů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C: 6 bodů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D: 5 bodů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E: 4 body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F: 3 a méně bodů.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Mimořádný bonus má hodnotu +3 body.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B5D014A-0F4F-4031-B626-831A58BAE8EA}"/>
              </a:ext>
            </a:extLst>
          </p:cNvPr>
          <p:cNvSpPr txBox="1"/>
          <p:nvPr/>
        </p:nvSpPr>
        <p:spPr>
          <a:xfrm>
            <a:off x="375821" y="5548389"/>
            <a:ext cx="10977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Kritéria 1-4 budou vyučujícím hodnoceny na škále: splněno (2 body) -částečně splněno (1 bod) -nesplněno (0 bodů).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963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35762F8-B023-4E88-8165-D8D51D707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možných programů…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456A8D-89B7-404A-A76E-A68E7893A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letního environmentálně zaměřeného tábora /kurzu…</a:t>
            </a:r>
          </a:p>
          <a:p>
            <a:r>
              <a:rPr lang="cs-CZ" dirty="0"/>
              <a:t>Návrh krátkého výukového programu pro mladší žáky…</a:t>
            </a:r>
          </a:p>
          <a:p>
            <a:r>
              <a:rPr lang="cs-CZ" dirty="0"/>
              <a:t>Návrh výukového programu pro studenty SŠ…</a:t>
            </a:r>
          </a:p>
          <a:p>
            <a:r>
              <a:rPr lang="cs-CZ" dirty="0"/>
              <a:t>Návrh a realizace workshopu / semináře pro studující …</a:t>
            </a:r>
          </a:p>
          <a:p>
            <a:r>
              <a:rPr lang="cs-CZ" dirty="0"/>
              <a:t>Návrh a realizace projektu zaměřeného na udržitelnost na FSS (projekt by měl obsahovat i vzdělávací část)…</a:t>
            </a:r>
          </a:p>
        </p:txBody>
      </p:sp>
    </p:spTree>
    <p:extLst>
      <p:ext uri="{BB962C8B-B14F-4D97-AF65-F5344CB8AC3E}">
        <p14:creationId xmlns:p14="http://schemas.microsoft.com/office/powerpoint/2010/main" val="11229152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684</Words>
  <Application>Microsoft Office PowerPoint</Application>
  <PresentationFormat>Širokoúhlá obrazovka</PresentationFormat>
  <Paragraphs>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Symbol</vt:lpstr>
      <vt:lpstr>Motiv Office</vt:lpstr>
      <vt:lpstr>Environmentální vzdělávání a jeho evaluace</vt:lpstr>
      <vt:lpstr>Otázky na úvod</vt:lpstr>
      <vt:lpstr>Cíle kurzu</vt:lpstr>
      <vt:lpstr>Průběh práce</vt:lpstr>
      <vt:lpstr>Týmový úkol</vt:lpstr>
      <vt:lpstr>Hodnocení</vt:lpstr>
      <vt:lpstr>Hodnocení aktivní účasti</vt:lpstr>
      <vt:lpstr>Hodnocení navrženého programu</vt:lpstr>
      <vt:lpstr>Příklady možných programů…</vt:lpstr>
      <vt:lpstr>Obhajoba programu</vt:lpstr>
      <vt:lpstr>Klíčové zdroje</vt:lpstr>
      <vt:lpstr>Teorie programu „Environmentální vzdělávání a jeho evaluace“</vt:lpstr>
      <vt:lpstr>Procvičení k propojování teorie a praxe EV…</vt:lpstr>
      <vt:lpstr>Otázka 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Environmentální vzdělávání a jeho evaluace</dc:title>
  <dc:creator>Jan Činčera</dc:creator>
  <cp:lastModifiedBy>Jan Činčera</cp:lastModifiedBy>
  <cp:revision>17</cp:revision>
  <dcterms:created xsi:type="dcterms:W3CDTF">2023-02-09T10:27:32Z</dcterms:created>
  <dcterms:modified xsi:type="dcterms:W3CDTF">2023-02-20T08:36:18Z</dcterms:modified>
</cp:coreProperties>
</file>