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7" r:id="rId3"/>
    <p:sldId id="258" r:id="rId4"/>
    <p:sldId id="287" r:id="rId5"/>
    <p:sldId id="286" r:id="rId6"/>
    <p:sldId id="315" r:id="rId7"/>
    <p:sldId id="317" r:id="rId8"/>
    <p:sldId id="316" r:id="rId9"/>
    <p:sldId id="313" r:id="rId10"/>
    <p:sldId id="318" r:id="rId11"/>
    <p:sldId id="323" r:id="rId12"/>
    <p:sldId id="320" r:id="rId13"/>
    <p:sldId id="322" r:id="rId14"/>
    <p:sldId id="321" r:id="rId15"/>
    <p:sldId id="325" r:id="rId16"/>
    <p:sldId id="324" r:id="rId17"/>
    <p:sldId id="294" r:id="rId18"/>
    <p:sldId id="26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CCFAC-AE75-4EC6-8E99-EE907D3AD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E1D595-C58F-4BD1-B0D0-B805E4D03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FFA96-0039-48F2-ADA0-82C676EA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FC94B-DB2A-4B60-BE11-89EB83AE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E7A065-744C-42B9-981C-5FAC5698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6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BAB93-17E6-40F2-9053-1259926B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DB7938-CF8C-4A84-AD98-DCDB77AF2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60B01-C5D5-47F2-AC5D-F7B3C9F7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9D5B4-4331-4D77-B12F-99B2BED2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257ABA-3C71-43C9-BD57-5996F913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18A7B0-54AF-4D32-8E03-1B2A68287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5B5DA4-AE5A-4F4B-9305-25B6EBBD8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96B3F2-2214-4F9A-BBE7-097FCE37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500D1D-A465-4096-B6B8-FE0A8A2F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43D269-0DA1-4F48-ABF3-EB309869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9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/>
              <a:t>Klepnutím lze upravit styl předlohy nadpisů.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cs-CZ"/>
              <a:pPr/>
              <a:t>03.04.2023</a:t>
            </a:fld>
            <a:endParaRPr kumimoji="0" lang="cs-CZ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cs-CZ" sz="1900" b="1">
                <a:solidFill>
                  <a:srgbClr val="FFFFFF"/>
                </a:solidFill>
              </a:rPr>
              <a:pPr algn="ctr"/>
              <a:t>‹#›</a:t>
            </a:fld>
            <a:endParaRPr kumimoji="0" lang="cs-CZ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614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85273" y="5356652"/>
            <a:ext cx="1958975" cy="1022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485273" y="5007788"/>
            <a:ext cx="1748011" cy="348864"/>
          </a:xfrm>
        </p:spPr>
        <p:txBody>
          <a:bodyPr>
            <a:noAutofit/>
          </a:bodyPr>
          <a:lstStyle>
            <a:lvl1pPr marL="0" indent="0" algn="l">
              <a:buNone/>
              <a:defRPr sz="2100" b="1"/>
            </a:lvl1pPr>
          </a:lstStyle>
          <a:p>
            <a:pPr lvl="0"/>
            <a:r>
              <a:rPr lang="en-US" dirty="0"/>
              <a:t>CREATIVE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090625" y="5356652"/>
            <a:ext cx="1958975" cy="1022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</a:t>
            </a:r>
            <a:endParaRPr lang="ru-RU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090625" y="5007788"/>
            <a:ext cx="1748011" cy="348864"/>
          </a:xfrm>
        </p:spPr>
        <p:txBody>
          <a:bodyPr>
            <a:noAutofit/>
          </a:bodyPr>
          <a:lstStyle>
            <a:lvl1pPr marL="0" indent="0" algn="l">
              <a:buNone/>
              <a:defRPr sz="2100" b="1"/>
            </a:lvl1pPr>
          </a:lstStyle>
          <a:p>
            <a:pPr lvl="0"/>
            <a:r>
              <a:rPr lang="en-US" dirty="0"/>
              <a:t>TEAMWORK</a:t>
            </a:r>
            <a:endParaRPr lang="ru-RU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641312" y="5356652"/>
            <a:ext cx="1958975" cy="10223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amet, consectetur adipiscing elit, sed do</a:t>
            </a:r>
            <a:endParaRPr lang="ru-RU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8641312" y="5007788"/>
            <a:ext cx="1748011" cy="348864"/>
          </a:xfrm>
        </p:spPr>
        <p:txBody>
          <a:bodyPr>
            <a:noAutofit/>
          </a:bodyPr>
          <a:lstStyle>
            <a:lvl1pPr marL="0" indent="0" algn="l">
              <a:buNone/>
              <a:defRPr sz="2100" b="1"/>
            </a:lvl1pPr>
          </a:lstStyle>
          <a:p>
            <a:pPr lvl="0"/>
            <a:r>
              <a:rPr lang="en-US" dirty="0"/>
              <a:t>STRATEGY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85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78D1E-0012-499D-9D11-C07DB73C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9EE80-A9ED-44B7-AC9C-4E89B3BA2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438D5A-0305-4630-B280-C8E0BF56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C92C44-7B82-4432-B7DD-BC80EEB2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C2D2E7-F59D-4D79-9D3B-F603A0E8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48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D0E4F-66B6-4E02-902D-B099CC16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A43002-BA43-47BB-9767-85856B40E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0DE46F-0695-4700-B11B-6FD47777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00EDA-280D-4FF2-BA5B-30D00130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4CCCF4-7C9D-49F5-9A6C-1FFE8124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72B9A-9A5E-40F8-A387-B9098440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9D27C7-1E8E-46B5-B9A0-081895A91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68586E-267E-46A7-9D88-2F5FDD50C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3EB02C-C432-448C-A79F-89A9042B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3621F5-0F5E-4154-B1F8-17331073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714F3C-3E5C-4EC1-B7C9-51183FFD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70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EE39-B045-4B5E-B059-7A8B4DC8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0B77E1-BC80-43FA-A30B-C83E57BB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4ADE9CD-9F44-4679-90F8-A1FA5552B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7DB263-847C-4EE0-A06B-7CF17C904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693CB90-F351-49B9-AEB7-AAFE22BED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F765A7-772E-4486-8046-FB9E225A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B7F0C5-72BE-4069-8A76-D748576D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93DA22-2753-4FC8-8113-AF023091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32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7FB7D-B212-4D8A-B01D-63452231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F79D08-6A1D-4096-8087-0B24CB04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1D261E-D76B-4EEB-B24F-140FF71A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808B58-4CDC-45F2-951E-852F2684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05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6BE652-24DF-4F0B-BB2F-26E18742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15D5DD-9F5E-445B-83B3-57BA38EC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2E9832-B663-48AD-8C8A-E65D6B4C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9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03707-0530-4790-9955-46542E15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33AAE-E7CF-4DF2-84BB-8F40DF39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36DB33-8E4D-465C-A895-7CF1C35AD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F7A91-D2CF-4A38-B5E6-5B4D9602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C4E284-D2B4-4DAE-BB5A-B1C34E9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A49145-42E9-45A5-A2F9-72DA9205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87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42339-21CB-42CA-A87C-CF8B4FB1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31FFC2-A567-4E8D-B176-CCE172A57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D825A4-3561-49DD-869C-6AF4B3555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6FF13F-1569-4F81-A34F-FACADE81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B480B8-6F9D-474B-94DB-682851B5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CD5E38-799A-4E0A-8C4B-43A6F6FE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23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C620DC-7991-419D-BFFF-30BCF1C6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5E891A-D3B0-48FF-8172-7B5AFD101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15B493-5F9B-407E-8A73-4E9D7522E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ED24-92B8-4E71-A245-19A4B0969FD3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DC7400-B0ED-496E-B634-1907872A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276D29-7AF8-409E-AF0C-F92EBEEF4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A360-5851-4BCC-97B3-31FC27294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1-1050/12/11/4700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852012" cy="2343150"/>
          </a:xfrm>
        </p:spPr>
        <p:txBody>
          <a:bodyPr>
            <a:normAutofit fontScale="90000"/>
          </a:bodyPr>
          <a:lstStyle/>
          <a:p>
            <a:r>
              <a:rPr lang="cs-CZ" dirty="0"/>
              <a:t>Metodika přípravy programů: komunikace hodnot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852012" cy="1775180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Jan Činčera, Katedra environmentálních studií,</a:t>
            </a:r>
          </a:p>
          <a:p>
            <a:r>
              <a:rPr lang="cs-CZ" dirty="0"/>
              <a:t>Masarykova univerzita</a:t>
            </a:r>
          </a:p>
          <a:p>
            <a:r>
              <a:rPr lang="cs-CZ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5411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" y="1098645"/>
            <a:ext cx="8253029" cy="575935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963159" y="1443992"/>
            <a:ext cx="866775" cy="2946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073793" y="2709779"/>
            <a:ext cx="30025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„Moudří lidé pečují o přírodu.“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7CCBCF6-82C1-4C18-840E-341B1C1B0972}"/>
              </a:ext>
            </a:extLst>
          </p:cNvPr>
          <p:cNvSpPr/>
          <p:nvPr/>
        </p:nvSpPr>
        <p:spPr>
          <a:xfrm>
            <a:off x="3888882" y="5518606"/>
            <a:ext cx="866775" cy="3429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8EFB68-FFE6-4FD1-A282-10D67E8923C2}"/>
              </a:ext>
            </a:extLst>
          </p:cNvPr>
          <p:cNvSpPr txBox="1"/>
          <p:nvPr/>
        </p:nvSpPr>
        <p:spPr>
          <a:xfrm>
            <a:off x="727969" y="497150"/>
            <a:ext cx="759928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Zarámování programu vždy komunikuje určité hodnoty.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E802123-1DB2-4CA3-910D-4C6B6B5FA3FF}"/>
              </a:ext>
            </a:extLst>
          </p:cNvPr>
          <p:cNvSpPr/>
          <p:nvPr/>
        </p:nvSpPr>
        <p:spPr>
          <a:xfrm>
            <a:off x="4322270" y="2329983"/>
            <a:ext cx="866775" cy="2946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F8AA5FE-CA7C-478F-827F-FA480EC3F06C}"/>
              </a:ext>
            </a:extLst>
          </p:cNvPr>
          <p:cNvSpPr/>
          <p:nvPr/>
        </p:nvSpPr>
        <p:spPr>
          <a:xfrm>
            <a:off x="9073792" y="3344875"/>
            <a:ext cx="3002507" cy="3693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„Patříme k místu, kde žijeme.“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C7F10FF1-948C-4426-B78E-49A62479E192}"/>
              </a:ext>
            </a:extLst>
          </p:cNvPr>
          <p:cNvSpPr/>
          <p:nvPr/>
        </p:nvSpPr>
        <p:spPr>
          <a:xfrm>
            <a:off x="2025669" y="3086100"/>
            <a:ext cx="866775" cy="3429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208CAFA-C062-4BA1-9368-D56205769624}"/>
              </a:ext>
            </a:extLst>
          </p:cNvPr>
          <p:cNvSpPr/>
          <p:nvPr/>
        </p:nvSpPr>
        <p:spPr>
          <a:xfrm>
            <a:off x="9053299" y="3978322"/>
            <a:ext cx="3002507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„V přírodě jde zažívat spoustu dobrodružství.“</a:t>
            </a:r>
          </a:p>
        </p:txBody>
      </p:sp>
    </p:spTree>
    <p:extLst>
      <p:ext uri="{BB962C8B-B14F-4D97-AF65-F5344CB8AC3E}">
        <p14:creationId xmlns:p14="http://schemas.microsoft.com/office/powerpoint/2010/main" val="207697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" y="1116400"/>
            <a:ext cx="8253029" cy="575935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053296" y="2362914"/>
            <a:ext cx="30025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„Je důležité v přírodě dodržovat pravidla správného chování. “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8EFB68-FFE6-4FD1-A282-10D67E8923C2}"/>
              </a:ext>
            </a:extLst>
          </p:cNvPr>
          <p:cNvSpPr txBox="1"/>
          <p:nvPr/>
        </p:nvSpPr>
        <p:spPr>
          <a:xfrm>
            <a:off x="727969" y="497150"/>
            <a:ext cx="759928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Jaké hodnoty posilují následující rámce programů?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F8AA5FE-CA7C-478F-827F-FA480EC3F06C}"/>
              </a:ext>
            </a:extLst>
          </p:cNvPr>
          <p:cNvSpPr/>
          <p:nvPr/>
        </p:nvSpPr>
        <p:spPr>
          <a:xfrm>
            <a:off x="9053297" y="3429000"/>
            <a:ext cx="3002507" cy="92333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„Pokud budeme přírodu uvážlivě využívat, vyděláme na tom nakonec nejvíc.“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208CAFA-C062-4BA1-9368-D56205769624}"/>
              </a:ext>
            </a:extLst>
          </p:cNvPr>
          <p:cNvSpPr/>
          <p:nvPr/>
        </p:nvSpPr>
        <p:spPr>
          <a:xfrm>
            <a:off x="9053298" y="4495086"/>
            <a:ext cx="3002507" cy="92333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„V přírodě můžeme zažít kontakt s něčím, co nás přesahuje.“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AE82472-6A99-4D17-9028-54EFA610B64F}"/>
              </a:ext>
            </a:extLst>
          </p:cNvPr>
          <p:cNvSpPr/>
          <p:nvPr/>
        </p:nvSpPr>
        <p:spPr>
          <a:xfrm>
            <a:off x="9053298" y="5522132"/>
            <a:ext cx="3002507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„Při pobytu v přírodě je třeba myslet hlavně na vlastní bezpečí.“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66586F7-845A-4485-ABD9-0D1FC5CAB87A}"/>
              </a:ext>
            </a:extLst>
          </p:cNvPr>
          <p:cNvSpPr/>
          <p:nvPr/>
        </p:nvSpPr>
        <p:spPr>
          <a:xfrm>
            <a:off x="9053295" y="1573827"/>
            <a:ext cx="300250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„Kdo chce v přírodě přežít, nesmí se bát. “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836F8AC-41FB-4E26-8AD9-0F460D424F7E}"/>
              </a:ext>
            </a:extLst>
          </p:cNvPr>
          <p:cNvSpPr/>
          <p:nvPr/>
        </p:nvSpPr>
        <p:spPr>
          <a:xfrm>
            <a:off x="9053294" y="784740"/>
            <a:ext cx="30025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</a:rPr>
              <a:t>„Je příjemné být v kontaktu se Zemí. “</a:t>
            </a:r>
          </a:p>
        </p:txBody>
      </p:sp>
    </p:spTree>
    <p:extLst>
      <p:ext uri="{BB962C8B-B14F-4D97-AF65-F5344CB8AC3E}">
        <p14:creationId xmlns:p14="http://schemas.microsoft.com/office/powerpoint/2010/main" val="127887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986B31-F54A-478E-9BCD-590A9AC6DC9A}"/>
              </a:ext>
            </a:extLst>
          </p:cNvPr>
          <p:cNvPicPr/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" y="339537"/>
            <a:ext cx="8253029" cy="575935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D38D64-7E6F-4454-8091-92ADC7EF41F4}"/>
              </a:ext>
            </a:extLst>
          </p:cNvPr>
          <p:cNvSpPr txBox="1"/>
          <p:nvPr/>
        </p:nvSpPr>
        <p:spPr>
          <a:xfrm>
            <a:off x="1648750" y="6151376"/>
            <a:ext cx="479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Franz X. </a:t>
            </a:r>
            <a:r>
              <a:rPr lang="cs-CZ" b="1" dirty="0" err="1"/>
              <a:t>Bogner</a:t>
            </a:r>
            <a:endParaRPr lang="cs-CZ" b="1" dirty="0"/>
          </a:p>
          <a:p>
            <a:r>
              <a:rPr lang="cs-CZ" dirty="0"/>
              <a:t>Autor modelu 2-MEV. Foto: Bayreuth University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DBBCC44-5820-434C-9A06-588CC307A4DC}"/>
              </a:ext>
            </a:extLst>
          </p:cNvPr>
          <p:cNvSpPr txBox="1"/>
          <p:nvPr/>
        </p:nvSpPr>
        <p:spPr>
          <a:xfrm>
            <a:off x="9615120" y="2876365"/>
            <a:ext cx="2405245" cy="3693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Hodnotu přírody můžeme vnímat jak nezávislou na našich potřebách a </a:t>
            </a:r>
            <a:r>
              <a:rPr lang="cs-CZ" b="1" dirty="0"/>
              <a:t>hodnou ochrany</a:t>
            </a:r>
            <a:r>
              <a:rPr lang="cs-CZ" dirty="0"/>
              <a:t>, jako závislou na tom, jak ji chceme </a:t>
            </a:r>
            <a:r>
              <a:rPr lang="cs-CZ" b="1" dirty="0"/>
              <a:t>využívat</a:t>
            </a:r>
            <a:r>
              <a:rPr lang="cs-CZ" dirty="0"/>
              <a:t>, nebo jako zdroj </a:t>
            </a:r>
            <a:r>
              <a:rPr lang="cs-CZ" b="1" dirty="0"/>
              <a:t>potěšení</a:t>
            </a:r>
            <a:r>
              <a:rPr lang="cs-CZ" dirty="0"/>
              <a:t>. Utilitární chápání přírody zcela nevylučuje chápání přírody jako hodné ochrany.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22095B6-2359-435A-9241-0AC6A0F4D513}"/>
              </a:ext>
            </a:extLst>
          </p:cNvPr>
          <p:cNvSpPr/>
          <p:nvPr/>
        </p:nvSpPr>
        <p:spPr>
          <a:xfrm rot="18797624">
            <a:off x="4866966" y="1622321"/>
            <a:ext cx="2212258" cy="93941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Ochrana přírody</a:t>
            </a: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2BC0A7CB-0C34-4984-88B7-053EF8E3FCFD}"/>
              </a:ext>
            </a:extLst>
          </p:cNvPr>
          <p:cNvSpPr/>
          <p:nvPr/>
        </p:nvSpPr>
        <p:spPr>
          <a:xfrm rot="18567554">
            <a:off x="3303827" y="3506906"/>
            <a:ext cx="2052254" cy="9266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Využívání přírody</a:t>
            </a:r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0A2F6541-67AC-43DE-B343-47E911C4BF41}"/>
              </a:ext>
            </a:extLst>
          </p:cNvPr>
          <p:cNvSpPr/>
          <p:nvPr/>
        </p:nvSpPr>
        <p:spPr>
          <a:xfrm rot="21080632">
            <a:off x="2858481" y="2449741"/>
            <a:ext cx="2052254" cy="926690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Ocenění přírody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87DB31-1D7B-4299-AEC7-4B6B7EE1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81" y="5849970"/>
            <a:ext cx="1190624" cy="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22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986B31-F54A-478E-9BCD-590A9AC6DC9A}"/>
              </a:ext>
            </a:extLst>
          </p:cNvPr>
          <p:cNvPicPr/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8" y="465519"/>
            <a:ext cx="8253029" cy="575935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DBBCC44-5820-434C-9A06-588CC307A4DC}"/>
              </a:ext>
            </a:extLst>
          </p:cNvPr>
          <p:cNvSpPr txBox="1"/>
          <p:nvPr/>
        </p:nvSpPr>
        <p:spPr>
          <a:xfrm>
            <a:off x="9615120" y="2876365"/>
            <a:ext cx="2405245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Hodnotu přírody můžeme opět posilovat v průběhu programu i jeho celkovým zarámováním.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22095B6-2359-435A-9241-0AC6A0F4D513}"/>
              </a:ext>
            </a:extLst>
          </p:cNvPr>
          <p:cNvSpPr/>
          <p:nvPr/>
        </p:nvSpPr>
        <p:spPr>
          <a:xfrm rot="18797624">
            <a:off x="4866966" y="1622321"/>
            <a:ext cx="2212258" cy="93941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Ochrana přírody</a:t>
            </a: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2BC0A7CB-0C34-4984-88B7-053EF8E3FCFD}"/>
              </a:ext>
            </a:extLst>
          </p:cNvPr>
          <p:cNvSpPr/>
          <p:nvPr/>
        </p:nvSpPr>
        <p:spPr>
          <a:xfrm rot="18567554">
            <a:off x="3303827" y="3506906"/>
            <a:ext cx="2052254" cy="9266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Využívání přírody</a:t>
            </a:r>
          </a:p>
        </p:txBody>
      </p:sp>
      <p:sp>
        <p:nvSpPr>
          <p:cNvPr id="11" name="Šipka: doleva 10">
            <a:extLst>
              <a:ext uri="{FF2B5EF4-FFF2-40B4-BE49-F238E27FC236}">
                <a16:creationId xmlns:a16="http://schemas.microsoft.com/office/drawing/2014/main" id="{0A2F6541-67AC-43DE-B343-47E911C4BF41}"/>
              </a:ext>
            </a:extLst>
          </p:cNvPr>
          <p:cNvSpPr/>
          <p:nvPr/>
        </p:nvSpPr>
        <p:spPr>
          <a:xfrm rot="21080632">
            <a:off x="2858481" y="2449741"/>
            <a:ext cx="2052254" cy="926690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Ocenění přírody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5B8EE9-5623-404D-8FF3-D2AEF66654D4}"/>
              </a:ext>
            </a:extLst>
          </p:cNvPr>
          <p:cNvSpPr txBox="1"/>
          <p:nvPr/>
        </p:nvSpPr>
        <p:spPr>
          <a:xfrm>
            <a:off x="952778" y="5850384"/>
            <a:ext cx="216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Díky rozumnému využívání svých lesů hrabě zbohatl…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694D71-2FD5-403A-8487-D4CF8FD1438F}"/>
              </a:ext>
            </a:extLst>
          </p:cNvPr>
          <p:cNvSpPr txBox="1"/>
          <p:nvPr/>
        </p:nvSpPr>
        <p:spPr>
          <a:xfrm>
            <a:off x="246557" y="2883532"/>
            <a:ext cx="216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Je krásné chodit do lesa a užívat si přírody…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0AC18E6-B27D-4BBC-804B-3E68063403E1}"/>
              </a:ext>
            </a:extLst>
          </p:cNvPr>
          <p:cNvSpPr txBox="1"/>
          <p:nvPr/>
        </p:nvSpPr>
        <p:spPr>
          <a:xfrm>
            <a:off x="7073485" y="278578"/>
            <a:ext cx="216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Příroda je krásná a je důležité ji chránit… </a:t>
            </a:r>
          </a:p>
        </p:txBody>
      </p:sp>
    </p:spTree>
    <p:extLst>
      <p:ext uri="{BB962C8B-B14F-4D97-AF65-F5344CB8AC3E}">
        <p14:creationId xmlns:p14="http://schemas.microsoft.com/office/powerpoint/2010/main" val="352477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986B31-F54A-478E-9BCD-590A9AC6DC9A}"/>
              </a:ext>
            </a:extLst>
          </p:cNvPr>
          <p:cNvPicPr/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8" y="2739870"/>
            <a:ext cx="4828700" cy="3693319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22095B6-2359-435A-9241-0AC6A0F4D513}"/>
              </a:ext>
            </a:extLst>
          </p:cNvPr>
          <p:cNvSpPr/>
          <p:nvPr/>
        </p:nvSpPr>
        <p:spPr>
          <a:xfrm rot="18797624">
            <a:off x="2517056" y="2989636"/>
            <a:ext cx="2212258" cy="93941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Ochrana přírody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264000E-D28D-4190-AB59-F92D7A007971}"/>
              </a:ext>
            </a:extLst>
          </p:cNvPr>
          <p:cNvSpPr txBox="1"/>
          <p:nvPr/>
        </p:nvSpPr>
        <p:spPr>
          <a:xfrm>
            <a:off x="4581832" y="570271"/>
            <a:ext cx="475881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Hodnoty ochrany přírody a hodnota ocenění přírody posilují </a:t>
            </a:r>
            <a:r>
              <a:rPr lang="cs-CZ" dirty="0" err="1"/>
              <a:t>proenvironmentální</a:t>
            </a:r>
            <a:r>
              <a:rPr lang="cs-CZ" dirty="0"/>
              <a:t> </a:t>
            </a:r>
            <a:r>
              <a:rPr lang="cs-CZ" b="1" dirty="0"/>
              <a:t>chování</a:t>
            </a:r>
            <a:r>
              <a:rPr lang="cs-CZ" dirty="0"/>
              <a:t>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2BE5C52-1B0E-4192-8665-7DE78082EF2C}"/>
              </a:ext>
            </a:extLst>
          </p:cNvPr>
          <p:cNvSpPr txBox="1"/>
          <p:nvPr/>
        </p:nvSpPr>
        <p:spPr>
          <a:xfrm>
            <a:off x="5599471" y="2684999"/>
            <a:ext cx="475881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Hodnota ochrany přírody posiluje </a:t>
            </a:r>
            <a:r>
              <a:rPr lang="cs-CZ" b="1" dirty="0"/>
              <a:t>efekt programu</a:t>
            </a:r>
            <a:r>
              <a:rPr lang="cs-CZ" dirty="0"/>
              <a:t> na environmentální znalosti i hodnoty.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B068AF5-9EFD-4E1B-B58A-9D42984558B3}"/>
              </a:ext>
            </a:extLst>
          </p:cNvPr>
          <p:cNvSpPr txBox="1"/>
          <p:nvPr/>
        </p:nvSpPr>
        <p:spPr>
          <a:xfrm>
            <a:off x="6626942" y="4799728"/>
            <a:ext cx="4758813" cy="92333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Hodnota ochrany přírody posiluje pozitivní </a:t>
            </a:r>
            <a:r>
              <a:rPr lang="cs-CZ" b="1" dirty="0"/>
              <a:t>vnímání programu </a:t>
            </a:r>
            <a:r>
              <a:rPr lang="cs-CZ" dirty="0"/>
              <a:t>environmentální výchovy jako celku i jeho jednotlivých vlastností.</a:t>
            </a:r>
          </a:p>
        </p:txBody>
      </p:sp>
      <p:sp>
        <p:nvSpPr>
          <p:cNvPr id="8" name="Šipka: doleva 7">
            <a:extLst>
              <a:ext uri="{FF2B5EF4-FFF2-40B4-BE49-F238E27FC236}">
                <a16:creationId xmlns:a16="http://schemas.microsoft.com/office/drawing/2014/main" id="{D41B7F8A-1961-4E13-8911-347B49B2A062}"/>
              </a:ext>
            </a:extLst>
          </p:cNvPr>
          <p:cNvSpPr/>
          <p:nvPr/>
        </p:nvSpPr>
        <p:spPr>
          <a:xfrm rot="21080632">
            <a:off x="1016836" y="4170745"/>
            <a:ext cx="1674976" cy="701453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Ocenění přírody</a:t>
            </a:r>
          </a:p>
        </p:txBody>
      </p:sp>
    </p:spTree>
    <p:extLst>
      <p:ext uri="{BB962C8B-B14F-4D97-AF65-F5344CB8AC3E}">
        <p14:creationId xmlns:p14="http://schemas.microsoft.com/office/powerpoint/2010/main" val="17913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1EA1BAAE-8607-4ECE-93BB-ECDEED17F1E5}"/>
              </a:ext>
            </a:extLst>
          </p:cNvPr>
          <p:cNvSpPr/>
          <p:nvPr/>
        </p:nvSpPr>
        <p:spPr>
          <a:xfrm>
            <a:off x="1216242" y="93215"/>
            <a:ext cx="10466772" cy="6831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584017-F446-43A4-B5B9-9EE2DEB7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62" y="93215"/>
            <a:ext cx="3880316" cy="363178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0142C96-2B36-466B-945D-F3AE4BA24CE9}"/>
              </a:ext>
            </a:extLst>
          </p:cNvPr>
          <p:cNvSpPr/>
          <p:nvPr/>
        </p:nvSpPr>
        <p:spPr>
          <a:xfrm>
            <a:off x="4332303" y="213064"/>
            <a:ext cx="4074850" cy="110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Účastnice A:</a:t>
            </a:r>
          </a:p>
          <a:p>
            <a:r>
              <a:rPr lang="cs-CZ" dirty="0"/>
              <a:t>Přijíždí se silně biocentrickým pohledem (</a:t>
            </a:r>
            <a:r>
              <a:rPr lang="cs-CZ" dirty="0" err="1"/>
              <a:t>preservation</a:t>
            </a:r>
            <a:r>
              <a:rPr lang="cs-CZ" dirty="0"/>
              <a:t>).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2A4280-763E-4076-9837-7096573AD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2" b="33174"/>
          <a:stretch/>
        </p:blipFill>
        <p:spPr>
          <a:xfrm>
            <a:off x="208018" y="3429000"/>
            <a:ext cx="2640619" cy="34256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1B429F-DB5A-4AD5-8E93-D9E8613AE8A2}"/>
              </a:ext>
            </a:extLst>
          </p:cNvPr>
          <p:cNvSpPr txBox="1"/>
          <p:nvPr/>
        </p:nvSpPr>
        <p:spPr>
          <a:xfrm>
            <a:off x="2778432" y="3842475"/>
            <a:ext cx="433635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Účastnice B:</a:t>
            </a:r>
          </a:p>
          <a:p>
            <a:r>
              <a:rPr lang="cs-CZ" dirty="0"/>
              <a:t>Přijíždí se silně antropocentrickým pohledem na přírodu (</a:t>
            </a:r>
            <a:r>
              <a:rPr lang="cs-CZ" dirty="0" err="1"/>
              <a:t>utilization</a:t>
            </a:r>
            <a:r>
              <a:rPr lang="cs-CZ" dirty="0"/>
              <a:t>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C15E36-928F-430E-A055-8ED87FB355D9}"/>
              </a:ext>
            </a:extLst>
          </p:cNvPr>
          <p:cNvSpPr txBox="1"/>
          <p:nvPr/>
        </p:nvSpPr>
        <p:spPr>
          <a:xfrm>
            <a:off x="2778432" y="2250743"/>
            <a:ext cx="6188587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A </a:t>
            </a:r>
            <a:r>
              <a:rPr lang="cs-CZ" sz="2000" dirty="0" err="1"/>
              <a:t>a</a:t>
            </a:r>
            <a:r>
              <a:rPr lang="cs-CZ" sz="2000" dirty="0"/>
              <a:t> B jedou na program C, zaměřený na posilování hodnot ochrany a oceňování přírody. Na kterou z nich bude mít program silnější dopad?</a:t>
            </a:r>
          </a:p>
        </p:txBody>
      </p:sp>
    </p:spTree>
    <p:extLst>
      <p:ext uri="{BB962C8B-B14F-4D97-AF65-F5344CB8AC3E}">
        <p14:creationId xmlns:p14="http://schemas.microsoft.com/office/powerpoint/2010/main" val="21777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B584017-F446-43A4-B5B9-9EE2DEB7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662" y="93215"/>
            <a:ext cx="3880316" cy="363178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0142C96-2B36-466B-945D-F3AE4BA24CE9}"/>
              </a:ext>
            </a:extLst>
          </p:cNvPr>
          <p:cNvSpPr/>
          <p:nvPr/>
        </p:nvSpPr>
        <p:spPr>
          <a:xfrm>
            <a:off x="5356419" y="213064"/>
            <a:ext cx="3050733" cy="3215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Účastnice A:</a:t>
            </a:r>
          </a:p>
          <a:p>
            <a:r>
              <a:rPr lang="cs-CZ" dirty="0"/>
              <a:t>Přijíždí se silně biocentrickým pohledem (</a:t>
            </a:r>
            <a:r>
              <a:rPr lang="cs-CZ" dirty="0" err="1"/>
              <a:t>preservation</a:t>
            </a:r>
            <a:r>
              <a:rPr lang="cs-CZ" dirty="0"/>
              <a:t>).</a:t>
            </a:r>
          </a:p>
          <a:p>
            <a:r>
              <a:rPr lang="cs-CZ" dirty="0"/>
              <a:t>Z programu je nadšená.</a:t>
            </a:r>
          </a:p>
          <a:p>
            <a:r>
              <a:rPr lang="cs-CZ" dirty="0"/>
              <a:t>Hodně se z něj naučí, její (již silně) biocentrické hodnoty i </a:t>
            </a:r>
            <a:r>
              <a:rPr lang="cs-CZ" dirty="0" err="1"/>
              <a:t>enviro</a:t>
            </a:r>
            <a:r>
              <a:rPr lang="cs-CZ" dirty="0"/>
              <a:t>-chování se dále posílí.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2A4280-763E-4076-9837-7096573AD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2" b="33174"/>
          <a:stretch/>
        </p:blipFill>
        <p:spPr>
          <a:xfrm>
            <a:off x="208018" y="3429000"/>
            <a:ext cx="2640619" cy="34256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41B429F-DB5A-4AD5-8E93-D9E8613AE8A2}"/>
              </a:ext>
            </a:extLst>
          </p:cNvPr>
          <p:cNvSpPr txBox="1"/>
          <p:nvPr/>
        </p:nvSpPr>
        <p:spPr>
          <a:xfrm>
            <a:off x="2778432" y="3842475"/>
            <a:ext cx="4336356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Účastnice B:</a:t>
            </a:r>
          </a:p>
          <a:p>
            <a:r>
              <a:rPr lang="cs-CZ" dirty="0"/>
              <a:t>Přijíždí se silně antropocentrickým pohledem na přírodu (</a:t>
            </a:r>
            <a:r>
              <a:rPr lang="cs-CZ" dirty="0" err="1"/>
              <a:t>utilization</a:t>
            </a:r>
            <a:r>
              <a:rPr lang="cs-CZ" dirty="0"/>
              <a:t>).</a:t>
            </a:r>
          </a:p>
          <a:p>
            <a:r>
              <a:rPr lang="cs-CZ" dirty="0"/>
              <a:t>Program se jí nelíbí.</a:t>
            </a:r>
          </a:p>
          <a:p>
            <a:r>
              <a:rPr lang="cs-CZ" dirty="0"/>
              <a:t>Moc se z něj nenaučí a její hodnoty ani chování se nezmění.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166F4D-0CC3-4FD7-8003-A20CE969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30" y="4476128"/>
            <a:ext cx="2340448" cy="2381872"/>
          </a:xfrm>
          <a:prstGeom prst="rect">
            <a:avLst/>
          </a:prstGeom>
        </p:spPr>
      </p:pic>
      <p:sp>
        <p:nvSpPr>
          <p:cNvPr id="9" name="Oválný bublinový popisek 5">
            <a:extLst>
              <a:ext uri="{FF2B5EF4-FFF2-40B4-BE49-F238E27FC236}">
                <a16:creationId xmlns:a16="http://schemas.microsoft.com/office/drawing/2014/main" id="{7251D331-4D81-48E2-9B44-58B823EC72B4}"/>
              </a:ext>
            </a:extLst>
          </p:cNvPr>
          <p:cNvSpPr/>
          <p:nvPr/>
        </p:nvSpPr>
        <p:spPr>
          <a:xfrm>
            <a:off x="7546316" y="4775104"/>
            <a:ext cx="2340448" cy="1643394"/>
          </a:xfrm>
          <a:prstGeom prst="wedgeEllipseCallout">
            <a:avLst>
              <a:gd name="adj1" fmla="val 68526"/>
              <a:gd name="adj2" fmla="val -237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/>
              <a:t>Ale já chtěl ovlivnit hlavně B…?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E3261F8-F14B-479F-8692-3308BB581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49" y="686418"/>
            <a:ext cx="1768041" cy="2445375"/>
          </a:xfrm>
          <a:prstGeom prst="rect">
            <a:avLst/>
          </a:prstGeom>
        </p:spPr>
      </p:pic>
      <p:sp>
        <p:nvSpPr>
          <p:cNvPr id="11" name="Oválný bublinový popisek 3">
            <a:extLst>
              <a:ext uri="{FF2B5EF4-FFF2-40B4-BE49-F238E27FC236}">
                <a16:creationId xmlns:a16="http://schemas.microsoft.com/office/drawing/2014/main" id="{B9C54875-6049-44A1-ADA4-13A0A0FCE5C3}"/>
              </a:ext>
            </a:extLst>
          </p:cNvPr>
          <p:cNvSpPr/>
          <p:nvPr/>
        </p:nvSpPr>
        <p:spPr>
          <a:xfrm>
            <a:off x="1731145" y="93215"/>
            <a:ext cx="3215465" cy="1454155"/>
          </a:xfrm>
          <a:prstGeom prst="wedgeEllipseCallout">
            <a:avLst>
              <a:gd name="adj1" fmla="val -55014"/>
              <a:gd name="adj2" fmla="val 3339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Efekt může být malý, ale i tak významný…</a:t>
            </a:r>
          </a:p>
        </p:txBody>
      </p:sp>
    </p:spTree>
    <p:extLst>
      <p:ext uri="{BB962C8B-B14F-4D97-AF65-F5344CB8AC3E}">
        <p14:creationId xmlns:p14="http://schemas.microsoft.com/office/powerpoint/2010/main" val="33491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zamyšlení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10515600" cy="3351876"/>
          </a:xfrm>
        </p:spPr>
        <p:txBody>
          <a:bodyPr/>
          <a:lstStyle/>
          <a:p>
            <a:r>
              <a:rPr lang="cs-CZ" dirty="0"/>
              <a:t>Kloníte se po přednášce spíše k pluralistickému, hodnotově neutrálnímu, nebo normativnímu přístupu? Jaké důsledky z Vašeho postoje vyplývají pro Vaši případnou praxi environmentální výchovy?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64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263" y="609600"/>
            <a:ext cx="10486258" cy="1110018"/>
          </a:xfrm>
        </p:spPr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2263" y="2825087"/>
            <a:ext cx="11232108" cy="3868676"/>
          </a:xfrm>
        </p:spPr>
        <p:txBody>
          <a:bodyPr>
            <a:noAutofit/>
          </a:bodyPr>
          <a:lstStyle/>
          <a:p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Činčera, J., Johnson, B.,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Kroufek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, R., Kolenatý, M., Šimonová, P.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&amp; 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Zálešák, J. (2021). 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Real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World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Learning in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Outdoor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Environmental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Programs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The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Practice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from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the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Perspective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Educational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Research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. Brno: Masarykova univerzita. https://munispace.muni.cz/library/catalog/book/1978</a:t>
            </a:r>
          </a:p>
          <a:p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Činčera, J.; Johnson, B.;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Kroufek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R.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&amp; 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Šimonová, P. (2020).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Values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Outdoor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Environmental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Programs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from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Perspective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Practitioners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Sustainability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12(11), 4700, </a:t>
            </a:r>
            <a:r>
              <a:rPr lang="cs-CZ" sz="16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2"/>
              </a:rPr>
              <a:t>https://www.mdpi.com/2071-1050/12/11/4700</a:t>
            </a:r>
            <a:r>
              <a:rPr lang="cs-CZ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Činčera, J.,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Binka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, B.,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&amp; 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Černý, M. (2015). Hodnoty v opravdovém světě.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Envigogika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: Charles University E-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journal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for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Environmental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10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(3). </a:t>
            </a:r>
            <a:endParaRPr lang="cs-CZ" sz="1600" dirty="0">
              <a:latin typeface="+mj-lt"/>
            </a:endParaRPr>
          </a:p>
          <a:p>
            <a:pPr algn="l"/>
            <a:r>
              <a:rPr lang="en-US" sz="1600" b="0" i="0" u="none" strike="noStrike" baseline="0" dirty="0" err="1">
                <a:latin typeface="+mj-lt"/>
              </a:rPr>
              <a:t>Jickling</a:t>
            </a:r>
            <a:r>
              <a:rPr lang="en-US" sz="1600" b="0" i="0" u="none" strike="noStrike" baseline="0" dirty="0">
                <a:latin typeface="+mj-lt"/>
              </a:rPr>
              <a:t>, B. </a:t>
            </a:r>
            <a:r>
              <a:rPr lang="cs-CZ" sz="1600" b="0" i="0" u="none" strike="noStrike" baseline="0" dirty="0">
                <a:latin typeface="+mj-lt"/>
              </a:rPr>
              <a:t>(2010). </a:t>
            </a:r>
            <a:r>
              <a:rPr lang="en-US" sz="1600" b="0" i="0" u="none" strike="noStrike" baseline="0" dirty="0">
                <a:latin typeface="+mj-lt"/>
              </a:rPr>
              <a:t>Environmental Education and Environmental Advocacy: Revisited. </a:t>
            </a:r>
            <a:r>
              <a:rPr lang="en-US" sz="1600" b="0" i="1" u="none" strike="noStrike" baseline="0" dirty="0">
                <a:latin typeface="+mj-lt"/>
              </a:rPr>
              <a:t>J</a:t>
            </a:r>
            <a:r>
              <a:rPr lang="cs-CZ" sz="1600" b="0" i="1" u="none" strike="noStrike" baseline="0" dirty="0" err="1">
                <a:latin typeface="+mj-lt"/>
              </a:rPr>
              <a:t>ournal</a:t>
            </a:r>
            <a:r>
              <a:rPr lang="cs-CZ" sz="1600" b="0" i="1" u="none" strike="noStrike" baseline="0" dirty="0">
                <a:latin typeface="+mj-lt"/>
              </a:rPr>
              <a:t> </a:t>
            </a:r>
            <a:r>
              <a:rPr lang="cs-CZ" sz="1600" b="0" i="1" u="none" strike="noStrike" baseline="0" dirty="0" err="1">
                <a:latin typeface="+mj-lt"/>
              </a:rPr>
              <a:t>of</a:t>
            </a:r>
            <a:r>
              <a:rPr lang="en-US" sz="1600" b="0" i="1" u="none" strike="noStrike" baseline="0" dirty="0">
                <a:latin typeface="+mj-lt"/>
              </a:rPr>
              <a:t> Environ</a:t>
            </a:r>
            <a:r>
              <a:rPr lang="cs-CZ" sz="1600" b="0" i="1" u="none" strike="noStrike" baseline="0" dirty="0" err="1">
                <a:latin typeface="+mj-lt"/>
              </a:rPr>
              <a:t>mental</a:t>
            </a:r>
            <a:r>
              <a:rPr lang="en-US" sz="1600" b="0" i="1" u="none" strike="noStrike" baseline="0" dirty="0">
                <a:latin typeface="+mj-lt"/>
              </a:rPr>
              <a:t> Educ</a:t>
            </a:r>
            <a:r>
              <a:rPr lang="cs-CZ" sz="1600" b="0" i="1" u="none" strike="noStrike" baseline="0" dirty="0" err="1">
                <a:latin typeface="+mj-lt"/>
              </a:rPr>
              <a:t>ation</a:t>
            </a:r>
            <a:r>
              <a:rPr lang="cs-CZ" sz="1600" i="1" dirty="0">
                <a:latin typeface="+mj-lt"/>
              </a:rPr>
              <a:t>, </a:t>
            </a:r>
            <a:r>
              <a:rPr lang="en-US" sz="1600" b="0" i="1" u="none" strike="noStrike" baseline="0" dirty="0">
                <a:latin typeface="+mj-lt"/>
              </a:rPr>
              <a:t>34</a:t>
            </a:r>
            <a:r>
              <a:rPr lang="en-US" sz="1600" b="0" i="0" u="none" strike="noStrike" baseline="0" dirty="0">
                <a:latin typeface="+mj-lt"/>
              </a:rPr>
              <a:t>,</a:t>
            </a:r>
            <a:r>
              <a:rPr lang="cs-CZ" sz="1600" b="0" i="0" u="none" strike="noStrike" baseline="0" dirty="0">
                <a:latin typeface="+mj-lt"/>
              </a:rPr>
              <a:t> 20–27.</a:t>
            </a:r>
          </a:p>
          <a:p>
            <a:pPr algn="l"/>
            <a:r>
              <a:rPr lang="en-US" sz="1600" b="0" i="0" u="none" strike="noStrike" baseline="0" dirty="0">
                <a:latin typeface="+mj-lt"/>
              </a:rPr>
              <a:t>Schwartz, S.H. </a:t>
            </a:r>
            <a:r>
              <a:rPr lang="cs-CZ" sz="1600" b="0" i="0" u="none" strike="noStrike" baseline="0" dirty="0">
                <a:latin typeface="+mj-lt"/>
              </a:rPr>
              <a:t>(2012). </a:t>
            </a:r>
            <a:r>
              <a:rPr lang="en-US" sz="1600" b="0" i="0" u="none" strike="noStrike" baseline="0" dirty="0">
                <a:latin typeface="+mj-lt"/>
              </a:rPr>
              <a:t>An Overview of the Schwartz Theory of Basic Values an Overview of the Schwartz Theory</a:t>
            </a:r>
            <a:r>
              <a:rPr lang="cs-CZ" sz="1600" b="0" i="0" u="none" strike="noStrike" baseline="0" dirty="0">
                <a:latin typeface="+mj-lt"/>
              </a:rPr>
              <a:t> </a:t>
            </a:r>
            <a:r>
              <a:rPr lang="en-US" sz="1600" b="0" i="0" u="none" strike="noStrike" baseline="0" dirty="0">
                <a:latin typeface="+mj-lt"/>
              </a:rPr>
              <a:t>of Basic Values. </a:t>
            </a:r>
            <a:r>
              <a:rPr lang="en-US" sz="1600" b="0" i="1" u="none" strike="noStrike" baseline="0" dirty="0">
                <a:latin typeface="+mj-lt"/>
              </a:rPr>
              <a:t>Online Read. Psychol. Cult.</a:t>
            </a:r>
            <a:r>
              <a:rPr lang="cs-CZ" sz="1600" b="0" i="1" u="none" strike="noStrike" baseline="0" dirty="0">
                <a:latin typeface="+mj-lt"/>
              </a:rPr>
              <a:t>,</a:t>
            </a:r>
            <a:r>
              <a:rPr lang="en-US" sz="1600" b="0" i="0" u="none" strike="noStrike" baseline="0" dirty="0">
                <a:latin typeface="+mj-lt"/>
              </a:rPr>
              <a:t> </a:t>
            </a:r>
            <a:r>
              <a:rPr lang="en-US" sz="1600" b="0" i="1" u="none" strike="noStrike" baseline="0" dirty="0">
                <a:latin typeface="+mj-lt"/>
              </a:rPr>
              <a:t>2</a:t>
            </a:r>
            <a:r>
              <a:rPr lang="en-US" sz="1600" b="0" i="0" u="none" strike="noStrike" baseline="0" dirty="0">
                <a:latin typeface="+mj-lt"/>
              </a:rPr>
              <a:t>, 1–20.</a:t>
            </a:r>
            <a:endParaRPr lang="cs-CZ" sz="1600" b="0" i="0" u="none" strike="noStrike" baseline="0" dirty="0">
              <a:latin typeface="+mj-lt"/>
            </a:endParaRPr>
          </a:p>
          <a:p>
            <a:pPr algn="l"/>
            <a:r>
              <a:rPr lang="en-US" sz="1600" b="0" i="0" u="none" strike="noStrike" baseline="0" dirty="0">
                <a:latin typeface="+mj-lt"/>
              </a:rPr>
              <a:t>Bogner, F. </a:t>
            </a:r>
            <a:r>
              <a:rPr lang="cs-CZ" sz="1600" b="0" i="0" u="none" strike="noStrike" baseline="0" dirty="0">
                <a:latin typeface="+mj-lt"/>
              </a:rPr>
              <a:t>(2018). </a:t>
            </a:r>
            <a:r>
              <a:rPr lang="en-US" sz="1600" b="0" i="0" u="none" strike="noStrike" baseline="0" dirty="0">
                <a:latin typeface="+mj-lt"/>
              </a:rPr>
              <a:t>Environmental Values [2-MEV] and Appreciation of Nature. </a:t>
            </a:r>
            <a:r>
              <a:rPr lang="en-US" sz="1600" b="0" i="1" u="none" strike="noStrike" baseline="0" dirty="0">
                <a:latin typeface="+mj-lt"/>
              </a:rPr>
              <a:t>Sustainability</a:t>
            </a:r>
            <a:r>
              <a:rPr lang="en-US" sz="1600" b="0" i="0" u="none" strike="noStrike" baseline="0" dirty="0">
                <a:latin typeface="+mj-lt"/>
              </a:rPr>
              <a:t>, </a:t>
            </a:r>
            <a:r>
              <a:rPr lang="en-US" sz="1600" b="0" i="1" u="none" strike="noStrike" baseline="0" dirty="0">
                <a:latin typeface="+mj-lt"/>
              </a:rPr>
              <a:t>10</a:t>
            </a:r>
            <a:r>
              <a:rPr lang="en-US" sz="1600" b="0" i="0" u="none" strike="noStrike" baseline="0" dirty="0">
                <a:latin typeface="+mj-lt"/>
              </a:rPr>
              <a:t>, 350.</a:t>
            </a:r>
            <a:endParaRPr lang="cs-CZ" sz="1600" b="0" i="0" u="none" strike="noStrike" baseline="0" dirty="0">
              <a:latin typeface="+mj-lt"/>
            </a:endParaRPr>
          </a:p>
          <a:p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Johnson, B. &amp; Činčera, J. (2021):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Relationships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between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outdoor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environmental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program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characteristics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and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children’s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environmental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values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 and </a:t>
            </a:r>
            <a:r>
              <a:rPr lang="cs-CZ" sz="1600" dirty="0" err="1">
                <a:effectLst/>
                <a:latin typeface="+mj-lt"/>
                <a:ea typeface="Times New Roman" panose="02020603050405020304" pitchFamily="18" charset="0"/>
              </a:rPr>
              <a:t>behaviors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Journal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Adventure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and </a:t>
            </a:r>
            <a:r>
              <a:rPr lang="cs-CZ" sz="1600" i="1" dirty="0" err="1">
                <a:effectLst/>
                <a:latin typeface="+mj-lt"/>
                <a:ea typeface="Times New Roman" panose="02020603050405020304" pitchFamily="18" charset="0"/>
              </a:rPr>
              <a:t>Outdoor</a:t>
            </a:r>
            <a:r>
              <a:rPr lang="cs-CZ" sz="1600" i="1" dirty="0">
                <a:effectLst/>
                <a:latin typeface="+mj-lt"/>
                <a:ea typeface="Times New Roman" panose="02020603050405020304" pitchFamily="18" charset="0"/>
              </a:rPr>
              <a:t> Learning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</a:rPr>
              <a:t>, DOI: 10.1080/14729679.2021.2001756</a:t>
            </a:r>
          </a:p>
        </p:txBody>
      </p:sp>
    </p:spTree>
    <p:extLst>
      <p:ext uri="{BB962C8B-B14F-4D97-AF65-F5344CB8AC3E}">
        <p14:creationId xmlns:p14="http://schemas.microsoft.com/office/powerpoint/2010/main" val="245824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25087"/>
            <a:ext cx="9615985" cy="335187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Po ukončení lekce studenti:</a:t>
            </a:r>
          </a:p>
          <a:p>
            <a:r>
              <a:rPr lang="cs-CZ" dirty="0"/>
              <a:t>Rozpoznají, jaké hodnoty program pomáhá posilovat;</a:t>
            </a:r>
          </a:p>
          <a:p>
            <a:r>
              <a:rPr lang="cs-CZ" dirty="0"/>
              <a:t>Upraví program tak, aby posiloval především hodnoty univerzalismu. </a:t>
            </a:r>
          </a:p>
        </p:txBody>
      </p:sp>
    </p:spTree>
    <p:extLst>
      <p:ext uri="{BB962C8B-B14F-4D97-AF65-F5344CB8AC3E}">
        <p14:creationId xmlns:p14="http://schemas.microsoft.com/office/powerpoint/2010/main" val="230159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42005"/>
            <a:ext cx="10271078" cy="3234958"/>
          </a:xfrm>
        </p:spPr>
        <p:txBody>
          <a:bodyPr/>
          <a:lstStyle/>
          <a:p>
            <a:r>
              <a:rPr lang="cs-CZ" dirty="0"/>
              <a:t>Někteří lidé si myslí, že by programy environmentální výchovy měly být hodnotově neutrální, tj. neměly by prosazovat žádné konkrétní hodnoty. Jiní lidé si myslí, že všechna výchova je hodnotově zatížená a že komunikovat určité hodnoty je žádoucí. Co si myslíte vy?</a:t>
            </a:r>
          </a:p>
        </p:txBody>
      </p:sp>
    </p:spTree>
    <p:extLst>
      <p:ext uri="{BB962C8B-B14F-4D97-AF65-F5344CB8AC3E}">
        <p14:creationId xmlns:p14="http://schemas.microsoft.com/office/powerpoint/2010/main" val="132230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42887" y="2488406"/>
            <a:ext cx="1884363" cy="18811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2243931"/>
            <a:ext cx="2963862" cy="2370137"/>
            <a:chOff x="1354138" y="1931988"/>
            <a:chExt cx="2963862" cy="2370137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54138" y="1931988"/>
              <a:ext cx="2370138" cy="2370137"/>
            </a:xfrm>
            <a:prstGeom prst="ellipse">
              <a:avLst/>
            </a:prstGeom>
            <a:noFill/>
            <a:ln w="603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724275" y="3117850"/>
              <a:ext cx="498475" cy="0"/>
            </a:xfrm>
            <a:prstGeom prst="line">
              <a:avLst/>
            </a:prstGeom>
            <a:noFill/>
            <a:ln w="603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222750" y="3022600"/>
              <a:ext cx="95250" cy="190500"/>
            </a:xfrm>
            <a:custGeom>
              <a:avLst/>
              <a:gdLst>
                <a:gd name="T0" fmla="*/ 25 w 25"/>
                <a:gd name="T1" fmla="*/ 50 h 50"/>
                <a:gd name="T2" fmla="*/ 0 w 25"/>
                <a:gd name="T3" fmla="*/ 25 h 50"/>
                <a:gd name="T4" fmla="*/ 25 w 25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02062" y="2488406"/>
            <a:ext cx="1879600" cy="18811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63862" y="2243931"/>
            <a:ext cx="3554413" cy="2370137"/>
            <a:chOff x="4318000" y="1931988"/>
            <a:chExt cx="3554413" cy="2370137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911725" y="1931988"/>
              <a:ext cx="2366963" cy="2370137"/>
            </a:xfrm>
            <a:prstGeom prst="ellipse">
              <a:avLst/>
            </a:prstGeom>
            <a:noFill/>
            <a:ln w="60325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413250" y="3117850"/>
              <a:ext cx="498475" cy="0"/>
            </a:xfrm>
            <a:prstGeom prst="line">
              <a:avLst/>
            </a:prstGeom>
            <a:noFill/>
            <a:ln w="60325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318000" y="3022600"/>
              <a:ext cx="95250" cy="190500"/>
            </a:xfrm>
            <a:custGeom>
              <a:avLst/>
              <a:gdLst>
                <a:gd name="T0" fmla="*/ 0 w 25"/>
                <a:gd name="T1" fmla="*/ 0 h 50"/>
                <a:gd name="T2" fmla="*/ 25 w 25"/>
                <a:gd name="T3" fmla="*/ 25 h 50"/>
                <a:gd name="T4" fmla="*/ 0 w 25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50">
                  <a:moveTo>
                    <a:pt x="0" y="0"/>
                  </a:moveTo>
                  <a:cubicBezTo>
                    <a:pt x="13" y="0"/>
                    <a:pt x="25" y="11"/>
                    <a:pt x="25" y="25"/>
                  </a:cubicBezTo>
                  <a:cubicBezTo>
                    <a:pt x="25" y="39"/>
                    <a:pt x="13" y="50"/>
                    <a:pt x="0" y="50"/>
                  </a:cubicBezTo>
                </a:path>
              </a:pathLst>
            </a:custGeom>
            <a:noFill/>
            <a:ln w="60325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7278688" y="3117850"/>
              <a:ext cx="498475" cy="0"/>
            </a:xfrm>
            <a:prstGeom prst="line">
              <a:avLst/>
            </a:prstGeom>
            <a:noFill/>
            <a:ln w="60325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777163" y="3022600"/>
              <a:ext cx="95250" cy="190500"/>
            </a:xfrm>
            <a:custGeom>
              <a:avLst/>
              <a:gdLst>
                <a:gd name="T0" fmla="*/ 25 w 25"/>
                <a:gd name="T1" fmla="*/ 0 h 50"/>
                <a:gd name="T2" fmla="*/ 0 w 25"/>
                <a:gd name="T3" fmla="*/ 25 h 50"/>
                <a:gd name="T4" fmla="*/ 25 w 25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50">
                  <a:moveTo>
                    <a:pt x="25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0"/>
                    <a:pt x="25" y="50"/>
                  </a:cubicBezTo>
                </a:path>
              </a:pathLst>
            </a:custGeom>
            <a:noFill/>
            <a:ln w="60325" cap="flat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354887" y="2488406"/>
            <a:ext cx="1884363" cy="18811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18275" y="2243931"/>
            <a:ext cx="2963863" cy="2370137"/>
            <a:chOff x="7872413" y="1931988"/>
            <a:chExt cx="2963863" cy="2370137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466138" y="1931988"/>
              <a:ext cx="2370138" cy="2370137"/>
            </a:xfrm>
            <a:prstGeom prst="ellipse">
              <a:avLst/>
            </a:prstGeom>
            <a:noFill/>
            <a:ln w="60325" cap="flat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7967663" y="3117850"/>
              <a:ext cx="498475" cy="0"/>
            </a:xfrm>
            <a:prstGeom prst="line">
              <a:avLst/>
            </a:prstGeom>
            <a:noFill/>
            <a:ln w="60325" cap="flat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872413" y="3022600"/>
              <a:ext cx="95250" cy="190500"/>
            </a:xfrm>
            <a:custGeom>
              <a:avLst/>
              <a:gdLst>
                <a:gd name="T0" fmla="*/ 0 w 25"/>
                <a:gd name="T1" fmla="*/ 50 h 50"/>
                <a:gd name="T2" fmla="*/ 25 w 25"/>
                <a:gd name="T3" fmla="*/ 25 h 50"/>
                <a:gd name="T4" fmla="*/ 0 w 25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50">
                  <a:moveTo>
                    <a:pt x="0" y="50"/>
                  </a:moveTo>
                  <a:cubicBezTo>
                    <a:pt x="14" y="50"/>
                    <a:pt x="25" y="39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</a:path>
              </a:pathLst>
            </a:custGeom>
            <a:noFill/>
            <a:ln w="60325" cap="flat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755835" y="2946399"/>
            <a:ext cx="901700" cy="776287"/>
          </a:xfrm>
          <a:custGeom>
            <a:avLst/>
            <a:gdLst>
              <a:gd name="T0" fmla="*/ 165 w 237"/>
              <a:gd name="T1" fmla="*/ 107 h 204"/>
              <a:gd name="T2" fmla="*/ 165 w 237"/>
              <a:gd name="T3" fmla="*/ 115 h 204"/>
              <a:gd name="T4" fmla="*/ 149 w 237"/>
              <a:gd name="T5" fmla="*/ 115 h 204"/>
              <a:gd name="T6" fmla="*/ 149 w 237"/>
              <a:gd name="T7" fmla="*/ 107 h 204"/>
              <a:gd name="T8" fmla="*/ 117 w 237"/>
              <a:gd name="T9" fmla="*/ 84 h 204"/>
              <a:gd name="T10" fmla="*/ 132 w 237"/>
              <a:gd name="T11" fmla="*/ 77 h 204"/>
              <a:gd name="T12" fmla="*/ 158 w 237"/>
              <a:gd name="T13" fmla="*/ 91 h 204"/>
              <a:gd name="T14" fmla="*/ 179 w 237"/>
              <a:gd name="T15" fmla="*/ 78 h 204"/>
              <a:gd name="T16" fmla="*/ 158 w 237"/>
              <a:gd name="T17" fmla="*/ 64 h 204"/>
              <a:gd name="T18" fmla="*/ 121 w 237"/>
              <a:gd name="T19" fmla="*/ 36 h 204"/>
              <a:gd name="T20" fmla="*/ 149 w 237"/>
              <a:gd name="T21" fmla="*/ 9 h 204"/>
              <a:gd name="T22" fmla="*/ 149 w 237"/>
              <a:gd name="T23" fmla="*/ 0 h 204"/>
              <a:gd name="T24" fmla="*/ 165 w 237"/>
              <a:gd name="T25" fmla="*/ 0 h 204"/>
              <a:gd name="T26" fmla="*/ 165 w 237"/>
              <a:gd name="T27" fmla="*/ 9 h 204"/>
              <a:gd name="T28" fmla="*/ 194 w 237"/>
              <a:gd name="T29" fmla="*/ 27 h 204"/>
              <a:gd name="T30" fmla="*/ 180 w 237"/>
              <a:gd name="T31" fmla="*/ 34 h 204"/>
              <a:gd name="T32" fmla="*/ 158 w 237"/>
              <a:gd name="T33" fmla="*/ 24 h 204"/>
              <a:gd name="T34" fmla="*/ 138 w 237"/>
              <a:gd name="T35" fmla="*/ 36 h 204"/>
              <a:gd name="T36" fmla="*/ 159 w 237"/>
              <a:gd name="T37" fmla="*/ 48 h 204"/>
              <a:gd name="T38" fmla="*/ 197 w 237"/>
              <a:gd name="T39" fmla="*/ 78 h 204"/>
              <a:gd name="T40" fmla="*/ 165 w 237"/>
              <a:gd name="T41" fmla="*/ 107 h 204"/>
              <a:gd name="T42" fmla="*/ 227 w 237"/>
              <a:gd name="T43" fmla="*/ 153 h 204"/>
              <a:gd name="T44" fmla="*/ 168 w 237"/>
              <a:gd name="T45" fmla="*/ 170 h 204"/>
              <a:gd name="T46" fmla="*/ 121 w 237"/>
              <a:gd name="T47" fmla="*/ 151 h 204"/>
              <a:gd name="T48" fmla="*/ 171 w 237"/>
              <a:gd name="T49" fmla="*/ 148 h 204"/>
              <a:gd name="T50" fmla="*/ 141 w 237"/>
              <a:gd name="T51" fmla="*/ 130 h 204"/>
              <a:gd name="T52" fmla="*/ 101 w 237"/>
              <a:gd name="T53" fmla="*/ 122 h 204"/>
              <a:gd name="T54" fmla="*/ 47 w 237"/>
              <a:gd name="T55" fmla="*/ 136 h 204"/>
              <a:gd name="T56" fmla="*/ 47 w 237"/>
              <a:gd name="T57" fmla="*/ 191 h 204"/>
              <a:gd name="T58" fmla="*/ 82 w 237"/>
              <a:gd name="T59" fmla="*/ 197 h 204"/>
              <a:gd name="T60" fmla="*/ 175 w 237"/>
              <a:gd name="T61" fmla="*/ 202 h 204"/>
              <a:gd name="T62" fmla="*/ 235 w 237"/>
              <a:gd name="T63" fmla="*/ 161 h 204"/>
              <a:gd name="T64" fmla="*/ 227 w 237"/>
              <a:gd name="T65" fmla="*/ 153 h 204"/>
              <a:gd name="T66" fmla="*/ 0 w 237"/>
              <a:gd name="T67" fmla="*/ 204 h 204"/>
              <a:gd name="T68" fmla="*/ 38 w 237"/>
              <a:gd name="T69" fmla="*/ 204 h 204"/>
              <a:gd name="T70" fmla="*/ 38 w 237"/>
              <a:gd name="T71" fmla="*/ 136 h 204"/>
              <a:gd name="T72" fmla="*/ 0 w 237"/>
              <a:gd name="T73" fmla="*/ 136 h 204"/>
              <a:gd name="T74" fmla="*/ 0 w 237"/>
              <a:gd name="T75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7" h="204">
                <a:moveTo>
                  <a:pt x="165" y="107"/>
                </a:moveTo>
                <a:cubicBezTo>
                  <a:pt x="165" y="115"/>
                  <a:pt x="165" y="115"/>
                  <a:pt x="165" y="115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34" y="105"/>
                  <a:pt x="123" y="98"/>
                  <a:pt x="117" y="84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36" y="87"/>
                  <a:pt x="147" y="91"/>
                  <a:pt x="158" y="91"/>
                </a:cubicBezTo>
                <a:cubicBezTo>
                  <a:pt x="169" y="91"/>
                  <a:pt x="179" y="88"/>
                  <a:pt x="179" y="78"/>
                </a:cubicBezTo>
                <a:cubicBezTo>
                  <a:pt x="179" y="69"/>
                  <a:pt x="170" y="65"/>
                  <a:pt x="158" y="64"/>
                </a:cubicBezTo>
                <a:cubicBezTo>
                  <a:pt x="139" y="62"/>
                  <a:pt x="121" y="57"/>
                  <a:pt x="121" y="36"/>
                </a:cubicBezTo>
                <a:cubicBezTo>
                  <a:pt x="121" y="20"/>
                  <a:pt x="134" y="12"/>
                  <a:pt x="149" y="9"/>
                </a:cubicBezTo>
                <a:cubicBezTo>
                  <a:pt x="149" y="0"/>
                  <a:pt x="149" y="0"/>
                  <a:pt x="149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65" y="9"/>
                  <a:pt x="165" y="9"/>
                  <a:pt x="165" y="9"/>
                </a:cubicBezTo>
                <a:cubicBezTo>
                  <a:pt x="177" y="10"/>
                  <a:pt x="188" y="15"/>
                  <a:pt x="194" y="27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77" y="29"/>
                  <a:pt x="168" y="24"/>
                  <a:pt x="158" y="24"/>
                </a:cubicBezTo>
                <a:cubicBezTo>
                  <a:pt x="145" y="24"/>
                  <a:pt x="138" y="29"/>
                  <a:pt x="138" y="36"/>
                </a:cubicBezTo>
                <a:cubicBezTo>
                  <a:pt x="138" y="44"/>
                  <a:pt x="148" y="47"/>
                  <a:pt x="159" y="48"/>
                </a:cubicBezTo>
                <a:cubicBezTo>
                  <a:pt x="179" y="50"/>
                  <a:pt x="197" y="55"/>
                  <a:pt x="197" y="78"/>
                </a:cubicBezTo>
                <a:cubicBezTo>
                  <a:pt x="197" y="96"/>
                  <a:pt x="183" y="105"/>
                  <a:pt x="165" y="107"/>
                </a:cubicBezTo>
                <a:close/>
                <a:moveTo>
                  <a:pt x="227" y="153"/>
                </a:moveTo>
                <a:cubicBezTo>
                  <a:pt x="210" y="147"/>
                  <a:pt x="198" y="159"/>
                  <a:pt x="168" y="170"/>
                </a:cubicBezTo>
                <a:cubicBezTo>
                  <a:pt x="164" y="172"/>
                  <a:pt x="123" y="159"/>
                  <a:pt x="121" y="151"/>
                </a:cubicBezTo>
                <a:cubicBezTo>
                  <a:pt x="120" y="146"/>
                  <a:pt x="162" y="156"/>
                  <a:pt x="171" y="148"/>
                </a:cubicBezTo>
                <a:cubicBezTo>
                  <a:pt x="188" y="135"/>
                  <a:pt x="170" y="130"/>
                  <a:pt x="141" y="130"/>
                </a:cubicBezTo>
                <a:cubicBezTo>
                  <a:pt x="141" y="130"/>
                  <a:pt x="126" y="127"/>
                  <a:pt x="101" y="122"/>
                </a:cubicBezTo>
                <a:cubicBezTo>
                  <a:pt x="87" y="119"/>
                  <a:pt x="47" y="136"/>
                  <a:pt x="47" y="136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47" y="191"/>
                  <a:pt x="73" y="196"/>
                  <a:pt x="82" y="197"/>
                </a:cubicBezTo>
                <a:cubicBezTo>
                  <a:pt x="96" y="201"/>
                  <a:pt x="165" y="203"/>
                  <a:pt x="175" y="202"/>
                </a:cubicBezTo>
                <a:cubicBezTo>
                  <a:pt x="184" y="201"/>
                  <a:pt x="232" y="162"/>
                  <a:pt x="235" y="161"/>
                </a:cubicBezTo>
                <a:cubicBezTo>
                  <a:pt x="237" y="158"/>
                  <a:pt x="237" y="156"/>
                  <a:pt x="227" y="153"/>
                </a:cubicBezTo>
                <a:close/>
                <a:moveTo>
                  <a:pt x="0" y="204"/>
                </a:moveTo>
                <a:cubicBezTo>
                  <a:pt x="38" y="204"/>
                  <a:pt x="38" y="204"/>
                  <a:pt x="38" y="204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0" y="136"/>
                  <a:pt x="0" y="136"/>
                  <a:pt x="0" y="136"/>
                </a:cubicBezTo>
                <a:lnTo>
                  <a:pt x="0" y="2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131135" y="5668595"/>
            <a:ext cx="1958975" cy="1022350"/>
          </a:xfrm>
        </p:spPr>
        <p:txBody>
          <a:bodyPr/>
          <a:lstStyle/>
          <a:p>
            <a:pPr lvl="0" algn="ctr"/>
            <a:r>
              <a:rPr lang="cs-CZ" dirty="0"/>
              <a:t>Vyjadřují, co je pro nás důležité</a:t>
            </a:r>
          </a:p>
          <a:p>
            <a:pPr lvl="0" algn="ctr"/>
            <a:r>
              <a:rPr lang="cs-CZ" dirty="0"/>
              <a:t>…</a:t>
            </a:r>
            <a:r>
              <a:rPr lang="cs-CZ" i="1" dirty="0"/>
              <a:t>ochrana přírody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31135" y="5319731"/>
            <a:ext cx="1748011" cy="348864"/>
          </a:xfrm>
        </p:spPr>
        <p:txBody>
          <a:bodyPr/>
          <a:lstStyle/>
          <a:p>
            <a:pPr algn="ctr"/>
            <a:r>
              <a:rPr lang="cs-CZ" dirty="0"/>
              <a:t>HODNOTY</a:t>
            </a:r>
            <a:endParaRPr lang="ru-RU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3059112" y="5668595"/>
            <a:ext cx="3114675" cy="1022350"/>
          </a:xfrm>
        </p:spPr>
        <p:txBody>
          <a:bodyPr/>
          <a:lstStyle/>
          <a:p>
            <a:pPr lvl="0" algn="ctr"/>
            <a:r>
              <a:rPr lang="cs-CZ" dirty="0"/>
              <a:t>Pozitivní či negativní stanoviska o určitých fenoménech, odkazují k chování</a:t>
            </a:r>
          </a:p>
          <a:p>
            <a:pPr lvl="0" algn="ctr"/>
            <a:r>
              <a:rPr lang="cs-CZ" i="1" dirty="0"/>
              <a:t>…napadené stromy by se neměly kácet</a:t>
            </a:r>
            <a:endParaRPr lang="ru-RU" i="1" dirty="0"/>
          </a:p>
          <a:p>
            <a:pPr algn="ctr"/>
            <a:endParaRPr lang="ru-RU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3736487" y="5319731"/>
            <a:ext cx="1748011" cy="348864"/>
          </a:xfrm>
        </p:spPr>
        <p:txBody>
          <a:bodyPr/>
          <a:lstStyle/>
          <a:p>
            <a:pPr algn="ctr"/>
            <a:r>
              <a:rPr lang="cs-CZ" dirty="0"/>
              <a:t>POSTOJE</a:t>
            </a:r>
            <a:endParaRPr lang="ru-RU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7287174" y="5668595"/>
            <a:ext cx="1958975" cy="1022350"/>
          </a:xfrm>
        </p:spPr>
        <p:txBody>
          <a:bodyPr/>
          <a:lstStyle/>
          <a:p>
            <a:pPr lvl="0" algn="ctr"/>
            <a:r>
              <a:rPr lang="cs-CZ" dirty="0"/>
              <a:t>Názory na určitý fenomén, kterým věříme</a:t>
            </a:r>
          </a:p>
          <a:p>
            <a:pPr lvl="0" algn="ctr"/>
            <a:r>
              <a:rPr lang="cs-CZ" i="1" dirty="0"/>
              <a:t>…s napadenými stromy si les poradí sám nejlépe</a:t>
            </a:r>
            <a:endParaRPr lang="ru-RU" i="1" dirty="0"/>
          </a:p>
          <a:p>
            <a:endParaRPr lang="ru-RU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7287174" y="5319731"/>
            <a:ext cx="1958975" cy="348864"/>
          </a:xfrm>
        </p:spPr>
        <p:txBody>
          <a:bodyPr/>
          <a:lstStyle/>
          <a:p>
            <a:pPr algn="ctr"/>
            <a:r>
              <a:rPr lang="cs-CZ" dirty="0"/>
              <a:t>PŘESVĚDČENÍ</a:t>
            </a:r>
            <a:endParaRPr lang="ru-RU" dirty="0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3BFECC94-73B0-410A-A093-2AE3478BBF16}"/>
              </a:ext>
            </a:extLst>
          </p:cNvPr>
          <p:cNvSpPr>
            <a:spLocks noEditPoints="1"/>
          </p:cNvSpPr>
          <p:nvPr/>
        </p:nvSpPr>
        <p:spPr bwMode="auto">
          <a:xfrm>
            <a:off x="7950642" y="3071399"/>
            <a:ext cx="632037" cy="715200"/>
          </a:xfrm>
          <a:custGeom>
            <a:avLst/>
            <a:gdLst>
              <a:gd name="T0" fmla="*/ 61 w 190"/>
              <a:gd name="T1" fmla="*/ 168 h 215"/>
              <a:gd name="T2" fmla="*/ 46 w 190"/>
              <a:gd name="T3" fmla="*/ 129 h 215"/>
              <a:gd name="T4" fmla="*/ 36 w 190"/>
              <a:gd name="T5" fmla="*/ 96 h 215"/>
              <a:gd name="T6" fmla="*/ 95 w 190"/>
              <a:gd name="T7" fmla="*/ 37 h 215"/>
              <a:gd name="T8" fmla="*/ 155 w 190"/>
              <a:gd name="T9" fmla="*/ 96 h 215"/>
              <a:gd name="T10" fmla="*/ 145 w 190"/>
              <a:gd name="T11" fmla="*/ 129 h 215"/>
              <a:gd name="T12" fmla="*/ 130 w 190"/>
              <a:gd name="T13" fmla="*/ 161 h 215"/>
              <a:gd name="T14" fmla="*/ 95 w 190"/>
              <a:gd name="T15" fmla="*/ 60 h 215"/>
              <a:gd name="T16" fmla="*/ 60 w 190"/>
              <a:gd name="T17" fmla="*/ 95 h 215"/>
              <a:gd name="T18" fmla="*/ 95 w 190"/>
              <a:gd name="T19" fmla="*/ 131 h 215"/>
              <a:gd name="T20" fmla="*/ 131 w 190"/>
              <a:gd name="T21" fmla="*/ 95 h 215"/>
              <a:gd name="T22" fmla="*/ 95 w 190"/>
              <a:gd name="T23" fmla="*/ 60 h 215"/>
              <a:gd name="T24" fmla="*/ 82 w 190"/>
              <a:gd name="T25" fmla="*/ 101 h 215"/>
              <a:gd name="T26" fmla="*/ 92 w 190"/>
              <a:gd name="T27" fmla="*/ 113 h 215"/>
              <a:gd name="T28" fmla="*/ 109 w 190"/>
              <a:gd name="T29" fmla="*/ 84 h 215"/>
              <a:gd name="T30" fmla="*/ 95 w 190"/>
              <a:gd name="T31" fmla="*/ 18 h 215"/>
              <a:gd name="T32" fmla="*/ 95 w 190"/>
              <a:gd name="T33" fmla="*/ 0 h 215"/>
              <a:gd name="T34" fmla="*/ 57 w 190"/>
              <a:gd name="T35" fmla="*/ 29 h 215"/>
              <a:gd name="T36" fmla="*/ 48 w 190"/>
              <a:gd name="T37" fmla="*/ 13 h 215"/>
              <a:gd name="T38" fmla="*/ 13 w 190"/>
              <a:gd name="T39" fmla="*/ 48 h 215"/>
              <a:gd name="T40" fmla="*/ 29 w 190"/>
              <a:gd name="T41" fmla="*/ 57 h 215"/>
              <a:gd name="T42" fmla="*/ 0 w 190"/>
              <a:gd name="T43" fmla="*/ 95 h 215"/>
              <a:gd name="T44" fmla="*/ 19 w 190"/>
              <a:gd name="T45" fmla="*/ 95 h 215"/>
              <a:gd name="T46" fmla="*/ 143 w 190"/>
              <a:gd name="T47" fmla="*/ 13 h 215"/>
              <a:gd name="T48" fmla="*/ 134 w 190"/>
              <a:gd name="T49" fmla="*/ 29 h 215"/>
              <a:gd name="T50" fmla="*/ 178 w 190"/>
              <a:gd name="T51" fmla="*/ 48 h 215"/>
              <a:gd name="T52" fmla="*/ 162 w 190"/>
              <a:gd name="T53" fmla="*/ 57 h 215"/>
              <a:gd name="T54" fmla="*/ 172 w 190"/>
              <a:gd name="T55" fmla="*/ 95 h 215"/>
              <a:gd name="T56" fmla="*/ 190 w 190"/>
              <a:gd name="T57" fmla="*/ 95 h 215"/>
              <a:gd name="T58" fmla="*/ 117 w 190"/>
              <a:gd name="T59" fmla="*/ 173 h 215"/>
              <a:gd name="T60" fmla="*/ 70 w 190"/>
              <a:gd name="T61" fmla="*/ 186 h 215"/>
              <a:gd name="T62" fmla="*/ 65 w 190"/>
              <a:gd name="T63" fmla="*/ 193 h 215"/>
              <a:gd name="T64" fmla="*/ 72 w 190"/>
              <a:gd name="T65" fmla="*/ 201 h 215"/>
              <a:gd name="T66" fmla="*/ 76 w 190"/>
              <a:gd name="T67" fmla="*/ 200 h 215"/>
              <a:gd name="T68" fmla="*/ 117 w 190"/>
              <a:gd name="T69" fmla="*/ 189 h 215"/>
              <a:gd name="T70" fmla="*/ 117 w 190"/>
              <a:gd name="T71" fmla="*/ 189 h 215"/>
              <a:gd name="T72" fmla="*/ 119 w 190"/>
              <a:gd name="T73" fmla="*/ 189 h 215"/>
              <a:gd name="T74" fmla="*/ 126 w 190"/>
              <a:gd name="T75" fmla="*/ 197 h 215"/>
              <a:gd name="T76" fmla="*/ 121 w 190"/>
              <a:gd name="T77" fmla="*/ 204 h 215"/>
              <a:gd name="T78" fmla="*/ 81 w 190"/>
              <a:gd name="T79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0" h="215">
                <a:moveTo>
                  <a:pt x="61" y="168"/>
                </a:moveTo>
                <a:cubicBezTo>
                  <a:pt x="62" y="158"/>
                  <a:pt x="59" y="148"/>
                  <a:pt x="46" y="129"/>
                </a:cubicBezTo>
                <a:cubicBezTo>
                  <a:pt x="40" y="119"/>
                  <a:pt x="36" y="108"/>
                  <a:pt x="36" y="96"/>
                </a:cubicBezTo>
                <a:cubicBezTo>
                  <a:pt x="36" y="63"/>
                  <a:pt x="63" y="37"/>
                  <a:pt x="95" y="37"/>
                </a:cubicBezTo>
                <a:cubicBezTo>
                  <a:pt x="128" y="37"/>
                  <a:pt x="155" y="63"/>
                  <a:pt x="155" y="96"/>
                </a:cubicBezTo>
                <a:cubicBezTo>
                  <a:pt x="155" y="108"/>
                  <a:pt x="151" y="119"/>
                  <a:pt x="145" y="129"/>
                </a:cubicBezTo>
                <a:cubicBezTo>
                  <a:pt x="135" y="144"/>
                  <a:pt x="131" y="153"/>
                  <a:pt x="130" y="161"/>
                </a:cubicBezTo>
                <a:moveTo>
                  <a:pt x="95" y="60"/>
                </a:moveTo>
                <a:cubicBezTo>
                  <a:pt x="76" y="60"/>
                  <a:pt x="60" y="76"/>
                  <a:pt x="60" y="95"/>
                </a:cubicBezTo>
                <a:cubicBezTo>
                  <a:pt x="60" y="115"/>
                  <a:pt x="76" y="131"/>
                  <a:pt x="95" y="131"/>
                </a:cubicBezTo>
                <a:cubicBezTo>
                  <a:pt x="115" y="131"/>
                  <a:pt x="131" y="115"/>
                  <a:pt x="131" y="95"/>
                </a:cubicBezTo>
                <a:cubicBezTo>
                  <a:pt x="131" y="76"/>
                  <a:pt x="115" y="60"/>
                  <a:pt x="95" y="60"/>
                </a:cubicBezTo>
                <a:close/>
                <a:moveTo>
                  <a:pt x="82" y="101"/>
                </a:moveTo>
                <a:cubicBezTo>
                  <a:pt x="92" y="113"/>
                  <a:pt x="92" y="113"/>
                  <a:pt x="92" y="113"/>
                </a:cubicBezTo>
                <a:cubicBezTo>
                  <a:pt x="109" y="84"/>
                  <a:pt x="109" y="84"/>
                  <a:pt x="109" y="84"/>
                </a:cubicBezTo>
                <a:moveTo>
                  <a:pt x="95" y="18"/>
                </a:moveTo>
                <a:cubicBezTo>
                  <a:pt x="95" y="0"/>
                  <a:pt x="95" y="0"/>
                  <a:pt x="95" y="0"/>
                </a:cubicBezTo>
                <a:moveTo>
                  <a:pt x="57" y="29"/>
                </a:moveTo>
                <a:cubicBezTo>
                  <a:pt x="48" y="13"/>
                  <a:pt x="48" y="13"/>
                  <a:pt x="48" y="13"/>
                </a:cubicBezTo>
                <a:moveTo>
                  <a:pt x="13" y="48"/>
                </a:moveTo>
                <a:cubicBezTo>
                  <a:pt x="29" y="57"/>
                  <a:pt x="29" y="57"/>
                  <a:pt x="29" y="57"/>
                </a:cubicBezTo>
                <a:moveTo>
                  <a:pt x="0" y="95"/>
                </a:moveTo>
                <a:cubicBezTo>
                  <a:pt x="19" y="95"/>
                  <a:pt x="19" y="95"/>
                  <a:pt x="19" y="95"/>
                </a:cubicBezTo>
                <a:moveTo>
                  <a:pt x="143" y="13"/>
                </a:moveTo>
                <a:cubicBezTo>
                  <a:pt x="134" y="29"/>
                  <a:pt x="134" y="29"/>
                  <a:pt x="134" y="29"/>
                </a:cubicBezTo>
                <a:moveTo>
                  <a:pt x="178" y="48"/>
                </a:moveTo>
                <a:cubicBezTo>
                  <a:pt x="162" y="57"/>
                  <a:pt x="162" y="57"/>
                  <a:pt x="162" y="57"/>
                </a:cubicBezTo>
                <a:moveTo>
                  <a:pt x="172" y="95"/>
                </a:moveTo>
                <a:cubicBezTo>
                  <a:pt x="190" y="95"/>
                  <a:pt x="190" y="95"/>
                  <a:pt x="190" y="95"/>
                </a:cubicBezTo>
                <a:moveTo>
                  <a:pt x="117" y="173"/>
                </a:moveTo>
                <a:cubicBezTo>
                  <a:pt x="117" y="173"/>
                  <a:pt x="70" y="186"/>
                  <a:pt x="70" y="186"/>
                </a:cubicBezTo>
                <a:cubicBezTo>
                  <a:pt x="67" y="187"/>
                  <a:pt x="65" y="190"/>
                  <a:pt x="65" y="193"/>
                </a:cubicBezTo>
                <a:cubicBezTo>
                  <a:pt x="65" y="198"/>
                  <a:pt x="68" y="201"/>
                  <a:pt x="72" y="201"/>
                </a:cubicBezTo>
                <a:cubicBezTo>
                  <a:pt x="74" y="201"/>
                  <a:pt x="76" y="200"/>
                  <a:pt x="76" y="200"/>
                </a:cubicBezTo>
                <a:cubicBezTo>
                  <a:pt x="117" y="189"/>
                  <a:pt x="117" y="189"/>
                  <a:pt x="117" y="189"/>
                </a:cubicBezTo>
                <a:cubicBezTo>
                  <a:pt x="117" y="189"/>
                  <a:pt x="117" y="189"/>
                  <a:pt x="117" y="189"/>
                </a:cubicBezTo>
                <a:cubicBezTo>
                  <a:pt x="117" y="189"/>
                  <a:pt x="118" y="189"/>
                  <a:pt x="119" y="189"/>
                </a:cubicBezTo>
                <a:cubicBezTo>
                  <a:pt x="123" y="189"/>
                  <a:pt x="126" y="192"/>
                  <a:pt x="126" y="197"/>
                </a:cubicBezTo>
                <a:cubicBezTo>
                  <a:pt x="126" y="200"/>
                  <a:pt x="124" y="203"/>
                  <a:pt x="121" y="204"/>
                </a:cubicBezTo>
                <a:cubicBezTo>
                  <a:pt x="81" y="215"/>
                  <a:pt x="81" y="215"/>
                  <a:pt x="81" y="215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ADEA8A44-DA71-4E9B-85F2-39712D09DE2F}"/>
              </a:ext>
            </a:extLst>
          </p:cNvPr>
          <p:cNvSpPr>
            <a:spLocks noEditPoints="1"/>
          </p:cNvSpPr>
          <p:nvPr/>
        </p:nvSpPr>
        <p:spPr bwMode="auto">
          <a:xfrm>
            <a:off x="4282513" y="2955924"/>
            <a:ext cx="941388" cy="946150"/>
          </a:xfrm>
          <a:custGeom>
            <a:avLst/>
            <a:gdLst>
              <a:gd name="T0" fmla="*/ 212 w 247"/>
              <a:gd name="T1" fmla="*/ 68 h 248"/>
              <a:gd name="T2" fmla="*/ 231 w 247"/>
              <a:gd name="T3" fmla="*/ 132 h 248"/>
              <a:gd name="T4" fmla="*/ 115 w 247"/>
              <a:gd name="T5" fmla="*/ 248 h 248"/>
              <a:gd name="T6" fmla="*/ 0 w 247"/>
              <a:gd name="T7" fmla="*/ 132 h 248"/>
              <a:gd name="T8" fmla="*/ 115 w 247"/>
              <a:gd name="T9" fmla="*/ 16 h 248"/>
              <a:gd name="T10" fmla="*/ 179 w 247"/>
              <a:gd name="T11" fmla="*/ 35 h 248"/>
              <a:gd name="T12" fmla="*/ 160 w 247"/>
              <a:gd name="T13" fmla="*/ 57 h 248"/>
              <a:gd name="T14" fmla="*/ 115 w 247"/>
              <a:gd name="T15" fmla="*/ 44 h 248"/>
              <a:gd name="T16" fmla="*/ 28 w 247"/>
              <a:gd name="T17" fmla="*/ 132 h 248"/>
              <a:gd name="T18" fmla="*/ 115 w 247"/>
              <a:gd name="T19" fmla="*/ 220 h 248"/>
              <a:gd name="T20" fmla="*/ 203 w 247"/>
              <a:gd name="T21" fmla="*/ 132 h 248"/>
              <a:gd name="T22" fmla="*/ 191 w 247"/>
              <a:gd name="T23" fmla="*/ 88 h 248"/>
              <a:gd name="T24" fmla="*/ 137 w 247"/>
              <a:gd name="T25" fmla="*/ 79 h 248"/>
              <a:gd name="T26" fmla="*/ 115 w 247"/>
              <a:gd name="T27" fmla="*/ 75 h 248"/>
              <a:gd name="T28" fmla="*/ 58 w 247"/>
              <a:gd name="T29" fmla="*/ 132 h 248"/>
              <a:gd name="T30" fmla="*/ 115 w 247"/>
              <a:gd name="T31" fmla="*/ 189 h 248"/>
              <a:gd name="T32" fmla="*/ 172 w 247"/>
              <a:gd name="T33" fmla="*/ 132 h 248"/>
              <a:gd name="T34" fmla="*/ 166 w 247"/>
              <a:gd name="T35" fmla="*/ 107 h 248"/>
              <a:gd name="T36" fmla="*/ 115 w 247"/>
              <a:gd name="T37" fmla="*/ 132 h 248"/>
              <a:gd name="T38" fmla="*/ 241 w 247"/>
              <a:gd name="T39" fmla="*/ 7 h 248"/>
              <a:gd name="T40" fmla="*/ 211 w 247"/>
              <a:gd name="T41" fmla="*/ 0 h 248"/>
              <a:gd name="T42" fmla="*/ 211 w 247"/>
              <a:gd name="T43" fmla="*/ 37 h 248"/>
              <a:gd name="T44" fmla="*/ 247 w 247"/>
              <a:gd name="T45" fmla="*/ 37 h 248"/>
              <a:gd name="T46" fmla="*/ 19 w 247"/>
              <a:gd name="T47" fmla="*/ 248 h 248"/>
              <a:gd name="T48" fmla="*/ 42 w 247"/>
              <a:gd name="T49" fmla="*/ 222 h 248"/>
              <a:gd name="T50" fmla="*/ 188 w 247"/>
              <a:gd name="T51" fmla="*/ 222 h 248"/>
              <a:gd name="T52" fmla="*/ 212 w 247"/>
              <a:gd name="T5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7" h="248">
                <a:moveTo>
                  <a:pt x="212" y="68"/>
                </a:moveTo>
                <a:cubicBezTo>
                  <a:pt x="224" y="86"/>
                  <a:pt x="231" y="108"/>
                  <a:pt x="231" y="132"/>
                </a:cubicBezTo>
                <a:cubicBezTo>
                  <a:pt x="231" y="196"/>
                  <a:pt x="179" y="248"/>
                  <a:pt x="115" y="248"/>
                </a:cubicBezTo>
                <a:cubicBezTo>
                  <a:pt x="51" y="248"/>
                  <a:pt x="0" y="196"/>
                  <a:pt x="0" y="132"/>
                </a:cubicBezTo>
                <a:cubicBezTo>
                  <a:pt x="0" y="68"/>
                  <a:pt x="51" y="16"/>
                  <a:pt x="115" y="16"/>
                </a:cubicBezTo>
                <a:cubicBezTo>
                  <a:pt x="139" y="16"/>
                  <a:pt x="161" y="23"/>
                  <a:pt x="179" y="35"/>
                </a:cubicBezTo>
                <a:moveTo>
                  <a:pt x="160" y="57"/>
                </a:moveTo>
                <a:cubicBezTo>
                  <a:pt x="147" y="49"/>
                  <a:pt x="132" y="44"/>
                  <a:pt x="115" y="44"/>
                </a:cubicBezTo>
                <a:cubicBezTo>
                  <a:pt x="67" y="44"/>
                  <a:pt x="28" y="84"/>
                  <a:pt x="28" y="132"/>
                </a:cubicBezTo>
                <a:cubicBezTo>
                  <a:pt x="28" y="181"/>
                  <a:pt x="67" y="220"/>
                  <a:pt x="115" y="220"/>
                </a:cubicBezTo>
                <a:cubicBezTo>
                  <a:pt x="163" y="220"/>
                  <a:pt x="203" y="181"/>
                  <a:pt x="203" y="132"/>
                </a:cubicBezTo>
                <a:cubicBezTo>
                  <a:pt x="203" y="116"/>
                  <a:pt x="198" y="101"/>
                  <a:pt x="191" y="88"/>
                </a:cubicBezTo>
                <a:moveTo>
                  <a:pt x="137" y="79"/>
                </a:moveTo>
                <a:cubicBezTo>
                  <a:pt x="130" y="76"/>
                  <a:pt x="123" y="75"/>
                  <a:pt x="115" y="75"/>
                </a:cubicBezTo>
                <a:cubicBezTo>
                  <a:pt x="84" y="75"/>
                  <a:pt x="58" y="100"/>
                  <a:pt x="58" y="132"/>
                </a:cubicBezTo>
                <a:cubicBezTo>
                  <a:pt x="58" y="164"/>
                  <a:pt x="84" y="189"/>
                  <a:pt x="115" y="189"/>
                </a:cubicBezTo>
                <a:cubicBezTo>
                  <a:pt x="147" y="189"/>
                  <a:pt x="172" y="164"/>
                  <a:pt x="172" y="132"/>
                </a:cubicBezTo>
                <a:cubicBezTo>
                  <a:pt x="172" y="123"/>
                  <a:pt x="170" y="114"/>
                  <a:pt x="166" y="107"/>
                </a:cubicBezTo>
                <a:moveTo>
                  <a:pt x="115" y="132"/>
                </a:moveTo>
                <a:cubicBezTo>
                  <a:pt x="241" y="7"/>
                  <a:pt x="241" y="7"/>
                  <a:pt x="241" y="7"/>
                </a:cubicBezTo>
                <a:moveTo>
                  <a:pt x="211" y="0"/>
                </a:moveTo>
                <a:cubicBezTo>
                  <a:pt x="211" y="37"/>
                  <a:pt x="211" y="37"/>
                  <a:pt x="211" y="37"/>
                </a:cubicBezTo>
                <a:cubicBezTo>
                  <a:pt x="247" y="37"/>
                  <a:pt x="247" y="37"/>
                  <a:pt x="247" y="37"/>
                </a:cubicBezTo>
                <a:moveTo>
                  <a:pt x="19" y="248"/>
                </a:moveTo>
                <a:cubicBezTo>
                  <a:pt x="42" y="222"/>
                  <a:pt x="42" y="222"/>
                  <a:pt x="42" y="222"/>
                </a:cubicBezTo>
                <a:moveTo>
                  <a:pt x="188" y="222"/>
                </a:moveTo>
                <a:cubicBezTo>
                  <a:pt x="212" y="248"/>
                  <a:pt x="212" y="248"/>
                  <a:pt x="212" y="248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21" grpId="0" animBg="1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/>
        </p:nvSpPr>
        <p:spPr bwMode="auto">
          <a:xfrm>
            <a:off x="4276725" y="4473575"/>
            <a:ext cx="2787650" cy="1192213"/>
          </a:xfrm>
          <a:custGeom>
            <a:avLst/>
            <a:gdLst>
              <a:gd name="T0" fmla="*/ 733 w 733"/>
              <a:gd name="T1" fmla="*/ 166 h 313"/>
              <a:gd name="T2" fmla="*/ 665 w 733"/>
              <a:gd name="T3" fmla="*/ 216 h 313"/>
              <a:gd name="T4" fmla="*/ 173 w 733"/>
              <a:gd name="T5" fmla="*/ 113 h 313"/>
              <a:gd name="T6" fmla="*/ 122 w 733"/>
              <a:gd name="T7" fmla="*/ 142 h 313"/>
              <a:gd name="T8" fmla="*/ 136 w 733"/>
              <a:gd name="T9" fmla="*/ 166 h 313"/>
              <a:gd name="T10" fmla="*/ 0 w 733"/>
              <a:gd name="T11" fmla="*/ 166 h 313"/>
              <a:gd name="T12" fmla="*/ 68 w 733"/>
              <a:gd name="T13" fmla="*/ 48 h 313"/>
              <a:gd name="T14" fmla="*/ 81 w 733"/>
              <a:gd name="T15" fmla="*/ 71 h 313"/>
              <a:gd name="T16" fmla="*/ 132 w 733"/>
              <a:gd name="T17" fmla="*/ 42 h 313"/>
              <a:gd name="T18" fmla="*/ 157 w 733"/>
              <a:gd name="T19" fmla="*/ 27 h 313"/>
              <a:gd name="T20" fmla="*/ 204 w 733"/>
              <a:gd name="T21" fmla="*/ 0 h 313"/>
              <a:gd name="T22" fmla="*/ 222 w 733"/>
              <a:gd name="T23" fmla="*/ 37 h 313"/>
              <a:gd name="T24" fmla="*/ 624 w 733"/>
              <a:gd name="T25" fmla="*/ 145 h 313"/>
              <a:gd name="T26" fmla="*/ 677 w 733"/>
              <a:gd name="T27" fmla="*/ 106 h 313"/>
              <a:gd name="T28" fmla="*/ 733 w 733"/>
              <a:gd name="T29" fmla="*/ 1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3" h="313">
                <a:moveTo>
                  <a:pt x="733" y="166"/>
                </a:moveTo>
                <a:cubicBezTo>
                  <a:pt x="713" y="185"/>
                  <a:pt x="690" y="202"/>
                  <a:pt x="665" y="216"/>
                </a:cubicBezTo>
                <a:cubicBezTo>
                  <a:pt x="497" y="313"/>
                  <a:pt x="285" y="266"/>
                  <a:pt x="173" y="113"/>
                </a:cubicBezTo>
                <a:cubicBezTo>
                  <a:pt x="122" y="142"/>
                  <a:pt x="122" y="142"/>
                  <a:pt x="122" y="142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68" y="48"/>
                  <a:pt x="68" y="48"/>
                  <a:pt x="68" y="48"/>
                </a:cubicBezTo>
                <a:cubicBezTo>
                  <a:pt x="81" y="71"/>
                  <a:pt x="81" y="71"/>
                  <a:pt x="81" y="71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204" y="0"/>
                  <a:pt x="204" y="0"/>
                  <a:pt x="204" y="0"/>
                </a:cubicBezTo>
                <a:cubicBezTo>
                  <a:pt x="209" y="13"/>
                  <a:pt x="215" y="25"/>
                  <a:pt x="222" y="37"/>
                </a:cubicBezTo>
                <a:cubicBezTo>
                  <a:pt x="303" y="178"/>
                  <a:pt x="483" y="226"/>
                  <a:pt x="624" y="145"/>
                </a:cubicBezTo>
                <a:cubicBezTo>
                  <a:pt x="643" y="134"/>
                  <a:pt x="661" y="121"/>
                  <a:pt x="677" y="106"/>
                </a:cubicBezTo>
                <a:lnTo>
                  <a:pt x="733" y="1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418263" y="2684463"/>
            <a:ext cx="1487488" cy="2417763"/>
          </a:xfrm>
          <a:custGeom>
            <a:avLst/>
            <a:gdLst>
              <a:gd name="T0" fmla="*/ 255 w 391"/>
              <a:gd name="T1" fmla="*/ 635 h 635"/>
              <a:gd name="T2" fmla="*/ 268 w 391"/>
              <a:gd name="T3" fmla="*/ 612 h 635"/>
              <a:gd name="T4" fmla="*/ 217 w 391"/>
              <a:gd name="T5" fmla="*/ 583 h 635"/>
              <a:gd name="T6" fmla="*/ 192 w 391"/>
              <a:gd name="T7" fmla="*/ 568 h 635"/>
              <a:gd name="T8" fmla="*/ 146 w 391"/>
              <a:gd name="T9" fmla="*/ 541 h 635"/>
              <a:gd name="T10" fmla="*/ 169 w 391"/>
              <a:gd name="T11" fmla="*/ 507 h 635"/>
              <a:gd name="T12" fmla="*/ 61 w 391"/>
              <a:gd name="T13" fmla="*/ 105 h 635"/>
              <a:gd name="T14" fmla="*/ 0 w 391"/>
              <a:gd name="T15" fmla="*/ 79 h 635"/>
              <a:gd name="T16" fmla="*/ 25 w 391"/>
              <a:gd name="T17" fmla="*/ 0 h 635"/>
              <a:gd name="T18" fmla="*/ 102 w 391"/>
              <a:gd name="T19" fmla="*/ 34 h 635"/>
              <a:gd name="T20" fmla="*/ 258 w 391"/>
              <a:gd name="T21" fmla="*/ 512 h 635"/>
              <a:gd name="T22" fmla="*/ 309 w 391"/>
              <a:gd name="T23" fmla="*/ 541 h 635"/>
              <a:gd name="T24" fmla="*/ 323 w 391"/>
              <a:gd name="T25" fmla="*/ 517 h 635"/>
              <a:gd name="T26" fmla="*/ 391 w 391"/>
              <a:gd name="T27" fmla="*/ 635 h 635"/>
              <a:gd name="T28" fmla="*/ 255 w 391"/>
              <a:gd name="T29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635">
                <a:moveTo>
                  <a:pt x="255" y="635"/>
                </a:moveTo>
                <a:cubicBezTo>
                  <a:pt x="268" y="612"/>
                  <a:pt x="268" y="612"/>
                  <a:pt x="268" y="612"/>
                </a:cubicBezTo>
                <a:cubicBezTo>
                  <a:pt x="217" y="583"/>
                  <a:pt x="217" y="583"/>
                  <a:pt x="217" y="583"/>
                </a:cubicBezTo>
                <a:cubicBezTo>
                  <a:pt x="192" y="568"/>
                  <a:pt x="192" y="568"/>
                  <a:pt x="192" y="568"/>
                </a:cubicBezTo>
                <a:cubicBezTo>
                  <a:pt x="146" y="541"/>
                  <a:pt x="146" y="541"/>
                  <a:pt x="146" y="541"/>
                </a:cubicBezTo>
                <a:cubicBezTo>
                  <a:pt x="154" y="531"/>
                  <a:pt x="162" y="519"/>
                  <a:pt x="169" y="507"/>
                </a:cubicBezTo>
                <a:cubicBezTo>
                  <a:pt x="250" y="367"/>
                  <a:pt x="202" y="186"/>
                  <a:pt x="61" y="105"/>
                </a:cubicBezTo>
                <a:cubicBezTo>
                  <a:pt x="41" y="94"/>
                  <a:pt x="21" y="85"/>
                  <a:pt x="0" y="79"/>
                </a:cubicBezTo>
                <a:cubicBezTo>
                  <a:pt x="25" y="0"/>
                  <a:pt x="25" y="0"/>
                  <a:pt x="25" y="0"/>
                </a:cubicBezTo>
                <a:cubicBezTo>
                  <a:pt x="51" y="8"/>
                  <a:pt x="77" y="19"/>
                  <a:pt x="102" y="34"/>
                </a:cubicBezTo>
                <a:cubicBezTo>
                  <a:pt x="270" y="131"/>
                  <a:pt x="335" y="338"/>
                  <a:pt x="258" y="512"/>
                </a:cubicBezTo>
                <a:cubicBezTo>
                  <a:pt x="309" y="541"/>
                  <a:pt x="309" y="541"/>
                  <a:pt x="309" y="541"/>
                </a:cubicBezTo>
                <a:cubicBezTo>
                  <a:pt x="323" y="517"/>
                  <a:pt x="323" y="517"/>
                  <a:pt x="323" y="517"/>
                </a:cubicBezTo>
                <a:cubicBezTo>
                  <a:pt x="391" y="635"/>
                  <a:pt x="391" y="635"/>
                  <a:pt x="391" y="635"/>
                </a:cubicBezTo>
                <a:lnTo>
                  <a:pt x="255" y="6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656138" y="1957388"/>
            <a:ext cx="1689100" cy="2417763"/>
          </a:xfrm>
          <a:custGeom>
            <a:avLst/>
            <a:gdLst>
              <a:gd name="T0" fmla="*/ 444 w 444"/>
              <a:gd name="T1" fmla="*/ 118 h 635"/>
              <a:gd name="T2" fmla="*/ 418 w 444"/>
              <a:gd name="T3" fmla="*/ 118 h 635"/>
              <a:gd name="T4" fmla="*/ 418 w 444"/>
              <a:gd name="T5" fmla="*/ 260 h 635"/>
              <a:gd name="T6" fmla="*/ 377 w 444"/>
              <a:gd name="T7" fmla="*/ 257 h 635"/>
              <a:gd name="T8" fmla="*/ 82 w 444"/>
              <a:gd name="T9" fmla="*/ 551 h 635"/>
              <a:gd name="T10" fmla="*/ 90 w 444"/>
              <a:gd name="T11" fmla="*/ 617 h 635"/>
              <a:gd name="T12" fmla="*/ 10 w 444"/>
              <a:gd name="T13" fmla="*/ 635 h 635"/>
              <a:gd name="T14" fmla="*/ 0 w 444"/>
              <a:gd name="T15" fmla="*/ 551 h 635"/>
              <a:gd name="T16" fmla="*/ 336 w 444"/>
              <a:gd name="T17" fmla="*/ 177 h 635"/>
              <a:gd name="T18" fmla="*/ 336 w 444"/>
              <a:gd name="T19" fmla="*/ 118 h 635"/>
              <a:gd name="T20" fmla="*/ 308 w 444"/>
              <a:gd name="T21" fmla="*/ 118 h 635"/>
              <a:gd name="T22" fmla="*/ 376 w 444"/>
              <a:gd name="T23" fmla="*/ 0 h 635"/>
              <a:gd name="T24" fmla="*/ 444 w 444"/>
              <a:gd name="T25" fmla="*/ 11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635">
                <a:moveTo>
                  <a:pt x="444" y="118"/>
                </a:moveTo>
                <a:cubicBezTo>
                  <a:pt x="418" y="118"/>
                  <a:pt x="418" y="118"/>
                  <a:pt x="418" y="118"/>
                </a:cubicBezTo>
                <a:cubicBezTo>
                  <a:pt x="418" y="260"/>
                  <a:pt x="418" y="260"/>
                  <a:pt x="418" y="260"/>
                </a:cubicBezTo>
                <a:cubicBezTo>
                  <a:pt x="404" y="258"/>
                  <a:pt x="391" y="257"/>
                  <a:pt x="377" y="257"/>
                </a:cubicBezTo>
                <a:cubicBezTo>
                  <a:pt x="214" y="257"/>
                  <a:pt x="82" y="389"/>
                  <a:pt x="82" y="551"/>
                </a:cubicBezTo>
                <a:cubicBezTo>
                  <a:pt x="82" y="574"/>
                  <a:pt x="85" y="596"/>
                  <a:pt x="90" y="617"/>
                </a:cubicBezTo>
                <a:cubicBezTo>
                  <a:pt x="10" y="635"/>
                  <a:pt x="10" y="635"/>
                  <a:pt x="10" y="635"/>
                </a:cubicBezTo>
                <a:cubicBezTo>
                  <a:pt x="3" y="608"/>
                  <a:pt x="0" y="580"/>
                  <a:pt x="0" y="551"/>
                </a:cubicBezTo>
                <a:cubicBezTo>
                  <a:pt x="0" y="357"/>
                  <a:pt x="147" y="197"/>
                  <a:pt x="336" y="177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308" y="118"/>
                  <a:pt x="308" y="118"/>
                  <a:pt x="308" y="118"/>
                </a:cubicBezTo>
                <a:cubicBezTo>
                  <a:pt x="376" y="0"/>
                  <a:pt x="376" y="0"/>
                  <a:pt x="376" y="0"/>
                </a:cubicBezTo>
                <a:lnTo>
                  <a:pt x="444" y="1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 Placeholder 33"/>
          <p:cNvSpPr txBox="1">
            <a:spLocks/>
          </p:cNvSpPr>
          <p:nvPr/>
        </p:nvSpPr>
        <p:spPr>
          <a:xfrm>
            <a:off x="1730820" y="4905375"/>
            <a:ext cx="2545905" cy="1192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i="1" dirty="0"/>
              <a:t>„Naše programy nejsou hodnotově neutrální… Jsou o respektu k životu, o tom, jak mluvíme o spolupráci, jak mluvím o tom, co mám ráda…“ (Lektorka B)</a:t>
            </a:r>
            <a:endParaRPr lang="en-US" sz="1400" i="1" dirty="0"/>
          </a:p>
        </p:txBody>
      </p:sp>
      <p:sp>
        <p:nvSpPr>
          <p:cNvPr id="13" name="Text Placeholder 33"/>
          <p:cNvSpPr txBox="1">
            <a:spLocks/>
          </p:cNvSpPr>
          <p:nvPr/>
        </p:nvSpPr>
        <p:spPr>
          <a:xfrm>
            <a:off x="8136954" y="4905375"/>
            <a:ext cx="2448494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i="1" dirty="0"/>
          </a:p>
          <a:p>
            <a:r>
              <a:rPr lang="cs-CZ" sz="1400" i="1" dirty="0"/>
              <a:t>„Nemyslím, že bychom měli dětem do hlavy tlačit nějaké hodnoty…“ (Lektor A)</a:t>
            </a:r>
            <a:endParaRPr lang="en-US" sz="1400" i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6E756B-78EE-43A2-A397-3FE3323699E0}"/>
              </a:ext>
            </a:extLst>
          </p:cNvPr>
          <p:cNvSpPr txBox="1"/>
          <p:nvPr/>
        </p:nvSpPr>
        <p:spPr>
          <a:xfrm>
            <a:off x="8136954" y="4536043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Hodnotově neutrální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B0C312-3145-42BD-9899-47E8253B53FD}"/>
              </a:ext>
            </a:extLst>
          </p:cNvPr>
          <p:cNvSpPr txBox="1"/>
          <p:nvPr/>
        </p:nvSpPr>
        <p:spPr>
          <a:xfrm>
            <a:off x="1712630" y="4351377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Normativní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A5FF4AE-9084-4E46-8EA9-946AA75AF14F}"/>
              </a:ext>
            </a:extLst>
          </p:cNvPr>
          <p:cNvSpPr txBox="1">
            <a:spLocks/>
          </p:cNvSpPr>
          <p:nvPr/>
        </p:nvSpPr>
        <p:spPr>
          <a:xfrm>
            <a:off x="4934812" y="840882"/>
            <a:ext cx="2545905" cy="1192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i="1" dirty="0"/>
              <a:t>„Měli bychom držet rovnováhu mezi oběma póly, představovat různé pozice, nechat je analyzovat jejich silné a slabé stránky…“ (Lektorka C)</a:t>
            </a:r>
            <a:endParaRPr lang="en-US" sz="1400" i="1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102F153-88A0-4605-BD51-F8C59AC597B8}"/>
              </a:ext>
            </a:extLst>
          </p:cNvPr>
          <p:cNvSpPr txBox="1"/>
          <p:nvPr/>
        </p:nvSpPr>
        <p:spPr>
          <a:xfrm>
            <a:off x="4916622" y="286884"/>
            <a:ext cx="244849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Pluralistický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67C941-CA73-45F9-8638-5886468BE097}"/>
              </a:ext>
            </a:extLst>
          </p:cNvPr>
          <p:cNvSpPr txBox="1"/>
          <p:nvPr/>
        </p:nvSpPr>
        <p:spPr>
          <a:xfrm>
            <a:off x="5313333" y="3390722"/>
            <a:ext cx="152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Tři přístupy k posilování hodnot na programech</a:t>
            </a:r>
          </a:p>
        </p:txBody>
      </p:sp>
    </p:spTree>
    <p:extLst>
      <p:ext uri="{BB962C8B-B14F-4D97-AF65-F5344CB8AC3E}">
        <p14:creationId xmlns:p14="http://schemas.microsoft.com/office/powerpoint/2010/main" val="37892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" grpId="0" animBg="1"/>
          <p:bldP spid="7" grpId="0" animBg="1"/>
          <p:bldP spid="12" grpId="0"/>
          <p:bldP spid="13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6" grpId="0" animBg="1"/>
          <p:bldP spid="7" grpId="0" animBg="1"/>
          <p:bldP spid="12" grpId="0"/>
          <p:bldP spid="13" grpId="0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986B31-F54A-478E-9BCD-590A9AC6DC9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48" y="473105"/>
            <a:ext cx="8253029" cy="5759355"/>
          </a:xfrm>
          <a:prstGeom prst="rect">
            <a:avLst/>
          </a:prstGeom>
        </p:spPr>
      </p:pic>
      <p:pic>
        <p:nvPicPr>
          <p:cNvPr id="1026" name="Picture 2" descr="Shalom H. Schwartz - Wikipedia">
            <a:extLst>
              <a:ext uri="{FF2B5EF4-FFF2-40B4-BE49-F238E27FC236}">
                <a16:creationId xmlns:a16="http://schemas.microsoft.com/office/drawing/2014/main" id="{41A21359-8838-42C1-8614-D0B5A5A4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" y="5049545"/>
            <a:ext cx="1581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D38D64-7E6F-4454-8091-92ADC7EF41F4}"/>
              </a:ext>
            </a:extLst>
          </p:cNvPr>
          <p:cNvSpPr txBox="1"/>
          <p:nvPr/>
        </p:nvSpPr>
        <p:spPr>
          <a:xfrm>
            <a:off x="1648750" y="6151376"/>
            <a:ext cx="622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Salomon H. Schwarz</a:t>
            </a:r>
          </a:p>
          <a:p>
            <a:r>
              <a:rPr lang="cs-CZ" dirty="0"/>
              <a:t>Autor teorie základních lidských hodnot. Zdroj Wikipedia.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DBBCC44-5820-434C-9A06-588CC307A4DC}"/>
              </a:ext>
            </a:extLst>
          </p:cNvPr>
          <p:cNvSpPr txBox="1"/>
          <p:nvPr/>
        </p:nvSpPr>
        <p:spPr>
          <a:xfrm>
            <a:off x="9615120" y="2876365"/>
            <a:ext cx="2405245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Hodnoty lze uspořádat do širších skupin</a:t>
            </a:r>
          </a:p>
          <a:p>
            <a:r>
              <a:rPr lang="cs-CZ" dirty="0"/>
              <a:t>Jednotlivé skupiny hodnot se vzájemně ovlivňují</a:t>
            </a:r>
          </a:p>
          <a:p>
            <a:r>
              <a:rPr lang="cs-CZ" dirty="0"/>
              <a:t>Hodnoty posilují tendenci k altruistickému či egoistickému chování</a:t>
            </a:r>
          </a:p>
        </p:txBody>
      </p:sp>
    </p:spTree>
    <p:extLst>
      <p:ext uri="{BB962C8B-B14F-4D97-AF65-F5344CB8AC3E}">
        <p14:creationId xmlns:p14="http://schemas.microsoft.com/office/powerpoint/2010/main" val="32841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D986B31-F54A-478E-9BCD-590A9AC6DC9A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3" y="738384"/>
            <a:ext cx="7320271" cy="553188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135A05-FFA2-451B-9DAF-CC37C4E198DA}"/>
              </a:ext>
            </a:extLst>
          </p:cNvPr>
          <p:cNvSpPr txBox="1"/>
          <p:nvPr/>
        </p:nvSpPr>
        <p:spPr>
          <a:xfrm>
            <a:off x="7693407" y="264568"/>
            <a:ext cx="154522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Altruistické chování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8235BC64-5760-4BC6-944D-04B6684F9BEE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8114190" y="910899"/>
            <a:ext cx="351832" cy="243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3D0E697-2810-4218-9787-33052BE4F7B7}"/>
              </a:ext>
            </a:extLst>
          </p:cNvPr>
          <p:cNvSpPr txBox="1"/>
          <p:nvPr/>
        </p:nvSpPr>
        <p:spPr>
          <a:xfrm>
            <a:off x="95601" y="6097751"/>
            <a:ext cx="195308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Egoistické chování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807AA7F-23F6-46AF-BFB2-282F7A947D93}"/>
              </a:ext>
            </a:extLst>
          </p:cNvPr>
          <p:cNvCxnSpPr>
            <a:cxnSpLocks/>
          </p:cNvCxnSpPr>
          <p:nvPr/>
        </p:nvCxnSpPr>
        <p:spPr>
          <a:xfrm flipH="1">
            <a:off x="1072144" y="5106140"/>
            <a:ext cx="323129" cy="991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3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710012-C0FE-4B32-85E0-A915CEF07D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" y="866186"/>
            <a:ext cx="7272884" cy="535003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689F5E6-33C4-452C-9DB6-74F560D3CF3C}"/>
              </a:ext>
            </a:extLst>
          </p:cNvPr>
          <p:cNvSpPr txBox="1"/>
          <p:nvPr/>
        </p:nvSpPr>
        <p:spPr>
          <a:xfrm>
            <a:off x="9615120" y="2876365"/>
            <a:ext cx="2405245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Posílení jedné hodnoty posiluje i její sousedy.</a:t>
            </a:r>
          </a:p>
          <a:p>
            <a:r>
              <a:rPr lang="cs-CZ" dirty="0"/>
              <a:t>Současně oslabuje hodnoty z protější skupiny.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0E7A11A-2BF1-43F6-8CE1-228CABAC0D46}"/>
              </a:ext>
            </a:extLst>
          </p:cNvPr>
          <p:cNvSpPr txBox="1"/>
          <p:nvPr/>
        </p:nvSpPr>
        <p:spPr>
          <a:xfrm>
            <a:off x="7430610" y="1562470"/>
            <a:ext cx="2015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„Je důležitější žít smysluplný život…“ (hodnota: smysluplnost života)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4EBE2A0-4B20-49B6-8F4C-2FBA3434C996}"/>
              </a:ext>
            </a:extLst>
          </p:cNvPr>
          <p:cNvSpPr txBox="1"/>
          <p:nvPr/>
        </p:nvSpPr>
        <p:spPr>
          <a:xfrm>
            <a:off x="171635" y="4353693"/>
            <a:ext cx="2015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„…než být ředitelem zeměkoule.“ (hodnota: ambice)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15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1" y="1141906"/>
            <a:ext cx="8253029" cy="5759355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7339197" y="3833505"/>
            <a:ext cx="866775" cy="3429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7CCBCF6-82C1-4C18-840E-341B1C1B0972}"/>
              </a:ext>
            </a:extLst>
          </p:cNvPr>
          <p:cNvSpPr/>
          <p:nvPr/>
        </p:nvSpPr>
        <p:spPr>
          <a:xfrm>
            <a:off x="6594952" y="4923802"/>
            <a:ext cx="866775" cy="3429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E505BA-5D42-4BF4-857F-42B2B36E648C}"/>
              </a:ext>
            </a:extLst>
          </p:cNvPr>
          <p:cNvSpPr txBox="1"/>
          <p:nvPr/>
        </p:nvSpPr>
        <p:spPr>
          <a:xfrm>
            <a:off x="719091" y="275208"/>
            <a:ext cx="759928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Posilování hodnot probíhá v průběhu celého programu tím, co lektoři říkají, jak se chovají, co zdůrazňují.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0F6CF5-C0BE-4654-A1B9-A3465C5B0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28" y="4181407"/>
            <a:ext cx="2894120" cy="2170590"/>
          </a:xfrm>
          <a:prstGeom prst="rect">
            <a:avLst/>
          </a:prstGeom>
        </p:spPr>
      </p:pic>
      <p:sp>
        <p:nvSpPr>
          <p:cNvPr id="5" name="Řečová bublina: obdélníkový bublinový popisek 4">
            <a:extLst>
              <a:ext uri="{FF2B5EF4-FFF2-40B4-BE49-F238E27FC236}">
                <a16:creationId xmlns:a16="http://schemas.microsoft.com/office/drawing/2014/main" id="{27AB8C25-1874-4DFD-8BC4-23740489F84D}"/>
              </a:ext>
            </a:extLst>
          </p:cNvPr>
          <p:cNvSpPr/>
          <p:nvPr/>
        </p:nvSpPr>
        <p:spPr>
          <a:xfrm>
            <a:off x="8896028" y="3248676"/>
            <a:ext cx="2894120" cy="772908"/>
          </a:xfrm>
          <a:prstGeom prst="wedgeRectCallout">
            <a:avLst>
              <a:gd name="adj1" fmla="val 6127"/>
              <a:gd name="adj2" fmla="val 111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i="1">
                <a:latin typeface="Calibri" panose="020F0502020204030204" pitchFamily="34" charset="0"/>
                <a:ea typeface="Calibri" panose="020F0502020204030204" pitchFamily="34" charset="0"/>
              </a:rPr>
              <a:t>„Lidé se dříve snažili vším šetřit a vážili si ruční práce.“</a:t>
            </a:r>
            <a:endParaRPr lang="cs-CZ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0BCBDB-CEC3-477D-9CEF-9823B771669E}"/>
              </a:ext>
            </a:extLst>
          </p:cNvPr>
          <p:cNvSpPr txBox="1"/>
          <p:nvPr/>
        </p:nvSpPr>
        <p:spPr>
          <a:xfrm>
            <a:off x="8896028" y="6367054"/>
            <a:ext cx="289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Ilustrační foto JČ</a:t>
            </a:r>
          </a:p>
        </p:txBody>
      </p:sp>
    </p:spTree>
    <p:extLst>
      <p:ext uri="{BB962C8B-B14F-4D97-AF65-F5344CB8AC3E}">
        <p14:creationId xmlns:p14="http://schemas.microsoft.com/office/powerpoint/2010/main" val="19210463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1034</Words>
  <Application>Microsoft Office PowerPoint</Application>
  <PresentationFormat>Širokoúhlá obrazovka</PresentationFormat>
  <Paragraphs>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Metodika přípravy programů: komunikace hodnot</vt:lpstr>
      <vt:lpstr>Cíle lekce</vt:lpstr>
      <vt:lpstr>Vstupní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Otázky k zamyšlení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přípravy programů: posilování hodnot</dc:title>
  <dc:creator>Jan Činčera</dc:creator>
  <cp:lastModifiedBy>Jan Činčera</cp:lastModifiedBy>
  <cp:revision>39</cp:revision>
  <dcterms:created xsi:type="dcterms:W3CDTF">2022-11-28T19:16:56Z</dcterms:created>
  <dcterms:modified xsi:type="dcterms:W3CDTF">2023-04-03T19:44:05Z</dcterms:modified>
</cp:coreProperties>
</file>