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4" r:id="rId4"/>
    <p:sldId id="262" r:id="rId5"/>
    <p:sldId id="257" r:id="rId6"/>
    <p:sldId id="259" r:id="rId7"/>
    <p:sldId id="260" r:id="rId8"/>
    <p:sldId id="261" r:id="rId9"/>
    <p:sldId id="263" r:id="rId10"/>
    <p:sldId id="265" r:id="rId11"/>
    <p:sldId id="267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8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Jonáš cestuje: spokojenost</a:t>
            </a:r>
            <a:r>
              <a:rPr lang="cs-CZ" baseline="0" dirty="0"/>
              <a:t>(N=618)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List1!$A$2:$A$7</c:f>
              <c:strCache>
                <c:ptCount val="6"/>
                <c:pt idx="0">
                  <c:v>Program byl zábavný.</c:v>
                </c:pt>
                <c:pt idx="1">
                  <c:v>Program byl náročný.</c:v>
                </c:pt>
                <c:pt idx="2">
                  <c:v>Spolupráce se spolužáky mě bavila.</c:v>
                </c:pt>
                <c:pt idx="3">
                  <c:v>Hodně jsem se naučil/a.</c:v>
                </c:pt>
                <c:pt idx="4">
                  <c:v>Rád/a bych se o tématu naučil/a víc.</c:v>
                </c:pt>
                <c:pt idx="5">
                  <c:v>V programu bylo víc informací, než dokážu zpracovat.</c:v>
                </c:pt>
              </c:strCache>
            </c:strRef>
          </c:cat>
          <c:val>
            <c:numRef>
              <c:f>List1!$B$2:$B$7</c:f>
              <c:numCache>
                <c:formatCode>General</c:formatCode>
                <c:ptCount val="6"/>
                <c:pt idx="0">
                  <c:v>3.1</c:v>
                </c:pt>
                <c:pt idx="1">
                  <c:v>1.59</c:v>
                </c:pt>
                <c:pt idx="2">
                  <c:v>3.27</c:v>
                </c:pt>
                <c:pt idx="3">
                  <c:v>2.84</c:v>
                </c:pt>
                <c:pt idx="4">
                  <c:v>2.36</c:v>
                </c:pt>
                <c:pt idx="5">
                  <c:v>1.81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E9-48DF-87A7-E6384E77572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62114616"/>
        <c:axId val="362115008"/>
      </c:barChart>
      <c:catAx>
        <c:axId val="362114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62115008"/>
        <c:crosses val="autoZero"/>
        <c:auto val="1"/>
        <c:lblAlgn val="ctr"/>
        <c:lblOffset val="100"/>
        <c:noMultiLvlLbl val="0"/>
      </c:catAx>
      <c:valAx>
        <c:axId val="362115008"/>
        <c:scaling>
          <c:orientation val="minMax"/>
          <c:max val="4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62114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 dirty="0"/>
              <a:t>Přesvědčení o hromadné turistice </a:t>
            </a:r>
            <a:r>
              <a:rPr lang="cs-CZ" b="1" baseline="0" dirty="0"/>
              <a:t>(N=245</a:t>
            </a:r>
            <a:r>
              <a:rPr lang="cs-CZ" sz="2400" b="1" baseline="0" dirty="0"/>
              <a:t>).</a:t>
            </a:r>
            <a:endParaRPr lang="cs-CZ" sz="24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Před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List1!$A$2:$A$8</c:f>
              <c:strCache>
                <c:ptCount val="7"/>
                <c:pt idx="0">
                  <c:v>CK vydělají hodně peněz.</c:v>
                </c:pt>
                <c:pt idx="1">
                  <c:v>Místní obyvatelé vydělají hodně peněz.</c:v>
                </c:pt>
                <c:pt idx="2">
                  <c:v>Poškozuje místní životní prostředí.</c:v>
                </c:pt>
                <c:pt idx="3">
                  <c:v>Poskytuje nové pracovní příležitosti pro místní.</c:v>
                </c:pt>
                <c:pt idx="4">
                  <c:v>Pomáhá lidem z různých zemí se poznat.</c:v>
                </c:pt>
                <c:pt idx="5">
                  <c:v>Pomáhá místním zlepšit svoje životy.</c:v>
                </c:pt>
                <c:pt idx="6">
                  <c:v>Poškozuje místní tradice.</c:v>
                </c:pt>
              </c:strCache>
            </c:strRef>
          </c:cat>
          <c:val>
            <c:numRef>
              <c:f>List1!$B$2:$B$8</c:f>
              <c:numCache>
                <c:formatCode>General</c:formatCode>
                <c:ptCount val="7"/>
                <c:pt idx="0">
                  <c:v>3.32</c:v>
                </c:pt>
                <c:pt idx="1">
                  <c:v>2.86</c:v>
                </c:pt>
                <c:pt idx="2">
                  <c:v>2.3199999999999998</c:v>
                </c:pt>
                <c:pt idx="3">
                  <c:v>2.94</c:v>
                </c:pt>
                <c:pt idx="4">
                  <c:v>2.84</c:v>
                </c:pt>
                <c:pt idx="5">
                  <c:v>2.52</c:v>
                </c:pt>
                <c:pt idx="6">
                  <c:v>2.13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F6-493D-934F-DC3D48ACEF96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List1!$A$2:$A$8</c:f>
              <c:strCache>
                <c:ptCount val="7"/>
                <c:pt idx="0">
                  <c:v>CK vydělají hodně peněz.</c:v>
                </c:pt>
                <c:pt idx="1">
                  <c:v>Místní obyvatelé vydělají hodně peněz.</c:v>
                </c:pt>
                <c:pt idx="2">
                  <c:v>Poškozuje místní životní prostředí.</c:v>
                </c:pt>
                <c:pt idx="3">
                  <c:v>Poskytuje nové pracovní příležitosti pro místní.</c:v>
                </c:pt>
                <c:pt idx="4">
                  <c:v>Pomáhá lidem z různých zemí se poznat.</c:v>
                </c:pt>
                <c:pt idx="5">
                  <c:v>Pomáhá místním zlepšit svoje životy.</c:v>
                </c:pt>
                <c:pt idx="6">
                  <c:v>Poškozuje místní tradice.</c:v>
                </c:pt>
              </c:strCache>
            </c:strRef>
          </c:cat>
          <c:val>
            <c:numRef>
              <c:f>List1!$C$2:$C$8</c:f>
              <c:numCache>
                <c:formatCode>General</c:formatCode>
                <c:ptCount val="7"/>
                <c:pt idx="0">
                  <c:v>3.29</c:v>
                </c:pt>
                <c:pt idx="1">
                  <c:v>2.71</c:v>
                </c:pt>
                <c:pt idx="2">
                  <c:v>2.48</c:v>
                </c:pt>
                <c:pt idx="3">
                  <c:v>2.67</c:v>
                </c:pt>
                <c:pt idx="4">
                  <c:v>2.78</c:v>
                </c:pt>
                <c:pt idx="5">
                  <c:v>2.41</c:v>
                </c:pt>
                <c:pt idx="6">
                  <c:v>2.17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F6-493D-934F-DC3D48ACEF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2116576"/>
        <c:axId val="362119320"/>
      </c:barChart>
      <c:catAx>
        <c:axId val="362116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62119320"/>
        <c:crosses val="autoZero"/>
        <c:auto val="1"/>
        <c:lblAlgn val="ctr"/>
        <c:lblOffset val="100"/>
        <c:noMultiLvlLbl val="0"/>
      </c:catAx>
      <c:valAx>
        <c:axId val="362119320"/>
        <c:scaling>
          <c:orientation val="minMax"/>
          <c:max val="4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62116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cs-CZ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 dirty="0"/>
              <a:t>Přesvědčení o udržitelné turistice </a:t>
            </a:r>
            <a:r>
              <a:rPr lang="cs-CZ" b="1" baseline="0" dirty="0"/>
              <a:t>(N=245</a:t>
            </a:r>
            <a:r>
              <a:rPr lang="cs-CZ" sz="2400" b="1" baseline="0" dirty="0"/>
              <a:t>).</a:t>
            </a:r>
            <a:endParaRPr lang="cs-CZ" sz="24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Před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List1!$A$2:$A$8</c:f>
              <c:strCache>
                <c:ptCount val="7"/>
                <c:pt idx="0">
                  <c:v>CK vydělají hodně peněz.</c:v>
                </c:pt>
                <c:pt idx="1">
                  <c:v>Místní obyvatelé vydělají hodně peněz.</c:v>
                </c:pt>
                <c:pt idx="2">
                  <c:v>Poškozuje místní životní prostředí.</c:v>
                </c:pt>
                <c:pt idx="3">
                  <c:v>Poskytuje nové pracovní příležitosti pro místní.</c:v>
                </c:pt>
                <c:pt idx="4">
                  <c:v>Pomáhá lidem z různých zemí se poznat.</c:v>
                </c:pt>
                <c:pt idx="5">
                  <c:v>Pomáhá místním zlepšit svoje životy.</c:v>
                </c:pt>
                <c:pt idx="6">
                  <c:v>Poškozuje místní tradice.</c:v>
                </c:pt>
              </c:strCache>
            </c:strRef>
          </c:cat>
          <c:val>
            <c:numRef>
              <c:f>List1!$B$2:$B$8</c:f>
              <c:numCache>
                <c:formatCode>General</c:formatCode>
                <c:ptCount val="7"/>
                <c:pt idx="0">
                  <c:v>2.12</c:v>
                </c:pt>
                <c:pt idx="1">
                  <c:v>2.85</c:v>
                </c:pt>
                <c:pt idx="2">
                  <c:v>2.0699999999999998</c:v>
                </c:pt>
                <c:pt idx="3">
                  <c:v>2.81</c:v>
                </c:pt>
                <c:pt idx="4">
                  <c:v>3.22</c:v>
                </c:pt>
                <c:pt idx="5">
                  <c:v>2.68</c:v>
                </c:pt>
                <c:pt idx="6">
                  <c:v>1.99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FE-4FE9-B7C5-8B735576AA25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List1!$A$2:$A$8</c:f>
              <c:strCache>
                <c:ptCount val="7"/>
                <c:pt idx="0">
                  <c:v>CK vydělají hodně peněz.</c:v>
                </c:pt>
                <c:pt idx="1">
                  <c:v>Místní obyvatelé vydělají hodně peněz.</c:v>
                </c:pt>
                <c:pt idx="2">
                  <c:v>Poškozuje místní životní prostředí.</c:v>
                </c:pt>
                <c:pt idx="3">
                  <c:v>Poskytuje nové pracovní příležitosti pro místní.</c:v>
                </c:pt>
                <c:pt idx="4">
                  <c:v>Pomáhá lidem z různých zemí se poznat.</c:v>
                </c:pt>
                <c:pt idx="5">
                  <c:v>Pomáhá místním zlepšit svoje životy.</c:v>
                </c:pt>
                <c:pt idx="6">
                  <c:v>Poškozuje místní tradice.</c:v>
                </c:pt>
              </c:strCache>
            </c:strRef>
          </c:cat>
          <c:val>
            <c:numRef>
              <c:f>List1!$C$2:$C$8</c:f>
              <c:numCache>
                <c:formatCode>General</c:formatCode>
                <c:ptCount val="7"/>
                <c:pt idx="0">
                  <c:v>2.06</c:v>
                </c:pt>
                <c:pt idx="1">
                  <c:v>2.94</c:v>
                </c:pt>
                <c:pt idx="2">
                  <c:v>2.2400000000000002</c:v>
                </c:pt>
                <c:pt idx="3">
                  <c:v>2.94</c:v>
                </c:pt>
                <c:pt idx="4">
                  <c:v>3.18</c:v>
                </c:pt>
                <c:pt idx="5">
                  <c:v>2.77</c:v>
                </c:pt>
                <c:pt idx="6">
                  <c:v>2.08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FE-4FE9-B7C5-8B735576AA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2122064"/>
        <c:axId val="362121280"/>
      </c:barChart>
      <c:catAx>
        <c:axId val="362122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62121280"/>
        <c:crosses val="autoZero"/>
        <c:auto val="1"/>
        <c:lblAlgn val="ctr"/>
        <c:lblOffset val="100"/>
        <c:noMultiLvlLbl val="0"/>
      </c:catAx>
      <c:valAx>
        <c:axId val="362121280"/>
        <c:scaling>
          <c:orientation val="minMax"/>
          <c:max val="4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62122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cs-CZ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Preference udržitelné</a:t>
            </a:r>
            <a:r>
              <a:rPr lang="cs-CZ" baseline="0" dirty="0"/>
              <a:t> turistiky </a:t>
            </a:r>
            <a:r>
              <a:rPr lang="cs-CZ" dirty="0"/>
              <a:t>(N=245)</a:t>
            </a:r>
          </a:p>
        </c:rich>
      </c:tx>
      <c:layout>
        <c:manualLayout>
          <c:xMode val="edge"/>
          <c:yMode val="edge"/>
          <c:x val="0.21797129265091864"/>
          <c:y val="1.72336351707283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Před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List1!$A$2:$A$3</c:f>
              <c:strCache>
                <c:ptCount val="2"/>
                <c:pt idx="0">
                  <c:v>Dívky</c:v>
                </c:pt>
                <c:pt idx="1">
                  <c:v>Chlapci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2.0699999999999998</c:v>
                </c:pt>
                <c:pt idx="1">
                  <c:v>2.19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05-4A3C-B503-72694C8315B4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List1!$A$2:$A$3</c:f>
              <c:strCache>
                <c:ptCount val="2"/>
                <c:pt idx="0">
                  <c:v>Dívky</c:v>
                </c:pt>
                <c:pt idx="1">
                  <c:v>Chlapci</c:v>
                </c:pt>
              </c:strCache>
            </c:strRef>
          </c:cat>
          <c:val>
            <c:numRef>
              <c:f>List1!$C$2:$C$3</c:f>
              <c:numCache>
                <c:formatCode>General</c:formatCode>
                <c:ptCount val="2"/>
                <c:pt idx="0">
                  <c:v>2.09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05-4A3C-B503-72694C8315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2120104"/>
        <c:axId val="362119712"/>
      </c:barChart>
      <c:catAx>
        <c:axId val="362120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62119712"/>
        <c:crosses val="autoZero"/>
        <c:auto val="1"/>
        <c:lblAlgn val="ctr"/>
        <c:lblOffset val="100"/>
        <c:noMultiLvlLbl val="0"/>
      </c:catAx>
      <c:valAx>
        <c:axId val="362119712"/>
        <c:scaling>
          <c:orientation val="minMax"/>
          <c:max val="4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62120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568053-72AC-4936-A234-48892AE8DA6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55645FD-FEFC-4A5C-AB6C-1F4909281E51}">
      <dgm:prSet phldrT="[Text]"/>
      <dgm:spPr/>
      <dgm:t>
        <a:bodyPr/>
        <a:lstStyle/>
        <a:p>
          <a:r>
            <a:rPr lang="cs-CZ" dirty="0"/>
            <a:t>Spokojenost</a:t>
          </a:r>
        </a:p>
      </dgm:t>
    </dgm:pt>
    <dgm:pt modelId="{F3ABB10B-4480-438C-A87B-E322C35ACA46}" type="parTrans" cxnId="{B65CD389-5C20-4D49-9E4C-2CB832847968}">
      <dgm:prSet/>
      <dgm:spPr/>
      <dgm:t>
        <a:bodyPr/>
        <a:lstStyle/>
        <a:p>
          <a:endParaRPr lang="cs-CZ"/>
        </a:p>
      </dgm:t>
    </dgm:pt>
    <dgm:pt modelId="{77F7FBCA-E936-4237-80EF-33F9F58EE001}" type="sibTrans" cxnId="{B65CD389-5C20-4D49-9E4C-2CB832847968}">
      <dgm:prSet/>
      <dgm:spPr/>
      <dgm:t>
        <a:bodyPr/>
        <a:lstStyle/>
        <a:p>
          <a:endParaRPr lang="cs-CZ"/>
        </a:p>
      </dgm:t>
    </dgm:pt>
    <dgm:pt modelId="{7D305F44-A60C-47B0-B021-90ECBE619DA1}">
      <dgm:prSet phldrT="[Text]"/>
      <dgm:spPr/>
      <dgm:t>
        <a:bodyPr/>
        <a:lstStyle/>
        <a:p>
          <a:r>
            <a:rPr lang="cs-CZ" dirty="0"/>
            <a:t> Jak byli studenti spokojeni s programem?</a:t>
          </a:r>
        </a:p>
      </dgm:t>
    </dgm:pt>
    <dgm:pt modelId="{0AC51B5E-E153-4FEE-98D3-AB45671851C3}" type="parTrans" cxnId="{DCFBDE0C-D43C-4DB6-968F-E76D9C733757}">
      <dgm:prSet/>
      <dgm:spPr/>
      <dgm:t>
        <a:bodyPr/>
        <a:lstStyle/>
        <a:p>
          <a:endParaRPr lang="cs-CZ"/>
        </a:p>
      </dgm:t>
    </dgm:pt>
    <dgm:pt modelId="{A2DAE17E-3720-4CD1-ADC5-7239C43D6E7D}" type="sibTrans" cxnId="{DCFBDE0C-D43C-4DB6-968F-E76D9C733757}">
      <dgm:prSet/>
      <dgm:spPr/>
      <dgm:t>
        <a:bodyPr/>
        <a:lstStyle/>
        <a:p>
          <a:endParaRPr lang="cs-CZ"/>
        </a:p>
      </dgm:t>
    </dgm:pt>
    <dgm:pt modelId="{A6DAEB9F-4466-409D-8A91-ADE7E6F39E22}">
      <dgm:prSet phldrT="[Text]"/>
      <dgm:spPr/>
      <dgm:t>
        <a:bodyPr/>
        <a:lstStyle/>
        <a:p>
          <a:r>
            <a:rPr lang="cs-CZ" dirty="0"/>
            <a:t>Učení</a:t>
          </a:r>
        </a:p>
      </dgm:t>
    </dgm:pt>
    <dgm:pt modelId="{93B742FB-B17F-42EE-89F1-87BFD7D659AE}" type="parTrans" cxnId="{08DB1253-D7CD-4BE1-8127-9FE2B88EA4E1}">
      <dgm:prSet/>
      <dgm:spPr/>
      <dgm:t>
        <a:bodyPr/>
        <a:lstStyle/>
        <a:p>
          <a:endParaRPr lang="cs-CZ"/>
        </a:p>
      </dgm:t>
    </dgm:pt>
    <dgm:pt modelId="{95524427-7CC7-456A-AB84-4234E91AED59}" type="sibTrans" cxnId="{08DB1253-D7CD-4BE1-8127-9FE2B88EA4E1}">
      <dgm:prSet/>
      <dgm:spPr/>
      <dgm:t>
        <a:bodyPr/>
        <a:lstStyle/>
        <a:p>
          <a:endParaRPr lang="cs-CZ"/>
        </a:p>
      </dgm:t>
    </dgm:pt>
    <dgm:pt modelId="{A17A4B42-270C-4A95-92EB-238166C2F9F4}">
      <dgm:prSet phldrT="[Text]"/>
      <dgm:spPr/>
      <dgm:t>
        <a:bodyPr/>
        <a:lstStyle/>
        <a:p>
          <a:r>
            <a:rPr lang="cs-CZ" dirty="0"/>
            <a:t>… přesvědčení o dopadech masové / udržitelné turistiky?</a:t>
          </a:r>
        </a:p>
      </dgm:t>
    </dgm:pt>
    <dgm:pt modelId="{36E0C34C-249D-4E03-B4B2-F9FA763C4F59}" type="parTrans" cxnId="{449E26E9-F03E-4A7A-8B81-A3A89D81A944}">
      <dgm:prSet/>
      <dgm:spPr/>
      <dgm:t>
        <a:bodyPr/>
        <a:lstStyle/>
        <a:p>
          <a:endParaRPr lang="cs-CZ"/>
        </a:p>
      </dgm:t>
    </dgm:pt>
    <dgm:pt modelId="{B1B8D3F9-CBCF-4713-9982-BAFC2FB3DA7F}" type="sibTrans" cxnId="{449E26E9-F03E-4A7A-8B81-A3A89D81A944}">
      <dgm:prSet/>
      <dgm:spPr/>
      <dgm:t>
        <a:bodyPr/>
        <a:lstStyle/>
        <a:p>
          <a:endParaRPr lang="cs-CZ"/>
        </a:p>
      </dgm:t>
    </dgm:pt>
    <dgm:pt modelId="{05CFFE84-7DDD-4819-8459-8D28A110DFF2}">
      <dgm:prSet phldrT="[Text]"/>
      <dgm:spPr/>
      <dgm:t>
        <a:bodyPr/>
        <a:lstStyle/>
        <a:p>
          <a:r>
            <a:rPr lang="cs-CZ" dirty="0"/>
            <a:t>… preference pro udržitelnou turistiku?</a:t>
          </a:r>
        </a:p>
      </dgm:t>
    </dgm:pt>
    <dgm:pt modelId="{8555AE7F-63C3-4FC6-92AC-6265E4D630C8}" type="parTrans" cxnId="{732C18C2-C65D-4C9E-A127-C143FCEE28FD}">
      <dgm:prSet/>
      <dgm:spPr/>
      <dgm:t>
        <a:bodyPr/>
        <a:lstStyle/>
        <a:p>
          <a:endParaRPr lang="cs-CZ"/>
        </a:p>
      </dgm:t>
    </dgm:pt>
    <dgm:pt modelId="{687574AE-A2F5-4846-B2A6-9BC27BDF26F2}" type="sibTrans" cxnId="{732C18C2-C65D-4C9E-A127-C143FCEE28FD}">
      <dgm:prSet/>
      <dgm:spPr/>
      <dgm:t>
        <a:bodyPr/>
        <a:lstStyle/>
        <a:p>
          <a:endParaRPr lang="cs-CZ"/>
        </a:p>
      </dgm:t>
    </dgm:pt>
    <dgm:pt modelId="{34198BFE-FA5B-45CC-B6BC-4AE478FA63C9}">
      <dgm:prSet phldrT="[Text]"/>
      <dgm:spPr/>
      <dgm:t>
        <a:bodyPr/>
        <a:lstStyle/>
        <a:p>
          <a:r>
            <a:rPr lang="cs-CZ" dirty="0"/>
            <a:t>Faktory</a:t>
          </a:r>
        </a:p>
      </dgm:t>
    </dgm:pt>
    <dgm:pt modelId="{A6281041-EAE8-42A0-AE67-78089246B2E7}" type="parTrans" cxnId="{DC0AB666-028F-4CCE-8CB7-1F220B301513}">
      <dgm:prSet/>
      <dgm:spPr/>
      <dgm:t>
        <a:bodyPr/>
        <a:lstStyle/>
        <a:p>
          <a:endParaRPr lang="cs-CZ"/>
        </a:p>
      </dgm:t>
    </dgm:pt>
    <dgm:pt modelId="{9C1E2E8E-7786-4326-8B78-BAF383CBFF4A}" type="sibTrans" cxnId="{DC0AB666-028F-4CCE-8CB7-1F220B301513}">
      <dgm:prSet/>
      <dgm:spPr/>
      <dgm:t>
        <a:bodyPr/>
        <a:lstStyle/>
        <a:p>
          <a:endParaRPr lang="cs-CZ"/>
        </a:p>
      </dgm:t>
    </dgm:pt>
    <dgm:pt modelId="{A358853F-9C2D-474A-BA45-74E5DCD4CA4B}">
      <dgm:prSet phldrT="[Text]"/>
      <dgm:spPr/>
      <dgm:t>
        <a:bodyPr/>
        <a:lstStyle/>
        <a:p>
          <a:r>
            <a:rPr lang="cs-CZ" dirty="0"/>
            <a:t>Gender?</a:t>
          </a:r>
        </a:p>
      </dgm:t>
    </dgm:pt>
    <dgm:pt modelId="{070FF3A8-B71B-4A58-9098-0259501A522B}" type="parTrans" cxnId="{ACB75516-B20D-495C-8B0F-D8FBA5D1E548}">
      <dgm:prSet/>
      <dgm:spPr/>
      <dgm:t>
        <a:bodyPr/>
        <a:lstStyle/>
        <a:p>
          <a:endParaRPr lang="cs-CZ"/>
        </a:p>
      </dgm:t>
    </dgm:pt>
    <dgm:pt modelId="{71702974-A567-45CB-8F06-4953D99D0B58}" type="sibTrans" cxnId="{ACB75516-B20D-495C-8B0F-D8FBA5D1E548}">
      <dgm:prSet/>
      <dgm:spPr/>
      <dgm:t>
        <a:bodyPr/>
        <a:lstStyle/>
        <a:p>
          <a:endParaRPr lang="cs-CZ"/>
        </a:p>
      </dgm:t>
    </dgm:pt>
    <dgm:pt modelId="{C803ED85-9197-4997-9914-18BB7E63B8A3}" type="pres">
      <dgm:prSet presAssocID="{12568053-72AC-4936-A234-48892AE8DA66}" presName="linear" presStyleCnt="0">
        <dgm:presLayoutVars>
          <dgm:animLvl val="lvl"/>
          <dgm:resizeHandles val="exact"/>
        </dgm:presLayoutVars>
      </dgm:prSet>
      <dgm:spPr/>
    </dgm:pt>
    <dgm:pt modelId="{BF742262-2A0D-48F1-AADE-DFD5AE19DE67}" type="pres">
      <dgm:prSet presAssocID="{355645FD-FEFC-4A5C-AB6C-1F4909281E5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B0620BB-5D0D-4FB5-9284-BBF850C819BF}" type="pres">
      <dgm:prSet presAssocID="{355645FD-FEFC-4A5C-AB6C-1F4909281E51}" presName="childText" presStyleLbl="revTx" presStyleIdx="0" presStyleCnt="3">
        <dgm:presLayoutVars>
          <dgm:bulletEnabled val="1"/>
        </dgm:presLayoutVars>
      </dgm:prSet>
      <dgm:spPr/>
    </dgm:pt>
    <dgm:pt modelId="{3F616BD1-B7CA-40E1-9300-1AC52D1643DA}" type="pres">
      <dgm:prSet presAssocID="{A6DAEB9F-4466-409D-8A91-ADE7E6F39E2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E9C68F2-0E07-4384-8EBD-096CCDB990AA}" type="pres">
      <dgm:prSet presAssocID="{A6DAEB9F-4466-409D-8A91-ADE7E6F39E22}" presName="childText" presStyleLbl="revTx" presStyleIdx="1" presStyleCnt="3">
        <dgm:presLayoutVars>
          <dgm:bulletEnabled val="1"/>
        </dgm:presLayoutVars>
      </dgm:prSet>
      <dgm:spPr/>
    </dgm:pt>
    <dgm:pt modelId="{972A1D41-0863-4515-9324-252E76507AA9}" type="pres">
      <dgm:prSet presAssocID="{34198BFE-FA5B-45CC-B6BC-4AE478FA63C9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F7AFD228-2284-4082-B15D-DA72153C77F5}" type="pres">
      <dgm:prSet presAssocID="{34198BFE-FA5B-45CC-B6BC-4AE478FA63C9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C743EF05-20EE-48DD-8C30-E0FDC57398CB}" type="presOf" srcId="{05CFFE84-7DDD-4819-8459-8D28A110DFF2}" destId="{9E9C68F2-0E07-4384-8EBD-096CCDB990AA}" srcOrd="0" destOrd="1" presId="urn:microsoft.com/office/officeart/2005/8/layout/vList2"/>
    <dgm:cxn modelId="{DCFBDE0C-D43C-4DB6-968F-E76D9C733757}" srcId="{355645FD-FEFC-4A5C-AB6C-1F4909281E51}" destId="{7D305F44-A60C-47B0-B021-90ECBE619DA1}" srcOrd="0" destOrd="0" parTransId="{0AC51B5E-E153-4FEE-98D3-AB45671851C3}" sibTransId="{A2DAE17E-3720-4CD1-ADC5-7239C43D6E7D}"/>
    <dgm:cxn modelId="{ACB75516-B20D-495C-8B0F-D8FBA5D1E548}" srcId="{34198BFE-FA5B-45CC-B6BC-4AE478FA63C9}" destId="{A358853F-9C2D-474A-BA45-74E5DCD4CA4B}" srcOrd="0" destOrd="0" parTransId="{070FF3A8-B71B-4A58-9098-0259501A522B}" sibTransId="{71702974-A567-45CB-8F06-4953D99D0B58}"/>
    <dgm:cxn modelId="{E983C336-C025-4FDA-AF03-199A10A20179}" type="presOf" srcId="{A6DAEB9F-4466-409D-8A91-ADE7E6F39E22}" destId="{3F616BD1-B7CA-40E1-9300-1AC52D1643DA}" srcOrd="0" destOrd="0" presId="urn:microsoft.com/office/officeart/2005/8/layout/vList2"/>
    <dgm:cxn modelId="{6CF85C3B-2854-4136-957F-2B136A4FB79A}" type="presOf" srcId="{34198BFE-FA5B-45CC-B6BC-4AE478FA63C9}" destId="{972A1D41-0863-4515-9324-252E76507AA9}" srcOrd="0" destOrd="0" presId="urn:microsoft.com/office/officeart/2005/8/layout/vList2"/>
    <dgm:cxn modelId="{2A2E5263-8C7E-4258-B429-B1452941C536}" type="presOf" srcId="{7D305F44-A60C-47B0-B021-90ECBE619DA1}" destId="{6B0620BB-5D0D-4FB5-9284-BBF850C819BF}" srcOrd="0" destOrd="0" presId="urn:microsoft.com/office/officeart/2005/8/layout/vList2"/>
    <dgm:cxn modelId="{DC0AB666-028F-4CCE-8CB7-1F220B301513}" srcId="{12568053-72AC-4936-A234-48892AE8DA66}" destId="{34198BFE-FA5B-45CC-B6BC-4AE478FA63C9}" srcOrd="2" destOrd="0" parTransId="{A6281041-EAE8-42A0-AE67-78089246B2E7}" sibTransId="{9C1E2E8E-7786-4326-8B78-BAF383CBFF4A}"/>
    <dgm:cxn modelId="{08DB1253-D7CD-4BE1-8127-9FE2B88EA4E1}" srcId="{12568053-72AC-4936-A234-48892AE8DA66}" destId="{A6DAEB9F-4466-409D-8A91-ADE7E6F39E22}" srcOrd="1" destOrd="0" parTransId="{93B742FB-B17F-42EE-89F1-87BFD7D659AE}" sibTransId="{95524427-7CC7-456A-AB84-4234E91AED59}"/>
    <dgm:cxn modelId="{B65CD389-5C20-4D49-9E4C-2CB832847968}" srcId="{12568053-72AC-4936-A234-48892AE8DA66}" destId="{355645FD-FEFC-4A5C-AB6C-1F4909281E51}" srcOrd="0" destOrd="0" parTransId="{F3ABB10B-4480-438C-A87B-E322C35ACA46}" sibTransId="{77F7FBCA-E936-4237-80EF-33F9F58EE001}"/>
    <dgm:cxn modelId="{9F76849E-C84F-4A65-B5B5-AFA67FC11B08}" type="presOf" srcId="{355645FD-FEFC-4A5C-AB6C-1F4909281E51}" destId="{BF742262-2A0D-48F1-AADE-DFD5AE19DE67}" srcOrd="0" destOrd="0" presId="urn:microsoft.com/office/officeart/2005/8/layout/vList2"/>
    <dgm:cxn modelId="{9422A0A0-856A-4A90-AA2D-729E7A025687}" type="presOf" srcId="{12568053-72AC-4936-A234-48892AE8DA66}" destId="{C803ED85-9197-4997-9914-18BB7E63B8A3}" srcOrd="0" destOrd="0" presId="urn:microsoft.com/office/officeart/2005/8/layout/vList2"/>
    <dgm:cxn modelId="{732C18C2-C65D-4C9E-A127-C143FCEE28FD}" srcId="{A6DAEB9F-4466-409D-8A91-ADE7E6F39E22}" destId="{05CFFE84-7DDD-4819-8459-8D28A110DFF2}" srcOrd="1" destOrd="0" parTransId="{8555AE7F-63C3-4FC6-92AC-6265E4D630C8}" sibTransId="{687574AE-A2F5-4846-B2A6-9BC27BDF26F2}"/>
    <dgm:cxn modelId="{2734E0E2-05B1-4B53-B611-3240DE080553}" type="presOf" srcId="{A17A4B42-270C-4A95-92EB-238166C2F9F4}" destId="{9E9C68F2-0E07-4384-8EBD-096CCDB990AA}" srcOrd="0" destOrd="0" presId="urn:microsoft.com/office/officeart/2005/8/layout/vList2"/>
    <dgm:cxn modelId="{449E26E9-F03E-4A7A-8B81-A3A89D81A944}" srcId="{A6DAEB9F-4466-409D-8A91-ADE7E6F39E22}" destId="{A17A4B42-270C-4A95-92EB-238166C2F9F4}" srcOrd="0" destOrd="0" parTransId="{36E0C34C-249D-4E03-B4B2-F9FA763C4F59}" sibTransId="{B1B8D3F9-CBCF-4713-9982-BAFC2FB3DA7F}"/>
    <dgm:cxn modelId="{265E12F3-36E5-4E62-8D33-11AF3AA55736}" type="presOf" srcId="{A358853F-9C2D-474A-BA45-74E5DCD4CA4B}" destId="{F7AFD228-2284-4082-B15D-DA72153C77F5}" srcOrd="0" destOrd="0" presId="urn:microsoft.com/office/officeart/2005/8/layout/vList2"/>
    <dgm:cxn modelId="{ED4CE096-844F-4B65-95E8-B9DE225FA679}" type="presParOf" srcId="{C803ED85-9197-4997-9914-18BB7E63B8A3}" destId="{BF742262-2A0D-48F1-AADE-DFD5AE19DE67}" srcOrd="0" destOrd="0" presId="urn:microsoft.com/office/officeart/2005/8/layout/vList2"/>
    <dgm:cxn modelId="{61766DC8-A3E5-47EC-8BE8-67BC9DF672A7}" type="presParOf" srcId="{C803ED85-9197-4997-9914-18BB7E63B8A3}" destId="{6B0620BB-5D0D-4FB5-9284-BBF850C819BF}" srcOrd="1" destOrd="0" presId="urn:microsoft.com/office/officeart/2005/8/layout/vList2"/>
    <dgm:cxn modelId="{73FA5ACF-C6E7-4611-AAE0-97BD46CF7559}" type="presParOf" srcId="{C803ED85-9197-4997-9914-18BB7E63B8A3}" destId="{3F616BD1-B7CA-40E1-9300-1AC52D1643DA}" srcOrd="2" destOrd="0" presId="urn:microsoft.com/office/officeart/2005/8/layout/vList2"/>
    <dgm:cxn modelId="{D180C3EA-16D9-47E4-9346-33191577289A}" type="presParOf" srcId="{C803ED85-9197-4997-9914-18BB7E63B8A3}" destId="{9E9C68F2-0E07-4384-8EBD-096CCDB990AA}" srcOrd="3" destOrd="0" presId="urn:microsoft.com/office/officeart/2005/8/layout/vList2"/>
    <dgm:cxn modelId="{9F8D4B07-F7C3-42E4-8E94-5C7593DEF45A}" type="presParOf" srcId="{C803ED85-9197-4997-9914-18BB7E63B8A3}" destId="{972A1D41-0863-4515-9324-252E76507AA9}" srcOrd="4" destOrd="0" presId="urn:microsoft.com/office/officeart/2005/8/layout/vList2"/>
    <dgm:cxn modelId="{821BD55C-B9BA-4607-9135-57FAD2170779}" type="presParOf" srcId="{C803ED85-9197-4997-9914-18BB7E63B8A3}" destId="{F7AFD228-2284-4082-B15D-DA72153C77F5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568053-72AC-4936-A234-48892AE8DA6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55645FD-FEFC-4A5C-AB6C-1F4909281E51}">
      <dgm:prSet phldrT="[Text]"/>
      <dgm:spPr/>
      <dgm:t>
        <a:bodyPr/>
        <a:lstStyle/>
        <a:p>
          <a:r>
            <a:rPr lang="cs-CZ" dirty="0"/>
            <a:t>Spokojenost</a:t>
          </a:r>
        </a:p>
      </dgm:t>
    </dgm:pt>
    <dgm:pt modelId="{F3ABB10B-4480-438C-A87B-E322C35ACA46}" type="parTrans" cxnId="{B65CD389-5C20-4D49-9E4C-2CB832847968}">
      <dgm:prSet/>
      <dgm:spPr/>
      <dgm:t>
        <a:bodyPr/>
        <a:lstStyle/>
        <a:p>
          <a:endParaRPr lang="cs-CZ"/>
        </a:p>
      </dgm:t>
    </dgm:pt>
    <dgm:pt modelId="{77F7FBCA-E936-4237-80EF-33F9F58EE001}" type="sibTrans" cxnId="{B65CD389-5C20-4D49-9E4C-2CB832847968}">
      <dgm:prSet/>
      <dgm:spPr/>
      <dgm:t>
        <a:bodyPr/>
        <a:lstStyle/>
        <a:p>
          <a:endParaRPr lang="cs-CZ"/>
        </a:p>
      </dgm:t>
    </dgm:pt>
    <dgm:pt modelId="{7D305F44-A60C-47B0-B021-90ECBE619DA1}">
      <dgm:prSet phldrT="[Text]"/>
      <dgm:spPr/>
      <dgm:t>
        <a:bodyPr/>
        <a:lstStyle/>
        <a:p>
          <a:r>
            <a:rPr lang="cs-CZ" dirty="0"/>
            <a:t> Vysoká</a:t>
          </a:r>
        </a:p>
      </dgm:t>
    </dgm:pt>
    <dgm:pt modelId="{0AC51B5E-E153-4FEE-98D3-AB45671851C3}" type="parTrans" cxnId="{DCFBDE0C-D43C-4DB6-968F-E76D9C733757}">
      <dgm:prSet/>
      <dgm:spPr/>
      <dgm:t>
        <a:bodyPr/>
        <a:lstStyle/>
        <a:p>
          <a:endParaRPr lang="cs-CZ"/>
        </a:p>
      </dgm:t>
    </dgm:pt>
    <dgm:pt modelId="{A2DAE17E-3720-4CD1-ADC5-7239C43D6E7D}" type="sibTrans" cxnId="{DCFBDE0C-D43C-4DB6-968F-E76D9C733757}">
      <dgm:prSet/>
      <dgm:spPr/>
      <dgm:t>
        <a:bodyPr/>
        <a:lstStyle/>
        <a:p>
          <a:endParaRPr lang="cs-CZ"/>
        </a:p>
      </dgm:t>
    </dgm:pt>
    <dgm:pt modelId="{A6DAEB9F-4466-409D-8A91-ADE7E6F39E22}">
      <dgm:prSet phldrT="[Text]"/>
      <dgm:spPr/>
      <dgm:t>
        <a:bodyPr/>
        <a:lstStyle/>
        <a:p>
          <a:r>
            <a:rPr lang="cs-CZ" dirty="0"/>
            <a:t>Učení</a:t>
          </a:r>
        </a:p>
      </dgm:t>
    </dgm:pt>
    <dgm:pt modelId="{93B742FB-B17F-42EE-89F1-87BFD7D659AE}" type="parTrans" cxnId="{08DB1253-D7CD-4BE1-8127-9FE2B88EA4E1}">
      <dgm:prSet/>
      <dgm:spPr/>
      <dgm:t>
        <a:bodyPr/>
        <a:lstStyle/>
        <a:p>
          <a:endParaRPr lang="cs-CZ"/>
        </a:p>
      </dgm:t>
    </dgm:pt>
    <dgm:pt modelId="{95524427-7CC7-456A-AB84-4234E91AED59}" type="sibTrans" cxnId="{08DB1253-D7CD-4BE1-8127-9FE2B88EA4E1}">
      <dgm:prSet/>
      <dgm:spPr/>
      <dgm:t>
        <a:bodyPr/>
        <a:lstStyle/>
        <a:p>
          <a:endParaRPr lang="cs-CZ"/>
        </a:p>
      </dgm:t>
    </dgm:pt>
    <dgm:pt modelId="{A17A4B42-270C-4A95-92EB-238166C2F9F4}">
      <dgm:prSet phldrT="[Text]"/>
      <dgm:spPr/>
      <dgm:t>
        <a:bodyPr/>
        <a:lstStyle/>
        <a:p>
          <a:r>
            <a:rPr lang="cs-CZ" dirty="0"/>
            <a:t>… posíleno přesvědčení o negativních dopadech obou typů turistiky</a:t>
          </a:r>
        </a:p>
      </dgm:t>
    </dgm:pt>
    <dgm:pt modelId="{36E0C34C-249D-4E03-B4B2-F9FA763C4F59}" type="parTrans" cxnId="{449E26E9-F03E-4A7A-8B81-A3A89D81A944}">
      <dgm:prSet/>
      <dgm:spPr/>
      <dgm:t>
        <a:bodyPr/>
        <a:lstStyle/>
        <a:p>
          <a:endParaRPr lang="cs-CZ"/>
        </a:p>
      </dgm:t>
    </dgm:pt>
    <dgm:pt modelId="{B1B8D3F9-CBCF-4713-9982-BAFC2FB3DA7F}" type="sibTrans" cxnId="{449E26E9-F03E-4A7A-8B81-A3A89D81A944}">
      <dgm:prSet/>
      <dgm:spPr/>
      <dgm:t>
        <a:bodyPr/>
        <a:lstStyle/>
        <a:p>
          <a:endParaRPr lang="cs-CZ"/>
        </a:p>
      </dgm:t>
    </dgm:pt>
    <dgm:pt modelId="{05CFFE84-7DDD-4819-8459-8D28A110DFF2}">
      <dgm:prSet phldrT="[Text]"/>
      <dgm:spPr/>
      <dgm:t>
        <a:bodyPr/>
        <a:lstStyle/>
        <a:p>
          <a:r>
            <a:rPr lang="cs-CZ" dirty="0"/>
            <a:t>… negativní dopad na preferenci udržitelné turistiky u chlapců</a:t>
          </a:r>
        </a:p>
      </dgm:t>
    </dgm:pt>
    <dgm:pt modelId="{8555AE7F-63C3-4FC6-92AC-6265E4D630C8}" type="parTrans" cxnId="{732C18C2-C65D-4C9E-A127-C143FCEE28FD}">
      <dgm:prSet/>
      <dgm:spPr/>
      <dgm:t>
        <a:bodyPr/>
        <a:lstStyle/>
        <a:p>
          <a:endParaRPr lang="cs-CZ"/>
        </a:p>
      </dgm:t>
    </dgm:pt>
    <dgm:pt modelId="{687574AE-A2F5-4846-B2A6-9BC27BDF26F2}" type="sibTrans" cxnId="{732C18C2-C65D-4C9E-A127-C143FCEE28FD}">
      <dgm:prSet/>
      <dgm:spPr/>
      <dgm:t>
        <a:bodyPr/>
        <a:lstStyle/>
        <a:p>
          <a:endParaRPr lang="cs-CZ"/>
        </a:p>
      </dgm:t>
    </dgm:pt>
    <dgm:pt modelId="{34198BFE-FA5B-45CC-B6BC-4AE478FA63C9}">
      <dgm:prSet phldrT="[Text]"/>
      <dgm:spPr/>
      <dgm:t>
        <a:bodyPr/>
        <a:lstStyle/>
        <a:p>
          <a:r>
            <a:rPr lang="cs-CZ" dirty="0" err="1"/>
            <a:t>Factors</a:t>
          </a:r>
          <a:endParaRPr lang="cs-CZ" dirty="0"/>
        </a:p>
      </dgm:t>
    </dgm:pt>
    <dgm:pt modelId="{A6281041-EAE8-42A0-AE67-78089246B2E7}" type="parTrans" cxnId="{DC0AB666-028F-4CCE-8CB7-1F220B301513}">
      <dgm:prSet/>
      <dgm:spPr/>
      <dgm:t>
        <a:bodyPr/>
        <a:lstStyle/>
        <a:p>
          <a:endParaRPr lang="cs-CZ"/>
        </a:p>
      </dgm:t>
    </dgm:pt>
    <dgm:pt modelId="{9C1E2E8E-7786-4326-8B78-BAF383CBFF4A}" type="sibTrans" cxnId="{DC0AB666-028F-4CCE-8CB7-1F220B301513}">
      <dgm:prSet/>
      <dgm:spPr/>
      <dgm:t>
        <a:bodyPr/>
        <a:lstStyle/>
        <a:p>
          <a:endParaRPr lang="cs-CZ"/>
        </a:p>
      </dgm:t>
    </dgm:pt>
    <dgm:pt modelId="{A358853F-9C2D-474A-BA45-74E5DCD4CA4B}">
      <dgm:prSet phldrT="[Text]"/>
      <dgm:spPr/>
      <dgm:t>
        <a:bodyPr/>
        <a:lstStyle/>
        <a:p>
          <a:r>
            <a:rPr lang="cs-CZ" dirty="0"/>
            <a:t>Gender hraje roli</a:t>
          </a:r>
        </a:p>
      </dgm:t>
    </dgm:pt>
    <dgm:pt modelId="{070FF3A8-B71B-4A58-9098-0259501A522B}" type="parTrans" cxnId="{ACB75516-B20D-495C-8B0F-D8FBA5D1E548}">
      <dgm:prSet/>
      <dgm:spPr/>
      <dgm:t>
        <a:bodyPr/>
        <a:lstStyle/>
        <a:p>
          <a:endParaRPr lang="cs-CZ"/>
        </a:p>
      </dgm:t>
    </dgm:pt>
    <dgm:pt modelId="{71702974-A567-45CB-8F06-4953D99D0B58}" type="sibTrans" cxnId="{ACB75516-B20D-495C-8B0F-D8FBA5D1E548}">
      <dgm:prSet/>
      <dgm:spPr/>
      <dgm:t>
        <a:bodyPr/>
        <a:lstStyle/>
        <a:p>
          <a:endParaRPr lang="cs-CZ"/>
        </a:p>
      </dgm:t>
    </dgm:pt>
    <dgm:pt modelId="{C803ED85-9197-4997-9914-18BB7E63B8A3}" type="pres">
      <dgm:prSet presAssocID="{12568053-72AC-4936-A234-48892AE8DA66}" presName="linear" presStyleCnt="0">
        <dgm:presLayoutVars>
          <dgm:animLvl val="lvl"/>
          <dgm:resizeHandles val="exact"/>
        </dgm:presLayoutVars>
      </dgm:prSet>
      <dgm:spPr/>
    </dgm:pt>
    <dgm:pt modelId="{BF742262-2A0D-48F1-AADE-DFD5AE19DE67}" type="pres">
      <dgm:prSet presAssocID="{355645FD-FEFC-4A5C-AB6C-1F4909281E5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B0620BB-5D0D-4FB5-9284-BBF850C819BF}" type="pres">
      <dgm:prSet presAssocID="{355645FD-FEFC-4A5C-AB6C-1F4909281E51}" presName="childText" presStyleLbl="revTx" presStyleIdx="0" presStyleCnt="3">
        <dgm:presLayoutVars>
          <dgm:bulletEnabled val="1"/>
        </dgm:presLayoutVars>
      </dgm:prSet>
      <dgm:spPr/>
    </dgm:pt>
    <dgm:pt modelId="{3F616BD1-B7CA-40E1-9300-1AC52D1643DA}" type="pres">
      <dgm:prSet presAssocID="{A6DAEB9F-4466-409D-8A91-ADE7E6F39E2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E9C68F2-0E07-4384-8EBD-096CCDB990AA}" type="pres">
      <dgm:prSet presAssocID="{A6DAEB9F-4466-409D-8A91-ADE7E6F39E22}" presName="childText" presStyleLbl="revTx" presStyleIdx="1" presStyleCnt="3">
        <dgm:presLayoutVars>
          <dgm:bulletEnabled val="1"/>
        </dgm:presLayoutVars>
      </dgm:prSet>
      <dgm:spPr/>
    </dgm:pt>
    <dgm:pt modelId="{972A1D41-0863-4515-9324-252E76507AA9}" type="pres">
      <dgm:prSet presAssocID="{34198BFE-FA5B-45CC-B6BC-4AE478FA63C9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F7AFD228-2284-4082-B15D-DA72153C77F5}" type="pres">
      <dgm:prSet presAssocID="{34198BFE-FA5B-45CC-B6BC-4AE478FA63C9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2D9A2D05-0CF9-4875-B9DC-8ED1E4731D8E}" type="presOf" srcId="{355645FD-FEFC-4A5C-AB6C-1F4909281E51}" destId="{BF742262-2A0D-48F1-AADE-DFD5AE19DE67}" srcOrd="0" destOrd="0" presId="urn:microsoft.com/office/officeart/2005/8/layout/vList2"/>
    <dgm:cxn modelId="{DCFBDE0C-D43C-4DB6-968F-E76D9C733757}" srcId="{355645FD-FEFC-4A5C-AB6C-1F4909281E51}" destId="{7D305F44-A60C-47B0-B021-90ECBE619DA1}" srcOrd="0" destOrd="0" parTransId="{0AC51B5E-E153-4FEE-98D3-AB45671851C3}" sibTransId="{A2DAE17E-3720-4CD1-ADC5-7239C43D6E7D}"/>
    <dgm:cxn modelId="{ACB75516-B20D-495C-8B0F-D8FBA5D1E548}" srcId="{34198BFE-FA5B-45CC-B6BC-4AE478FA63C9}" destId="{A358853F-9C2D-474A-BA45-74E5DCD4CA4B}" srcOrd="0" destOrd="0" parTransId="{070FF3A8-B71B-4A58-9098-0259501A522B}" sibTransId="{71702974-A567-45CB-8F06-4953D99D0B58}"/>
    <dgm:cxn modelId="{D81E8D3D-D05D-4B83-86DB-F89F2174E079}" type="presOf" srcId="{05CFFE84-7DDD-4819-8459-8D28A110DFF2}" destId="{9E9C68F2-0E07-4384-8EBD-096CCDB990AA}" srcOrd="0" destOrd="1" presId="urn:microsoft.com/office/officeart/2005/8/layout/vList2"/>
    <dgm:cxn modelId="{A894C165-0DBA-41A9-9722-05092A10FDF6}" type="presOf" srcId="{A6DAEB9F-4466-409D-8A91-ADE7E6F39E22}" destId="{3F616BD1-B7CA-40E1-9300-1AC52D1643DA}" srcOrd="0" destOrd="0" presId="urn:microsoft.com/office/officeart/2005/8/layout/vList2"/>
    <dgm:cxn modelId="{DC0AB666-028F-4CCE-8CB7-1F220B301513}" srcId="{12568053-72AC-4936-A234-48892AE8DA66}" destId="{34198BFE-FA5B-45CC-B6BC-4AE478FA63C9}" srcOrd="2" destOrd="0" parTransId="{A6281041-EAE8-42A0-AE67-78089246B2E7}" sibTransId="{9C1E2E8E-7786-4326-8B78-BAF383CBFF4A}"/>
    <dgm:cxn modelId="{08DB1253-D7CD-4BE1-8127-9FE2B88EA4E1}" srcId="{12568053-72AC-4936-A234-48892AE8DA66}" destId="{A6DAEB9F-4466-409D-8A91-ADE7E6F39E22}" srcOrd="1" destOrd="0" parTransId="{93B742FB-B17F-42EE-89F1-87BFD7D659AE}" sibTransId="{95524427-7CC7-456A-AB84-4234E91AED59}"/>
    <dgm:cxn modelId="{F21EFE55-43C2-423C-93B5-299F1D1134F2}" type="presOf" srcId="{7D305F44-A60C-47B0-B021-90ECBE619DA1}" destId="{6B0620BB-5D0D-4FB5-9284-BBF850C819BF}" srcOrd="0" destOrd="0" presId="urn:microsoft.com/office/officeart/2005/8/layout/vList2"/>
    <dgm:cxn modelId="{B65CD389-5C20-4D49-9E4C-2CB832847968}" srcId="{12568053-72AC-4936-A234-48892AE8DA66}" destId="{355645FD-FEFC-4A5C-AB6C-1F4909281E51}" srcOrd="0" destOrd="0" parTransId="{F3ABB10B-4480-438C-A87B-E322C35ACA46}" sibTransId="{77F7FBCA-E936-4237-80EF-33F9F58EE001}"/>
    <dgm:cxn modelId="{359AAD97-A17C-48D7-A6B1-B9328BCF2B70}" type="presOf" srcId="{A17A4B42-270C-4A95-92EB-238166C2F9F4}" destId="{9E9C68F2-0E07-4384-8EBD-096CCDB990AA}" srcOrd="0" destOrd="0" presId="urn:microsoft.com/office/officeart/2005/8/layout/vList2"/>
    <dgm:cxn modelId="{732C18C2-C65D-4C9E-A127-C143FCEE28FD}" srcId="{A6DAEB9F-4466-409D-8A91-ADE7E6F39E22}" destId="{05CFFE84-7DDD-4819-8459-8D28A110DFF2}" srcOrd="1" destOrd="0" parTransId="{8555AE7F-63C3-4FC6-92AC-6265E4D630C8}" sibTransId="{687574AE-A2F5-4846-B2A6-9BC27BDF26F2}"/>
    <dgm:cxn modelId="{E894D7C5-F870-4168-BFF2-1BFE59993198}" type="presOf" srcId="{12568053-72AC-4936-A234-48892AE8DA66}" destId="{C803ED85-9197-4997-9914-18BB7E63B8A3}" srcOrd="0" destOrd="0" presId="urn:microsoft.com/office/officeart/2005/8/layout/vList2"/>
    <dgm:cxn modelId="{AA55B9D5-03DD-40E2-81F8-EAB6BAEC7117}" type="presOf" srcId="{34198BFE-FA5B-45CC-B6BC-4AE478FA63C9}" destId="{972A1D41-0863-4515-9324-252E76507AA9}" srcOrd="0" destOrd="0" presId="urn:microsoft.com/office/officeart/2005/8/layout/vList2"/>
    <dgm:cxn modelId="{9065BFE1-E6A3-4B05-9F57-12167758E71D}" type="presOf" srcId="{A358853F-9C2D-474A-BA45-74E5DCD4CA4B}" destId="{F7AFD228-2284-4082-B15D-DA72153C77F5}" srcOrd="0" destOrd="0" presId="urn:microsoft.com/office/officeart/2005/8/layout/vList2"/>
    <dgm:cxn modelId="{449E26E9-F03E-4A7A-8B81-A3A89D81A944}" srcId="{A6DAEB9F-4466-409D-8A91-ADE7E6F39E22}" destId="{A17A4B42-270C-4A95-92EB-238166C2F9F4}" srcOrd="0" destOrd="0" parTransId="{36E0C34C-249D-4E03-B4B2-F9FA763C4F59}" sibTransId="{B1B8D3F9-CBCF-4713-9982-BAFC2FB3DA7F}"/>
    <dgm:cxn modelId="{07DC9123-EEFA-4CE0-93C7-E56A5F7A8E6C}" type="presParOf" srcId="{C803ED85-9197-4997-9914-18BB7E63B8A3}" destId="{BF742262-2A0D-48F1-AADE-DFD5AE19DE67}" srcOrd="0" destOrd="0" presId="urn:microsoft.com/office/officeart/2005/8/layout/vList2"/>
    <dgm:cxn modelId="{F58C6F57-EAD5-406D-B322-4A108EBCEE8C}" type="presParOf" srcId="{C803ED85-9197-4997-9914-18BB7E63B8A3}" destId="{6B0620BB-5D0D-4FB5-9284-BBF850C819BF}" srcOrd="1" destOrd="0" presId="urn:microsoft.com/office/officeart/2005/8/layout/vList2"/>
    <dgm:cxn modelId="{F52FBF5E-1EE1-4028-9A1F-2771B6B3D40E}" type="presParOf" srcId="{C803ED85-9197-4997-9914-18BB7E63B8A3}" destId="{3F616BD1-B7CA-40E1-9300-1AC52D1643DA}" srcOrd="2" destOrd="0" presId="urn:microsoft.com/office/officeart/2005/8/layout/vList2"/>
    <dgm:cxn modelId="{2629E86F-6568-4163-AF85-900A4D701F35}" type="presParOf" srcId="{C803ED85-9197-4997-9914-18BB7E63B8A3}" destId="{9E9C68F2-0E07-4384-8EBD-096CCDB990AA}" srcOrd="3" destOrd="0" presId="urn:microsoft.com/office/officeart/2005/8/layout/vList2"/>
    <dgm:cxn modelId="{099E6116-9B15-4161-BEC5-36C2D80CD4E1}" type="presParOf" srcId="{C803ED85-9197-4997-9914-18BB7E63B8A3}" destId="{972A1D41-0863-4515-9324-252E76507AA9}" srcOrd="4" destOrd="0" presId="urn:microsoft.com/office/officeart/2005/8/layout/vList2"/>
    <dgm:cxn modelId="{6F703B7A-B781-4008-8408-2EC8F70193BA}" type="presParOf" srcId="{C803ED85-9197-4997-9914-18BB7E63B8A3}" destId="{F7AFD228-2284-4082-B15D-DA72153C77F5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742262-2A0D-48F1-AADE-DFD5AE19DE67}">
      <dsp:nvSpPr>
        <dsp:cNvPr id="0" name=""/>
        <dsp:cNvSpPr/>
      </dsp:nvSpPr>
      <dsp:spPr>
        <a:xfrm>
          <a:off x="0" y="34777"/>
          <a:ext cx="11163299" cy="8874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/>
            <a:t>Spokojenost</a:t>
          </a:r>
        </a:p>
      </dsp:txBody>
      <dsp:txXfrm>
        <a:off x="43321" y="78098"/>
        <a:ext cx="11076657" cy="800803"/>
      </dsp:txXfrm>
    </dsp:sp>
    <dsp:sp modelId="{6B0620BB-5D0D-4FB5-9284-BBF850C819BF}">
      <dsp:nvSpPr>
        <dsp:cNvPr id="0" name=""/>
        <dsp:cNvSpPr/>
      </dsp:nvSpPr>
      <dsp:spPr>
        <a:xfrm>
          <a:off x="0" y="922222"/>
          <a:ext cx="11163299" cy="612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4435" tIns="46990" rIns="263144" bIns="46990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900" kern="1200" dirty="0"/>
            <a:t> Jak byli studenti spokojeni s programem?</a:t>
          </a:r>
        </a:p>
      </dsp:txBody>
      <dsp:txXfrm>
        <a:off x="0" y="922222"/>
        <a:ext cx="11163299" cy="612720"/>
      </dsp:txXfrm>
    </dsp:sp>
    <dsp:sp modelId="{3F616BD1-B7CA-40E1-9300-1AC52D1643DA}">
      <dsp:nvSpPr>
        <dsp:cNvPr id="0" name=""/>
        <dsp:cNvSpPr/>
      </dsp:nvSpPr>
      <dsp:spPr>
        <a:xfrm>
          <a:off x="0" y="1534942"/>
          <a:ext cx="11163299" cy="8874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/>
            <a:t>Učení</a:t>
          </a:r>
        </a:p>
      </dsp:txBody>
      <dsp:txXfrm>
        <a:off x="43321" y="1578263"/>
        <a:ext cx="11076657" cy="800803"/>
      </dsp:txXfrm>
    </dsp:sp>
    <dsp:sp modelId="{9E9C68F2-0E07-4384-8EBD-096CCDB990AA}">
      <dsp:nvSpPr>
        <dsp:cNvPr id="0" name=""/>
        <dsp:cNvSpPr/>
      </dsp:nvSpPr>
      <dsp:spPr>
        <a:xfrm>
          <a:off x="0" y="2422387"/>
          <a:ext cx="11163299" cy="995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4435" tIns="46990" rIns="263144" bIns="46990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900" kern="1200" dirty="0"/>
            <a:t>… přesvědčení o dopadech masové / udržitelné turistiky?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900" kern="1200" dirty="0"/>
            <a:t>… preference pro udržitelnou turistiku?</a:t>
          </a:r>
        </a:p>
      </dsp:txBody>
      <dsp:txXfrm>
        <a:off x="0" y="2422387"/>
        <a:ext cx="11163299" cy="995670"/>
      </dsp:txXfrm>
    </dsp:sp>
    <dsp:sp modelId="{972A1D41-0863-4515-9324-252E76507AA9}">
      <dsp:nvSpPr>
        <dsp:cNvPr id="0" name=""/>
        <dsp:cNvSpPr/>
      </dsp:nvSpPr>
      <dsp:spPr>
        <a:xfrm>
          <a:off x="0" y="3418057"/>
          <a:ext cx="11163299" cy="8874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/>
            <a:t>Faktory</a:t>
          </a:r>
        </a:p>
      </dsp:txBody>
      <dsp:txXfrm>
        <a:off x="43321" y="3461378"/>
        <a:ext cx="11076657" cy="800803"/>
      </dsp:txXfrm>
    </dsp:sp>
    <dsp:sp modelId="{F7AFD228-2284-4082-B15D-DA72153C77F5}">
      <dsp:nvSpPr>
        <dsp:cNvPr id="0" name=""/>
        <dsp:cNvSpPr/>
      </dsp:nvSpPr>
      <dsp:spPr>
        <a:xfrm>
          <a:off x="0" y="4305502"/>
          <a:ext cx="11163299" cy="612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4435" tIns="46990" rIns="263144" bIns="46990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900" kern="1200" dirty="0"/>
            <a:t>Gender?</a:t>
          </a:r>
        </a:p>
      </dsp:txBody>
      <dsp:txXfrm>
        <a:off x="0" y="4305502"/>
        <a:ext cx="11163299" cy="6127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742262-2A0D-48F1-AADE-DFD5AE19DE67}">
      <dsp:nvSpPr>
        <dsp:cNvPr id="0" name=""/>
        <dsp:cNvSpPr/>
      </dsp:nvSpPr>
      <dsp:spPr>
        <a:xfrm>
          <a:off x="0" y="34777"/>
          <a:ext cx="11163299" cy="8874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/>
            <a:t>Spokojenost</a:t>
          </a:r>
        </a:p>
      </dsp:txBody>
      <dsp:txXfrm>
        <a:off x="43321" y="78098"/>
        <a:ext cx="11076657" cy="800803"/>
      </dsp:txXfrm>
    </dsp:sp>
    <dsp:sp modelId="{6B0620BB-5D0D-4FB5-9284-BBF850C819BF}">
      <dsp:nvSpPr>
        <dsp:cNvPr id="0" name=""/>
        <dsp:cNvSpPr/>
      </dsp:nvSpPr>
      <dsp:spPr>
        <a:xfrm>
          <a:off x="0" y="922222"/>
          <a:ext cx="11163299" cy="612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4435" tIns="46990" rIns="263144" bIns="46990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900" kern="1200" dirty="0"/>
            <a:t> Vysoká</a:t>
          </a:r>
        </a:p>
      </dsp:txBody>
      <dsp:txXfrm>
        <a:off x="0" y="922222"/>
        <a:ext cx="11163299" cy="612720"/>
      </dsp:txXfrm>
    </dsp:sp>
    <dsp:sp modelId="{3F616BD1-B7CA-40E1-9300-1AC52D1643DA}">
      <dsp:nvSpPr>
        <dsp:cNvPr id="0" name=""/>
        <dsp:cNvSpPr/>
      </dsp:nvSpPr>
      <dsp:spPr>
        <a:xfrm>
          <a:off x="0" y="1534942"/>
          <a:ext cx="11163299" cy="8874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/>
            <a:t>Učení</a:t>
          </a:r>
        </a:p>
      </dsp:txBody>
      <dsp:txXfrm>
        <a:off x="43321" y="1578263"/>
        <a:ext cx="11076657" cy="800803"/>
      </dsp:txXfrm>
    </dsp:sp>
    <dsp:sp modelId="{9E9C68F2-0E07-4384-8EBD-096CCDB990AA}">
      <dsp:nvSpPr>
        <dsp:cNvPr id="0" name=""/>
        <dsp:cNvSpPr/>
      </dsp:nvSpPr>
      <dsp:spPr>
        <a:xfrm>
          <a:off x="0" y="2422387"/>
          <a:ext cx="11163299" cy="995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4435" tIns="46990" rIns="263144" bIns="46990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900" kern="1200" dirty="0"/>
            <a:t>… posíleno přesvědčení o negativních dopadech obou typů turistiky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900" kern="1200" dirty="0"/>
            <a:t>… negativní dopad na preferenci udržitelné turistiky u chlapců</a:t>
          </a:r>
        </a:p>
      </dsp:txBody>
      <dsp:txXfrm>
        <a:off x="0" y="2422387"/>
        <a:ext cx="11163299" cy="995670"/>
      </dsp:txXfrm>
    </dsp:sp>
    <dsp:sp modelId="{972A1D41-0863-4515-9324-252E76507AA9}">
      <dsp:nvSpPr>
        <dsp:cNvPr id="0" name=""/>
        <dsp:cNvSpPr/>
      </dsp:nvSpPr>
      <dsp:spPr>
        <a:xfrm>
          <a:off x="0" y="3418057"/>
          <a:ext cx="11163299" cy="8874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 err="1"/>
            <a:t>Factors</a:t>
          </a:r>
          <a:endParaRPr lang="cs-CZ" sz="3700" kern="1200" dirty="0"/>
        </a:p>
      </dsp:txBody>
      <dsp:txXfrm>
        <a:off x="43321" y="3461378"/>
        <a:ext cx="11076657" cy="800803"/>
      </dsp:txXfrm>
    </dsp:sp>
    <dsp:sp modelId="{F7AFD228-2284-4082-B15D-DA72153C77F5}">
      <dsp:nvSpPr>
        <dsp:cNvPr id="0" name=""/>
        <dsp:cNvSpPr/>
      </dsp:nvSpPr>
      <dsp:spPr>
        <a:xfrm>
          <a:off x="0" y="4305502"/>
          <a:ext cx="11163299" cy="612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4435" tIns="46990" rIns="263144" bIns="46990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900" kern="1200" dirty="0"/>
            <a:t>Gender hraje roli</a:t>
          </a:r>
        </a:p>
      </dsp:txBody>
      <dsp:txXfrm>
        <a:off x="0" y="4305502"/>
        <a:ext cx="11163299" cy="6127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0.24258</cdr:x>
      <cdr:y>0.25</cdr:y>
    </cdr:from>
    <cdr:to>
      <cdr:x>0.27891</cdr:x>
      <cdr:y>0.30417</cdr:y>
    </cdr:to>
    <cdr:sp macro="" textlink="">
      <cdr:nvSpPr>
        <cdr:cNvPr id="2" name="Šipka dolů 1"/>
        <cdr:cNvSpPr/>
      </cdr:nvSpPr>
      <cdr:spPr>
        <a:xfrm xmlns:a="http://schemas.openxmlformats.org/drawingml/2006/main">
          <a:off x="2957513" y="1714500"/>
          <a:ext cx="442912" cy="371475"/>
        </a:xfrm>
        <a:prstGeom xmlns:a="http://schemas.openxmlformats.org/drawingml/2006/main" prst="down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cs-CZ"/>
        </a:p>
      </cdr:txBody>
    </cdr:sp>
  </cdr:relSizeAnchor>
  <cdr:relSizeAnchor xmlns:cdr="http://schemas.openxmlformats.org/drawingml/2006/chartDrawing">
    <cdr:from>
      <cdr:x>0.36393</cdr:x>
      <cdr:y>0.24699</cdr:y>
    </cdr:from>
    <cdr:to>
      <cdr:x>0.40026</cdr:x>
      <cdr:y>0.30116</cdr:y>
    </cdr:to>
    <cdr:sp macro="" textlink="">
      <cdr:nvSpPr>
        <cdr:cNvPr id="3" name="Šipka dolů 2"/>
        <cdr:cNvSpPr/>
      </cdr:nvSpPr>
      <cdr:spPr>
        <a:xfrm xmlns:a="http://schemas.openxmlformats.org/drawingml/2006/main">
          <a:off x="4437063" y="1693862"/>
          <a:ext cx="442912" cy="371475"/>
        </a:xfrm>
        <a:prstGeom xmlns:a="http://schemas.openxmlformats.org/drawingml/2006/main" prst="down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cs-CZ"/>
        </a:p>
      </cdr:txBody>
    </cdr:sp>
  </cdr:relSizeAnchor>
  <cdr:relSizeAnchor xmlns:cdr="http://schemas.openxmlformats.org/drawingml/2006/chartDrawing">
    <cdr:from>
      <cdr:x>0.51927</cdr:x>
      <cdr:y>0.25023</cdr:y>
    </cdr:from>
    <cdr:to>
      <cdr:x>0.5556</cdr:x>
      <cdr:y>0.3044</cdr:y>
    </cdr:to>
    <cdr:sp macro="" textlink="">
      <cdr:nvSpPr>
        <cdr:cNvPr id="4" name="Šipka dolů 3"/>
        <cdr:cNvSpPr/>
      </cdr:nvSpPr>
      <cdr:spPr>
        <a:xfrm xmlns:a="http://schemas.openxmlformats.org/drawingml/2006/main">
          <a:off x="6330950" y="1716087"/>
          <a:ext cx="442912" cy="371475"/>
        </a:xfrm>
        <a:prstGeom xmlns:a="http://schemas.openxmlformats.org/drawingml/2006/main" prst="down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cs-CZ"/>
        </a:p>
      </cdr:txBody>
    </cdr:sp>
  </cdr:relSizeAnchor>
  <cdr:relSizeAnchor xmlns:cdr="http://schemas.openxmlformats.org/drawingml/2006/chartDrawing">
    <cdr:from>
      <cdr:x>0.69036</cdr:x>
      <cdr:y>0.94583</cdr:y>
    </cdr:from>
    <cdr:to>
      <cdr:x>0.72669</cdr:x>
      <cdr:y>1</cdr:y>
    </cdr:to>
    <cdr:sp macro="" textlink="">
      <cdr:nvSpPr>
        <cdr:cNvPr id="5" name="Šipka dolů 4"/>
        <cdr:cNvSpPr/>
      </cdr:nvSpPr>
      <cdr:spPr>
        <a:xfrm xmlns:a="http://schemas.openxmlformats.org/drawingml/2006/main">
          <a:off x="8416925" y="6486525"/>
          <a:ext cx="442912" cy="371475"/>
        </a:xfrm>
        <a:prstGeom xmlns:a="http://schemas.openxmlformats.org/drawingml/2006/main" prst="down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cs-CZ"/>
        </a:p>
      </cdr:txBody>
    </cdr:sp>
  </cdr:relSizeAnchor>
  <cdr:relSizeAnchor xmlns:cdr="http://schemas.openxmlformats.org/drawingml/2006/chartDrawing">
    <cdr:from>
      <cdr:x>0.73242</cdr:x>
      <cdr:y>0.93958</cdr:y>
    </cdr:from>
    <cdr:to>
      <cdr:x>0.97617</cdr:x>
      <cdr:y>1</cdr:y>
    </cdr:to>
    <cdr:sp macro="" textlink="">
      <cdr:nvSpPr>
        <cdr:cNvPr id="6" name="TextovéPole 5"/>
        <cdr:cNvSpPr txBox="1"/>
      </cdr:nvSpPr>
      <cdr:spPr>
        <a:xfrm xmlns:a="http://schemas.openxmlformats.org/drawingml/2006/main">
          <a:off x="8929688" y="6443663"/>
          <a:ext cx="2971800" cy="4143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cs-CZ" sz="1800" dirty="0"/>
            <a:t>=statisticky významný rozdíl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0.36393</cdr:x>
      <cdr:y>0.24699</cdr:y>
    </cdr:from>
    <cdr:to>
      <cdr:x>0.40026</cdr:x>
      <cdr:y>0.30116</cdr:y>
    </cdr:to>
    <cdr:sp macro="" textlink="">
      <cdr:nvSpPr>
        <cdr:cNvPr id="3" name="Šipka dolů 2"/>
        <cdr:cNvSpPr/>
      </cdr:nvSpPr>
      <cdr:spPr>
        <a:xfrm xmlns:a="http://schemas.openxmlformats.org/drawingml/2006/main">
          <a:off x="4437063" y="1693862"/>
          <a:ext cx="442912" cy="371475"/>
        </a:xfrm>
        <a:prstGeom xmlns:a="http://schemas.openxmlformats.org/drawingml/2006/main" prst="down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cs-CZ"/>
        </a:p>
      </cdr:txBody>
    </cdr:sp>
  </cdr:relSizeAnchor>
  <cdr:relSizeAnchor xmlns:cdr="http://schemas.openxmlformats.org/drawingml/2006/chartDrawing">
    <cdr:from>
      <cdr:x>0.51927</cdr:x>
      <cdr:y>0.25023</cdr:y>
    </cdr:from>
    <cdr:to>
      <cdr:x>0.5556</cdr:x>
      <cdr:y>0.3044</cdr:y>
    </cdr:to>
    <cdr:sp macro="" textlink="">
      <cdr:nvSpPr>
        <cdr:cNvPr id="4" name="Šipka dolů 3"/>
        <cdr:cNvSpPr/>
      </cdr:nvSpPr>
      <cdr:spPr>
        <a:xfrm xmlns:a="http://schemas.openxmlformats.org/drawingml/2006/main">
          <a:off x="6330950" y="1716087"/>
          <a:ext cx="442912" cy="371475"/>
        </a:xfrm>
        <a:prstGeom xmlns:a="http://schemas.openxmlformats.org/drawingml/2006/main" prst="down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cs-CZ"/>
        </a:p>
      </cdr:txBody>
    </cdr:sp>
  </cdr:relSizeAnchor>
  <cdr:relSizeAnchor xmlns:cdr="http://schemas.openxmlformats.org/drawingml/2006/chartDrawing">
    <cdr:from>
      <cdr:x>0.69036</cdr:x>
      <cdr:y>0.93681</cdr:y>
    </cdr:from>
    <cdr:to>
      <cdr:x>0.72669</cdr:x>
      <cdr:y>0.99098</cdr:y>
    </cdr:to>
    <cdr:sp macro="" textlink="">
      <cdr:nvSpPr>
        <cdr:cNvPr id="5" name="Šipka dolů 4"/>
        <cdr:cNvSpPr/>
      </cdr:nvSpPr>
      <cdr:spPr>
        <a:xfrm xmlns:a="http://schemas.openxmlformats.org/drawingml/2006/main">
          <a:off x="8416869" y="6424654"/>
          <a:ext cx="442935" cy="371498"/>
        </a:xfrm>
        <a:prstGeom xmlns:a="http://schemas.openxmlformats.org/drawingml/2006/main" prst="down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cs-CZ"/>
        </a:p>
      </cdr:txBody>
    </cdr:sp>
  </cdr:relSizeAnchor>
  <cdr:relSizeAnchor xmlns:cdr="http://schemas.openxmlformats.org/drawingml/2006/chartDrawing">
    <cdr:from>
      <cdr:x>0.73782</cdr:x>
      <cdr:y>0.92553</cdr:y>
    </cdr:from>
    <cdr:to>
      <cdr:x>0.98157</cdr:x>
      <cdr:y>0.98595</cdr:y>
    </cdr:to>
    <cdr:sp macro="" textlink="">
      <cdr:nvSpPr>
        <cdr:cNvPr id="6" name="TextovéPole 5"/>
        <cdr:cNvSpPr txBox="1"/>
      </cdr:nvSpPr>
      <cdr:spPr>
        <a:xfrm xmlns:a="http://schemas.openxmlformats.org/drawingml/2006/main">
          <a:off x="8995549" y="6347299"/>
          <a:ext cx="2971800" cy="4143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cs-CZ" sz="1800" dirty="0"/>
            <a:t>=signifikantní rozdíl</a:t>
          </a:r>
        </a:p>
      </cdr:txBody>
    </cdr:sp>
  </cdr:relSizeAnchor>
  <cdr:relSizeAnchor xmlns:cdr="http://schemas.openxmlformats.org/drawingml/2006/chartDrawing">
    <cdr:from>
      <cdr:x>0.10701</cdr:x>
      <cdr:y>0.92067</cdr:y>
    </cdr:from>
    <cdr:to>
      <cdr:x>0.35076</cdr:x>
      <cdr:y>0.98109</cdr:y>
    </cdr:to>
    <cdr:sp macro="" textlink="">
      <cdr:nvSpPr>
        <cdr:cNvPr id="7" name="TextovéPole 1"/>
        <cdr:cNvSpPr txBox="1"/>
      </cdr:nvSpPr>
      <cdr:spPr>
        <a:xfrm xmlns:a="http://schemas.openxmlformats.org/drawingml/2006/main">
          <a:off x="1304657" y="6313940"/>
          <a:ext cx="2971800" cy="4143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800" dirty="0"/>
            <a:t>=rozdíl pro dívky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A957-5CF3-45B2-9C0A-FDCB8618C3C2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4C4C8-3938-4CAA-945C-A6F2C287A8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308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A957-5CF3-45B2-9C0A-FDCB8618C3C2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4C4C8-3938-4CAA-945C-A6F2C287A8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0823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A957-5CF3-45B2-9C0A-FDCB8618C3C2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4C4C8-3938-4CAA-945C-A6F2C287A8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7479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A957-5CF3-45B2-9C0A-FDCB8618C3C2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4C4C8-3938-4CAA-945C-A6F2C287A8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9909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A957-5CF3-45B2-9C0A-FDCB8618C3C2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4C4C8-3938-4CAA-945C-A6F2C287A8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2040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A957-5CF3-45B2-9C0A-FDCB8618C3C2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4C4C8-3938-4CAA-945C-A6F2C287A8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2292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A957-5CF3-45B2-9C0A-FDCB8618C3C2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4C4C8-3938-4CAA-945C-A6F2C287A8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255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A957-5CF3-45B2-9C0A-FDCB8618C3C2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4C4C8-3938-4CAA-945C-A6F2C287A8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6428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A957-5CF3-45B2-9C0A-FDCB8618C3C2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4C4C8-3938-4CAA-945C-A6F2C287A8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039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A957-5CF3-45B2-9C0A-FDCB8618C3C2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4C4C8-3938-4CAA-945C-A6F2C287A8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9012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A957-5CF3-45B2-9C0A-FDCB8618C3C2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4C4C8-3938-4CAA-945C-A6F2C287A8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01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6A957-5CF3-45B2-9C0A-FDCB8618C3C2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4C4C8-3938-4CAA-945C-A6F2C287A8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385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Jonáš cestuje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5723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68F3E77-DB4C-4A36-8B6D-993328FE3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Logický model po evaluaci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415025F0-9001-4B4A-9EB2-16595B2B1674}"/>
              </a:ext>
            </a:extLst>
          </p:cNvPr>
          <p:cNvSpPr/>
          <p:nvPr/>
        </p:nvSpPr>
        <p:spPr>
          <a:xfrm>
            <a:off x="1088571" y="1973943"/>
            <a:ext cx="2931886" cy="478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Zarámování příběhem 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CC331531-DC3D-45EC-A1E2-C19285764673}"/>
              </a:ext>
            </a:extLst>
          </p:cNvPr>
          <p:cNvSpPr/>
          <p:nvPr/>
        </p:nvSpPr>
        <p:spPr>
          <a:xfrm>
            <a:off x="1088571" y="2736169"/>
            <a:ext cx="2931886" cy="478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Připomenutí kritérií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55DEA2CB-9700-4963-A3C1-839DE8A44645}"/>
              </a:ext>
            </a:extLst>
          </p:cNvPr>
          <p:cNvSpPr/>
          <p:nvPr/>
        </p:nvSpPr>
        <p:spPr>
          <a:xfrm>
            <a:off x="1088571" y="3642861"/>
            <a:ext cx="2931886" cy="478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Práce s texty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6B849C71-BAFE-4AD8-8118-F03872D55120}"/>
              </a:ext>
            </a:extLst>
          </p:cNvPr>
          <p:cNvSpPr/>
          <p:nvPr/>
        </p:nvSpPr>
        <p:spPr>
          <a:xfrm>
            <a:off x="1088571" y="4505333"/>
            <a:ext cx="2931886" cy="478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Diskuse o kritériích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7DF5ADF4-5F11-499D-81EE-B480B710FFC2}"/>
              </a:ext>
            </a:extLst>
          </p:cNvPr>
          <p:cNvSpPr/>
          <p:nvPr/>
        </p:nvSpPr>
        <p:spPr>
          <a:xfrm>
            <a:off x="1088571" y="5367805"/>
            <a:ext cx="2931886" cy="478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Sestavení desatera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9D90D69C-9677-490F-A69B-B83C84792137}"/>
              </a:ext>
            </a:extLst>
          </p:cNvPr>
          <p:cNvSpPr/>
          <p:nvPr/>
        </p:nvSpPr>
        <p:spPr>
          <a:xfrm>
            <a:off x="4630057" y="3642860"/>
            <a:ext cx="2931886" cy="609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Přesvědčení o dopadech masové a udržitelné turistiky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A32BE66C-AD48-47CE-B652-649A03349DBB}"/>
              </a:ext>
            </a:extLst>
          </p:cNvPr>
          <p:cNvSpPr/>
          <p:nvPr/>
        </p:nvSpPr>
        <p:spPr>
          <a:xfrm>
            <a:off x="7765142" y="3642860"/>
            <a:ext cx="2931886" cy="609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Postoje k masové a udržitelné turistice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52638846-1E23-48D3-A4CB-D933166AB35C}"/>
              </a:ext>
            </a:extLst>
          </p:cNvPr>
          <p:cNvSpPr/>
          <p:nvPr/>
        </p:nvSpPr>
        <p:spPr>
          <a:xfrm>
            <a:off x="7765142" y="5331067"/>
            <a:ext cx="2931886" cy="6098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Preference udržitelné turistiky ve vlastním chování</a:t>
            </a:r>
          </a:p>
        </p:txBody>
      </p: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0FAAA096-F155-4321-8C31-C120F19C8439}"/>
              </a:ext>
            </a:extLst>
          </p:cNvPr>
          <p:cNvCxnSpPr>
            <a:stCxn id="5" idx="3"/>
            <a:endCxn id="10" idx="0"/>
          </p:cNvCxnSpPr>
          <p:nvPr/>
        </p:nvCxnSpPr>
        <p:spPr>
          <a:xfrm>
            <a:off x="4020457" y="2213429"/>
            <a:ext cx="2075543" cy="14294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6EA64DCF-B773-46F4-B0EA-59810CA64B6C}"/>
              </a:ext>
            </a:extLst>
          </p:cNvPr>
          <p:cNvCxnSpPr>
            <a:stCxn id="6" idx="3"/>
            <a:endCxn id="10" idx="0"/>
          </p:cNvCxnSpPr>
          <p:nvPr/>
        </p:nvCxnSpPr>
        <p:spPr>
          <a:xfrm>
            <a:off x="4020457" y="2975655"/>
            <a:ext cx="2075543" cy="6672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>
            <a:extLst>
              <a:ext uri="{FF2B5EF4-FFF2-40B4-BE49-F238E27FC236}">
                <a16:creationId xmlns:a16="http://schemas.microsoft.com/office/drawing/2014/main" id="{F6A233D1-97F6-4718-9374-2B63F916672D}"/>
              </a:ext>
            </a:extLst>
          </p:cNvPr>
          <p:cNvCxnSpPr>
            <a:stCxn id="7" idx="3"/>
            <a:endCxn id="10" idx="1"/>
          </p:cNvCxnSpPr>
          <p:nvPr/>
        </p:nvCxnSpPr>
        <p:spPr>
          <a:xfrm>
            <a:off x="4020457" y="3882347"/>
            <a:ext cx="609600" cy="654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>
            <a:extLst>
              <a:ext uri="{FF2B5EF4-FFF2-40B4-BE49-F238E27FC236}">
                <a16:creationId xmlns:a16="http://schemas.microsoft.com/office/drawing/2014/main" id="{DD1C8F01-6B30-4850-8675-3ED5F3B0040C}"/>
              </a:ext>
            </a:extLst>
          </p:cNvPr>
          <p:cNvCxnSpPr>
            <a:stCxn id="8" idx="3"/>
            <a:endCxn id="10" idx="2"/>
          </p:cNvCxnSpPr>
          <p:nvPr/>
        </p:nvCxnSpPr>
        <p:spPr>
          <a:xfrm flipV="1">
            <a:off x="4020457" y="4252686"/>
            <a:ext cx="2075543" cy="4921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>
            <a:extLst>
              <a:ext uri="{FF2B5EF4-FFF2-40B4-BE49-F238E27FC236}">
                <a16:creationId xmlns:a16="http://schemas.microsoft.com/office/drawing/2014/main" id="{C77D0EEA-1CEE-445B-A00B-69A2BCAC7B2F}"/>
              </a:ext>
            </a:extLst>
          </p:cNvPr>
          <p:cNvCxnSpPr>
            <a:stCxn id="9" idx="3"/>
            <a:endCxn id="10" idx="2"/>
          </p:cNvCxnSpPr>
          <p:nvPr/>
        </p:nvCxnSpPr>
        <p:spPr>
          <a:xfrm flipV="1">
            <a:off x="4020457" y="4252686"/>
            <a:ext cx="2075543" cy="13546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>
            <a:extLst>
              <a:ext uri="{FF2B5EF4-FFF2-40B4-BE49-F238E27FC236}">
                <a16:creationId xmlns:a16="http://schemas.microsoft.com/office/drawing/2014/main" id="{4A75B8CF-2270-4B4A-9425-7823B8274297}"/>
              </a:ext>
            </a:extLst>
          </p:cNvPr>
          <p:cNvCxnSpPr>
            <a:stCxn id="10" idx="3"/>
            <a:endCxn id="11" idx="1"/>
          </p:cNvCxnSpPr>
          <p:nvPr/>
        </p:nvCxnSpPr>
        <p:spPr>
          <a:xfrm>
            <a:off x="7561943" y="3947773"/>
            <a:ext cx="2031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>
            <a:extLst>
              <a:ext uri="{FF2B5EF4-FFF2-40B4-BE49-F238E27FC236}">
                <a16:creationId xmlns:a16="http://schemas.microsoft.com/office/drawing/2014/main" id="{FA710B24-3A3C-4877-A30D-657E1511CA30}"/>
              </a:ext>
            </a:extLst>
          </p:cNvPr>
          <p:cNvCxnSpPr>
            <a:stCxn id="11" idx="2"/>
            <a:endCxn id="12" idx="0"/>
          </p:cNvCxnSpPr>
          <p:nvPr/>
        </p:nvCxnSpPr>
        <p:spPr>
          <a:xfrm>
            <a:off x="9231085" y="4252686"/>
            <a:ext cx="0" cy="1078381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bdélník 24">
            <a:extLst>
              <a:ext uri="{FF2B5EF4-FFF2-40B4-BE49-F238E27FC236}">
                <a16:creationId xmlns:a16="http://schemas.microsoft.com/office/drawing/2014/main" id="{7C25B7AE-8C6B-48E7-80C1-9629ED2F01DE}"/>
              </a:ext>
            </a:extLst>
          </p:cNvPr>
          <p:cNvSpPr/>
          <p:nvPr/>
        </p:nvSpPr>
        <p:spPr>
          <a:xfrm>
            <a:off x="4223656" y="5595032"/>
            <a:ext cx="2931886" cy="98219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Self-efficacy</a:t>
            </a:r>
            <a:r>
              <a:rPr lang="cs-CZ" dirty="0"/>
              <a:t> k udržitelné turistice</a:t>
            </a:r>
          </a:p>
        </p:txBody>
      </p:sp>
      <p:sp>
        <p:nvSpPr>
          <p:cNvPr id="2" name="Řečová bublina: obdélníkový bublinový popisek se zakulacenými rohy 1">
            <a:extLst>
              <a:ext uri="{FF2B5EF4-FFF2-40B4-BE49-F238E27FC236}">
                <a16:creationId xmlns:a16="http://schemas.microsoft.com/office/drawing/2014/main" id="{608991BA-A7DA-40BF-AB4F-6D16D85DD9AF}"/>
              </a:ext>
            </a:extLst>
          </p:cNvPr>
          <p:cNvSpPr/>
          <p:nvPr/>
        </p:nvSpPr>
        <p:spPr>
          <a:xfrm>
            <a:off x="9678570" y="4439905"/>
            <a:ext cx="2443316" cy="609826"/>
          </a:xfrm>
          <a:prstGeom prst="wedgeRoundRectCallout">
            <a:avLst>
              <a:gd name="adj1" fmla="val -65467"/>
              <a:gd name="adj2" fmla="val 25322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Tato vazba je asi slabá a nedostačující.</a:t>
            </a:r>
          </a:p>
        </p:txBody>
      </p:sp>
      <p:sp>
        <p:nvSpPr>
          <p:cNvPr id="21" name="Řečová bublina: obdélníkový bublinový popisek se zakulacenými rohy 20">
            <a:extLst>
              <a:ext uri="{FF2B5EF4-FFF2-40B4-BE49-F238E27FC236}">
                <a16:creationId xmlns:a16="http://schemas.microsoft.com/office/drawing/2014/main" id="{56721333-C44B-4016-B9D7-EDC49AB4D34E}"/>
              </a:ext>
            </a:extLst>
          </p:cNvPr>
          <p:cNvSpPr/>
          <p:nvPr/>
        </p:nvSpPr>
        <p:spPr>
          <a:xfrm>
            <a:off x="8253712" y="6154754"/>
            <a:ext cx="2443316" cy="609826"/>
          </a:xfrm>
          <a:prstGeom prst="wedgeRoundRectCallout">
            <a:avLst>
              <a:gd name="adj1" fmla="val -93234"/>
              <a:gd name="adj2" fmla="val -35946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Tato oblast není rozvíjena a chybí.</a:t>
            </a:r>
          </a:p>
        </p:txBody>
      </p:sp>
    </p:spTree>
    <p:extLst>
      <p:ext uri="{BB962C8B-B14F-4D97-AF65-F5344CB8AC3E}">
        <p14:creationId xmlns:p14="http://schemas.microsoft.com/office/powerpoint/2010/main" val="1188293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743918-FD56-4BFE-909F-C6091D502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80738"/>
            <a:ext cx="10515600" cy="1325563"/>
          </a:xfrm>
        </p:spPr>
        <p:txBody>
          <a:bodyPr/>
          <a:lstStyle/>
          <a:p>
            <a:r>
              <a:rPr lang="cs-CZ" dirty="0"/>
              <a:t>Co navrhujete v programu změnit, aby lépe dosahoval svých cílů?</a:t>
            </a:r>
          </a:p>
        </p:txBody>
      </p:sp>
    </p:spTree>
    <p:extLst>
      <p:ext uri="{BB962C8B-B14F-4D97-AF65-F5344CB8AC3E}">
        <p14:creationId xmlns:p14="http://schemas.microsoft.com/office/powerpoint/2010/main" val="3558388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A8985CB-7CD8-445E-A7ED-3D49A5E74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programu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B181A68-7CD8-48A9-961A-736704CB8D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058117"/>
          </a:xfrm>
        </p:spPr>
        <p:txBody>
          <a:bodyPr/>
          <a:lstStyle/>
          <a:p>
            <a:pPr algn="l"/>
            <a:endParaRPr lang="cs-CZ" sz="18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endParaRPr lang="cs-CZ" sz="1800" b="0" i="0" u="none" strike="noStrike" baseline="0" dirty="0">
              <a:latin typeface="Cambria" panose="02040503050406030204" pitchFamily="18" charset="0"/>
            </a:endParaRPr>
          </a:p>
          <a:p>
            <a:r>
              <a:rPr lang="cs-CZ" sz="1800" b="0" i="0" u="none" strike="noStrike" baseline="0" dirty="0">
                <a:latin typeface="Cambria" panose="02040503050406030204" pitchFamily="18" charset="0"/>
              </a:rPr>
              <a:t>Žák vytvoří desatero odpovědného cestování, zohledňující sociální, ekonomické a environmentální dopady.</a:t>
            </a:r>
          </a:p>
          <a:p>
            <a:r>
              <a:rPr lang="cs-CZ" sz="1800" b="0" i="0" u="none" strike="noStrike" baseline="0" dirty="0">
                <a:latin typeface="Cambria" panose="02040503050406030204" pitchFamily="18" charset="0"/>
              </a:rPr>
              <a:t>Žák kriticky zvažuje dopady upřednostněné varianty cestování a hledá způsoby ke zmírnění negativních dopadů.</a:t>
            </a:r>
          </a:p>
          <a:p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CD291C4-E67B-4102-9593-3DA3CA6A68F4}"/>
              </a:ext>
            </a:extLst>
          </p:cNvPr>
          <p:cNvSpPr txBox="1"/>
          <p:nvPr/>
        </p:nvSpPr>
        <p:spPr>
          <a:xfrm>
            <a:off x="9773264" y="1044357"/>
            <a:ext cx="1750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8.-9. roč. ZŠ</a:t>
            </a:r>
          </a:p>
          <a:p>
            <a:r>
              <a:rPr lang="cs-CZ" dirty="0"/>
              <a:t>90 min</a:t>
            </a:r>
          </a:p>
        </p:txBody>
      </p:sp>
      <p:sp>
        <p:nvSpPr>
          <p:cNvPr id="7" name="Řečová bublina: obdélníkový bublinový popisek se zakulacenými rohy 6">
            <a:extLst>
              <a:ext uri="{FF2B5EF4-FFF2-40B4-BE49-F238E27FC236}">
                <a16:creationId xmlns:a16="http://schemas.microsoft.com/office/drawing/2014/main" id="{18FA6BFD-E165-479A-9037-6485D4080F9D}"/>
              </a:ext>
            </a:extLst>
          </p:cNvPr>
          <p:cNvSpPr/>
          <p:nvPr/>
        </p:nvSpPr>
        <p:spPr>
          <a:xfrm>
            <a:off x="8731045" y="1798729"/>
            <a:ext cx="2792361" cy="570731"/>
          </a:xfrm>
          <a:prstGeom prst="wedgeRoundRectCallout">
            <a:avLst>
              <a:gd name="adj1" fmla="val -83442"/>
              <a:gd name="adj2" fmla="val 9178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Je to cíl nebo aktivita?</a:t>
            </a:r>
          </a:p>
        </p:txBody>
      </p:sp>
      <p:sp>
        <p:nvSpPr>
          <p:cNvPr id="8" name="Řečová bublina: obdélníkový bublinový popisek se zakulacenými rohy 7">
            <a:extLst>
              <a:ext uri="{FF2B5EF4-FFF2-40B4-BE49-F238E27FC236}">
                <a16:creationId xmlns:a16="http://schemas.microsoft.com/office/drawing/2014/main" id="{6CC28BD3-AA4F-49B2-9C6E-24A6B4FCF7E9}"/>
              </a:ext>
            </a:extLst>
          </p:cNvPr>
          <p:cNvSpPr/>
          <p:nvPr/>
        </p:nvSpPr>
        <p:spPr>
          <a:xfrm>
            <a:off x="7762567" y="4566510"/>
            <a:ext cx="3591233" cy="870729"/>
          </a:xfrm>
          <a:prstGeom prst="wedgeRoundRectCallout">
            <a:avLst>
              <a:gd name="adj1" fmla="val -96118"/>
              <a:gd name="adj2" fmla="val -15973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Tohle je cíl: odhodlání k šetrnému jednání </a:t>
            </a:r>
          </a:p>
        </p:txBody>
      </p:sp>
    </p:spTree>
    <p:extLst>
      <p:ext uri="{BB962C8B-B14F-4D97-AF65-F5344CB8AC3E}">
        <p14:creationId xmlns:p14="http://schemas.microsoft.com/office/powerpoint/2010/main" val="1493748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68F3E77-DB4C-4A36-8B6D-993328FE3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Logický model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415025F0-9001-4B4A-9EB2-16595B2B1674}"/>
              </a:ext>
            </a:extLst>
          </p:cNvPr>
          <p:cNvSpPr/>
          <p:nvPr/>
        </p:nvSpPr>
        <p:spPr>
          <a:xfrm>
            <a:off x="1088571" y="1973943"/>
            <a:ext cx="2931886" cy="478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Zarámování příběhem 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CC331531-DC3D-45EC-A1E2-C19285764673}"/>
              </a:ext>
            </a:extLst>
          </p:cNvPr>
          <p:cNvSpPr/>
          <p:nvPr/>
        </p:nvSpPr>
        <p:spPr>
          <a:xfrm>
            <a:off x="1088571" y="2736169"/>
            <a:ext cx="2931886" cy="478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Připomenutí kritérií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55DEA2CB-9700-4963-A3C1-839DE8A44645}"/>
              </a:ext>
            </a:extLst>
          </p:cNvPr>
          <p:cNvSpPr/>
          <p:nvPr/>
        </p:nvSpPr>
        <p:spPr>
          <a:xfrm>
            <a:off x="1088571" y="3642861"/>
            <a:ext cx="2931886" cy="478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Práce s texty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6B849C71-BAFE-4AD8-8118-F03872D55120}"/>
              </a:ext>
            </a:extLst>
          </p:cNvPr>
          <p:cNvSpPr/>
          <p:nvPr/>
        </p:nvSpPr>
        <p:spPr>
          <a:xfrm>
            <a:off x="1088571" y="4505333"/>
            <a:ext cx="2931886" cy="478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Diskuse o kritériích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7DF5ADF4-5F11-499D-81EE-B480B710FFC2}"/>
              </a:ext>
            </a:extLst>
          </p:cNvPr>
          <p:cNvSpPr/>
          <p:nvPr/>
        </p:nvSpPr>
        <p:spPr>
          <a:xfrm>
            <a:off x="1088571" y="5367805"/>
            <a:ext cx="2931886" cy="478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Sestavení desatera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9D90D69C-9677-490F-A69B-B83C84792137}"/>
              </a:ext>
            </a:extLst>
          </p:cNvPr>
          <p:cNvSpPr/>
          <p:nvPr/>
        </p:nvSpPr>
        <p:spPr>
          <a:xfrm>
            <a:off x="4630057" y="3642860"/>
            <a:ext cx="2931886" cy="609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Přesvědčení o dopadech masové a udržitelné turistiky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A32BE66C-AD48-47CE-B652-649A03349DBB}"/>
              </a:ext>
            </a:extLst>
          </p:cNvPr>
          <p:cNvSpPr/>
          <p:nvPr/>
        </p:nvSpPr>
        <p:spPr>
          <a:xfrm>
            <a:off x="7765142" y="3642860"/>
            <a:ext cx="2931886" cy="609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Postoje k masové a udržitelné turistice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52638846-1E23-48D3-A4CB-D933166AB35C}"/>
              </a:ext>
            </a:extLst>
          </p:cNvPr>
          <p:cNvSpPr/>
          <p:nvPr/>
        </p:nvSpPr>
        <p:spPr>
          <a:xfrm>
            <a:off x="7765142" y="5331067"/>
            <a:ext cx="2931886" cy="6098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Preference udržitelné turistiky ve vlastním chování</a:t>
            </a:r>
          </a:p>
        </p:txBody>
      </p: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0FAAA096-F155-4321-8C31-C120F19C8439}"/>
              </a:ext>
            </a:extLst>
          </p:cNvPr>
          <p:cNvCxnSpPr>
            <a:stCxn id="5" idx="3"/>
            <a:endCxn id="10" idx="0"/>
          </p:cNvCxnSpPr>
          <p:nvPr/>
        </p:nvCxnSpPr>
        <p:spPr>
          <a:xfrm>
            <a:off x="4020457" y="2213429"/>
            <a:ext cx="2075543" cy="14294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6EA64DCF-B773-46F4-B0EA-59810CA64B6C}"/>
              </a:ext>
            </a:extLst>
          </p:cNvPr>
          <p:cNvCxnSpPr>
            <a:stCxn id="6" idx="3"/>
            <a:endCxn id="10" idx="0"/>
          </p:cNvCxnSpPr>
          <p:nvPr/>
        </p:nvCxnSpPr>
        <p:spPr>
          <a:xfrm>
            <a:off x="4020457" y="2975655"/>
            <a:ext cx="2075543" cy="6672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>
            <a:extLst>
              <a:ext uri="{FF2B5EF4-FFF2-40B4-BE49-F238E27FC236}">
                <a16:creationId xmlns:a16="http://schemas.microsoft.com/office/drawing/2014/main" id="{F6A233D1-97F6-4718-9374-2B63F916672D}"/>
              </a:ext>
            </a:extLst>
          </p:cNvPr>
          <p:cNvCxnSpPr>
            <a:stCxn id="7" idx="3"/>
            <a:endCxn id="10" idx="1"/>
          </p:cNvCxnSpPr>
          <p:nvPr/>
        </p:nvCxnSpPr>
        <p:spPr>
          <a:xfrm>
            <a:off x="4020457" y="3882347"/>
            <a:ext cx="609600" cy="654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>
            <a:extLst>
              <a:ext uri="{FF2B5EF4-FFF2-40B4-BE49-F238E27FC236}">
                <a16:creationId xmlns:a16="http://schemas.microsoft.com/office/drawing/2014/main" id="{DD1C8F01-6B30-4850-8675-3ED5F3B0040C}"/>
              </a:ext>
            </a:extLst>
          </p:cNvPr>
          <p:cNvCxnSpPr>
            <a:stCxn id="8" idx="3"/>
            <a:endCxn id="10" idx="2"/>
          </p:cNvCxnSpPr>
          <p:nvPr/>
        </p:nvCxnSpPr>
        <p:spPr>
          <a:xfrm flipV="1">
            <a:off x="4020457" y="4252686"/>
            <a:ext cx="2075543" cy="4921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>
            <a:extLst>
              <a:ext uri="{FF2B5EF4-FFF2-40B4-BE49-F238E27FC236}">
                <a16:creationId xmlns:a16="http://schemas.microsoft.com/office/drawing/2014/main" id="{C77D0EEA-1CEE-445B-A00B-69A2BCAC7B2F}"/>
              </a:ext>
            </a:extLst>
          </p:cNvPr>
          <p:cNvCxnSpPr>
            <a:stCxn id="9" idx="3"/>
            <a:endCxn id="10" idx="2"/>
          </p:cNvCxnSpPr>
          <p:nvPr/>
        </p:nvCxnSpPr>
        <p:spPr>
          <a:xfrm flipV="1">
            <a:off x="4020457" y="4252686"/>
            <a:ext cx="2075543" cy="13546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>
            <a:extLst>
              <a:ext uri="{FF2B5EF4-FFF2-40B4-BE49-F238E27FC236}">
                <a16:creationId xmlns:a16="http://schemas.microsoft.com/office/drawing/2014/main" id="{4A75B8CF-2270-4B4A-9425-7823B8274297}"/>
              </a:ext>
            </a:extLst>
          </p:cNvPr>
          <p:cNvCxnSpPr>
            <a:stCxn id="10" idx="3"/>
            <a:endCxn id="11" idx="1"/>
          </p:cNvCxnSpPr>
          <p:nvPr/>
        </p:nvCxnSpPr>
        <p:spPr>
          <a:xfrm>
            <a:off x="7561943" y="3947773"/>
            <a:ext cx="2031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>
            <a:extLst>
              <a:ext uri="{FF2B5EF4-FFF2-40B4-BE49-F238E27FC236}">
                <a16:creationId xmlns:a16="http://schemas.microsoft.com/office/drawing/2014/main" id="{FA710B24-3A3C-4877-A30D-657E1511CA30}"/>
              </a:ext>
            </a:extLst>
          </p:cNvPr>
          <p:cNvCxnSpPr>
            <a:stCxn id="11" idx="2"/>
            <a:endCxn id="12" idx="0"/>
          </p:cNvCxnSpPr>
          <p:nvPr/>
        </p:nvCxnSpPr>
        <p:spPr>
          <a:xfrm>
            <a:off x="9231085" y="4252686"/>
            <a:ext cx="0" cy="10783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Řečová bublina: obdélníkový bublinový popisek se zakulacenými rohy 1">
            <a:extLst>
              <a:ext uri="{FF2B5EF4-FFF2-40B4-BE49-F238E27FC236}">
                <a16:creationId xmlns:a16="http://schemas.microsoft.com/office/drawing/2014/main" id="{88212F4B-4BA2-4899-B227-17BB554A70C8}"/>
              </a:ext>
            </a:extLst>
          </p:cNvPr>
          <p:cNvSpPr/>
          <p:nvPr/>
        </p:nvSpPr>
        <p:spPr>
          <a:xfrm>
            <a:off x="6960302" y="1536173"/>
            <a:ext cx="3952568" cy="1199996"/>
          </a:xfrm>
          <a:prstGeom prst="wedgeRoundRectCallout">
            <a:avLst>
              <a:gd name="adj1" fmla="val -32833"/>
              <a:gd name="adj2" fmla="val 113981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Tyto dva cíle nejsou v programu explicitně uvedeny, ale tvoří logickou spojku mezi aktivitami a cílem programu.</a:t>
            </a:r>
          </a:p>
        </p:txBody>
      </p:sp>
      <p:sp>
        <p:nvSpPr>
          <p:cNvPr id="3" name="Šipka: dolů 2">
            <a:extLst>
              <a:ext uri="{FF2B5EF4-FFF2-40B4-BE49-F238E27FC236}">
                <a16:creationId xmlns:a16="http://schemas.microsoft.com/office/drawing/2014/main" id="{1A006514-A318-41E7-84D9-82900F2C70FD}"/>
              </a:ext>
            </a:extLst>
          </p:cNvPr>
          <p:cNvSpPr/>
          <p:nvPr/>
        </p:nvSpPr>
        <p:spPr>
          <a:xfrm>
            <a:off x="2359742" y="2452914"/>
            <a:ext cx="344129" cy="2832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Šipka: dolů 20">
            <a:extLst>
              <a:ext uri="{FF2B5EF4-FFF2-40B4-BE49-F238E27FC236}">
                <a16:creationId xmlns:a16="http://schemas.microsoft.com/office/drawing/2014/main" id="{C5DD436A-B9E3-4655-9382-FB72EC27B175}"/>
              </a:ext>
            </a:extLst>
          </p:cNvPr>
          <p:cNvSpPr/>
          <p:nvPr/>
        </p:nvSpPr>
        <p:spPr>
          <a:xfrm>
            <a:off x="2351315" y="3294852"/>
            <a:ext cx="344129" cy="2832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Šipka: dolů 22">
            <a:extLst>
              <a:ext uri="{FF2B5EF4-FFF2-40B4-BE49-F238E27FC236}">
                <a16:creationId xmlns:a16="http://schemas.microsoft.com/office/drawing/2014/main" id="{893CBE82-6A80-44DD-AEDE-9C0F9A03B944}"/>
              </a:ext>
            </a:extLst>
          </p:cNvPr>
          <p:cNvSpPr/>
          <p:nvPr/>
        </p:nvSpPr>
        <p:spPr>
          <a:xfrm>
            <a:off x="2282255" y="4171955"/>
            <a:ext cx="344129" cy="2832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Šipka: dolů 24">
            <a:extLst>
              <a:ext uri="{FF2B5EF4-FFF2-40B4-BE49-F238E27FC236}">
                <a16:creationId xmlns:a16="http://schemas.microsoft.com/office/drawing/2014/main" id="{8DF356EB-DF6C-47DA-8674-544E4CB80463}"/>
              </a:ext>
            </a:extLst>
          </p:cNvPr>
          <p:cNvSpPr/>
          <p:nvPr/>
        </p:nvSpPr>
        <p:spPr>
          <a:xfrm>
            <a:off x="2229288" y="5050153"/>
            <a:ext cx="344129" cy="2832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Řečová bublina: obdélníkový bublinový popisek se zakulacenými rohy 26">
            <a:extLst>
              <a:ext uri="{FF2B5EF4-FFF2-40B4-BE49-F238E27FC236}">
                <a16:creationId xmlns:a16="http://schemas.microsoft.com/office/drawing/2014/main" id="{4FDED60D-C33D-465B-A14C-7A9A3D6FEB74}"/>
              </a:ext>
            </a:extLst>
          </p:cNvPr>
          <p:cNvSpPr/>
          <p:nvPr/>
        </p:nvSpPr>
        <p:spPr>
          <a:xfrm>
            <a:off x="3870632" y="5657414"/>
            <a:ext cx="3798529" cy="1137614"/>
          </a:xfrm>
          <a:prstGeom prst="wedgeRoundRectCallout">
            <a:avLst>
              <a:gd name="adj1" fmla="val -42535"/>
              <a:gd name="adj2" fmla="val -142478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/>
              <a:t>Sekvence aktivit odpovídá modelu E-U-R (evokace – uvědomění novému významu – reflexe).</a:t>
            </a:r>
          </a:p>
        </p:txBody>
      </p:sp>
      <p:sp>
        <p:nvSpPr>
          <p:cNvPr id="13" name="Myšlenková bublina: obláček 12">
            <a:extLst>
              <a:ext uri="{FF2B5EF4-FFF2-40B4-BE49-F238E27FC236}">
                <a16:creationId xmlns:a16="http://schemas.microsoft.com/office/drawing/2014/main" id="{EB695055-350A-4D93-A4C6-9C45EE5B68EC}"/>
              </a:ext>
            </a:extLst>
          </p:cNvPr>
          <p:cNvSpPr/>
          <p:nvPr/>
        </p:nvSpPr>
        <p:spPr>
          <a:xfrm>
            <a:off x="10697028" y="4206050"/>
            <a:ext cx="1278949" cy="844103"/>
          </a:xfrm>
          <a:prstGeom prst="cloudCallout">
            <a:avLst>
              <a:gd name="adj1" fmla="val -77752"/>
              <a:gd name="adj2" fmla="val 20431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K-A-B?</a:t>
            </a:r>
          </a:p>
        </p:txBody>
      </p:sp>
    </p:spTree>
    <p:extLst>
      <p:ext uri="{BB962C8B-B14F-4D97-AF65-F5344CB8AC3E}">
        <p14:creationId xmlns:p14="http://schemas.microsoft.com/office/powerpoint/2010/main" val="2654601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Evaluační otázky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122449989"/>
              </p:ext>
            </p:extLst>
          </p:nvPr>
        </p:nvGraphicFramePr>
        <p:xfrm>
          <a:off x="838200" y="1690688"/>
          <a:ext cx="111633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Výbuch: osmicípý 1">
            <a:extLst>
              <a:ext uri="{FF2B5EF4-FFF2-40B4-BE49-F238E27FC236}">
                <a16:creationId xmlns:a16="http://schemas.microsoft.com/office/drawing/2014/main" id="{E30C6F66-901A-4FF0-9E14-317CAD66833B}"/>
              </a:ext>
            </a:extLst>
          </p:cNvPr>
          <p:cNvSpPr/>
          <p:nvPr/>
        </p:nvSpPr>
        <p:spPr>
          <a:xfrm>
            <a:off x="9802761" y="5167312"/>
            <a:ext cx="2300748" cy="1550578"/>
          </a:xfrm>
          <a:prstGeom prst="irregularSeal1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Ukázka dotazníku</a:t>
            </a:r>
          </a:p>
        </p:txBody>
      </p:sp>
    </p:spTree>
    <p:extLst>
      <p:ext uri="{BB962C8B-B14F-4D97-AF65-F5344CB8AC3E}">
        <p14:creationId xmlns:p14="http://schemas.microsoft.com/office/powerpoint/2010/main" val="1733951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3393212841"/>
              </p:ext>
            </p:extLst>
          </p:nvPr>
        </p:nvGraphicFramePr>
        <p:xfrm>
          <a:off x="90152" y="579550"/>
          <a:ext cx="12101848" cy="5589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2220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1801452030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6661" y="0"/>
            <a:ext cx="3005339" cy="24919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50209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189719917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https://www.usaid.gov/sites/default/files/nodeimage/DRboat%20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549" y="0"/>
            <a:ext cx="3196452" cy="212883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BD1258CD-00F7-41B6-A8A7-358E2FA27244}"/>
              </a:ext>
            </a:extLst>
          </p:cNvPr>
          <p:cNvSpPr txBox="1"/>
          <p:nvPr/>
        </p:nvSpPr>
        <p:spPr>
          <a:xfrm>
            <a:off x="4376691" y="2201662"/>
            <a:ext cx="790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dívky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1E359C6-6EBF-4C3B-8EB6-95540DEC5978}"/>
              </a:ext>
            </a:extLst>
          </p:cNvPr>
          <p:cNvSpPr txBox="1"/>
          <p:nvPr/>
        </p:nvSpPr>
        <p:spPr>
          <a:xfrm>
            <a:off x="649549" y="6313503"/>
            <a:ext cx="790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dívky</a:t>
            </a:r>
          </a:p>
        </p:txBody>
      </p:sp>
    </p:spTree>
    <p:extLst>
      <p:ext uri="{BB962C8B-B14F-4D97-AF65-F5344CB8AC3E}">
        <p14:creationId xmlns:p14="http://schemas.microsoft.com/office/powerpoint/2010/main" val="4097534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1534664023"/>
              </p:ext>
            </p:extLst>
          </p:nvPr>
        </p:nvGraphicFramePr>
        <p:xfrm>
          <a:off x="0" y="719664"/>
          <a:ext cx="8995549" cy="59097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https://www.usaid.gov/sites/default/files/nodeimage/DRboat%20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549" y="0"/>
            <a:ext cx="3196452" cy="212883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Šipka dolů 5"/>
          <p:cNvSpPr/>
          <p:nvPr/>
        </p:nvSpPr>
        <p:spPr>
          <a:xfrm>
            <a:off x="6595249" y="2957501"/>
            <a:ext cx="442935" cy="3714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11" name="Obdélníkový bublinový popisek 10"/>
          <p:cNvSpPr/>
          <p:nvPr/>
        </p:nvSpPr>
        <p:spPr>
          <a:xfrm>
            <a:off x="8995549" y="2471738"/>
            <a:ext cx="3077389" cy="3257550"/>
          </a:xfrm>
          <a:prstGeom prst="wedgeRectCallout">
            <a:avLst>
              <a:gd name="adj1" fmla="val 36737"/>
              <a:gd name="adj2" fmla="val 64247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„Spousta lidí si chce užit dovolenou, ale nestará se místní lidi nebo životní prostředí.“</a:t>
            </a:r>
          </a:p>
        </p:txBody>
      </p:sp>
    </p:spTree>
    <p:extLst>
      <p:ext uri="{BB962C8B-B14F-4D97-AF65-F5344CB8AC3E}">
        <p14:creationId xmlns:p14="http://schemas.microsoft.com/office/powerpoint/2010/main" val="2553658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991174876"/>
              </p:ext>
            </p:extLst>
          </p:nvPr>
        </p:nvGraphicFramePr>
        <p:xfrm>
          <a:off x="838200" y="1690688"/>
          <a:ext cx="111633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87543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314</Words>
  <Application>Microsoft Office PowerPoint</Application>
  <PresentationFormat>Širokoúhlá obrazovka</PresentationFormat>
  <Paragraphs>62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</vt:lpstr>
      <vt:lpstr>Motiv Office</vt:lpstr>
      <vt:lpstr>Jonáš cestuje</vt:lpstr>
      <vt:lpstr>Cíle programu</vt:lpstr>
      <vt:lpstr>Logický model</vt:lpstr>
      <vt:lpstr>Evaluační otázky</vt:lpstr>
      <vt:lpstr>Prezentace aplikace PowerPoint</vt:lpstr>
      <vt:lpstr>Prezentace aplikace PowerPoint</vt:lpstr>
      <vt:lpstr>Prezentace aplikace PowerPoint</vt:lpstr>
      <vt:lpstr>Prezentace aplikace PowerPoint</vt:lpstr>
      <vt:lpstr>Shrnutí</vt:lpstr>
      <vt:lpstr>Logický model po evaluaci</vt:lpstr>
      <vt:lpstr>Co navrhujete v programu změnit, aby lépe dosahoval svých cílů?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Cincera</dc:creator>
  <cp:lastModifiedBy>Jan Činčera</cp:lastModifiedBy>
  <cp:revision>63</cp:revision>
  <dcterms:created xsi:type="dcterms:W3CDTF">2015-11-18T20:39:21Z</dcterms:created>
  <dcterms:modified xsi:type="dcterms:W3CDTF">2023-02-27T13:25:42Z</dcterms:modified>
</cp:coreProperties>
</file>