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14" r:id="rId2"/>
    <p:sldId id="257" r:id="rId3"/>
    <p:sldId id="258" r:id="rId4"/>
    <p:sldId id="286" r:id="rId5"/>
    <p:sldId id="316" r:id="rId6"/>
    <p:sldId id="317" r:id="rId7"/>
    <p:sldId id="318" r:id="rId8"/>
    <p:sldId id="321" r:id="rId9"/>
    <p:sldId id="320" r:id="rId10"/>
    <p:sldId id="323" r:id="rId11"/>
    <p:sldId id="324" r:id="rId12"/>
    <p:sldId id="325" r:id="rId13"/>
    <p:sldId id="294" r:id="rId14"/>
    <p:sldId id="261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78503-29B4-4CD4-B1F7-386258930995}" type="datetimeFigureOut">
              <a:rPr lang="cs-CZ" smtClean="0"/>
              <a:t>18.04.2023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13D9D7-0277-456B-9DAE-3DB38A112A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9164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FCCFAC-AE75-4EC6-8E99-EE907D3AD5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5E1D595-C58F-4BD1-B0D0-B805E4D03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6AFFA96-0039-48F2-ADA0-82C676EA7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ED24-92B8-4E71-A245-19A4B0969FD3}" type="datetimeFigureOut">
              <a:rPr lang="cs-CZ" smtClean="0"/>
              <a:t>18.04.2023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AEFC94B-DB2A-4B60-BE11-89EB83AE7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2E7A065-744C-42B9-981C-5FAC56989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A360-5851-4BCC-97B3-31FC27294C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5068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5BAB93-17E6-40F2-9053-1259926BE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7DB7938-CF8C-4A84-AD98-DCDB77AF20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3760B01-C5D5-47F2-AC5D-F7B3C9F76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ED24-92B8-4E71-A245-19A4B0969FD3}" type="datetimeFigureOut">
              <a:rPr lang="cs-CZ" smtClean="0"/>
              <a:t>18.04.2023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D9D5B4-4331-4D77-B12F-99B2BED26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2257ABA-3C71-43C9-BD57-5996F9138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A360-5851-4BCC-97B3-31FC27294C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452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118A7B0-54AF-4D32-8E03-1B2A682876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05B5DA4-AE5A-4F4B-9305-25B6EBBD8F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696B3F2-2214-4F9A-BBE7-097FCE37C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ED24-92B8-4E71-A245-19A4B0969FD3}" type="datetimeFigureOut">
              <a:rPr lang="cs-CZ" smtClean="0"/>
              <a:t>18.04.2023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F500D1D-A465-4096-B6B8-FE0A8A2FB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843D269-0DA1-4F48-ABF3-EB3098699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A360-5851-4BCC-97B3-31FC27294C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297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cs-CZ"/>
              <a:t>Klepnutím lze upravit styl předlohy nadpisů.</a:t>
            </a:r>
            <a:endParaRPr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cs-CZ"/>
              <a:pPr/>
              <a:t>18.04.2023</a:t>
            </a:fld>
            <a:endParaRPr kumimoji="0" lang="cs-CZ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cs-CZ" sz="1900" b="1">
                <a:solidFill>
                  <a:srgbClr val="FFFFFF"/>
                </a:solidFill>
              </a:rPr>
              <a:pPr algn="ctr"/>
              <a:t>‹#›</a:t>
            </a:fld>
            <a:endParaRPr kumimoji="0" lang="cs-CZ" dirty="0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812800" y="1803400"/>
            <a:ext cx="10871200" cy="43688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56147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57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E78D1E-0012-499D-9D11-C07DB73C3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19EE80-A9ED-44B7-AC9C-4E89B3BA2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438D5A-0305-4630-B280-C8E0BF569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ED24-92B8-4E71-A245-19A4B0969FD3}" type="datetimeFigureOut">
              <a:rPr lang="cs-CZ" smtClean="0"/>
              <a:t>18.04.2023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C92C44-7B82-4432-B7DD-BC80EEB24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DC2D2E7-F59D-4D79-9D3B-F603A0E8A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A360-5851-4BCC-97B3-31FC27294C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7488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6D0E4F-66B6-4E02-902D-B099CC162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0A43002-BA43-47BB-9767-85856B40E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00DE46F-0695-4700-B11B-6FD47777D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ED24-92B8-4E71-A245-19A4B0969FD3}" type="datetimeFigureOut">
              <a:rPr lang="cs-CZ" smtClean="0"/>
              <a:t>18.04.2023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800EDA-280D-4FF2-BA5B-30D00130C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24CCCF4-7C9D-49F5-9A6C-1FFE81246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A360-5851-4BCC-97B3-31FC27294C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8090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A72B9A-9A5E-40F8-A387-B90984404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9D27C7-1E8E-46B5-B9A0-081895A91F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268586E-267E-46A7-9D88-2F5FDD50CA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B3EB02C-C432-448C-A79F-89A9042B7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ED24-92B8-4E71-A245-19A4B0969FD3}" type="datetimeFigureOut">
              <a:rPr lang="cs-CZ" smtClean="0"/>
              <a:t>18.04.2023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33621F5-0F5E-4154-B1F8-173310730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1714F3C-3E5C-4EC1-B7C9-51183FFD1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A360-5851-4BCC-97B3-31FC27294C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770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9AEE39-B045-4B5E-B059-7A8B4DC89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60B77E1-BC80-43FA-A30B-C83E57BBA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4ADE9CD-9F44-4679-90F8-A1FA5552BA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F7DB263-847C-4EE0-A06B-7CF17C904D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693CB90-F351-49B9-AEB7-AAFE22BED9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1F765A7-772E-4486-8046-FB9E225A0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ED24-92B8-4E71-A245-19A4B0969FD3}" type="datetimeFigureOut">
              <a:rPr lang="cs-CZ" smtClean="0"/>
              <a:t>18.04.2023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8B7F0C5-72BE-4069-8A76-D748576DD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C93DA22-2753-4FC8-8113-AF0230914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A360-5851-4BCC-97B3-31FC27294C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5321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07FB7D-B212-4D8A-B01D-63452231E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7F79D08-6A1D-4096-8087-0B24CB046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ED24-92B8-4E71-A245-19A4B0969FD3}" type="datetimeFigureOut">
              <a:rPr lang="cs-CZ" smtClean="0"/>
              <a:t>18.04.2023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81D261E-D76B-4EEB-B24F-140FF71A6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2808B58-4CDC-45F2-951E-852F2684A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A360-5851-4BCC-97B3-31FC27294C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1054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D6BE652-24DF-4F0B-BB2F-26E18742F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ED24-92B8-4E71-A245-19A4B0969FD3}" type="datetimeFigureOut">
              <a:rPr lang="cs-CZ" smtClean="0"/>
              <a:t>18.04.2023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815D5DD-9F5E-445B-83B3-57BA38ECE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E2E9832-B663-48AD-8C8A-E65D6B4C8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A360-5851-4BCC-97B3-31FC27294C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894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003707-0530-4790-9955-46542E15E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E33AAE-E7CF-4DF2-84BB-8F40DF395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736DB33-8E4D-465C-A895-7CF1C35AD1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ECF7A91-D2CF-4A38-B5E6-5B4D9602B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ED24-92B8-4E71-A245-19A4B0969FD3}" type="datetimeFigureOut">
              <a:rPr lang="cs-CZ" smtClean="0"/>
              <a:t>18.04.2023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CC4E284-D2B4-4DAE-BB5A-B1C34E9F1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9A49145-42E9-45A5-A2F9-72DA9205A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A360-5851-4BCC-97B3-31FC27294C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0876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C42339-21CB-42CA-A87C-CF8B4FB1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331FFC2-A567-4E8D-B176-CCE172A57F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DD825A4-3561-49DD-869C-6AF4B3555D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E6FF13F-1569-4F81-A34F-FACADE816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ED24-92B8-4E71-A245-19A4B0969FD3}" type="datetimeFigureOut">
              <a:rPr lang="cs-CZ" smtClean="0"/>
              <a:t>18.04.2023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BB480B8-6F9D-474B-94DB-682851B52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1CD5E38-799A-4E0A-8C4B-43A6F6FEA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A360-5851-4BCC-97B3-31FC27294C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9233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9C620DC-7991-419D-BFFF-30BCF1C64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95E891A-D3B0-48FF-8172-7B5AFD101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B15B493-5F9B-407E-8A73-4E9D7522E2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FED24-92B8-4E71-A245-19A4B0969FD3}" type="datetimeFigureOut">
              <a:rPr lang="cs-CZ" smtClean="0"/>
              <a:t>18.04.2023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9DC7400-B0ED-496E-B634-1907872AAF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276D29-7AF8-409E-AF0C-F92EBEEF43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5A360-5851-4BCC-97B3-31FC27294C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9623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munispace.muni.cz/library/catalog/book/1978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7852012" cy="2343150"/>
          </a:xfrm>
        </p:spPr>
        <p:txBody>
          <a:bodyPr>
            <a:normAutofit fontScale="90000"/>
          </a:bodyPr>
          <a:lstStyle/>
          <a:p>
            <a:r>
              <a:rPr lang="cs-CZ" dirty="0"/>
              <a:t>Metodika přípravy programů: zkušenostní učení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7852012" cy="1775180"/>
          </a:xfrm>
        </p:spPr>
        <p:txBody>
          <a:bodyPr>
            <a:normAutofit lnSpcReduction="10000"/>
          </a:bodyPr>
          <a:lstStyle/>
          <a:p>
            <a:endParaRPr lang="cs-CZ" dirty="0"/>
          </a:p>
          <a:p>
            <a:r>
              <a:rPr lang="cs-CZ" dirty="0"/>
              <a:t>Jan Činčera, Katedra environmentálních studií,</a:t>
            </a:r>
          </a:p>
          <a:p>
            <a:r>
              <a:rPr lang="cs-CZ" dirty="0"/>
              <a:t>Masarykova univerzita</a:t>
            </a:r>
          </a:p>
          <a:p>
            <a:r>
              <a:rPr lang="cs-CZ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754110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>
            <a:extLst>
              <a:ext uri="{FF2B5EF4-FFF2-40B4-BE49-F238E27FC236}">
                <a16:creationId xmlns:a16="http://schemas.microsoft.com/office/drawing/2014/main" id="{785ACBD3-EFA7-43C3-8F71-D5FA5569C4AC}"/>
              </a:ext>
            </a:extLst>
          </p:cNvPr>
          <p:cNvSpPr>
            <a:spLocks/>
          </p:cNvSpPr>
          <p:nvPr/>
        </p:nvSpPr>
        <p:spPr bwMode="auto">
          <a:xfrm>
            <a:off x="323836" y="656216"/>
            <a:ext cx="1689100" cy="2417763"/>
          </a:xfrm>
          <a:custGeom>
            <a:avLst/>
            <a:gdLst>
              <a:gd name="T0" fmla="*/ 444 w 444"/>
              <a:gd name="T1" fmla="*/ 118 h 635"/>
              <a:gd name="T2" fmla="*/ 418 w 444"/>
              <a:gd name="T3" fmla="*/ 118 h 635"/>
              <a:gd name="T4" fmla="*/ 418 w 444"/>
              <a:gd name="T5" fmla="*/ 260 h 635"/>
              <a:gd name="T6" fmla="*/ 377 w 444"/>
              <a:gd name="T7" fmla="*/ 257 h 635"/>
              <a:gd name="T8" fmla="*/ 82 w 444"/>
              <a:gd name="T9" fmla="*/ 551 h 635"/>
              <a:gd name="T10" fmla="*/ 90 w 444"/>
              <a:gd name="T11" fmla="*/ 617 h 635"/>
              <a:gd name="T12" fmla="*/ 10 w 444"/>
              <a:gd name="T13" fmla="*/ 635 h 635"/>
              <a:gd name="T14" fmla="*/ 0 w 444"/>
              <a:gd name="T15" fmla="*/ 551 h 635"/>
              <a:gd name="T16" fmla="*/ 336 w 444"/>
              <a:gd name="T17" fmla="*/ 177 h 635"/>
              <a:gd name="T18" fmla="*/ 336 w 444"/>
              <a:gd name="T19" fmla="*/ 118 h 635"/>
              <a:gd name="T20" fmla="*/ 308 w 444"/>
              <a:gd name="T21" fmla="*/ 118 h 635"/>
              <a:gd name="T22" fmla="*/ 376 w 444"/>
              <a:gd name="T23" fmla="*/ 0 h 635"/>
              <a:gd name="T24" fmla="*/ 444 w 444"/>
              <a:gd name="T25" fmla="*/ 118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4" h="635">
                <a:moveTo>
                  <a:pt x="444" y="118"/>
                </a:moveTo>
                <a:cubicBezTo>
                  <a:pt x="418" y="118"/>
                  <a:pt x="418" y="118"/>
                  <a:pt x="418" y="118"/>
                </a:cubicBezTo>
                <a:cubicBezTo>
                  <a:pt x="418" y="260"/>
                  <a:pt x="418" y="260"/>
                  <a:pt x="418" y="260"/>
                </a:cubicBezTo>
                <a:cubicBezTo>
                  <a:pt x="404" y="258"/>
                  <a:pt x="391" y="257"/>
                  <a:pt x="377" y="257"/>
                </a:cubicBezTo>
                <a:cubicBezTo>
                  <a:pt x="214" y="257"/>
                  <a:pt x="82" y="389"/>
                  <a:pt x="82" y="551"/>
                </a:cubicBezTo>
                <a:cubicBezTo>
                  <a:pt x="82" y="574"/>
                  <a:pt x="85" y="596"/>
                  <a:pt x="90" y="617"/>
                </a:cubicBezTo>
                <a:cubicBezTo>
                  <a:pt x="10" y="635"/>
                  <a:pt x="10" y="635"/>
                  <a:pt x="10" y="635"/>
                </a:cubicBezTo>
                <a:cubicBezTo>
                  <a:pt x="3" y="608"/>
                  <a:pt x="0" y="580"/>
                  <a:pt x="0" y="551"/>
                </a:cubicBezTo>
                <a:cubicBezTo>
                  <a:pt x="0" y="357"/>
                  <a:pt x="147" y="197"/>
                  <a:pt x="336" y="177"/>
                </a:cubicBezTo>
                <a:cubicBezTo>
                  <a:pt x="336" y="118"/>
                  <a:pt x="336" y="118"/>
                  <a:pt x="336" y="118"/>
                </a:cubicBezTo>
                <a:cubicBezTo>
                  <a:pt x="308" y="118"/>
                  <a:pt x="308" y="118"/>
                  <a:pt x="308" y="118"/>
                </a:cubicBezTo>
                <a:cubicBezTo>
                  <a:pt x="376" y="0"/>
                  <a:pt x="376" y="0"/>
                  <a:pt x="376" y="0"/>
                </a:cubicBezTo>
                <a:lnTo>
                  <a:pt x="444" y="1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F4B50D6-1F8D-4FDB-8830-36241907EC55}"/>
              </a:ext>
            </a:extLst>
          </p:cNvPr>
          <p:cNvSpPr txBox="1"/>
          <p:nvPr/>
        </p:nvSpPr>
        <p:spPr>
          <a:xfrm>
            <a:off x="619829" y="162596"/>
            <a:ext cx="2448494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dirty="0"/>
              <a:t>Učení ze zkušenosti</a:t>
            </a:r>
          </a:p>
        </p:txBody>
      </p:sp>
      <p:grpSp>
        <p:nvGrpSpPr>
          <p:cNvPr id="5" name="Google Shape;253;p20">
            <a:extLst>
              <a:ext uri="{FF2B5EF4-FFF2-40B4-BE49-F238E27FC236}">
                <a16:creationId xmlns:a16="http://schemas.microsoft.com/office/drawing/2014/main" id="{04D302F6-BC81-4106-8752-C305520F3013}"/>
              </a:ext>
            </a:extLst>
          </p:cNvPr>
          <p:cNvGrpSpPr/>
          <p:nvPr/>
        </p:nvGrpSpPr>
        <p:grpSpPr>
          <a:xfrm>
            <a:off x="8305533" y="2760752"/>
            <a:ext cx="2530548" cy="3262175"/>
            <a:chOff x="6229150" y="2070564"/>
            <a:chExt cx="1897911" cy="2446631"/>
          </a:xfrm>
        </p:grpSpPr>
        <p:grpSp>
          <p:nvGrpSpPr>
            <p:cNvPr id="6" name="Google Shape;254;p20">
              <a:extLst>
                <a:ext uri="{FF2B5EF4-FFF2-40B4-BE49-F238E27FC236}">
                  <a16:creationId xmlns:a16="http://schemas.microsoft.com/office/drawing/2014/main" id="{A64A05D1-EA10-49CF-8AA3-0B09E5E621AB}"/>
                </a:ext>
              </a:extLst>
            </p:cNvPr>
            <p:cNvGrpSpPr/>
            <p:nvPr/>
          </p:nvGrpSpPr>
          <p:grpSpPr>
            <a:xfrm>
              <a:off x="6955069" y="2543104"/>
              <a:ext cx="433078" cy="467150"/>
              <a:chOff x="6955069" y="2543104"/>
              <a:chExt cx="433078" cy="467150"/>
            </a:xfrm>
          </p:grpSpPr>
          <p:sp>
            <p:nvSpPr>
              <p:cNvPr id="13" name="Google Shape;255;p20">
                <a:extLst>
                  <a:ext uri="{FF2B5EF4-FFF2-40B4-BE49-F238E27FC236}">
                    <a16:creationId xmlns:a16="http://schemas.microsoft.com/office/drawing/2014/main" id="{8281A517-2A24-461A-AE62-E0E7588BDC1D}"/>
                  </a:ext>
                </a:extLst>
              </p:cNvPr>
              <p:cNvSpPr/>
              <p:nvPr/>
            </p:nvSpPr>
            <p:spPr>
              <a:xfrm>
                <a:off x="7024558" y="2612565"/>
                <a:ext cx="293105" cy="397690"/>
              </a:xfrm>
              <a:custGeom>
                <a:avLst/>
                <a:gdLst/>
                <a:ahLst/>
                <a:cxnLst/>
                <a:rect l="l" t="t" r="r" b="b"/>
                <a:pathLst>
                  <a:path w="10347" h="14039" extrusionOk="0">
                    <a:moveTo>
                      <a:pt x="5191" y="608"/>
                    </a:moveTo>
                    <a:cubicBezTo>
                      <a:pt x="7715" y="608"/>
                      <a:pt x="9763" y="2668"/>
                      <a:pt x="9763" y="5192"/>
                    </a:cubicBezTo>
                    <a:cubicBezTo>
                      <a:pt x="9763" y="7180"/>
                      <a:pt x="8477" y="8931"/>
                      <a:pt x="6596" y="9550"/>
                    </a:cubicBezTo>
                    <a:cubicBezTo>
                      <a:pt x="6465" y="9597"/>
                      <a:pt x="6358" y="9705"/>
                      <a:pt x="6358" y="9835"/>
                    </a:cubicBezTo>
                    <a:lnTo>
                      <a:pt x="6358" y="10455"/>
                    </a:lnTo>
                    <a:lnTo>
                      <a:pt x="3977" y="10455"/>
                    </a:lnTo>
                    <a:lnTo>
                      <a:pt x="3977" y="9835"/>
                    </a:lnTo>
                    <a:cubicBezTo>
                      <a:pt x="3977" y="9705"/>
                      <a:pt x="3881" y="9597"/>
                      <a:pt x="3762" y="9550"/>
                    </a:cubicBezTo>
                    <a:cubicBezTo>
                      <a:pt x="1869" y="8931"/>
                      <a:pt x="607" y="7180"/>
                      <a:pt x="607" y="5192"/>
                    </a:cubicBezTo>
                    <a:cubicBezTo>
                      <a:pt x="607" y="2668"/>
                      <a:pt x="2655" y="608"/>
                      <a:pt x="5191" y="608"/>
                    </a:cubicBezTo>
                    <a:close/>
                    <a:moveTo>
                      <a:pt x="6358" y="11050"/>
                    </a:moveTo>
                    <a:lnTo>
                      <a:pt x="6358" y="12538"/>
                    </a:lnTo>
                    <a:lnTo>
                      <a:pt x="6108" y="12538"/>
                    </a:lnTo>
                    <a:cubicBezTo>
                      <a:pt x="5929" y="12538"/>
                      <a:pt x="5763" y="12669"/>
                      <a:pt x="5763" y="12836"/>
                    </a:cubicBezTo>
                    <a:lnTo>
                      <a:pt x="5763" y="13431"/>
                    </a:lnTo>
                    <a:lnTo>
                      <a:pt x="4572" y="13431"/>
                    </a:lnTo>
                    <a:lnTo>
                      <a:pt x="4572" y="12836"/>
                    </a:lnTo>
                    <a:cubicBezTo>
                      <a:pt x="4572" y="12669"/>
                      <a:pt x="4441" y="12538"/>
                      <a:pt x="4274" y="12538"/>
                    </a:cubicBezTo>
                    <a:lnTo>
                      <a:pt x="3977" y="12538"/>
                    </a:lnTo>
                    <a:lnTo>
                      <a:pt x="3977" y="11050"/>
                    </a:lnTo>
                    <a:close/>
                    <a:moveTo>
                      <a:pt x="5191" y="1"/>
                    </a:moveTo>
                    <a:cubicBezTo>
                      <a:pt x="2322" y="1"/>
                      <a:pt x="0" y="2335"/>
                      <a:pt x="0" y="5192"/>
                    </a:cubicBezTo>
                    <a:cubicBezTo>
                      <a:pt x="0" y="7371"/>
                      <a:pt x="1298" y="9300"/>
                      <a:pt x="3381" y="10062"/>
                    </a:cubicBezTo>
                    <a:lnTo>
                      <a:pt x="3381" y="12836"/>
                    </a:lnTo>
                    <a:cubicBezTo>
                      <a:pt x="3381" y="13014"/>
                      <a:pt x="3489" y="13145"/>
                      <a:pt x="3655" y="13145"/>
                    </a:cubicBezTo>
                    <a:lnTo>
                      <a:pt x="3977" y="13145"/>
                    </a:lnTo>
                    <a:lnTo>
                      <a:pt x="3977" y="13753"/>
                    </a:lnTo>
                    <a:cubicBezTo>
                      <a:pt x="3977" y="13931"/>
                      <a:pt x="4096" y="14038"/>
                      <a:pt x="4274" y="14038"/>
                    </a:cubicBezTo>
                    <a:lnTo>
                      <a:pt x="6108" y="14038"/>
                    </a:lnTo>
                    <a:cubicBezTo>
                      <a:pt x="6275" y="14038"/>
                      <a:pt x="6358" y="13931"/>
                      <a:pt x="6358" y="13753"/>
                    </a:cubicBezTo>
                    <a:lnTo>
                      <a:pt x="6358" y="13134"/>
                    </a:lnTo>
                    <a:lnTo>
                      <a:pt x="6715" y="13134"/>
                    </a:lnTo>
                    <a:cubicBezTo>
                      <a:pt x="6882" y="13134"/>
                      <a:pt x="6953" y="13014"/>
                      <a:pt x="6953" y="12836"/>
                    </a:cubicBezTo>
                    <a:lnTo>
                      <a:pt x="6953" y="10062"/>
                    </a:lnTo>
                    <a:cubicBezTo>
                      <a:pt x="9037" y="9300"/>
                      <a:pt x="10347" y="7371"/>
                      <a:pt x="10347" y="5192"/>
                    </a:cubicBezTo>
                    <a:cubicBezTo>
                      <a:pt x="10347" y="2335"/>
                      <a:pt x="8049" y="1"/>
                      <a:pt x="519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" name="Google Shape;256;p20">
                <a:extLst>
                  <a:ext uri="{FF2B5EF4-FFF2-40B4-BE49-F238E27FC236}">
                    <a16:creationId xmlns:a16="http://schemas.microsoft.com/office/drawing/2014/main" id="{70D955AE-6769-43C2-BC08-A5005FD509B7}"/>
                  </a:ext>
                </a:extLst>
              </p:cNvPr>
              <p:cNvSpPr/>
              <p:nvPr/>
            </p:nvSpPr>
            <p:spPr>
              <a:xfrm>
                <a:off x="7162487" y="2543104"/>
                <a:ext cx="16883" cy="51953"/>
              </a:xfrm>
              <a:custGeom>
                <a:avLst/>
                <a:gdLst/>
                <a:ahLst/>
                <a:cxnLst/>
                <a:rect l="l" t="t" r="r" b="b"/>
                <a:pathLst>
                  <a:path w="596" h="1834" extrusionOk="0">
                    <a:moveTo>
                      <a:pt x="298" y="0"/>
                    </a:moveTo>
                    <a:cubicBezTo>
                      <a:pt x="132" y="0"/>
                      <a:pt x="1" y="143"/>
                      <a:pt x="1" y="310"/>
                    </a:cubicBezTo>
                    <a:lnTo>
                      <a:pt x="1" y="1536"/>
                    </a:lnTo>
                    <a:cubicBezTo>
                      <a:pt x="1" y="1703"/>
                      <a:pt x="132" y="1834"/>
                      <a:pt x="298" y="1834"/>
                    </a:cubicBezTo>
                    <a:cubicBezTo>
                      <a:pt x="465" y="1834"/>
                      <a:pt x="596" y="1703"/>
                      <a:pt x="596" y="1536"/>
                    </a:cubicBezTo>
                    <a:lnTo>
                      <a:pt x="596" y="310"/>
                    </a:lnTo>
                    <a:cubicBezTo>
                      <a:pt x="596" y="143"/>
                      <a:pt x="465" y="0"/>
                      <a:pt x="2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" name="Google Shape;257;p20">
                <a:extLst>
                  <a:ext uri="{FF2B5EF4-FFF2-40B4-BE49-F238E27FC236}">
                    <a16:creationId xmlns:a16="http://schemas.microsoft.com/office/drawing/2014/main" id="{765EEC89-C6A4-449E-B00C-311E46D3B7FF}"/>
                  </a:ext>
                </a:extLst>
              </p:cNvPr>
              <p:cNvSpPr/>
              <p:nvPr/>
            </p:nvSpPr>
            <p:spPr>
              <a:xfrm>
                <a:off x="7336195" y="2752873"/>
                <a:ext cx="51953" cy="16912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597" extrusionOk="0">
                    <a:moveTo>
                      <a:pt x="298" y="1"/>
                    </a:moveTo>
                    <a:cubicBezTo>
                      <a:pt x="131" y="1"/>
                      <a:pt x="0" y="132"/>
                      <a:pt x="0" y="299"/>
                    </a:cubicBezTo>
                    <a:cubicBezTo>
                      <a:pt x="0" y="465"/>
                      <a:pt x="131" y="596"/>
                      <a:pt x="298" y="596"/>
                    </a:cubicBezTo>
                    <a:lnTo>
                      <a:pt x="1524" y="596"/>
                    </a:lnTo>
                    <a:cubicBezTo>
                      <a:pt x="1691" y="596"/>
                      <a:pt x="1834" y="465"/>
                      <a:pt x="1834" y="299"/>
                    </a:cubicBezTo>
                    <a:cubicBezTo>
                      <a:pt x="1834" y="132"/>
                      <a:pt x="1691" y="1"/>
                      <a:pt x="15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" name="Google Shape;258;p20">
                <a:extLst>
                  <a:ext uri="{FF2B5EF4-FFF2-40B4-BE49-F238E27FC236}">
                    <a16:creationId xmlns:a16="http://schemas.microsoft.com/office/drawing/2014/main" id="{E3536116-3476-47DF-82EE-8A6599EC2AE2}"/>
                  </a:ext>
                </a:extLst>
              </p:cNvPr>
              <p:cNvSpPr/>
              <p:nvPr/>
            </p:nvSpPr>
            <p:spPr>
              <a:xfrm>
                <a:off x="6955069" y="2752873"/>
                <a:ext cx="51953" cy="16912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597" extrusionOk="0">
                    <a:moveTo>
                      <a:pt x="298" y="1"/>
                    </a:moveTo>
                    <a:cubicBezTo>
                      <a:pt x="131" y="1"/>
                      <a:pt x="0" y="132"/>
                      <a:pt x="0" y="299"/>
                    </a:cubicBezTo>
                    <a:cubicBezTo>
                      <a:pt x="0" y="465"/>
                      <a:pt x="131" y="596"/>
                      <a:pt x="298" y="596"/>
                    </a:cubicBezTo>
                    <a:lnTo>
                      <a:pt x="1524" y="596"/>
                    </a:lnTo>
                    <a:cubicBezTo>
                      <a:pt x="1691" y="596"/>
                      <a:pt x="1834" y="465"/>
                      <a:pt x="1834" y="299"/>
                    </a:cubicBezTo>
                    <a:cubicBezTo>
                      <a:pt x="1834" y="132"/>
                      <a:pt x="1691" y="1"/>
                      <a:pt x="15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" name="Google Shape;259;p20">
                <a:extLst>
                  <a:ext uri="{FF2B5EF4-FFF2-40B4-BE49-F238E27FC236}">
                    <a16:creationId xmlns:a16="http://schemas.microsoft.com/office/drawing/2014/main" id="{5F6A6733-FDB5-4262-8A68-75CC39174E0F}"/>
                  </a:ext>
                </a:extLst>
              </p:cNvPr>
              <p:cNvSpPr/>
              <p:nvPr/>
            </p:nvSpPr>
            <p:spPr>
              <a:xfrm>
                <a:off x="7284581" y="2603981"/>
                <a:ext cx="43539" cy="42010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483" extrusionOk="0">
                    <a:moveTo>
                      <a:pt x="1197" y="0"/>
                    </a:moveTo>
                    <a:cubicBezTo>
                      <a:pt x="1117" y="0"/>
                      <a:pt x="1037" y="30"/>
                      <a:pt x="977" y="90"/>
                    </a:cubicBezTo>
                    <a:lnTo>
                      <a:pt x="120" y="959"/>
                    </a:lnTo>
                    <a:cubicBezTo>
                      <a:pt x="1" y="1078"/>
                      <a:pt x="1" y="1268"/>
                      <a:pt x="120" y="1387"/>
                    </a:cubicBezTo>
                    <a:cubicBezTo>
                      <a:pt x="179" y="1447"/>
                      <a:pt x="251" y="1483"/>
                      <a:pt x="334" y="1483"/>
                    </a:cubicBezTo>
                    <a:cubicBezTo>
                      <a:pt x="406" y="1483"/>
                      <a:pt x="489" y="1447"/>
                      <a:pt x="548" y="1387"/>
                    </a:cubicBezTo>
                    <a:lnTo>
                      <a:pt x="1418" y="530"/>
                    </a:lnTo>
                    <a:cubicBezTo>
                      <a:pt x="1537" y="411"/>
                      <a:pt x="1537" y="209"/>
                      <a:pt x="1418" y="90"/>
                    </a:cubicBezTo>
                    <a:cubicBezTo>
                      <a:pt x="1358" y="30"/>
                      <a:pt x="1278" y="0"/>
                      <a:pt x="11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" name="Google Shape;260;p20">
                <a:extLst>
                  <a:ext uri="{FF2B5EF4-FFF2-40B4-BE49-F238E27FC236}">
                    <a16:creationId xmlns:a16="http://schemas.microsoft.com/office/drawing/2014/main" id="{CF2B6E5E-CB40-4C6C-95E4-966104BEDDF3}"/>
                  </a:ext>
                </a:extLst>
              </p:cNvPr>
              <p:cNvSpPr/>
              <p:nvPr/>
            </p:nvSpPr>
            <p:spPr>
              <a:xfrm>
                <a:off x="7015096" y="2873466"/>
                <a:ext cx="43539" cy="42010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483" extrusionOk="0">
                    <a:moveTo>
                      <a:pt x="1193" y="0"/>
                    </a:moveTo>
                    <a:cubicBezTo>
                      <a:pt x="1114" y="0"/>
                      <a:pt x="1036" y="30"/>
                      <a:pt x="977" y="90"/>
                    </a:cubicBezTo>
                    <a:lnTo>
                      <a:pt x="120" y="959"/>
                    </a:lnTo>
                    <a:cubicBezTo>
                      <a:pt x="1" y="1078"/>
                      <a:pt x="1" y="1268"/>
                      <a:pt x="120" y="1387"/>
                    </a:cubicBezTo>
                    <a:cubicBezTo>
                      <a:pt x="179" y="1447"/>
                      <a:pt x="251" y="1483"/>
                      <a:pt x="334" y="1483"/>
                    </a:cubicBezTo>
                    <a:cubicBezTo>
                      <a:pt x="405" y="1483"/>
                      <a:pt x="489" y="1447"/>
                      <a:pt x="548" y="1387"/>
                    </a:cubicBezTo>
                    <a:lnTo>
                      <a:pt x="1417" y="530"/>
                    </a:lnTo>
                    <a:cubicBezTo>
                      <a:pt x="1537" y="411"/>
                      <a:pt x="1537" y="221"/>
                      <a:pt x="1417" y="90"/>
                    </a:cubicBezTo>
                    <a:cubicBezTo>
                      <a:pt x="1352" y="30"/>
                      <a:pt x="1272" y="0"/>
                      <a:pt x="11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" name="Google Shape;261;p20">
                <a:extLst>
                  <a:ext uri="{FF2B5EF4-FFF2-40B4-BE49-F238E27FC236}">
                    <a16:creationId xmlns:a16="http://schemas.microsoft.com/office/drawing/2014/main" id="{4D33DF0F-4FD0-4AC9-9D0A-99FB602197C2}"/>
                  </a:ext>
                </a:extLst>
              </p:cNvPr>
              <p:cNvSpPr/>
              <p:nvPr/>
            </p:nvSpPr>
            <p:spPr>
              <a:xfrm>
                <a:off x="7284581" y="2873466"/>
                <a:ext cx="43539" cy="42010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483" extrusionOk="0">
                    <a:moveTo>
                      <a:pt x="334" y="0"/>
                    </a:moveTo>
                    <a:cubicBezTo>
                      <a:pt x="257" y="0"/>
                      <a:pt x="179" y="30"/>
                      <a:pt x="120" y="90"/>
                    </a:cubicBezTo>
                    <a:cubicBezTo>
                      <a:pt x="1" y="221"/>
                      <a:pt x="1" y="411"/>
                      <a:pt x="120" y="530"/>
                    </a:cubicBezTo>
                    <a:lnTo>
                      <a:pt x="977" y="1387"/>
                    </a:lnTo>
                    <a:cubicBezTo>
                      <a:pt x="1037" y="1447"/>
                      <a:pt x="1120" y="1483"/>
                      <a:pt x="1191" y="1483"/>
                    </a:cubicBezTo>
                    <a:cubicBezTo>
                      <a:pt x="1275" y="1483"/>
                      <a:pt x="1358" y="1447"/>
                      <a:pt x="1418" y="1387"/>
                    </a:cubicBezTo>
                    <a:cubicBezTo>
                      <a:pt x="1537" y="1268"/>
                      <a:pt x="1537" y="1078"/>
                      <a:pt x="1418" y="959"/>
                    </a:cubicBezTo>
                    <a:lnTo>
                      <a:pt x="548" y="90"/>
                    </a:lnTo>
                    <a:cubicBezTo>
                      <a:pt x="489" y="30"/>
                      <a:pt x="411" y="0"/>
                      <a:pt x="3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" name="Google Shape;262;p20">
                <a:extLst>
                  <a:ext uri="{FF2B5EF4-FFF2-40B4-BE49-F238E27FC236}">
                    <a16:creationId xmlns:a16="http://schemas.microsoft.com/office/drawing/2014/main" id="{B879CDE4-1890-432A-BE68-73674D56C007}"/>
                  </a:ext>
                </a:extLst>
              </p:cNvPr>
              <p:cNvSpPr/>
              <p:nvPr/>
            </p:nvSpPr>
            <p:spPr>
              <a:xfrm>
                <a:off x="7015096" y="2603981"/>
                <a:ext cx="43539" cy="42010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483" extrusionOk="0">
                    <a:moveTo>
                      <a:pt x="334" y="0"/>
                    </a:moveTo>
                    <a:cubicBezTo>
                      <a:pt x="257" y="0"/>
                      <a:pt x="179" y="30"/>
                      <a:pt x="120" y="90"/>
                    </a:cubicBezTo>
                    <a:cubicBezTo>
                      <a:pt x="1" y="209"/>
                      <a:pt x="1" y="411"/>
                      <a:pt x="120" y="530"/>
                    </a:cubicBezTo>
                    <a:lnTo>
                      <a:pt x="977" y="1387"/>
                    </a:lnTo>
                    <a:cubicBezTo>
                      <a:pt x="1036" y="1447"/>
                      <a:pt x="1120" y="1483"/>
                      <a:pt x="1191" y="1483"/>
                    </a:cubicBezTo>
                    <a:cubicBezTo>
                      <a:pt x="1275" y="1483"/>
                      <a:pt x="1358" y="1447"/>
                      <a:pt x="1417" y="1387"/>
                    </a:cubicBezTo>
                    <a:cubicBezTo>
                      <a:pt x="1537" y="1268"/>
                      <a:pt x="1537" y="1078"/>
                      <a:pt x="1417" y="959"/>
                    </a:cubicBezTo>
                    <a:lnTo>
                      <a:pt x="548" y="90"/>
                    </a:lnTo>
                    <a:cubicBezTo>
                      <a:pt x="489" y="30"/>
                      <a:pt x="411" y="0"/>
                      <a:pt x="3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7" name="Google Shape;263;p20">
              <a:extLst>
                <a:ext uri="{FF2B5EF4-FFF2-40B4-BE49-F238E27FC236}">
                  <a16:creationId xmlns:a16="http://schemas.microsoft.com/office/drawing/2014/main" id="{F735AAB3-8F5B-41F7-A25B-76B7A468E4CE}"/>
                </a:ext>
              </a:extLst>
            </p:cNvPr>
            <p:cNvSpPr/>
            <p:nvPr/>
          </p:nvSpPr>
          <p:spPr>
            <a:xfrm>
              <a:off x="6459282" y="2070564"/>
              <a:ext cx="1424335" cy="1424335"/>
            </a:xfrm>
            <a:custGeom>
              <a:avLst/>
              <a:gdLst/>
              <a:ahLst/>
              <a:cxnLst/>
              <a:rect l="l" t="t" r="r" b="b"/>
              <a:pathLst>
                <a:path w="50281" h="50281" extrusionOk="0">
                  <a:moveTo>
                    <a:pt x="25146" y="4430"/>
                  </a:moveTo>
                  <a:cubicBezTo>
                    <a:pt x="36552" y="4430"/>
                    <a:pt x="45851" y="13717"/>
                    <a:pt x="45851" y="25135"/>
                  </a:cubicBezTo>
                  <a:cubicBezTo>
                    <a:pt x="45851" y="36553"/>
                    <a:pt x="36552" y="45840"/>
                    <a:pt x="25146" y="45840"/>
                  </a:cubicBezTo>
                  <a:cubicBezTo>
                    <a:pt x="13728" y="45840"/>
                    <a:pt x="4441" y="36553"/>
                    <a:pt x="4441" y="25135"/>
                  </a:cubicBezTo>
                  <a:cubicBezTo>
                    <a:pt x="4441" y="13717"/>
                    <a:pt x="13728" y="4430"/>
                    <a:pt x="25146" y="4430"/>
                  </a:cubicBezTo>
                  <a:close/>
                  <a:moveTo>
                    <a:pt x="25146" y="1"/>
                  </a:moveTo>
                  <a:cubicBezTo>
                    <a:pt x="11263" y="1"/>
                    <a:pt x="0" y="11252"/>
                    <a:pt x="0" y="25135"/>
                  </a:cubicBezTo>
                  <a:cubicBezTo>
                    <a:pt x="0" y="39017"/>
                    <a:pt x="11263" y="50281"/>
                    <a:pt x="25146" y="50281"/>
                  </a:cubicBezTo>
                  <a:cubicBezTo>
                    <a:pt x="39029" y="50281"/>
                    <a:pt x="50280" y="39017"/>
                    <a:pt x="50280" y="25135"/>
                  </a:cubicBezTo>
                  <a:cubicBezTo>
                    <a:pt x="50280" y="11252"/>
                    <a:pt x="39029" y="1"/>
                    <a:pt x="25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" name="Google Shape;264;p20">
              <a:extLst>
                <a:ext uri="{FF2B5EF4-FFF2-40B4-BE49-F238E27FC236}">
                  <a16:creationId xmlns:a16="http://schemas.microsoft.com/office/drawing/2014/main" id="{CEC20C58-81A0-4B0E-8E33-3E06D21F22E4}"/>
                </a:ext>
              </a:extLst>
            </p:cNvPr>
            <p:cNvSpPr/>
            <p:nvPr/>
          </p:nvSpPr>
          <p:spPr>
            <a:xfrm>
              <a:off x="6459272" y="2070564"/>
              <a:ext cx="1424335" cy="724164"/>
            </a:xfrm>
            <a:custGeom>
              <a:avLst/>
              <a:gdLst/>
              <a:ahLst/>
              <a:cxnLst/>
              <a:rect l="l" t="t" r="r" b="b"/>
              <a:pathLst>
                <a:path w="50281" h="25564" extrusionOk="0">
                  <a:moveTo>
                    <a:pt x="25146" y="1"/>
                  </a:moveTo>
                  <a:cubicBezTo>
                    <a:pt x="11263" y="1"/>
                    <a:pt x="0" y="11252"/>
                    <a:pt x="0" y="25135"/>
                  </a:cubicBezTo>
                  <a:cubicBezTo>
                    <a:pt x="0" y="25278"/>
                    <a:pt x="12" y="25420"/>
                    <a:pt x="12" y="25563"/>
                  </a:cubicBezTo>
                  <a:lnTo>
                    <a:pt x="4453" y="25563"/>
                  </a:lnTo>
                  <a:cubicBezTo>
                    <a:pt x="4441" y="25420"/>
                    <a:pt x="4441" y="25278"/>
                    <a:pt x="4441" y="25135"/>
                  </a:cubicBezTo>
                  <a:cubicBezTo>
                    <a:pt x="4441" y="13717"/>
                    <a:pt x="13728" y="4430"/>
                    <a:pt x="25146" y="4430"/>
                  </a:cubicBezTo>
                  <a:cubicBezTo>
                    <a:pt x="36552" y="4430"/>
                    <a:pt x="45851" y="13717"/>
                    <a:pt x="45851" y="25135"/>
                  </a:cubicBezTo>
                  <a:cubicBezTo>
                    <a:pt x="45851" y="25278"/>
                    <a:pt x="45839" y="25420"/>
                    <a:pt x="45839" y="25563"/>
                  </a:cubicBezTo>
                  <a:lnTo>
                    <a:pt x="50268" y="25563"/>
                  </a:lnTo>
                  <a:cubicBezTo>
                    <a:pt x="50268" y="25420"/>
                    <a:pt x="50280" y="25278"/>
                    <a:pt x="50280" y="25135"/>
                  </a:cubicBezTo>
                  <a:cubicBezTo>
                    <a:pt x="50280" y="11252"/>
                    <a:pt x="39029" y="1"/>
                    <a:pt x="25146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" name="Google Shape;265;p20">
              <a:extLst>
                <a:ext uri="{FF2B5EF4-FFF2-40B4-BE49-F238E27FC236}">
                  <a16:creationId xmlns:a16="http://schemas.microsoft.com/office/drawing/2014/main" id="{272FCD17-86B0-4AB7-BDB4-FD1E95F17377}"/>
                </a:ext>
              </a:extLst>
            </p:cNvPr>
            <p:cNvSpPr/>
            <p:nvPr/>
          </p:nvSpPr>
          <p:spPr>
            <a:xfrm>
              <a:off x="7694034" y="2662819"/>
              <a:ext cx="263786" cy="263786"/>
            </a:xfrm>
            <a:custGeom>
              <a:avLst/>
              <a:gdLst/>
              <a:ahLst/>
              <a:cxnLst/>
              <a:rect l="l" t="t" r="r" b="b"/>
              <a:pathLst>
                <a:path w="9312" h="9312" extrusionOk="0">
                  <a:moveTo>
                    <a:pt x="4656" y="1"/>
                  </a:moveTo>
                  <a:cubicBezTo>
                    <a:pt x="2085" y="1"/>
                    <a:pt x="1" y="2085"/>
                    <a:pt x="1" y="4656"/>
                  </a:cubicBezTo>
                  <a:cubicBezTo>
                    <a:pt x="1" y="7228"/>
                    <a:pt x="2085" y="9312"/>
                    <a:pt x="4656" y="9312"/>
                  </a:cubicBezTo>
                  <a:cubicBezTo>
                    <a:pt x="7228" y="9312"/>
                    <a:pt x="9312" y="7228"/>
                    <a:pt x="9312" y="4656"/>
                  </a:cubicBezTo>
                  <a:cubicBezTo>
                    <a:pt x="9312" y="2085"/>
                    <a:pt x="7228" y="1"/>
                    <a:pt x="4656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" name="Google Shape;266;p20">
              <a:extLst>
                <a:ext uri="{FF2B5EF4-FFF2-40B4-BE49-F238E27FC236}">
                  <a16:creationId xmlns:a16="http://schemas.microsoft.com/office/drawing/2014/main" id="{E9D38050-F136-4422-ADF6-DE31CA4FFA5F}"/>
                </a:ext>
              </a:extLst>
            </p:cNvPr>
            <p:cNvSpPr/>
            <p:nvPr/>
          </p:nvSpPr>
          <p:spPr>
            <a:xfrm>
              <a:off x="7750039" y="2718823"/>
              <a:ext cx="151467" cy="151467"/>
            </a:xfrm>
            <a:custGeom>
              <a:avLst/>
              <a:gdLst/>
              <a:ahLst/>
              <a:cxnLst/>
              <a:rect l="l" t="t" r="r" b="b"/>
              <a:pathLst>
                <a:path w="5347" h="5347" extrusionOk="0">
                  <a:moveTo>
                    <a:pt x="2679" y="0"/>
                  </a:moveTo>
                  <a:cubicBezTo>
                    <a:pt x="1203" y="0"/>
                    <a:pt x="0" y="1191"/>
                    <a:pt x="0" y="2679"/>
                  </a:cubicBezTo>
                  <a:cubicBezTo>
                    <a:pt x="0" y="4156"/>
                    <a:pt x="1203" y="5346"/>
                    <a:pt x="2679" y="5346"/>
                  </a:cubicBezTo>
                  <a:cubicBezTo>
                    <a:pt x="4156" y="5346"/>
                    <a:pt x="5346" y="4156"/>
                    <a:pt x="5346" y="2679"/>
                  </a:cubicBezTo>
                  <a:cubicBezTo>
                    <a:pt x="5346" y="1191"/>
                    <a:pt x="4156" y="0"/>
                    <a:pt x="26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" name="Google Shape;267;p20">
              <a:extLst>
                <a:ext uri="{FF2B5EF4-FFF2-40B4-BE49-F238E27FC236}">
                  <a16:creationId xmlns:a16="http://schemas.microsoft.com/office/drawing/2014/main" id="{A4312459-1D3C-4AC5-BCCF-16D0B6D58886}"/>
                </a:ext>
              </a:extLst>
            </p:cNvPr>
            <p:cNvSpPr txBox="1"/>
            <p:nvPr/>
          </p:nvSpPr>
          <p:spPr>
            <a:xfrm>
              <a:off x="6229150" y="3507100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cs-CZ" sz="2267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Transfer</a:t>
              </a:r>
              <a:endParaRPr sz="2267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" name="Google Shape;268;p20">
              <a:extLst>
                <a:ext uri="{FF2B5EF4-FFF2-40B4-BE49-F238E27FC236}">
                  <a16:creationId xmlns:a16="http://schemas.microsoft.com/office/drawing/2014/main" id="{ECCA2325-E44A-4458-BD65-240B6329FD5A}"/>
                </a:ext>
              </a:extLst>
            </p:cNvPr>
            <p:cNvSpPr txBox="1"/>
            <p:nvPr/>
          </p:nvSpPr>
          <p:spPr>
            <a:xfrm>
              <a:off x="6242461" y="3982295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cs-CZ" sz="14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„Co byste tedy příště udělali jinak?“</a:t>
              </a:r>
              <a:br>
                <a:rPr lang="cs-CZ" sz="14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cs-CZ" sz="1400" i="1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„Domluvíme se, kdo to bude řídit.“</a:t>
              </a:r>
              <a:endParaRPr sz="1400" i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1" name="Google Shape;269;p20">
            <a:extLst>
              <a:ext uri="{FF2B5EF4-FFF2-40B4-BE49-F238E27FC236}">
                <a16:creationId xmlns:a16="http://schemas.microsoft.com/office/drawing/2014/main" id="{2E1AD2B2-3FA8-4B0D-8F0E-91F5EBBB435C}"/>
              </a:ext>
            </a:extLst>
          </p:cNvPr>
          <p:cNvGrpSpPr/>
          <p:nvPr/>
        </p:nvGrpSpPr>
        <p:grpSpPr>
          <a:xfrm>
            <a:off x="6570597" y="1354377"/>
            <a:ext cx="2515208" cy="3305507"/>
            <a:chOff x="4928807" y="1015783"/>
            <a:chExt cx="1886406" cy="2479130"/>
          </a:xfrm>
        </p:grpSpPr>
        <p:sp>
          <p:nvSpPr>
            <p:cNvPr id="23" name="Google Shape;271;p20">
              <a:extLst>
                <a:ext uri="{FF2B5EF4-FFF2-40B4-BE49-F238E27FC236}">
                  <a16:creationId xmlns:a16="http://schemas.microsoft.com/office/drawing/2014/main" id="{07DB5D80-36E9-42A2-A6D3-3F1C93B5628E}"/>
                </a:ext>
              </a:extLst>
            </p:cNvPr>
            <p:cNvSpPr/>
            <p:nvPr/>
          </p:nvSpPr>
          <p:spPr>
            <a:xfrm>
              <a:off x="5160743" y="2070564"/>
              <a:ext cx="1424335" cy="1424335"/>
            </a:xfrm>
            <a:custGeom>
              <a:avLst/>
              <a:gdLst/>
              <a:ahLst/>
              <a:cxnLst/>
              <a:rect l="l" t="t" r="r" b="b"/>
              <a:pathLst>
                <a:path w="50281" h="50281" extrusionOk="0">
                  <a:moveTo>
                    <a:pt x="25134" y="4430"/>
                  </a:moveTo>
                  <a:cubicBezTo>
                    <a:pt x="36552" y="4430"/>
                    <a:pt x="45839" y="13717"/>
                    <a:pt x="45839" y="25135"/>
                  </a:cubicBezTo>
                  <a:cubicBezTo>
                    <a:pt x="45839" y="36553"/>
                    <a:pt x="36552" y="45840"/>
                    <a:pt x="25134" y="45840"/>
                  </a:cubicBezTo>
                  <a:cubicBezTo>
                    <a:pt x="13716" y="45840"/>
                    <a:pt x="4429" y="36553"/>
                    <a:pt x="4429" y="25135"/>
                  </a:cubicBezTo>
                  <a:cubicBezTo>
                    <a:pt x="4429" y="13717"/>
                    <a:pt x="13716" y="4430"/>
                    <a:pt x="25134" y="4430"/>
                  </a:cubicBezTo>
                  <a:close/>
                  <a:moveTo>
                    <a:pt x="25134" y="1"/>
                  </a:moveTo>
                  <a:cubicBezTo>
                    <a:pt x="11251" y="1"/>
                    <a:pt x="0" y="11252"/>
                    <a:pt x="0" y="25135"/>
                  </a:cubicBezTo>
                  <a:cubicBezTo>
                    <a:pt x="0" y="39017"/>
                    <a:pt x="11251" y="50281"/>
                    <a:pt x="25134" y="50281"/>
                  </a:cubicBezTo>
                  <a:cubicBezTo>
                    <a:pt x="39017" y="50281"/>
                    <a:pt x="50280" y="39017"/>
                    <a:pt x="50280" y="25135"/>
                  </a:cubicBezTo>
                  <a:cubicBezTo>
                    <a:pt x="50280" y="11252"/>
                    <a:pt x="39017" y="1"/>
                    <a:pt x="25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" name="Google Shape;272;p20">
              <a:extLst>
                <a:ext uri="{FF2B5EF4-FFF2-40B4-BE49-F238E27FC236}">
                  <a16:creationId xmlns:a16="http://schemas.microsoft.com/office/drawing/2014/main" id="{A59AE747-7BFC-45E8-B019-5466CEDF3389}"/>
                </a:ext>
              </a:extLst>
            </p:cNvPr>
            <p:cNvSpPr/>
            <p:nvPr/>
          </p:nvSpPr>
          <p:spPr>
            <a:xfrm>
              <a:off x="5161054" y="2794714"/>
              <a:ext cx="1423683" cy="700199"/>
            </a:xfrm>
            <a:custGeom>
              <a:avLst/>
              <a:gdLst/>
              <a:ahLst/>
              <a:cxnLst/>
              <a:rect l="l" t="t" r="r" b="b"/>
              <a:pathLst>
                <a:path w="50258" h="24718" extrusionOk="0">
                  <a:moveTo>
                    <a:pt x="1" y="0"/>
                  </a:moveTo>
                  <a:cubicBezTo>
                    <a:pt x="227" y="13681"/>
                    <a:pt x="11383" y="24718"/>
                    <a:pt x="25123" y="24718"/>
                  </a:cubicBezTo>
                  <a:cubicBezTo>
                    <a:pt x="38875" y="24718"/>
                    <a:pt x="50031" y="13681"/>
                    <a:pt x="50257" y="0"/>
                  </a:cubicBezTo>
                  <a:lnTo>
                    <a:pt x="45816" y="0"/>
                  </a:lnTo>
                  <a:cubicBezTo>
                    <a:pt x="45590" y="11216"/>
                    <a:pt x="36398" y="20277"/>
                    <a:pt x="25123" y="20277"/>
                  </a:cubicBezTo>
                  <a:cubicBezTo>
                    <a:pt x="13848" y="20277"/>
                    <a:pt x="4656" y="11216"/>
                    <a:pt x="4430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273;p20">
              <a:extLst>
                <a:ext uri="{FF2B5EF4-FFF2-40B4-BE49-F238E27FC236}">
                  <a16:creationId xmlns:a16="http://schemas.microsoft.com/office/drawing/2014/main" id="{6648404C-A57B-4C77-AD1A-B4EED71F28F0}"/>
                </a:ext>
              </a:extLst>
            </p:cNvPr>
            <p:cNvSpPr txBox="1"/>
            <p:nvPr/>
          </p:nvSpPr>
          <p:spPr>
            <a:xfrm>
              <a:off x="4928807" y="1015783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cs-CZ" sz="2267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Zobecnění</a:t>
              </a:r>
              <a:endParaRPr sz="2267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" name="Google Shape;274;p20">
              <a:extLst>
                <a:ext uri="{FF2B5EF4-FFF2-40B4-BE49-F238E27FC236}">
                  <a16:creationId xmlns:a16="http://schemas.microsoft.com/office/drawing/2014/main" id="{01CA4FFD-7C20-4C16-B036-3B5E966ADCEE}"/>
                </a:ext>
              </a:extLst>
            </p:cNvPr>
            <p:cNvSpPr txBox="1"/>
            <p:nvPr/>
          </p:nvSpPr>
          <p:spPr>
            <a:xfrm>
              <a:off x="4930613" y="1459462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cs-CZ" sz="14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„Co by vám pomohlo se příště víc zapojit?“</a:t>
              </a:r>
            </a:p>
            <a:p>
              <a:pPr algn="ctr"/>
              <a:r>
                <a:rPr lang="cs-CZ" sz="1400" i="1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„Kdyby nám někdo řekl, co máme dělat.“</a:t>
              </a:r>
              <a:endParaRPr sz="1400" i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" name="Google Shape;275;p20">
              <a:extLst>
                <a:ext uri="{FF2B5EF4-FFF2-40B4-BE49-F238E27FC236}">
                  <a16:creationId xmlns:a16="http://schemas.microsoft.com/office/drawing/2014/main" id="{8B2BC4F7-641D-4BC8-9508-8CDE7CF4B260}"/>
                </a:ext>
              </a:extLst>
            </p:cNvPr>
            <p:cNvSpPr/>
            <p:nvPr/>
          </p:nvSpPr>
          <p:spPr>
            <a:xfrm>
              <a:off x="6392814" y="2662819"/>
              <a:ext cx="263786" cy="263786"/>
            </a:xfrm>
            <a:custGeom>
              <a:avLst/>
              <a:gdLst/>
              <a:ahLst/>
              <a:cxnLst/>
              <a:rect l="l" t="t" r="r" b="b"/>
              <a:pathLst>
                <a:path w="9312" h="9312" extrusionOk="0">
                  <a:moveTo>
                    <a:pt x="4656" y="1"/>
                  </a:moveTo>
                  <a:cubicBezTo>
                    <a:pt x="2084" y="1"/>
                    <a:pt x="1" y="2085"/>
                    <a:pt x="1" y="4656"/>
                  </a:cubicBezTo>
                  <a:cubicBezTo>
                    <a:pt x="1" y="7228"/>
                    <a:pt x="2084" y="9312"/>
                    <a:pt x="4656" y="9312"/>
                  </a:cubicBezTo>
                  <a:cubicBezTo>
                    <a:pt x="7228" y="9312"/>
                    <a:pt x="9311" y="7228"/>
                    <a:pt x="9311" y="4656"/>
                  </a:cubicBezTo>
                  <a:cubicBezTo>
                    <a:pt x="9311" y="2085"/>
                    <a:pt x="7228" y="1"/>
                    <a:pt x="4656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276;p20">
              <a:extLst>
                <a:ext uri="{FF2B5EF4-FFF2-40B4-BE49-F238E27FC236}">
                  <a16:creationId xmlns:a16="http://schemas.microsoft.com/office/drawing/2014/main" id="{128243B1-529E-4B34-9342-5812AF3FE0D7}"/>
                </a:ext>
              </a:extLst>
            </p:cNvPr>
            <p:cNvSpPr/>
            <p:nvPr/>
          </p:nvSpPr>
          <p:spPr>
            <a:xfrm>
              <a:off x="6449130" y="2718823"/>
              <a:ext cx="151467" cy="151467"/>
            </a:xfrm>
            <a:custGeom>
              <a:avLst/>
              <a:gdLst/>
              <a:ahLst/>
              <a:cxnLst/>
              <a:rect l="l" t="t" r="r" b="b"/>
              <a:pathLst>
                <a:path w="5347" h="5347" extrusionOk="0">
                  <a:moveTo>
                    <a:pt x="2668" y="0"/>
                  </a:moveTo>
                  <a:cubicBezTo>
                    <a:pt x="1192" y="0"/>
                    <a:pt x="1" y="1191"/>
                    <a:pt x="1" y="2679"/>
                  </a:cubicBezTo>
                  <a:cubicBezTo>
                    <a:pt x="1" y="4156"/>
                    <a:pt x="1192" y="5346"/>
                    <a:pt x="2668" y="5346"/>
                  </a:cubicBezTo>
                  <a:cubicBezTo>
                    <a:pt x="4144" y="5346"/>
                    <a:pt x="5347" y="4156"/>
                    <a:pt x="5347" y="2679"/>
                  </a:cubicBezTo>
                  <a:cubicBezTo>
                    <a:pt x="5347" y="1191"/>
                    <a:pt x="4144" y="0"/>
                    <a:pt x="26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9" name="Google Shape;278;p20">
            <a:extLst>
              <a:ext uri="{FF2B5EF4-FFF2-40B4-BE49-F238E27FC236}">
                <a16:creationId xmlns:a16="http://schemas.microsoft.com/office/drawing/2014/main" id="{2E2E6835-AB9B-460A-A3BB-1CB5EC4759B4}"/>
              </a:ext>
            </a:extLst>
          </p:cNvPr>
          <p:cNvGrpSpPr/>
          <p:nvPr/>
        </p:nvGrpSpPr>
        <p:grpSpPr>
          <a:xfrm>
            <a:off x="4839614" y="2760752"/>
            <a:ext cx="2528636" cy="3306952"/>
            <a:chOff x="3629713" y="2070564"/>
            <a:chExt cx="1896477" cy="2480214"/>
          </a:xfrm>
        </p:grpSpPr>
        <p:sp>
          <p:nvSpPr>
            <p:cNvPr id="31" name="Google Shape;293;p20">
              <a:extLst>
                <a:ext uri="{FF2B5EF4-FFF2-40B4-BE49-F238E27FC236}">
                  <a16:creationId xmlns:a16="http://schemas.microsoft.com/office/drawing/2014/main" id="{CB968A70-F905-4FB5-ADC8-C6D8BAE279C1}"/>
                </a:ext>
              </a:extLst>
            </p:cNvPr>
            <p:cNvSpPr/>
            <p:nvPr/>
          </p:nvSpPr>
          <p:spPr>
            <a:xfrm>
              <a:off x="3860514" y="2070564"/>
              <a:ext cx="1424335" cy="1424335"/>
            </a:xfrm>
            <a:custGeom>
              <a:avLst/>
              <a:gdLst/>
              <a:ahLst/>
              <a:cxnLst/>
              <a:rect l="l" t="t" r="r" b="b"/>
              <a:pathLst>
                <a:path w="50281" h="50281" extrusionOk="0">
                  <a:moveTo>
                    <a:pt x="25146" y="4430"/>
                  </a:moveTo>
                  <a:cubicBezTo>
                    <a:pt x="36565" y="4430"/>
                    <a:pt x="45851" y="13717"/>
                    <a:pt x="45851" y="25135"/>
                  </a:cubicBezTo>
                  <a:cubicBezTo>
                    <a:pt x="45851" y="36553"/>
                    <a:pt x="36565" y="45840"/>
                    <a:pt x="25146" y="45840"/>
                  </a:cubicBezTo>
                  <a:cubicBezTo>
                    <a:pt x="13728" y="45840"/>
                    <a:pt x="4442" y="36553"/>
                    <a:pt x="4442" y="25135"/>
                  </a:cubicBezTo>
                  <a:cubicBezTo>
                    <a:pt x="4442" y="13717"/>
                    <a:pt x="13728" y="4430"/>
                    <a:pt x="25146" y="4430"/>
                  </a:cubicBezTo>
                  <a:close/>
                  <a:moveTo>
                    <a:pt x="25146" y="1"/>
                  </a:moveTo>
                  <a:cubicBezTo>
                    <a:pt x="11264" y="1"/>
                    <a:pt x="0" y="11252"/>
                    <a:pt x="0" y="25135"/>
                  </a:cubicBezTo>
                  <a:cubicBezTo>
                    <a:pt x="0" y="39017"/>
                    <a:pt x="11264" y="50281"/>
                    <a:pt x="25146" y="50281"/>
                  </a:cubicBezTo>
                  <a:cubicBezTo>
                    <a:pt x="39029" y="50281"/>
                    <a:pt x="50281" y="39017"/>
                    <a:pt x="50281" y="25135"/>
                  </a:cubicBezTo>
                  <a:cubicBezTo>
                    <a:pt x="50281" y="11252"/>
                    <a:pt x="39029" y="1"/>
                    <a:pt x="25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" name="Google Shape;294;p20">
              <a:extLst>
                <a:ext uri="{FF2B5EF4-FFF2-40B4-BE49-F238E27FC236}">
                  <a16:creationId xmlns:a16="http://schemas.microsoft.com/office/drawing/2014/main" id="{262FFB38-3B87-41F0-8A24-B791F49023E1}"/>
                </a:ext>
              </a:extLst>
            </p:cNvPr>
            <p:cNvSpPr/>
            <p:nvPr/>
          </p:nvSpPr>
          <p:spPr>
            <a:xfrm>
              <a:off x="3860514" y="2070564"/>
              <a:ext cx="1424335" cy="724164"/>
            </a:xfrm>
            <a:custGeom>
              <a:avLst/>
              <a:gdLst/>
              <a:ahLst/>
              <a:cxnLst/>
              <a:rect l="l" t="t" r="r" b="b"/>
              <a:pathLst>
                <a:path w="50281" h="25564" extrusionOk="0">
                  <a:moveTo>
                    <a:pt x="25146" y="1"/>
                  </a:moveTo>
                  <a:cubicBezTo>
                    <a:pt x="11264" y="1"/>
                    <a:pt x="0" y="11252"/>
                    <a:pt x="0" y="25135"/>
                  </a:cubicBezTo>
                  <a:cubicBezTo>
                    <a:pt x="0" y="25278"/>
                    <a:pt x="12" y="25420"/>
                    <a:pt x="12" y="25563"/>
                  </a:cubicBezTo>
                  <a:lnTo>
                    <a:pt x="4453" y="25563"/>
                  </a:lnTo>
                  <a:cubicBezTo>
                    <a:pt x="4453" y="25420"/>
                    <a:pt x="4442" y="25278"/>
                    <a:pt x="4442" y="25135"/>
                  </a:cubicBezTo>
                  <a:cubicBezTo>
                    <a:pt x="4442" y="13717"/>
                    <a:pt x="13728" y="4430"/>
                    <a:pt x="25146" y="4430"/>
                  </a:cubicBezTo>
                  <a:cubicBezTo>
                    <a:pt x="36565" y="4430"/>
                    <a:pt x="45851" y="13717"/>
                    <a:pt x="45851" y="25135"/>
                  </a:cubicBezTo>
                  <a:cubicBezTo>
                    <a:pt x="45851" y="25278"/>
                    <a:pt x="45840" y="25420"/>
                    <a:pt x="45840" y="25563"/>
                  </a:cubicBezTo>
                  <a:lnTo>
                    <a:pt x="50269" y="25563"/>
                  </a:lnTo>
                  <a:cubicBezTo>
                    <a:pt x="50281" y="25420"/>
                    <a:pt x="50281" y="25278"/>
                    <a:pt x="50281" y="25135"/>
                  </a:cubicBezTo>
                  <a:cubicBezTo>
                    <a:pt x="50281" y="11252"/>
                    <a:pt x="39029" y="1"/>
                    <a:pt x="25146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" name="Google Shape;295;p20">
              <a:extLst>
                <a:ext uri="{FF2B5EF4-FFF2-40B4-BE49-F238E27FC236}">
                  <a16:creationId xmlns:a16="http://schemas.microsoft.com/office/drawing/2014/main" id="{A08F8ABF-9BDA-4ACB-B50B-83057F4D0D48}"/>
                </a:ext>
              </a:extLst>
            </p:cNvPr>
            <p:cNvSpPr txBox="1"/>
            <p:nvPr/>
          </p:nvSpPr>
          <p:spPr>
            <a:xfrm>
              <a:off x="3629713" y="3515263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cs-CZ" sz="2267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Reflexe</a:t>
              </a:r>
              <a:endParaRPr sz="2267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4" name="Google Shape;296;p20">
              <a:extLst>
                <a:ext uri="{FF2B5EF4-FFF2-40B4-BE49-F238E27FC236}">
                  <a16:creationId xmlns:a16="http://schemas.microsoft.com/office/drawing/2014/main" id="{F247EE15-8900-4EC0-860F-3711E1C699B3}"/>
                </a:ext>
              </a:extLst>
            </p:cNvPr>
            <p:cNvSpPr txBox="1"/>
            <p:nvPr/>
          </p:nvSpPr>
          <p:spPr>
            <a:xfrm>
              <a:off x="3641590" y="4015878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cs-CZ" sz="14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„Jak jste si rozdělili práci?“</a:t>
              </a:r>
            </a:p>
            <a:p>
              <a:pPr algn="ctr"/>
              <a:r>
                <a:rPr lang="cs-CZ" sz="1400" i="1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„Všechno jsme udělaly my, kluci jenom koukali.“</a:t>
              </a:r>
              <a:endParaRPr sz="1400" i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" name="Google Shape;297;p20">
              <a:extLst>
                <a:ext uri="{FF2B5EF4-FFF2-40B4-BE49-F238E27FC236}">
                  <a16:creationId xmlns:a16="http://schemas.microsoft.com/office/drawing/2014/main" id="{262EF36D-E931-4C61-AF68-EF93978323BC}"/>
                </a:ext>
              </a:extLst>
            </p:cNvPr>
            <p:cNvSpPr/>
            <p:nvPr/>
          </p:nvSpPr>
          <p:spPr>
            <a:xfrm>
              <a:off x="5091934" y="2662819"/>
              <a:ext cx="263757" cy="263786"/>
            </a:xfrm>
            <a:custGeom>
              <a:avLst/>
              <a:gdLst/>
              <a:ahLst/>
              <a:cxnLst/>
              <a:rect l="l" t="t" r="r" b="b"/>
              <a:pathLst>
                <a:path w="9311" h="9312" extrusionOk="0">
                  <a:moveTo>
                    <a:pt x="4656" y="1"/>
                  </a:moveTo>
                  <a:cubicBezTo>
                    <a:pt x="2084" y="1"/>
                    <a:pt x="0" y="2085"/>
                    <a:pt x="0" y="4656"/>
                  </a:cubicBezTo>
                  <a:cubicBezTo>
                    <a:pt x="0" y="7228"/>
                    <a:pt x="2084" y="9312"/>
                    <a:pt x="4656" y="9312"/>
                  </a:cubicBezTo>
                  <a:cubicBezTo>
                    <a:pt x="7227" y="9312"/>
                    <a:pt x="9311" y="7228"/>
                    <a:pt x="9311" y="4656"/>
                  </a:cubicBezTo>
                  <a:cubicBezTo>
                    <a:pt x="9311" y="2085"/>
                    <a:pt x="7227" y="1"/>
                    <a:pt x="4656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298;p20">
              <a:extLst>
                <a:ext uri="{FF2B5EF4-FFF2-40B4-BE49-F238E27FC236}">
                  <a16:creationId xmlns:a16="http://schemas.microsoft.com/office/drawing/2014/main" id="{7A1969E5-CE8F-433F-B835-EF513AF83E84}"/>
                </a:ext>
              </a:extLst>
            </p:cNvPr>
            <p:cNvSpPr/>
            <p:nvPr/>
          </p:nvSpPr>
          <p:spPr>
            <a:xfrm>
              <a:off x="5147910" y="2718823"/>
              <a:ext cx="151807" cy="151467"/>
            </a:xfrm>
            <a:custGeom>
              <a:avLst/>
              <a:gdLst/>
              <a:ahLst/>
              <a:cxnLst/>
              <a:rect l="l" t="t" r="r" b="b"/>
              <a:pathLst>
                <a:path w="5359" h="5347" extrusionOk="0">
                  <a:moveTo>
                    <a:pt x="2680" y="0"/>
                  </a:moveTo>
                  <a:cubicBezTo>
                    <a:pt x="1203" y="0"/>
                    <a:pt x="1" y="1191"/>
                    <a:pt x="1" y="2679"/>
                  </a:cubicBezTo>
                  <a:cubicBezTo>
                    <a:pt x="1" y="4156"/>
                    <a:pt x="1203" y="5346"/>
                    <a:pt x="2680" y="5346"/>
                  </a:cubicBezTo>
                  <a:cubicBezTo>
                    <a:pt x="4156" y="5346"/>
                    <a:pt x="5358" y="4156"/>
                    <a:pt x="5358" y="2679"/>
                  </a:cubicBezTo>
                  <a:cubicBezTo>
                    <a:pt x="5358" y="1191"/>
                    <a:pt x="4156" y="0"/>
                    <a:pt x="26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0" name="Google Shape;299;p20">
            <a:extLst>
              <a:ext uri="{FF2B5EF4-FFF2-40B4-BE49-F238E27FC236}">
                <a16:creationId xmlns:a16="http://schemas.microsoft.com/office/drawing/2014/main" id="{CD098FEF-BFC9-427E-A523-57E0375E12FD}"/>
              </a:ext>
            </a:extLst>
          </p:cNvPr>
          <p:cNvGrpSpPr/>
          <p:nvPr/>
        </p:nvGrpSpPr>
        <p:grpSpPr>
          <a:xfrm>
            <a:off x="3105551" y="1483484"/>
            <a:ext cx="2512800" cy="3176400"/>
            <a:chOff x="2329163" y="1112613"/>
            <a:chExt cx="1884600" cy="2382300"/>
          </a:xfrm>
        </p:grpSpPr>
        <p:sp>
          <p:nvSpPr>
            <p:cNvPr id="52" name="Google Shape;304;p20">
              <a:extLst>
                <a:ext uri="{FF2B5EF4-FFF2-40B4-BE49-F238E27FC236}">
                  <a16:creationId xmlns:a16="http://schemas.microsoft.com/office/drawing/2014/main" id="{8746F057-E410-40BC-94EE-9945AC456ACF}"/>
                </a:ext>
              </a:extLst>
            </p:cNvPr>
            <p:cNvSpPr/>
            <p:nvPr/>
          </p:nvSpPr>
          <p:spPr>
            <a:xfrm>
              <a:off x="2559294" y="2070564"/>
              <a:ext cx="1424335" cy="1424335"/>
            </a:xfrm>
            <a:custGeom>
              <a:avLst/>
              <a:gdLst/>
              <a:ahLst/>
              <a:cxnLst/>
              <a:rect l="l" t="t" r="r" b="b"/>
              <a:pathLst>
                <a:path w="50281" h="50281" extrusionOk="0">
                  <a:moveTo>
                    <a:pt x="25134" y="4430"/>
                  </a:moveTo>
                  <a:cubicBezTo>
                    <a:pt x="36552" y="4430"/>
                    <a:pt x="45839" y="13717"/>
                    <a:pt x="45839" y="25135"/>
                  </a:cubicBezTo>
                  <a:cubicBezTo>
                    <a:pt x="45839" y="36553"/>
                    <a:pt x="36552" y="45840"/>
                    <a:pt x="25134" y="45840"/>
                  </a:cubicBezTo>
                  <a:cubicBezTo>
                    <a:pt x="13716" y="45840"/>
                    <a:pt x="4429" y="36553"/>
                    <a:pt x="4429" y="25135"/>
                  </a:cubicBezTo>
                  <a:cubicBezTo>
                    <a:pt x="4429" y="13717"/>
                    <a:pt x="13716" y="4430"/>
                    <a:pt x="25134" y="4430"/>
                  </a:cubicBezTo>
                  <a:close/>
                  <a:moveTo>
                    <a:pt x="25134" y="1"/>
                  </a:moveTo>
                  <a:cubicBezTo>
                    <a:pt x="11252" y="1"/>
                    <a:pt x="0" y="11252"/>
                    <a:pt x="0" y="25135"/>
                  </a:cubicBezTo>
                  <a:cubicBezTo>
                    <a:pt x="0" y="39017"/>
                    <a:pt x="11252" y="50281"/>
                    <a:pt x="25134" y="50281"/>
                  </a:cubicBezTo>
                  <a:cubicBezTo>
                    <a:pt x="39017" y="50281"/>
                    <a:pt x="50280" y="39017"/>
                    <a:pt x="50280" y="25135"/>
                  </a:cubicBezTo>
                  <a:cubicBezTo>
                    <a:pt x="50280" y="11252"/>
                    <a:pt x="39017" y="1"/>
                    <a:pt x="25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" name="Google Shape;305;p20">
              <a:extLst>
                <a:ext uri="{FF2B5EF4-FFF2-40B4-BE49-F238E27FC236}">
                  <a16:creationId xmlns:a16="http://schemas.microsoft.com/office/drawing/2014/main" id="{47569D39-9432-483D-9800-98398308CB2E}"/>
                </a:ext>
              </a:extLst>
            </p:cNvPr>
            <p:cNvSpPr/>
            <p:nvPr/>
          </p:nvSpPr>
          <p:spPr>
            <a:xfrm>
              <a:off x="2559634" y="2794714"/>
              <a:ext cx="1423655" cy="700199"/>
            </a:xfrm>
            <a:custGeom>
              <a:avLst/>
              <a:gdLst/>
              <a:ahLst/>
              <a:cxnLst/>
              <a:rect l="l" t="t" r="r" b="b"/>
              <a:pathLst>
                <a:path w="50257" h="24718" extrusionOk="0">
                  <a:moveTo>
                    <a:pt x="0" y="0"/>
                  </a:moveTo>
                  <a:cubicBezTo>
                    <a:pt x="226" y="13681"/>
                    <a:pt x="11382" y="24718"/>
                    <a:pt x="25122" y="24718"/>
                  </a:cubicBezTo>
                  <a:cubicBezTo>
                    <a:pt x="38862" y="24718"/>
                    <a:pt x="50030" y="13681"/>
                    <a:pt x="50256" y="0"/>
                  </a:cubicBezTo>
                  <a:lnTo>
                    <a:pt x="45815" y="0"/>
                  </a:lnTo>
                  <a:cubicBezTo>
                    <a:pt x="45589" y="11216"/>
                    <a:pt x="36397" y="20277"/>
                    <a:pt x="25122" y="20277"/>
                  </a:cubicBezTo>
                  <a:cubicBezTo>
                    <a:pt x="13847" y="20277"/>
                    <a:pt x="4655" y="11216"/>
                    <a:pt x="4429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" name="Google Shape;306;p20">
              <a:extLst>
                <a:ext uri="{FF2B5EF4-FFF2-40B4-BE49-F238E27FC236}">
                  <a16:creationId xmlns:a16="http://schemas.microsoft.com/office/drawing/2014/main" id="{4ACDCC9E-C99C-43B7-9B90-518150B835E0}"/>
                </a:ext>
              </a:extLst>
            </p:cNvPr>
            <p:cNvSpPr/>
            <p:nvPr/>
          </p:nvSpPr>
          <p:spPr>
            <a:xfrm>
              <a:off x="3791025" y="2662819"/>
              <a:ext cx="263786" cy="263786"/>
            </a:xfrm>
            <a:custGeom>
              <a:avLst/>
              <a:gdLst/>
              <a:ahLst/>
              <a:cxnLst/>
              <a:rect l="l" t="t" r="r" b="b"/>
              <a:pathLst>
                <a:path w="9312" h="9312" extrusionOk="0">
                  <a:moveTo>
                    <a:pt x="4656" y="1"/>
                  </a:moveTo>
                  <a:cubicBezTo>
                    <a:pt x="2084" y="1"/>
                    <a:pt x="1" y="2085"/>
                    <a:pt x="1" y="4656"/>
                  </a:cubicBezTo>
                  <a:cubicBezTo>
                    <a:pt x="1" y="7228"/>
                    <a:pt x="2084" y="9312"/>
                    <a:pt x="4656" y="9312"/>
                  </a:cubicBezTo>
                  <a:cubicBezTo>
                    <a:pt x="7228" y="9312"/>
                    <a:pt x="9311" y="7228"/>
                    <a:pt x="9311" y="4656"/>
                  </a:cubicBezTo>
                  <a:cubicBezTo>
                    <a:pt x="9311" y="2085"/>
                    <a:pt x="7228" y="1"/>
                    <a:pt x="4656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" name="Google Shape;307;p20">
              <a:extLst>
                <a:ext uri="{FF2B5EF4-FFF2-40B4-BE49-F238E27FC236}">
                  <a16:creationId xmlns:a16="http://schemas.microsoft.com/office/drawing/2014/main" id="{4A4C9313-D62A-48F2-8A46-6E6B452816D1}"/>
                </a:ext>
              </a:extLst>
            </p:cNvPr>
            <p:cNvSpPr/>
            <p:nvPr/>
          </p:nvSpPr>
          <p:spPr>
            <a:xfrm>
              <a:off x="3847030" y="2718823"/>
              <a:ext cx="151467" cy="151467"/>
            </a:xfrm>
            <a:custGeom>
              <a:avLst/>
              <a:gdLst/>
              <a:ahLst/>
              <a:cxnLst/>
              <a:rect l="l" t="t" r="r" b="b"/>
              <a:pathLst>
                <a:path w="5347" h="5347" extrusionOk="0">
                  <a:moveTo>
                    <a:pt x="2679" y="0"/>
                  </a:moveTo>
                  <a:cubicBezTo>
                    <a:pt x="1191" y="0"/>
                    <a:pt x="0" y="1191"/>
                    <a:pt x="0" y="2679"/>
                  </a:cubicBezTo>
                  <a:cubicBezTo>
                    <a:pt x="0" y="4156"/>
                    <a:pt x="1191" y="5346"/>
                    <a:pt x="2679" y="5346"/>
                  </a:cubicBezTo>
                  <a:cubicBezTo>
                    <a:pt x="4156" y="5346"/>
                    <a:pt x="5346" y="4156"/>
                    <a:pt x="5346" y="2679"/>
                  </a:cubicBezTo>
                  <a:cubicBezTo>
                    <a:pt x="5346" y="1191"/>
                    <a:pt x="4156" y="0"/>
                    <a:pt x="26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" name="Google Shape;308;p20">
              <a:extLst>
                <a:ext uri="{FF2B5EF4-FFF2-40B4-BE49-F238E27FC236}">
                  <a16:creationId xmlns:a16="http://schemas.microsoft.com/office/drawing/2014/main" id="{8F8308F4-A527-4697-9440-40A9BA88B530}"/>
                </a:ext>
              </a:extLst>
            </p:cNvPr>
            <p:cNvSpPr txBox="1"/>
            <p:nvPr/>
          </p:nvSpPr>
          <p:spPr>
            <a:xfrm>
              <a:off x="2329163" y="1112613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cs-CZ" sz="2267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Aktivita</a:t>
              </a:r>
              <a:endParaRPr sz="2267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7" name="Google Shape;309;p20">
              <a:extLst>
                <a:ext uri="{FF2B5EF4-FFF2-40B4-BE49-F238E27FC236}">
                  <a16:creationId xmlns:a16="http://schemas.microsoft.com/office/drawing/2014/main" id="{39B8DBE4-ACEA-4FE0-8DC0-069B976B5971}"/>
                </a:ext>
              </a:extLst>
            </p:cNvPr>
            <p:cNvSpPr txBox="1"/>
            <p:nvPr/>
          </p:nvSpPr>
          <p:spPr>
            <a:xfrm>
              <a:off x="2329163" y="1459462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cs-CZ" sz="14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Týmy rozdělávají oheň a vaří na něm oběd.</a:t>
              </a:r>
              <a:endParaRPr sz="14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1" name="Google Shape;310;p20">
            <a:extLst>
              <a:ext uri="{FF2B5EF4-FFF2-40B4-BE49-F238E27FC236}">
                <a16:creationId xmlns:a16="http://schemas.microsoft.com/office/drawing/2014/main" id="{4646D6D7-EBED-40AC-9AC3-B565BB1865F7}"/>
              </a:ext>
            </a:extLst>
          </p:cNvPr>
          <p:cNvGrpSpPr/>
          <p:nvPr/>
        </p:nvGrpSpPr>
        <p:grpSpPr>
          <a:xfrm>
            <a:off x="1373717" y="2760753"/>
            <a:ext cx="2512800" cy="3447647"/>
            <a:chOff x="1030288" y="2070564"/>
            <a:chExt cx="1884600" cy="2585735"/>
          </a:xfrm>
        </p:grpSpPr>
        <p:sp>
          <p:nvSpPr>
            <p:cNvPr id="63" name="Google Shape;314;p20">
              <a:extLst>
                <a:ext uri="{FF2B5EF4-FFF2-40B4-BE49-F238E27FC236}">
                  <a16:creationId xmlns:a16="http://schemas.microsoft.com/office/drawing/2014/main" id="{30E94C2B-E1C1-46F1-B37B-9BAD271D66C8}"/>
                </a:ext>
              </a:extLst>
            </p:cNvPr>
            <p:cNvSpPr/>
            <p:nvPr/>
          </p:nvSpPr>
          <p:spPr>
            <a:xfrm>
              <a:off x="1260425" y="2070564"/>
              <a:ext cx="1424335" cy="1424335"/>
            </a:xfrm>
            <a:custGeom>
              <a:avLst/>
              <a:gdLst/>
              <a:ahLst/>
              <a:cxnLst/>
              <a:rect l="l" t="t" r="r" b="b"/>
              <a:pathLst>
                <a:path w="50281" h="50281" extrusionOk="0">
                  <a:moveTo>
                    <a:pt x="25146" y="4430"/>
                  </a:moveTo>
                  <a:cubicBezTo>
                    <a:pt x="36564" y="4430"/>
                    <a:pt x="45851" y="13717"/>
                    <a:pt x="45851" y="25135"/>
                  </a:cubicBezTo>
                  <a:cubicBezTo>
                    <a:pt x="45851" y="36553"/>
                    <a:pt x="36564" y="45840"/>
                    <a:pt x="25146" y="45840"/>
                  </a:cubicBezTo>
                  <a:cubicBezTo>
                    <a:pt x="13728" y="45840"/>
                    <a:pt x="4441" y="36553"/>
                    <a:pt x="4441" y="25135"/>
                  </a:cubicBezTo>
                  <a:cubicBezTo>
                    <a:pt x="4441" y="13717"/>
                    <a:pt x="13728" y="4430"/>
                    <a:pt x="25146" y="4430"/>
                  </a:cubicBezTo>
                  <a:close/>
                  <a:moveTo>
                    <a:pt x="25146" y="1"/>
                  </a:moveTo>
                  <a:cubicBezTo>
                    <a:pt x="11264" y="1"/>
                    <a:pt x="0" y="11252"/>
                    <a:pt x="0" y="25135"/>
                  </a:cubicBezTo>
                  <a:cubicBezTo>
                    <a:pt x="0" y="39017"/>
                    <a:pt x="11264" y="50281"/>
                    <a:pt x="25146" y="50281"/>
                  </a:cubicBezTo>
                  <a:cubicBezTo>
                    <a:pt x="39029" y="50281"/>
                    <a:pt x="50280" y="39017"/>
                    <a:pt x="50280" y="25135"/>
                  </a:cubicBezTo>
                  <a:cubicBezTo>
                    <a:pt x="50280" y="11252"/>
                    <a:pt x="39029" y="1"/>
                    <a:pt x="25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" name="Google Shape;315;p20">
              <a:extLst>
                <a:ext uri="{FF2B5EF4-FFF2-40B4-BE49-F238E27FC236}">
                  <a16:creationId xmlns:a16="http://schemas.microsoft.com/office/drawing/2014/main" id="{765405FC-5064-49AB-A9AE-8E0406310904}"/>
                </a:ext>
              </a:extLst>
            </p:cNvPr>
            <p:cNvSpPr/>
            <p:nvPr/>
          </p:nvSpPr>
          <p:spPr>
            <a:xfrm>
              <a:off x="1260425" y="2070564"/>
              <a:ext cx="1424335" cy="724164"/>
            </a:xfrm>
            <a:custGeom>
              <a:avLst/>
              <a:gdLst/>
              <a:ahLst/>
              <a:cxnLst/>
              <a:rect l="l" t="t" r="r" b="b"/>
              <a:pathLst>
                <a:path w="50281" h="25564" extrusionOk="0">
                  <a:moveTo>
                    <a:pt x="25146" y="1"/>
                  </a:moveTo>
                  <a:cubicBezTo>
                    <a:pt x="11264" y="1"/>
                    <a:pt x="0" y="11252"/>
                    <a:pt x="0" y="25135"/>
                  </a:cubicBezTo>
                  <a:cubicBezTo>
                    <a:pt x="0" y="25278"/>
                    <a:pt x="12" y="25420"/>
                    <a:pt x="12" y="25563"/>
                  </a:cubicBezTo>
                  <a:lnTo>
                    <a:pt x="4453" y="25563"/>
                  </a:lnTo>
                  <a:cubicBezTo>
                    <a:pt x="4453" y="25420"/>
                    <a:pt x="4441" y="25278"/>
                    <a:pt x="4441" y="25135"/>
                  </a:cubicBezTo>
                  <a:cubicBezTo>
                    <a:pt x="4441" y="13717"/>
                    <a:pt x="13728" y="4430"/>
                    <a:pt x="25146" y="4430"/>
                  </a:cubicBezTo>
                  <a:cubicBezTo>
                    <a:pt x="36564" y="4430"/>
                    <a:pt x="45851" y="13717"/>
                    <a:pt x="45851" y="25135"/>
                  </a:cubicBezTo>
                  <a:cubicBezTo>
                    <a:pt x="45851" y="25278"/>
                    <a:pt x="45839" y="25420"/>
                    <a:pt x="45839" y="25563"/>
                  </a:cubicBezTo>
                  <a:lnTo>
                    <a:pt x="50268" y="25563"/>
                  </a:lnTo>
                  <a:cubicBezTo>
                    <a:pt x="50280" y="25420"/>
                    <a:pt x="50280" y="25278"/>
                    <a:pt x="50280" y="25135"/>
                  </a:cubicBezTo>
                  <a:cubicBezTo>
                    <a:pt x="50280" y="11252"/>
                    <a:pt x="39029" y="1"/>
                    <a:pt x="25146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" name="Google Shape;316;p20">
              <a:extLst>
                <a:ext uri="{FF2B5EF4-FFF2-40B4-BE49-F238E27FC236}">
                  <a16:creationId xmlns:a16="http://schemas.microsoft.com/office/drawing/2014/main" id="{12C780A5-4BF6-4B2D-ADA9-C964B9602094}"/>
                </a:ext>
              </a:extLst>
            </p:cNvPr>
            <p:cNvSpPr/>
            <p:nvPr/>
          </p:nvSpPr>
          <p:spPr>
            <a:xfrm>
              <a:off x="2489805" y="2662819"/>
              <a:ext cx="263786" cy="263786"/>
            </a:xfrm>
            <a:custGeom>
              <a:avLst/>
              <a:gdLst/>
              <a:ahLst/>
              <a:cxnLst/>
              <a:rect l="l" t="t" r="r" b="b"/>
              <a:pathLst>
                <a:path w="9312" h="9312" extrusionOk="0">
                  <a:moveTo>
                    <a:pt x="4656" y="1"/>
                  </a:moveTo>
                  <a:cubicBezTo>
                    <a:pt x="2084" y="1"/>
                    <a:pt x="0" y="2085"/>
                    <a:pt x="0" y="4656"/>
                  </a:cubicBezTo>
                  <a:cubicBezTo>
                    <a:pt x="0" y="7228"/>
                    <a:pt x="2084" y="9312"/>
                    <a:pt x="4656" y="9312"/>
                  </a:cubicBezTo>
                  <a:cubicBezTo>
                    <a:pt x="7228" y="9312"/>
                    <a:pt x="9311" y="7228"/>
                    <a:pt x="9311" y="4656"/>
                  </a:cubicBezTo>
                  <a:cubicBezTo>
                    <a:pt x="9311" y="2085"/>
                    <a:pt x="7228" y="1"/>
                    <a:pt x="4656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" name="Google Shape;317;p20">
              <a:extLst>
                <a:ext uri="{FF2B5EF4-FFF2-40B4-BE49-F238E27FC236}">
                  <a16:creationId xmlns:a16="http://schemas.microsoft.com/office/drawing/2014/main" id="{916C3E57-CDE9-4FDB-B0B7-D50E671E75FC}"/>
                </a:ext>
              </a:extLst>
            </p:cNvPr>
            <p:cNvSpPr/>
            <p:nvPr/>
          </p:nvSpPr>
          <p:spPr>
            <a:xfrm>
              <a:off x="2546121" y="2718823"/>
              <a:ext cx="151467" cy="151467"/>
            </a:xfrm>
            <a:custGeom>
              <a:avLst/>
              <a:gdLst/>
              <a:ahLst/>
              <a:cxnLst/>
              <a:rect l="l" t="t" r="r" b="b"/>
              <a:pathLst>
                <a:path w="5347" h="5347" extrusionOk="0">
                  <a:moveTo>
                    <a:pt x="2668" y="0"/>
                  </a:moveTo>
                  <a:cubicBezTo>
                    <a:pt x="1191" y="0"/>
                    <a:pt x="1" y="1191"/>
                    <a:pt x="1" y="2679"/>
                  </a:cubicBezTo>
                  <a:cubicBezTo>
                    <a:pt x="1" y="4156"/>
                    <a:pt x="1191" y="5346"/>
                    <a:pt x="2668" y="5346"/>
                  </a:cubicBezTo>
                  <a:cubicBezTo>
                    <a:pt x="4144" y="5346"/>
                    <a:pt x="5347" y="4156"/>
                    <a:pt x="5347" y="2679"/>
                  </a:cubicBezTo>
                  <a:cubicBezTo>
                    <a:pt x="5347" y="1191"/>
                    <a:pt x="4144" y="0"/>
                    <a:pt x="26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" name="Google Shape;318;p20">
              <a:extLst>
                <a:ext uri="{FF2B5EF4-FFF2-40B4-BE49-F238E27FC236}">
                  <a16:creationId xmlns:a16="http://schemas.microsoft.com/office/drawing/2014/main" id="{8381ADFC-2A10-42B0-8229-033488918593}"/>
                </a:ext>
              </a:extLst>
            </p:cNvPr>
            <p:cNvSpPr txBox="1"/>
            <p:nvPr/>
          </p:nvSpPr>
          <p:spPr>
            <a:xfrm>
              <a:off x="1030288" y="4121399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cs-CZ" sz="14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Aby nám v přírodě bylo dobře, potřebujeme ovládat tábornické dovednosti.</a:t>
              </a:r>
              <a:endParaRPr sz="14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8" name="Google Shape;319;p20">
              <a:extLst>
                <a:ext uri="{FF2B5EF4-FFF2-40B4-BE49-F238E27FC236}">
                  <a16:creationId xmlns:a16="http://schemas.microsoft.com/office/drawing/2014/main" id="{6F3013DF-536E-4A82-BF83-25ADA765B5D7}"/>
                </a:ext>
              </a:extLst>
            </p:cNvPr>
            <p:cNvSpPr txBox="1"/>
            <p:nvPr/>
          </p:nvSpPr>
          <p:spPr>
            <a:xfrm>
              <a:off x="1030288" y="3514238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cs-CZ" sz="2267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Zarámování aktivity</a:t>
              </a:r>
              <a:endParaRPr sz="2267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pic>
        <p:nvPicPr>
          <p:cNvPr id="22" name="Obrázek 21">
            <a:extLst>
              <a:ext uri="{FF2B5EF4-FFF2-40B4-BE49-F238E27FC236}">
                <a16:creationId xmlns:a16="http://schemas.microsoft.com/office/drawing/2014/main" id="{184FFD97-BC87-47DA-A885-8FDA7BBA5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5819" y="3238053"/>
            <a:ext cx="1338946" cy="892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461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 p14:presetBounceEnd="6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76FF8933-11CF-4D77-A20F-A0FC3F6B6A5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Freeform 6">
            <a:extLst>
              <a:ext uri="{FF2B5EF4-FFF2-40B4-BE49-F238E27FC236}">
                <a16:creationId xmlns:a16="http://schemas.microsoft.com/office/drawing/2014/main" id="{7EB80518-3012-437D-80F3-8D0A6217C30B}"/>
              </a:ext>
            </a:extLst>
          </p:cNvPr>
          <p:cNvSpPr>
            <a:spLocks/>
          </p:cNvSpPr>
          <p:nvPr/>
        </p:nvSpPr>
        <p:spPr bwMode="auto">
          <a:xfrm>
            <a:off x="212772" y="251981"/>
            <a:ext cx="1487488" cy="2417763"/>
          </a:xfrm>
          <a:custGeom>
            <a:avLst/>
            <a:gdLst>
              <a:gd name="T0" fmla="*/ 255 w 391"/>
              <a:gd name="T1" fmla="*/ 635 h 635"/>
              <a:gd name="T2" fmla="*/ 268 w 391"/>
              <a:gd name="T3" fmla="*/ 612 h 635"/>
              <a:gd name="T4" fmla="*/ 217 w 391"/>
              <a:gd name="T5" fmla="*/ 583 h 635"/>
              <a:gd name="T6" fmla="*/ 192 w 391"/>
              <a:gd name="T7" fmla="*/ 568 h 635"/>
              <a:gd name="T8" fmla="*/ 146 w 391"/>
              <a:gd name="T9" fmla="*/ 541 h 635"/>
              <a:gd name="T10" fmla="*/ 169 w 391"/>
              <a:gd name="T11" fmla="*/ 507 h 635"/>
              <a:gd name="T12" fmla="*/ 61 w 391"/>
              <a:gd name="T13" fmla="*/ 105 h 635"/>
              <a:gd name="T14" fmla="*/ 0 w 391"/>
              <a:gd name="T15" fmla="*/ 79 h 635"/>
              <a:gd name="T16" fmla="*/ 25 w 391"/>
              <a:gd name="T17" fmla="*/ 0 h 635"/>
              <a:gd name="T18" fmla="*/ 102 w 391"/>
              <a:gd name="T19" fmla="*/ 34 h 635"/>
              <a:gd name="T20" fmla="*/ 258 w 391"/>
              <a:gd name="T21" fmla="*/ 512 h 635"/>
              <a:gd name="T22" fmla="*/ 309 w 391"/>
              <a:gd name="T23" fmla="*/ 541 h 635"/>
              <a:gd name="T24" fmla="*/ 323 w 391"/>
              <a:gd name="T25" fmla="*/ 517 h 635"/>
              <a:gd name="T26" fmla="*/ 391 w 391"/>
              <a:gd name="T27" fmla="*/ 635 h 635"/>
              <a:gd name="T28" fmla="*/ 255 w 391"/>
              <a:gd name="T29" fmla="*/ 635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1" h="635">
                <a:moveTo>
                  <a:pt x="255" y="635"/>
                </a:moveTo>
                <a:cubicBezTo>
                  <a:pt x="268" y="612"/>
                  <a:pt x="268" y="612"/>
                  <a:pt x="268" y="612"/>
                </a:cubicBezTo>
                <a:cubicBezTo>
                  <a:pt x="217" y="583"/>
                  <a:pt x="217" y="583"/>
                  <a:pt x="217" y="583"/>
                </a:cubicBezTo>
                <a:cubicBezTo>
                  <a:pt x="192" y="568"/>
                  <a:pt x="192" y="568"/>
                  <a:pt x="192" y="568"/>
                </a:cubicBezTo>
                <a:cubicBezTo>
                  <a:pt x="146" y="541"/>
                  <a:pt x="146" y="541"/>
                  <a:pt x="146" y="541"/>
                </a:cubicBezTo>
                <a:cubicBezTo>
                  <a:pt x="154" y="531"/>
                  <a:pt x="162" y="519"/>
                  <a:pt x="169" y="507"/>
                </a:cubicBezTo>
                <a:cubicBezTo>
                  <a:pt x="250" y="367"/>
                  <a:pt x="202" y="186"/>
                  <a:pt x="61" y="105"/>
                </a:cubicBezTo>
                <a:cubicBezTo>
                  <a:pt x="41" y="94"/>
                  <a:pt x="21" y="85"/>
                  <a:pt x="0" y="79"/>
                </a:cubicBezTo>
                <a:cubicBezTo>
                  <a:pt x="25" y="0"/>
                  <a:pt x="25" y="0"/>
                  <a:pt x="25" y="0"/>
                </a:cubicBezTo>
                <a:cubicBezTo>
                  <a:pt x="51" y="8"/>
                  <a:pt x="77" y="19"/>
                  <a:pt x="102" y="34"/>
                </a:cubicBezTo>
                <a:cubicBezTo>
                  <a:pt x="270" y="131"/>
                  <a:pt x="335" y="338"/>
                  <a:pt x="258" y="512"/>
                </a:cubicBezTo>
                <a:cubicBezTo>
                  <a:pt x="309" y="541"/>
                  <a:pt x="309" y="541"/>
                  <a:pt x="309" y="541"/>
                </a:cubicBezTo>
                <a:cubicBezTo>
                  <a:pt x="323" y="517"/>
                  <a:pt x="323" y="517"/>
                  <a:pt x="323" y="517"/>
                </a:cubicBezTo>
                <a:cubicBezTo>
                  <a:pt x="391" y="635"/>
                  <a:pt x="391" y="635"/>
                  <a:pt x="391" y="635"/>
                </a:cubicBezTo>
                <a:lnTo>
                  <a:pt x="255" y="63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D202B28-5AD7-4D20-BC02-CB7A438E2086}"/>
              </a:ext>
            </a:extLst>
          </p:cNvPr>
          <p:cNvSpPr txBox="1"/>
          <p:nvPr/>
        </p:nvSpPr>
        <p:spPr>
          <a:xfrm>
            <a:off x="212772" y="2902552"/>
            <a:ext cx="2448494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b="1" dirty="0"/>
              <a:t>Autentická zkušenost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D2D1259-908E-4C1D-825E-756FCD3752E0}"/>
              </a:ext>
            </a:extLst>
          </p:cNvPr>
          <p:cNvSpPr txBox="1"/>
          <p:nvPr/>
        </p:nvSpPr>
        <p:spPr>
          <a:xfrm>
            <a:off x="2530136" y="503580"/>
            <a:ext cx="6684885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/>
              <a:t>„Nechte hory mluvit samy za sebe.“ (R. </a:t>
            </a:r>
            <a:r>
              <a:rPr lang="cs-CZ" dirty="0" err="1"/>
              <a:t>Ballie</a:t>
            </a:r>
            <a:r>
              <a:rPr lang="cs-CZ" dirty="0"/>
              <a:t>, </a:t>
            </a:r>
            <a:r>
              <a:rPr lang="cs-CZ" dirty="0" err="1"/>
              <a:t>Outward</a:t>
            </a:r>
            <a:r>
              <a:rPr lang="cs-CZ" dirty="0"/>
              <a:t> </a:t>
            </a:r>
            <a:r>
              <a:rPr lang="cs-CZ" dirty="0" err="1"/>
              <a:t>Bound</a:t>
            </a:r>
            <a:r>
              <a:rPr lang="cs-CZ" dirty="0"/>
              <a:t>)</a:t>
            </a:r>
          </a:p>
        </p:txBody>
      </p:sp>
      <p:sp>
        <p:nvSpPr>
          <p:cNvPr id="40" name="TextBox 38">
            <a:extLst>
              <a:ext uri="{FF2B5EF4-FFF2-40B4-BE49-F238E27FC236}">
                <a16:creationId xmlns:a16="http://schemas.microsoft.com/office/drawing/2014/main" id="{EDD58A9D-4901-41FD-BD0B-7DB28D9E2B14}"/>
              </a:ext>
            </a:extLst>
          </p:cNvPr>
          <p:cNvSpPr txBox="1"/>
          <p:nvPr/>
        </p:nvSpPr>
        <p:spPr>
          <a:xfrm>
            <a:off x="2353476" y="5557131"/>
            <a:ext cx="5470253" cy="104233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r">
              <a:lnSpc>
                <a:spcPct val="120000"/>
              </a:lnSpc>
            </a:pPr>
            <a:r>
              <a:rPr lang="cs-CZ" sz="1600" b="1" dirty="0">
                <a:solidFill>
                  <a:schemeClr val="accent4"/>
                </a:solidFill>
              </a:rPr>
              <a:t>Klíčová role lektora</a:t>
            </a:r>
            <a:endParaRPr lang="en-US" sz="1600" b="1" dirty="0">
              <a:solidFill>
                <a:schemeClr val="accent4"/>
              </a:solidFill>
            </a:endParaRPr>
          </a:p>
          <a:p>
            <a:pPr algn="r">
              <a:lnSpc>
                <a:spcPct val="120000"/>
              </a:lnSpc>
            </a:pPr>
            <a:r>
              <a:rPr lang="cs-CZ" altLang="cs-CZ" sz="1400" dirty="0">
                <a:solidFill>
                  <a:schemeClr val="bg1"/>
                </a:solidFill>
              </a:rPr>
              <a:t>Lektor by měl být modelový vzor ve vztahu k přírodě, učení příkladem a nápodobou</a:t>
            </a:r>
            <a:r>
              <a:rPr lang="cs-CZ" altLang="cs-CZ" sz="1400" dirty="0"/>
              <a:t>.</a:t>
            </a:r>
          </a:p>
          <a:p>
            <a:pPr algn="r">
              <a:lnSpc>
                <a:spcPct val="120000"/>
              </a:lnSpc>
            </a:pPr>
            <a:r>
              <a:rPr lang="en-US" sz="1333" dirty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41" name="TextBox 50">
            <a:extLst>
              <a:ext uri="{FF2B5EF4-FFF2-40B4-BE49-F238E27FC236}">
                <a16:creationId xmlns:a16="http://schemas.microsoft.com/office/drawing/2014/main" id="{8742242B-2D25-4C4B-8568-B63062336D3E}"/>
              </a:ext>
            </a:extLst>
          </p:cNvPr>
          <p:cNvSpPr txBox="1"/>
          <p:nvPr/>
        </p:nvSpPr>
        <p:spPr>
          <a:xfrm>
            <a:off x="2024109" y="2315601"/>
            <a:ext cx="4477548" cy="4893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r">
              <a:lnSpc>
                <a:spcPct val="120000"/>
              </a:lnSpc>
            </a:pPr>
            <a:r>
              <a:rPr lang="cs-CZ" sz="1600" b="1" dirty="0">
                <a:solidFill>
                  <a:schemeClr val="accent1"/>
                </a:solidFill>
              </a:rPr>
              <a:t>K formativním zkušenostem dochází přirozeně</a:t>
            </a:r>
            <a:endParaRPr lang="en-US" sz="1600" b="1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1400" dirty="0"/>
              <a:t>Situace s potenciálem učení, ne předem připravené aktivity.</a:t>
            </a:r>
          </a:p>
        </p:txBody>
      </p:sp>
      <p:sp>
        <p:nvSpPr>
          <p:cNvPr id="42" name="TextBox 55">
            <a:extLst>
              <a:ext uri="{FF2B5EF4-FFF2-40B4-BE49-F238E27FC236}">
                <a16:creationId xmlns:a16="http://schemas.microsoft.com/office/drawing/2014/main" id="{99970C46-D15A-4DDE-BD12-F52AD02F688C}"/>
              </a:ext>
            </a:extLst>
          </p:cNvPr>
          <p:cNvSpPr txBox="1"/>
          <p:nvPr/>
        </p:nvSpPr>
        <p:spPr>
          <a:xfrm>
            <a:off x="2158472" y="3324117"/>
            <a:ext cx="5470253" cy="53675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r">
              <a:lnSpc>
                <a:spcPct val="120000"/>
              </a:lnSpc>
            </a:pPr>
            <a:r>
              <a:rPr lang="cs-CZ" sz="1600" b="1" dirty="0">
                <a:solidFill>
                  <a:schemeClr val="accent2"/>
                </a:solidFill>
              </a:rPr>
              <a:t>Příroda učí sama</a:t>
            </a:r>
            <a:endParaRPr lang="en-US" sz="1600" b="1" dirty="0">
              <a:solidFill>
                <a:schemeClr val="accent2"/>
              </a:solidFill>
            </a:endParaRPr>
          </a:p>
          <a:p>
            <a:pPr algn="r">
              <a:lnSpc>
                <a:spcPct val="120000"/>
              </a:lnSpc>
            </a:pPr>
            <a:r>
              <a:rPr lang="cs-CZ" altLang="cs-CZ" sz="1400" dirty="0">
                <a:solidFill>
                  <a:schemeClr val="bg1"/>
                </a:solidFill>
              </a:rPr>
              <a:t>Pobyt v přírodě má sám o sobě formativní účinek.</a:t>
            </a:r>
            <a:endParaRPr lang="en-US" sz="1333" dirty="0">
              <a:solidFill>
                <a:schemeClr val="bg1"/>
              </a:solidFill>
            </a:endParaRPr>
          </a:p>
        </p:txBody>
      </p:sp>
      <p:sp>
        <p:nvSpPr>
          <p:cNvPr id="43" name="TextBox 56">
            <a:extLst>
              <a:ext uri="{FF2B5EF4-FFF2-40B4-BE49-F238E27FC236}">
                <a16:creationId xmlns:a16="http://schemas.microsoft.com/office/drawing/2014/main" id="{42F0CD0D-53BE-4EC4-87E7-EAB5D5AA9516}"/>
              </a:ext>
            </a:extLst>
          </p:cNvPr>
          <p:cNvSpPr txBox="1"/>
          <p:nvPr/>
        </p:nvSpPr>
        <p:spPr>
          <a:xfrm>
            <a:off x="1927219" y="4385528"/>
            <a:ext cx="4059198" cy="78380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r">
              <a:lnSpc>
                <a:spcPct val="120000"/>
              </a:lnSpc>
            </a:pPr>
            <a:r>
              <a:rPr lang="cs-CZ" sz="1600" b="1" dirty="0">
                <a:solidFill>
                  <a:schemeClr val="accent3"/>
                </a:solidFill>
              </a:rPr>
              <a:t>Reflexe jen, když jsou potřeba</a:t>
            </a:r>
            <a:endParaRPr lang="en-US" sz="1600" b="1" dirty="0">
              <a:solidFill>
                <a:schemeClr val="accent3"/>
              </a:solidFill>
            </a:endParaRPr>
          </a:p>
          <a:p>
            <a:pPr algn="r">
              <a:lnSpc>
                <a:spcPct val="120000"/>
              </a:lnSpc>
            </a:pPr>
            <a:r>
              <a:rPr lang="cs-CZ" altLang="cs-CZ" sz="1400" dirty="0">
                <a:solidFill>
                  <a:schemeClr val="bg1"/>
                </a:solidFill>
              </a:rPr>
              <a:t>Osobní prožívání situace je cennější, než řízená diskuse</a:t>
            </a:r>
            <a:r>
              <a:rPr lang="cs-CZ" altLang="cs-CZ" sz="1400" dirty="0"/>
              <a:t>.</a:t>
            </a:r>
            <a:endParaRPr lang="en-US" sz="1333" dirty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lnSpc>
                <a:spcPct val="120000"/>
              </a:lnSpc>
            </a:pPr>
            <a:r>
              <a:rPr lang="en-US" sz="1333" dirty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93025779-4F42-41A0-AF81-8A31BB5D5923}"/>
              </a:ext>
            </a:extLst>
          </p:cNvPr>
          <p:cNvSpPr/>
          <p:nvPr/>
        </p:nvSpPr>
        <p:spPr>
          <a:xfrm rot="10800000">
            <a:off x="8016016" y="5039043"/>
            <a:ext cx="822401" cy="1818957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797"/>
          </a:p>
        </p:txBody>
      </p:sp>
      <p:grpSp>
        <p:nvGrpSpPr>
          <p:cNvPr id="45" name="Group 3">
            <a:extLst>
              <a:ext uri="{FF2B5EF4-FFF2-40B4-BE49-F238E27FC236}">
                <a16:creationId xmlns:a16="http://schemas.microsoft.com/office/drawing/2014/main" id="{6CDBFAC3-D82D-4F7E-9923-FD78E29555E8}"/>
              </a:ext>
            </a:extLst>
          </p:cNvPr>
          <p:cNvGrpSpPr/>
          <p:nvPr/>
        </p:nvGrpSpPr>
        <p:grpSpPr>
          <a:xfrm rot="10800000">
            <a:off x="6069532" y="4115001"/>
            <a:ext cx="2767291" cy="1025684"/>
            <a:chOff x="5065485" y="1137500"/>
            <a:chExt cx="4607759" cy="1556770"/>
          </a:xfrm>
          <a:solidFill>
            <a:schemeClr val="accent3"/>
          </a:solidFill>
        </p:grpSpPr>
        <p:grpSp>
          <p:nvGrpSpPr>
            <p:cNvPr id="46" name="Group 9">
              <a:extLst>
                <a:ext uri="{FF2B5EF4-FFF2-40B4-BE49-F238E27FC236}">
                  <a16:creationId xmlns:a16="http://schemas.microsoft.com/office/drawing/2014/main" id="{6B05A0CC-DB45-4BD5-A89E-FFEF42BC7825}"/>
                </a:ext>
              </a:extLst>
            </p:cNvPr>
            <p:cNvGrpSpPr/>
            <p:nvPr/>
          </p:nvGrpSpPr>
          <p:grpSpPr>
            <a:xfrm>
              <a:off x="5065485" y="1291770"/>
              <a:ext cx="3265716" cy="1248228"/>
              <a:chOff x="5065485" y="1291770"/>
              <a:chExt cx="3265716" cy="1248228"/>
            </a:xfrm>
            <a:grpFill/>
          </p:grpSpPr>
          <p:sp>
            <p:nvSpPr>
              <p:cNvPr id="48" name="Right Triangle 11">
                <a:extLst>
                  <a:ext uri="{FF2B5EF4-FFF2-40B4-BE49-F238E27FC236}">
                    <a16:creationId xmlns:a16="http://schemas.microsoft.com/office/drawing/2014/main" id="{A55D2656-616F-4C6C-A4E8-EDCC9929EBC3}"/>
                  </a:ext>
                </a:extLst>
              </p:cNvPr>
              <p:cNvSpPr/>
              <p:nvPr/>
            </p:nvSpPr>
            <p:spPr>
              <a:xfrm rot="10800000">
                <a:off x="5065485" y="1291771"/>
                <a:ext cx="1248227" cy="1248227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797"/>
              </a:p>
            </p:txBody>
          </p:sp>
          <p:sp>
            <p:nvSpPr>
              <p:cNvPr id="49" name="Rectangle 12">
                <a:extLst>
                  <a:ext uri="{FF2B5EF4-FFF2-40B4-BE49-F238E27FC236}">
                    <a16:creationId xmlns:a16="http://schemas.microsoft.com/office/drawing/2014/main" id="{A5B8422F-B2E0-434E-B3E9-F5CA326718D8}"/>
                  </a:ext>
                </a:extLst>
              </p:cNvPr>
              <p:cNvSpPr/>
              <p:nvPr/>
            </p:nvSpPr>
            <p:spPr>
              <a:xfrm>
                <a:off x="6313713" y="1291770"/>
                <a:ext cx="2017488" cy="124822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797"/>
              </a:p>
            </p:txBody>
          </p:sp>
        </p:grpSp>
        <p:sp>
          <p:nvSpPr>
            <p:cNvPr id="47" name="Isosceles Triangle 10">
              <a:extLst>
                <a:ext uri="{FF2B5EF4-FFF2-40B4-BE49-F238E27FC236}">
                  <a16:creationId xmlns:a16="http://schemas.microsoft.com/office/drawing/2014/main" id="{581729F6-BBC1-4DD2-B77E-0F5B1CB59CA3}"/>
                </a:ext>
              </a:extLst>
            </p:cNvPr>
            <p:cNvSpPr/>
            <p:nvPr/>
          </p:nvSpPr>
          <p:spPr>
            <a:xfrm rot="5400000">
              <a:off x="8223838" y="1244863"/>
              <a:ext cx="1556770" cy="134204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797"/>
            </a:p>
          </p:txBody>
        </p:sp>
      </p:grpSp>
      <p:sp>
        <p:nvSpPr>
          <p:cNvPr id="50" name="Rectangle 14">
            <a:extLst>
              <a:ext uri="{FF2B5EF4-FFF2-40B4-BE49-F238E27FC236}">
                <a16:creationId xmlns:a16="http://schemas.microsoft.com/office/drawing/2014/main" id="{3CCE57BA-9058-44DB-A258-C5F5BE49DC6E}"/>
              </a:ext>
            </a:extLst>
          </p:cNvPr>
          <p:cNvSpPr/>
          <p:nvPr/>
        </p:nvSpPr>
        <p:spPr>
          <a:xfrm rot="10800000">
            <a:off x="8957952" y="2971484"/>
            <a:ext cx="822401" cy="3886515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797"/>
          </a:p>
        </p:txBody>
      </p:sp>
      <p:grpSp>
        <p:nvGrpSpPr>
          <p:cNvPr id="51" name="Group 29">
            <a:extLst>
              <a:ext uri="{FF2B5EF4-FFF2-40B4-BE49-F238E27FC236}">
                <a16:creationId xmlns:a16="http://schemas.microsoft.com/office/drawing/2014/main" id="{F6FAA544-111E-4C5C-B71B-91E4AC4FC377}"/>
              </a:ext>
            </a:extLst>
          </p:cNvPr>
          <p:cNvGrpSpPr/>
          <p:nvPr/>
        </p:nvGrpSpPr>
        <p:grpSpPr>
          <a:xfrm rot="10800000">
            <a:off x="7628725" y="2149084"/>
            <a:ext cx="2151631" cy="822400"/>
            <a:chOff x="5065485" y="1291770"/>
            <a:chExt cx="3265716" cy="1248228"/>
          </a:xfrm>
          <a:solidFill>
            <a:schemeClr val="accent1"/>
          </a:solidFill>
        </p:grpSpPr>
        <p:sp>
          <p:nvSpPr>
            <p:cNvPr id="52" name="Right Triangle 31">
              <a:extLst>
                <a:ext uri="{FF2B5EF4-FFF2-40B4-BE49-F238E27FC236}">
                  <a16:creationId xmlns:a16="http://schemas.microsoft.com/office/drawing/2014/main" id="{45A16A9B-597A-44D1-B354-3597B2F3AE6C}"/>
                </a:ext>
              </a:extLst>
            </p:cNvPr>
            <p:cNvSpPr/>
            <p:nvPr/>
          </p:nvSpPr>
          <p:spPr>
            <a:xfrm rot="10800000">
              <a:off x="5065485" y="1291771"/>
              <a:ext cx="1248227" cy="1248227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797"/>
            </a:p>
          </p:txBody>
        </p:sp>
        <p:sp>
          <p:nvSpPr>
            <p:cNvPr id="53" name="Rectangle 32">
              <a:extLst>
                <a:ext uri="{FF2B5EF4-FFF2-40B4-BE49-F238E27FC236}">
                  <a16:creationId xmlns:a16="http://schemas.microsoft.com/office/drawing/2014/main" id="{4A2E8719-EF64-4DE4-AD80-1CBB8D0C8397}"/>
                </a:ext>
              </a:extLst>
            </p:cNvPr>
            <p:cNvSpPr/>
            <p:nvPr/>
          </p:nvSpPr>
          <p:spPr>
            <a:xfrm>
              <a:off x="6313713" y="1291770"/>
              <a:ext cx="2017488" cy="12482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797"/>
            </a:p>
          </p:txBody>
        </p:sp>
      </p:grpSp>
      <p:sp>
        <p:nvSpPr>
          <p:cNvPr id="54" name="Isosceles Triangle 30">
            <a:extLst>
              <a:ext uri="{FF2B5EF4-FFF2-40B4-BE49-F238E27FC236}">
                <a16:creationId xmlns:a16="http://schemas.microsoft.com/office/drawing/2014/main" id="{1974FDFF-E482-4D64-BA8B-5B4E51A24803}"/>
              </a:ext>
            </a:extLst>
          </p:cNvPr>
          <p:cNvSpPr/>
          <p:nvPr/>
        </p:nvSpPr>
        <p:spPr>
          <a:xfrm rot="16200000">
            <a:off x="6673779" y="2131783"/>
            <a:ext cx="1025684" cy="884211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797"/>
          </a:p>
        </p:txBody>
      </p:sp>
      <p:sp>
        <p:nvSpPr>
          <p:cNvPr id="55" name="Rectangle 34">
            <a:extLst>
              <a:ext uri="{FF2B5EF4-FFF2-40B4-BE49-F238E27FC236}">
                <a16:creationId xmlns:a16="http://schemas.microsoft.com/office/drawing/2014/main" id="{5B3E7568-53DA-47C0-8C90-FA3DDE1E0CA2}"/>
              </a:ext>
            </a:extLst>
          </p:cNvPr>
          <p:cNvSpPr/>
          <p:nvPr/>
        </p:nvSpPr>
        <p:spPr>
          <a:xfrm rot="10800000">
            <a:off x="9899886" y="4010771"/>
            <a:ext cx="822401" cy="2847228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797"/>
          </a:p>
        </p:txBody>
      </p:sp>
      <p:grpSp>
        <p:nvGrpSpPr>
          <p:cNvPr id="56" name="Group 16">
            <a:extLst>
              <a:ext uri="{FF2B5EF4-FFF2-40B4-BE49-F238E27FC236}">
                <a16:creationId xmlns:a16="http://schemas.microsoft.com/office/drawing/2014/main" id="{DA3A2993-4173-403E-90F4-1C6BD831E587}"/>
              </a:ext>
            </a:extLst>
          </p:cNvPr>
          <p:cNvGrpSpPr/>
          <p:nvPr/>
        </p:nvGrpSpPr>
        <p:grpSpPr>
          <a:xfrm>
            <a:off x="8629977" y="5144069"/>
            <a:ext cx="3035841" cy="1025684"/>
            <a:chOff x="4797221" y="3821287"/>
            <a:chExt cx="2276881" cy="769263"/>
          </a:xfrm>
        </p:grpSpPr>
        <p:grpSp>
          <p:nvGrpSpPr>
            <p:cNvPr id="57" name="Group 46">
              <a:extLst>
                <a:ext uri="{FF2B5EF4-FFF2-40B4-BE49-F238E27FC236}">
                  <a16:creationId xmlns:a16="http://schemas.microsoft.com/office/drawing/2014/main" id="{7657636E-4219-4D33-98F7-2D3A5D929CF7}"/>
                </a:ext>
              </a:extLst>
            </p:cNvPr>
            <p:cNvGrpSpPr/>
            <p:nvPr/>
          </p:nvGrpSpPr>
          <p:grpSpPr>
            <a:xfrm rot="10800000">
              <a:off x="5460379" y="3897519"/>
              <a:ext cx="1613723" cy="616800"/>
              <a:chOff x="5065485" y="1291770"/>
              <a:chExt cx="3265716" cy="1248228"/>
            </a:xfrm>
          </p:grpSpPr>
          <p:sp>
            <p:nvSpPr>
              <p:cNvPr id="59" name="Right Triangle 48">
                <a:extLst>
                  <a:ext uri="{FF2B5EF4-FFF2-40B4-BE49-F238E27FC236}">
                    <a16:creationId xmlns:a16="http://schemas.microsoft.com/office/drawing/2014/main" id="{0DFC2CAC-B581-4115-94DB-39AA19362002}"/>
                  </a:ext>
                </a:extLst>
              </p:cNvPr>
              <p:cNvSpPr/>
              <p:nvPr/>
            </p:nvSpPr>
            <p:spPr>
              <a:xfrm rot="10800000">
                <a:off x="5065485" y="1291771"/>
                <a:ext cx="1248227" cy="1248227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797"/>
              </a:p>
            </p:txBody>
          </p:sp>
          <p:sp>
            <p:nvSpPr>
              <p:cNvPr id="60" name="Rectangle 49">
                <a:extLst>
                  <a:ext uri="{FF2B5EF4-FFF2-40B4-BE49-F238E27FC236}">
                    <a16:creationId xmlns:a16="http://schemas.microsoft.com/office/drawing/2014/main" id="{8A5375CC-33C9-4E09-948D-3B530180D3D2}"/>
                  </a:ext>
                </a:extLst>
              </p:cNvPr>
              <p:cNvSpPr/>
              <p:nvPr/>
            </p:nvSpPr>
            <p:spPr>
              <a:xfrm>
                <a:off x="6313713" y="1291770"/>
                <a:ext cx="2017488" cy="124822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797"/>
              </a:p>
            </p:txBody>
          </p:sp>
        </p:grpSp>
        <p:sp>
          <p:nvSpPr>
            <p:cNvPr id="58" name="Isosceles Triangle 47">
              <a:extLst>
                <a:ext uri="{FF2B5EF4-FFF2-40B4-BE49-F238E27FC236}">
                  <a16:creationId xmlns:a16="http://schemas.microsoft.com/office/drawing/2014/main" id="{CDB26C0B-4000-4529-AF50-F5998379DE44}"/>
                </a:ext>
              </a:extLst>
            </p:cNvPr>
            <p:cNvSpPr/>
            <p:nvPr/>
          </p:nvSpPr>
          <p:spPr>
            <a:xfrm rot="16200000">
              <a:off x="4744168" y="3874340"/>
              <a:ext cx="769263" cy="663158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797"/>
            </a:p>
          </p:txBody>
        </p:sp>
      </p:grpSp>
      <p:sp>
        <p:nvSpPr>
          <p:cNvPr id="61" name="Rectangle 57">
            <a:extLst>
              <a:ext uri="{FF2B5EF4-FFF2-40B4-BE49-F238E27FC236}">
                <a16:creationId xmlns:a16="http://schemas.microsoft.com/office/drawing/2014/main" id="{ECA289A6-E934-4094-A611-B6D1202168D9}"/>
              </a:ext>
            </a:extLst>
          </p:cNvPr>
          <p:cNvSpPr/>
          <p:nvPr/>
        </p:nvSpPr>
        <p:spPr>
          <a:xfrm rot="10800000">
            <a:off x="10842094" y="6068110"/>
            <a:ext cx="822401" cy="789889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797"/>
          </a:p>
        </p:txBody>
      </p:sp>
      <p:grpSp>
        <p:nvGrpSpPr>
          <p:cNvPr id="62" name="Group 63">
            <a:extLst>
              <a:ext uri="{FF2B5EF4-FFF2-40B4-BE49-F238E27FC236}">
                <a16:creationId xmlns:a16="http://schemas.microsoft.com/office/drawing/2014/main" id="{E3E52E6E-44B5-4475-B29C-7D8F94D285BF}"/>
              </a:ext>
            </a:extLst>
          </p:cNvPr>
          <p:cNvGrpSpPr/>
          <p:nvPr/>
        </p:nvGrpSpPr>
        <p:grpSpPr>
          <a:xfrm rot="10800000">
            <a:off x="7954999" y="3086731"/>
            <a:ext cx="2767291" cy="1025684"/>
            <a:chOff x="5065485" y="1137500"/>
            <a:chExt cx="4607759" cy="1556770"/>
          </a:xfrm>
          <a:solidFill>
            <a:schemeClr val="accent2"/>
          </a:solidFill>
        </p:grpSpPr>
        <p:grpSp>
          <p:nvGrpSpPr>
            <p:cNvPr id="63" name="Group 64">
              <a:extLst>
                <a:ext uri="{FF2B5EF4-FFF2-40B4-BE49-F238E27FC236}">
                  <a16:creationId xmlns:a16="http://schemas.microsoft.com/office/drawing/2014/main" id="{1360EA11-89F0-4BAD-8E42-8C62F880FA36}"/>
                </a:ext>
              </a:extLst>
            </p:cNvPr>
            <p:cNvGrpSpPr/>
            <p:nvPr/>
          </p:nvGrpSpPr>
          <p:grpSpPr>
            <a:xfrm>
              <a:off x="5065485" y="1291770"/>
              <a:ext cx="3265716" cy="1248228"/>
              <a:chOff x="5065485" y="1291770"/>
              <a:chExt cx="3265716" cy="1248228"/>
            </a:xfrm>
            <a:grpFill/>
          </p:grpSpPr>
          <p:sp>
            <p:nvSpPr>
              <p:cNvPr id="65" name="Right Triangle 66">
                <a:extLst>
                  <a:ext uri="{FF2B5EF4-FFF2-40B4-BE49-F238E27FC236}">
                    <a16:creationId xmlns:a16="http://schemas.microsoft.com/office/drawing/2014/main" id="{4825496E-5F11-47D2-A6A9-F19BCED12C04}"/>
                  </a:ext>
                </a:extLst>
              </p:cNvPr>
              <p:cNvSpPr/>
              <p:nvPr/>
            </p:nvSpPr>
            <p:spPr>
              <a:xfrm rot="10800000">
                <a:off x="5065485" y="1291771"/>
                <a:ext cx="1248227" cy="1248227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797"/>
              </a:p>
            </p:txBody>
          </p:sp>
          <p:sp>
            <p:nvSpPr>
              <p:cNvPr id="66" name="Rectangle 67">
                <a:extLst>
                  <a:ext uri="{FF2B5EF4-FFF2-40B4-BE49-F238E27FC236}">
                    <a16:creationId xmlns:a16="http://schemas.microsoft.com/office/drawing/2014/main" id="{A084BD0D-F42E-4470-8440-568F0BD58D03}"/>
                  </a:ext>
                </a:extLst>
              </p:cNvPr>
              <p:cNvSpPr/>
              <p:nvPr/>
            </p:nvSpPr>
            <p:spPr>
              <a:xfrm>
                <a:off x="6313713" y="1291770"/>
                <a:ext cx="2017488" cy="124822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797"/>
              </a:p>
            </p:txBody>
          </p:sp>
        </p:grpSp>
        <p:sp>
          <p:nvSpPr>
            <p:cNvPr id="64" name="Isosceles Triangle 65">
              <a:extLst>
                <a:ext uri="{FF2B5EF4-FFF2-40B4-BE49-F238E27FC236}">
                  <a16:creationId xmlns:a16="http://schemas.microsoft.com/office/drawing/2014/main" id="{D87A05FF-1D70-416C-96B9-CE13CD9C4236}"/>
                </a:ext>
              </a:extLst>
            </p:cNvPr>
            <p:cNvSpPr/>
            <p:nvPr/>
          </p:nvSpPr>
          <p:spPr>
            <a:xfrm rot="5400000">
              <a:off x="8223838" y="1244863"/>
              <a:ext cx="1556770" cy="134204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797"/>
            </a:p>
          </p:txBody>
        </p:sp>
      </p:grpSp>
    </p:spTree>
    <p:extLst>
      <p:ext uri="{BB962C8B-B14F-4D97-AF65-F5344CB8AC3E}">
        <p14:creationId xmlns:p14="http://schemas.microsoft.com/office/powerpoint/2010/main" val="41470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withEffect" p14:presetBounceEnd="6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>
            <a:extLst>
              <a:ext uri="{FF2B5EF4-FFF2-40B4-BE49-F238E27FC236}">
                <a16:creationId xmlns:a16="http://schemas.microsoft.com/office/drawing/2014/main" id="{E17FB21C-6254-496B-9969-304FAA1E689C}"/>
              </a:ext>
            </a:extLst>
          </p:cNvPr>
          <p:cNvSpPr>
            <a:spLocks/>
          </p:cNvSpPr>
          <p:nvPr/>
        </p:nvSpPr>
        <p:spPr bwMode="auto">
          <a:xfrm>
            <a:off x="317284" y="194538"/>
            <a:ext cx="2787650" cy="1192213"/>
          </a:xfrm>
          <a:custGeom>
            <a:avLst/>
            <a:gdLst>
              <a:gd name="T0" fmla="*/ 733 w 733"/>
              <a:gd name="T1" fmla="*/ 166 h 313"/>
              <a:gd name="T2" fmla="*/ 665 w 733"/>
              <a:gd name="T3" fmla="*/ 216 h 313"/>
              <a:gd name="T4" fmla="*/ 173 w 733"/>
              <a:gd name="T5" fmla="*/ 113 h 313"/>
              <a:gd name="T6" fmla="*/ 122 w 733"/>
              <a:gd name="T7" fmla="*/ 142 h 313"/>
              <a:gd name="T8" fmla="*/ 136 w 733"/>
              <a:gd name="T9" fmla="*/ 166 h 313"/>
              <a:gd name="T10" fmla="*/ 0 w 733"/>
              <a:gd name="T11" fmla="*/ 166 h 313"/>
              <a:gd name="T12" fmla="*/ 68 w 733"/>
              <a:gd name="T13" fmla="*/ 48 h 313"/>
              <a:gd name="T14" fmla="*/ 81 w 733"/>
              <a:gd name="T15" fmla="*/ 71 h 313"/>
              <a:gd name="T16" fmla="*/ 132 w 733"/>
              <a:gd name="T17" fmla="*/ 42 h 313"/>
              <a:gd name="T18" fmla="*/ 157 w 733"/>
              <a:gd name="T19" fmla="*/ 27 h 313"/>
              <a:gd name="T20" fmla="*/ 204 w 733"/>
              <a:gd name="T21" fmla="*/ 0 h 313"/>
              <a:gd name="T22" fmla="*/ 222 w 733"/>
              <a:gd name="T23" fmla="*/ 37 h 313"/>
              <a:gd name="T24" fmla="*/ 624 w 733"/>
              <a:gd name="T25" fmla="*/ 145 h 313"/>
              <a:gd name="T26" fmla="*/ 677 w 733"/>
              <a:gd name="T27" fmla="*/ 106 h 313"/>
              <a:gd name="T28" fmla="*/ 733 w 733"/>
              <a:gd name="T29" fmla="*/ 166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33" h="313">
                <a:moveTo>
                  <a:pt x="733" y="166"/>
                </a:moveTo>
                <a:cubicBezTo>
                  <a:pt x="713" y="185"/>
                  <a:pt x="690" y="202"/>
                  <a:pt x="665" y="216"/>
                </a:cubicBezTo>
                <a:cubicBezTo>
                  <a:pt x="497" y="313"/>
                  <a:pt x="285" y="266"/>
                  <a:pt x="173" y="113"/>
                </a:cubicBezTo>
                <a:cubicBezTo>
                  <a:pt x="122" y="142"/>
                  <a:pt x="122" y="142"/>
                  <a:pt x="122" y="142"/>
                </a:cubicBezTo>
                <a:cubicBezTo>
                  <a:pt x="136" y="166"/>
                  <a:pt x="136" y="166"/>
                  <a:pt x="136" y="166"/>
                </a:cubicBezTo>
                <a:cubicBezTo>
                  <a:pt x="0" y="166"/>
                  <a:pt x="0" y="166"/>
                  <a:pt x="0" y="166"/>
                </a:cubicBezTo>
                <a:cubicBezTo>
                  <a:pt x="68" y="48"/>
                  <a:pt x="68" y="48"/>
                  <a:pt x="68" y="48"/>
                </a:cubicBezTo>
                <a:cubicBezTo>
                  <a:pt x="81" y="71"/>
                  <a:pt x="81" y="71"/>
                  <a:pt x="81" y="71"/>
                </a:cubicBezTo>
                <a:cubicBezTo>
                  <a:pt x="132" y="42"/>
                  <a:pt x="132" y="42"/>
                  <a:pt x="132" y="42"/>
                </a:cubicBezTo>
                <a:cubicBezTo>
                  <a:pt x="157" y="27"/>
                  <a:pt x="157" y="27"/>
                  <a:pt x="157" y="27"/>
                </a:cubicBezTo>
                <a:cubicBezTo>
                  <a:pt x="204" y="0"/>
                  <a:pt x="204" y="0"/>
                  <a:pt x="204" y="0"/>
                </a:cubicBezTo>
                <a:cubicBezTo>
                  <a:pt x="209" y="13"/>
                  <a:pt x="215" y="25"/>
                  <a:pt x="222" y="37"/>
                </a:cubicBezTo>
                <a:cubicBezTo>
                  <a:pt x="303" y="178"/>
                  <a:pt x="483" y="226"/>
                  <a:pt x="624" y="145"/>
                </a:cubicBezTo>
                <a:cubicBezTo>
                  <a:pt x="643" y="134"/>
                  <a:pt x="661" y="121"/>
                  <a:pt x="677" y="106"/>
                </a:cubicBezTo>
                <a:lnTo>
                  <a:pt x="733" y="16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6BF80CE-CE1A-45C7-9A84-4B14D880EE18}"/>
              </a:ext>
            </a:extLst>
          </p:cNvPr>
          <p:cNvSpPr txBox="1"/>
          <p:nvPr/>
        </p:nvSpPr>
        <p:spPr>
          <a:xfrm>
            <a:off x="317284" y="1507664"/>
            <a:ext cx="2448494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b="1" dirty="0"/>
              <a:t>Transformativní zkušenost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E2779096-1413-4C5A-9558-78EA69065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7284" y="2495793"/>
            <a:ext cx="3087688" cy="2208213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3E0C07C1-D981-4694-AF83-CBF204789C51}"/>
              </a:ext>
            </a:extLst>
          </p:cNvPr>
          <p:cNvSpPr txBox="1"/>
          <p:nvPr/>
        </p:nvSpPr>
        <p:spPr>
          <a:xfrm>
            <a:off x="317284" y="4829452"/>
            <a:ext cx="308768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Prázdninová škola Lipnice: metodika dramaturgie, používaná především pro pobytové programy v přírodě.</a:t>
            </a:r>
          </a:p>
          <a:p>
            <a:r>
              <a:rPr lang="cs-CZ" sz="1400" dirty="0"/>
              <a:t>Foto: Archiv JČ</a:t>
            </a:r>
          </a:p>
        </p:txBody>
      </p:sp>
      <p:sp>
        <p:nvSpPr>
          <p:cNvPr id="8" name="TextBox 38">
            <a:extLst>
              <a:ext uri="{FF2B5EF4-FFF2-40B4-BE49-F238E27FC236}">
                <a16:creationId xmlns:a16="http://schemas.microsoft.com/office/drawing/2014/main" id="{BB0443EA-FC55-42E1-AF6D-62B07E635FA5}"/>
              </a:ext>
            </a:extLst>
          </p:cNvPr>
          <p:cNvSpPr txBox="1"/>
          <p:nvPr/>
        </p:nvSpPr>
        <p:spPr>
          <a:xfrm>
            <a:off x="3104934" y="5557131"/>
            <a:ext cx="4718795" cy="104233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r">
              <a:lnSpc>
                <a:spcPct val="120000"/>
              </a:lnSpc>
            </a:pPr>
            <a:r>
              <a:rPr lang="cs-CZ" sz="1600" b="1" dirty="0">
                <a:solidFill>
                  <a:schemeClr val="accent4"/>
                </a:solidFill>
              </a:rPr>
              <a:t>Reflexe ano, ale ne na úkor zážitku</a:t>
            </a:r>
            <a:endParaRPr lang="en-US" sz="1600" b="1" dirty="0">
              <a:solidFill>
                <a:schemeClr val="accent4"/>
              </a:solidFill>
            </a:endParaRPr>
          </a:p>
          <a:p>
            <a:pPr algn="r">
              <a:lnSpc>
                <a:spcPct val="120000"/>
              </a:lnSpc>
            </a:pPr>
            <a:r>
              <a:rPr lang="cs-CZ" altLang="cs-CZ" sz="1400" dirty="0"/>
              <a:t>Reflexe zaměřená spíše na emoce a prožívání, zařazovány především po klíčových aktivitách.</a:t>
            </a:r>
          </a:p>
          <a:p>
            <a:pPr algn="r">
              <a:lnSpc>
                <a:spcPct val="120000"/>
              </a:lnSpc>
            </a:pPr>
            <a:r>
              <a:rPr lang="en-US" sz="1333" dirty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9" name="TextBox 50">
            <a:extLst>
              <a:ext uri="{FF2B5EF4-FFF2-40B4-BE49-F238E27FC236}">
                <a16:creationId xmlns:a16="http://schemas.microsoft.com/office/drawing/2014/main" id="{C6742C79-F1C1-46E3-B05C-E0E92854AF7C}"/>
              </a:ext>
            </a:extLst>
          </p:cNvPr>
          <p:cNvSpPr txBox="1"/>
          <p:nvPr/>
        </p:nvSpPr>
        <p:spPr>
          <a:xfrm>
            <a:off x="3524435" y="1822404"/>
            <a:ext cx="3220080" cy="13467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r">
              <a:lnSpc>
                <a:spcPct val="120000"/>
              </a:lnSpc>
            </a:pPr>
            <a:r>
              <a:rPr lang="cs-CZ" sz="1600" b="1" dirty="0">
                <a:solidFill>
                  <a:schemeClr val="accent1"/>
                </a:solidFill>
              </a:rPr>
              <a:t>Silnými zážitky k osobnostní proměně</a:t>
            </a:r>
          </a:p>
          <a:p>
            <a:pPr algn="r">
              <a:lnSpc>
                <a:spcPct val="120000"/>
              </a:lnSpc>
            </a:pPr>
            <a:r>
              <a:rPr lang="cs-CZ" altLang="cs-CZ" sz="1400" dirty="0"/>
              <a:t>Cílené a naplánované aktivity se silnými emocionálním potenciálem („emoční vrcholy“)</a:t>
            </a:r>
            <a:endParaRPr lang="cs-CZ" sz="1400" dirty="0">
              <a:solidFill>
                <a:schemeClr val="accent1"/>
              </a:solidFill>
            </a:endParaRPr>
          </a:p>
          <a:p>
            <a:pPr algn="r">
              <a:lnSpc>
                <a:spcPct val="120000"/>
              </a:lnSpc>
            </a:pP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10" name="TextBox 55">
            <a:extLst>
              <a:ext uri="{FF2B5EF4-FFF2-40B4-BE49-F238E27FC236}">
                <a16:creationId xmlns:a16="http://schemas.microsoft.com/office/drawing/2014/main" id="{F7E3DC54-2767-4F90-9100-F7429606F3FC}"/>
              </a:ext>
            </a:extLst>
          </p:cNvPr>
          <p:cNvSpPr txBox="1"/>
          <p:nvPr/>
        </p:nvSpPr>
        <p:spPr>
          <a:xfrm>
            <a:off x="3601932" y="3229064"/>
            <a:ext cx="4026793" cy="79528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r">
              <a:lnSpc>
                <a:spcPct val="120000"/>
              </a:lnSpc>
            </a:pPr>
            <a:r>
              <a:rPr lang="cs-CZ" sz="1600" b="1" dirty="0">
                <a:solidFill>
                  <a:schemeClr val="accent2"/>
                </a:solidFill>
              </a:rPr>
              <a:t>Klíčová role autorů programu a „instruktorů“</a:t>
            </a:r>
            <a:endParaRPr lang="en-US" sz="1600" b="1" dirty="0">
              <a:solidFill>
                <a:schemeClr val="accent2"/>
              </a:solidFill>
            </a:endParaRPr>
          </a:p>
          <a:p>
            <a:pPr algn="r">
              <a:lnSpc>
                <a:spcPct val="120000"/>
              </a:lnSpc>
            </a:pPr>
            <a:r>
              <a:rPr lang="cs-CZ" altLang="cs-CZ" sz="1400" dirty="0"/>
              <a:t>Aktivity předem připravené, účastníci procházejí programem. </a:t>
            </a:r>
            <a:r>
              <a:rPr lang="en-US" sz="1333" dirty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11" name="TextBox 56">
            <a:extLst>
              <a:ext uri="{FF2B5EF4-FFF2-40B4-BE49-F238E27FC236}">
                <a16:creationId xmlns:a16="http://schemas.microsoft.com/office/drawing/2014/main" id="{EFD6398B-C829-4AD2-BE4B-321935189EA3}"/>
              </a:ext>
            </a:extLst>
          </p:cNvPr>
          <p:cNvSpPr txBox="1"/>
          <p:nvPr/>
        </p:nvSpPr>
        <p:spPr>
          <a:xfrm>
            <a:off x="3524435" y="3997730"/>
            <a:ext cx="2461982" cy="155940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r">
              <a:lnSpc>
                <a:spcPct val="120000"/>
              </a:lnSpc>
            </a:pPr>
            <a:r>
              <a:rPr lang="cs-CZ" sz="1600" b="1" dirty="0">
                <a:solidFill>
                  <a:schemeClr val="accent3"/>
                </a:solidFill>
              </a:rPr>
              <a:t>Téma, vlna, zásady</a:t>
            </a:r>
            <a:endParaRPr lang="en-US" sz="1600" b="1" dirty="0">
              <a:solidFill>
                <a:schemeClr val="accent3"/>
              </a:solidFill>
            </a:endParaRPr>
          </a:p>
          <a:p>
            <a:pPr algn="r">
              <a:lnSpc>
                <a:spcPct val="120000"/>
              </a:lnSpc>
            </a:pPr>
            <a:r>
              <a:rPr lang="cs-CZ" altLang="cs-CZ" sz="1400" dirty="0"/>
              <a:t>Komunikuje společné téma (sdělení), promyšleně střídá různé typy aktivit s cílem maximalizace efektu</a:t>
            </a:r>
          </a:p>
          <a:p>
            <a:pPr algn="r">
              <a:lnSpc>
                <a:spcPct val="120000"/>
              </a:lnSpc>
            </a:pPr>
            <a:r>
              <a:rPr lang="en-US" sz="1333" dirty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FAE669E3-8289-4EF2-AA05-F3A3B05BEC24}"/>
              </a:ext>
            </a:extLst>
          </p:cNvPr>
          <p:cNvSpPr/>
          <p:nvPr/>
        </p:nvSpPr>
        <p:spPr>
          <a:xfrm rot="10800000">
            <a:off x="8016016" y="5039043"/>
            <a:ext cx="822401" cy="1818957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797"/>
          </a:p>
        </p:txBody>
      </p:sp>
      <p:grpSp>
        <p:nvGrpSpPr>
          <p:cNvPr id="13" name="Group 3">
            <a:extLst>
              <a:ext uri="{FF2B5EF4-FFF2-40B4-BE49-F238E27FC236}">
                <a16:creationId xmlns:a16="http://schemas.microsoft.com/office/drawing/2014/main" id="{ADEE82F8-0015-41F1-BDF4-6B36554ED1AC}"/>
              </a:ext>
            </a:extLst>
          </p:cNvPr>
          <p:cNvGrpSpPr/>
          <p:nvPr/>
        </p:nvGrpSpPr>
        <p:grpSpPr>
          <a:xfrm rot="10800000">
            <a:off x="6069532" y="4115001"/>
            <a:ext cx="2767291" cy="1025684"/>
            <a:chOff x="5065485" y="1137500"/>
            <a:chExt cx="4607759" cy="1556770"/>
          </a:xfrm>
          <a:solidFill>
            <a:schemeClr val="accent3"/>
          </a:solidFill>
        </p:grpSpPr>
        <p:grpSp>
          <p:nvGrpSpPr>
            <p:cNvPr id="14" name="Group 9">
              <a:extLst>
                <a:ext uri="{FF2B5EF4-FFF2-40B4-BE49-F238E27FC236}">
                  <a16:creationId xmlns:a16="http://schemas.microsoft.com/office/drawing/2014/main" id="{071230CF-ACD6-49E3-AAC6-05C2A1CA70A3}"/>
                </a:ext>
              </a:extLst>
            </p:cNvPr>
            <p:cNvGrpSpPr/>
            <p:nvPr/>
          </p:nvGrpSpPr>
          <p:grpSpPr>
            <a:xfrm>
              <a:off x="5065485" y="1291770"/>
              <a:ext cx="3265716" cy="1248228"/>
              <a:chOff x="5065485" y="1291770"/>
              <a:chExt cx="3265716" cy="1248228"/>
            </a:xfrm>
            <a:grpFill/>
          </p:grpSpPr>
          <p:sp>
            <p:nvSpPr>
              <p:cNvPr id="16" name="Right Triangle 11">
                <a:extLst>
                  <a:ext uri="{FF2B5EF4-FFF2-40B4-BE49-F238E27FC236}">
                    <a16:creationId xmlns:a16="http://schemas.microsoft.com/office/drawing/2014/main" id="{DC98FA19-2614-46BF-A239-FB1215F6F477}"/>
                  </a:ext>
                </a:extLst>
              </p:cNvPr>
              <p:cNvSpPr/>
              <p:nvPr/>
            </p:nvSpPr>
            <p:spPr>
              <a:xfrm rot="10800000">
                <a:off x="5065485" y="1291771"/>
                <a:ext cx="1248227" cy="1248227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797"/>
              </a:p>
            </p:txBody>
          </p:sp>
          <p:sp>
            <p:nvSpPr>
              <p:cNvPr id="17" name="Rectangle 12">
                <a:extLst>
                  <a:ext uri="{FF2B5EF4-FFF2-40B4-BE49-F238E27FC236}">
                    <a16:creationId xmlns:a16="http://schemas.microsoft.com/office/drawing/2014/main" id="{CE967D3D-C785-40DA-9E50-FFB8EEE3D2DA}"/>
                  </a:ext>
                </a:extLst>
              </p:cNvPr>
              <p:cNvSpPr/>
              <p:nvPr/>
            </p:nvSpPr>
            <p:spPr>
              <a:xfrm>
                <a:off x="6313713" y="1291770"/>
                <a:ext cx="2017488" cy="124822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797"/>
              </a:p>
            </p:txBody>
          </p:sp>
        </p:grpSp>
        <p:sp>
          <p:nvSpPr>
            <p:cNvPr id="15" name="Isosceles Triangle 10">
              <a:extLst>
                <a:ext uri="{FF2B5EF4-FFF2-40B4-BE49-F238E27FC236}">
                  <a16:creationId xmlns:a16="http://schemas.microsoft.com/office/drawing/2014/main" id="{E8067909-15FE-46CC-9B28-ECDFD1399072}"/>
                </a:ext>
              </a:extLst>
            </p:cNvPr>
            <p:cNvSpPr/>
            <p:nvPr/>
          </p:nvSpPr>
          <p:spPr>
            <a:xfrm rot="5400000">
              <a:off x="8223838" y="1244863"/>
              <a:ext cx="1556770" cy="134204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797"/>
            </a:p>
          </p:txBody>
        </p:sp>
      </p:grpSp>
      <p:sp>
        <p:nvSpPr>
          <p:cNvPr id="18" name="Rectangle 14">
            <a:extLst>
              <a:ext uri="{FF2B5EF4-FFF2-40B4-BE49-F238E27FC236}">
                <a16:creationId xmlns:a16="http://schemas.microsoft.com/office/drawing/2014/main" id="{7D7B4B9A-BEF3-4594-89EE-F284AB79092C}"/>
              </a:ext>
            </a:extLst>
          </p:cNvPr>
          <p:cNvSpPr/>
          <p:nvPr/>
        </p:nvSpPr>
        <p:spPr>
          <a:xfrm rot="10800000">
            <a:off x="8957952" y="2971484"/>
            <a:ext cx="822401" cy="3886515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797"/>
          </a:p>
        </p:txBody>
      </p:sp>
      <p:grpSp>
        <p:nvGrpSpPr>
          <p:cNvPr id="19" name="Group 29">
            <a:extLst>
              <a:ext uri="{FF2B5EF4-FFF2-40B4-BE49-F238E27FC236}">
                <a16:creationId xmlns:a16="http://schemas.microsoft.com/office/drawing/2014/main" id="{AD79A423-2847-4750-AB0D-C02CD94422A8}"/>
              </a:ext>
            </a:extLst>
          </p:cNvPr>
          <p:cNvGrpSpPr/>
          <p:nvPr/>
        </p:nvGrpSpPr>
        <p:grpSpPr>
          <a:xfrm rot="10800000">
            <a:off x="7628725" y="2149083"/>
            <a:ext cx="2151631" cy="822400"/>
            <a:chOff x="5065485" y="1291770"/>
            <a:chExt cx="3265716" cy="1248228"/>
          </a:xfrm>
          <a:solidFill>
            <a:schemeClr val="accent1"/>
          </a:solidFill>
        </p:grpSpPr>
        <p:sp>
          <p:nvSpPr>
            <p:cNvPr id="20" name="Right Triangle 31">
              <a:extLst>
                <a:ext uri="{FF2B5EF4-FFF2-40B4-BE49-F238E27FC236}">
                  <a16:creationId xmlns:a16="http://schemas.microsoft.com/office/drawing/2014/main" id="{3F63EEC0-F913-4340-9620-61A2266076F4}"/>
                </a:ext>
              </a:extLst>
            </p:cNvPr>
            <p:cNvSpPr/>
            <p:nvPr/>
          </p:nvSpPr>
          <p:spPr>
            <a:xfrm rot="10800000">
              <a:off x="5065485" y="1291771"/>
              <a:ext cx="1248227" cy="1248227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797"/>
            </a:p>
          </p:txBody>
        </p:sp>
        <p:sp>
          <p:nvSpPr>
            <p:cNvPr id="21" name="Rectangle 32">
              <a:extLst>
                <a:ext uri="{FF2B5EF4-FFF2-40B4-BE49-F238E27FC236}">
                  <a16:creationId xmlns:a16="http://schemas.microsoft.com/office/drawing/2014/main" id="{4E509AA8-8D56-40E8-818B-77B9EA0D120B}"/>
                </a:ext>
              </a:extLst>
            </p:cNvPr>
            <p:cNvSpPr/>
            <p:nvPr/>
          </p:nvSpPr>
          <p:spPr>
            <a:xfrm>
              <a:off x="6313713" y="1291770"/>
              <a:ext cx="2017488" cy="12482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797"/>
            </a:p>
          </p:txBody>
        </p:sp>
      </p:grpSp>
      <p:sp>
        <p:nvSpPr>
          <p:cNvPr id="22" name="Isosceles Triangle 30">
            <a:extLst>
              <a:ext uri="{FF2B5EF4-FFF2-40B4-BE49-F238E27FC236}">
                <a16:creationId xmlns:a16="http://schemas.microsoft.com/office/drawing/2014/main" id="{67C79B4F-87E3-47AB-9EAC-AF6B76391907}"/>
              </a:ext>
            </a:extLst>
          </p:cNvPr>
          <p:cNvSpPr/>
          <p:nvPr/>
        </p:nvSpPr>
        <p:spPr>
          <a:xfrm rot="16200000">
            <a:off x="6673779" y="2131783"/>
            <a:ext cx="1025684" cy="884211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797"/>
          </a:p>
        </p:txBody>
      </p:sp>
      <p:sp>
        <p:nvSpPr>
          <p:cNvPr id="23" name="Rectangle 34">
            <a:extLst>
              <a:ext uri="{FF2B5EF4-FFF2-40B4-BE49-F238E27FC236}">
                <a16:creationId xmlns:a16="http://schemas.microsoft.com/office/drawing/2014/main" id="{0236E3D5-B218-42A3-8A83-51AA6C9F5CD0}"/>
              </a:ext>
            </a:extLst>
          </p:cNvPr>
          <p:cNvSpPr/>
          <p:nvPr/>
        </p:nvSpPr>
        <p:spPr>
          <a:xfrm rot="10800000">
            <a:off x="9899886" y="4010771"/>
            <a:ext cx="822401" cy="2847228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797"/>
          </a:p>
        </p:txBody>
      </p:sp>
      <p:grpSp>
        <p:nvGrpSpPr>
          <p:cNvPr id="24" name="Group 16">
            <a:extLst>
              <a:ext uri="{FF2B5EF4-FFF2-40B4-BE49-F238E27FC236}">
                <a16:creationId xmlns:a16="http://schemas.microsoft.com/office/drawing/2014/main" id="{D4DF63CE-992A-463E-A736-D88B028D4332}"/>
              </a:ext>
            </a:extLst>
          </p:cNvPr>
          <p:cNvGrpSpPr/>
          <p:nvPr/>
        </p:nvGrpSpPr>
        <p:grpSpPr>
          <a:xfrm>
            <a:off x="8629977" y="5144069"/>
            <a:ext cx="3035841" cy="1025684"/>
            <a:chOff x="4797221" y="3821287"/>
            <a:chExt cx="2276881" cy="769263"/>
          </a:xfrm>
        </p:grpSpPr>
        <p:grpSp>
          <p:nvGrpSpPr>
            <p:cNvPr id="25" name="Group 46">
              <a:extLst>
                <a:ext uri="{FF2B5EF4-FFF2-40B4-BE49-F238E27FC236}">
                  <a16:creationId xmlns:a16="http://schemas.microsoft.com/office/drawing/2014/main" id="{3AD6A74A-A7E4-4A1F-B896-3835FB54F39E}"/>
                </a:ext>
              </a:extLst>
            </p:cNvPr>
            <p:cNvGrpSpPr/>
            <p:nvPr/>
          </p:nvGrpSpPr>
          <p:grpSpPr>
            <a:xfrm rot="10800000">
              <a:off x="5460379" y="3897519"/>
              <a:ext cx="1613723" cy="616800"/>
              <a:chOff x="5065485" y="1291770"/>
              <a:chExt cx="3265716" cy="1248228"/>
            </a:xfrm>
          </p:grpSpPr>
          <p:sp>
            <p:nvSpPr>
              <p:cNvPr id="27" name="Right Triangle 48">
                <a:extLst>
                  <a:ext uri="{FF2B5EF4-FFF2-40B4-BE49-F238E27FC236}">
                    <a16:creationId xmlns:a16="http://schemas.microsoft.com/office/drawing/2014/main" id="{C636DE0B-301A-464A-B37A-C216E8B6D57F}"/>
                  </a:ext>
                </a:extLst>
              </p:cNvPr>
              <p:cNvSpPr/>
              <p:nvPr/>
            </p:nvSpPr>
            <p:spPr>
              <a:xfrm rot="10800000">
                <a:off x="5065485" y="1291771"/>
                <a:ext cx="1248227" cy="1248227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797"/>
              </a:p>
            </p:txBody>
          </p:sp>
          <p:sp>
            <p:nvSpPr>
              <p:cNvPr id="28" name="Rectangle 49">
                <a:extLst>
                  <a:ext uri="{FF2B5EF4-FFF2-40B4-BE49-F238E27FC236}">
                    <a16:creationId xmlns:a16="http://schemas.microsoft.com/office/drawing/2014/main" id="{DAF4A5DB-ECAE-4122-99EC-2A64814E3E19}"/>
                  </a:ext>
                </a:extLst>
              </p:cNvPr>
              <p:cNvSpPr/>
              <p:nvPr/>
            </p:nvSpPr>
            <p:spPr>
              <a:xfrm>
                <a:off x="6313713" y="1291770"/>
                <a:ext cx="2017488" cy="124822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797"/>
              </a:p>
            </p:txBody>
          </p:sp>
        </p:grpSp>
        <p:sp>
          <p:nvSpPr>
            <p:cNvPr id="26" name="Isosceles Triangle 47">
              <a:extLst>
                <a:ext uri="{FF2B5EF4-FFF2-40B4-BE49-F238E27FC236}">
                  <a16:creationId xmlns:a16="http://schemas.microsoft.com/office/drawing/2014/main" id="{A784FF0A-00FB-4827-8190-12F045D3D2B6}"/>
                </a:ext>
              </a:extLst>
            </p:cNvPr>
            <p:cNvSpPr/>
            <p:nvPr/>
          </p:nvSpPr>
          <p:spPr>
            <a:xfrm rot="16200000">
              <a:off x="4744168" y="3874340"/>
              <a:ext cx="769263" cy="663158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797"/>
            </a:p>
          </p:txBody>
        </p:sp>
      </p:grpSp>
      <p:sp>
        <p:nvSpPr>
          <p:cNvPr id="29" name="Rectangle 57">
            <a:extLst>
              <a:ext uri="{FF2B5EF4-FFF2-40B4-BE49-F238E27FC236}">
                <a16:creationId xmlns:a16="http://schemas.microsoft.com/office/drawing/2014/main" id="{34873CCC-62E0-4C71-A3A7-BBC85AA7C82A}"/>
              </a:ext>
            </a:extLst>
          </p:cNvPr>
          <p:cNvSpPr/>
          <p:nvPr/>
        </p:nvSpPr>
        <p:spPr>
          <a:xfrm rot="10800000">
            <a:off x="10842094" y="6068110"/>
            <a:ext cx="822401" cy="789889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797"/>
          </a:p>
        </p:txBody>
      </p:sp>
      <p:grpSp>
        <p:nvGrpSpPr>
          <p:cNvPr id="30" name="Group 63">
            <a:extLst>
              <a:ext uri="{FF2B5EF4-FFF2-40B4-BE49-F238E27FC236}">
                <a16:creationId xmlns:a16="http://schemas.microsoft.com/office/drawing/2014/main" id="{DE3D4738-142D-4E1A-8B55-BFA6FC0AB78D}"/>
              </a:ext>
            </a:extLst>
          </p:cNvPr>
          <p:cNvGrpSpPr/>
          <p:nvPr/>
        </p:nvGrpSpPr>
        <p:grpSpPr>
          <a:xfrm rot="10800000">
            <a:off x="7954999" y="3086731"/>
            <a:ext cx="2767291" cy="1025684"/>
            <a:chOff x="5065485" y="1137500"/>
            <a:chExt cx="4607759" cy="1556770"/>
          </a:xfrm>
          <a:solidFill>
            <a:schemeClr val="accent2"/>
          </a:solidFill>
        </p:grpSpPr>
        <p:grpSp>
          <p:nvGrpSpPr>
            <p:cNvPr id="31" name="Group 64">
              <a:extLst>
                <a:ext uri="{FF2B5EF4-FFF2-40B4-BE49-F238E27FC236}">
                  <a16:creationId xmlns:a16="http://schemas.microsoft.com/office/drawing/2014/main" id="{FB700F43-09AF-477B-9CE1-67B9119091E4}"/>
                </a:ext>
              </a:extLst>
            </p:cNvPr>
            <p:cNvGrpSpPr/>
            <p:nvPr/>
          </p:nvGrpSpPr>
          <p:grpSpPr>
            <a:xfrm>
              <a:off x="5065485" y="1291770"/>
              <a:ext cx="3265716" cy="1248228"/>
              <a:chOff x="5065485" y="1291770"/>
              <a:chExt cx="3265716" cy="1248228"/>
            </a:xfrm>
            <a:grpFill/>
          </p:grpSpPr>
          <p:sp>
            <p:nvSpPr>
              <p:cNvPr id="33" name="Right Triangle 66">
                <a:extLst>
                  <a:ext uri="{FF2B5EF4-FFF2-40B4-BE49-F238E27FC236}">
                    <a16:creationId xmlns:a16="http://schemas.microsoft.com/office/drawing/2014/main" id="{102A9401-CF77-4470-B3E0-76E818716577}"/>
                  </a:ext>
                </a:extLst>
              </p:cNvPr>
              <p:cNvSpPr/>
              <p:nvPr/>
            </p:nvSpPr>
            <p:spPr>
              <a:xfrm rot="10800000">
                <a:off x="5065485" y="1291771"/>
                <a:ext cx="1248227" cy="1248227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797"/>
              </a:p>
            </p:txBody>
          </p:sp>
          <p:sp>
            <p:nvSpPr>
              <p:cNvPr id="34" name="Rectangle 67">
                <a:extLst>
                  <a:ext uri="{FF2B5EF4-FFF2-40B4-BE49-F238E27FC236}">
                    <a16:creationId xmlns:a16="http://schemas.microsoft.com/office/drawing/2014/main" id="{772A427A-2303-440E-81FF-68CAA3940E85}"/>
                  </a:ext>
                </a:extLst>
              </p:cNvPr>
              <p:cNvSpPr/>
              <p:nvPr/>
            </p:nvSpPr>
            <p:spPr>
              <a:xfrm>
                <a:off x="6313713" y="1291770"/>
                <a:ext cx="2017488" cy="124822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797"/>
              </a:p>
            </p:txBody>
          </p:sp>
        </p:grpSp>
        <p:sp>
          <p:nvSpPr>
            <p:cNvPr id="32" name="Isosceles Triangle 65">
              <a:extLst>
                <a:ext uri="{FF2B5EF4-FFF2-40B4-BE49-F238E27FC236}">
                  <a16:creationId xmlns:a16="http://schemas.microsoft.com/office/drawing/2014/main" id="{78721467-DA94-4945-BE90-1B6BDFDA8820}"/>
                </a:ext>
              </a:extLst>
            </p:cNvPr>
            <p:cNvSpPr/>
            <p:nvPr/>
          </p:nvSpPr>
          <p:spPr>
            <a:xfrm rot="5400000">
              <a:off x="8223838" y="1244863"/>
              <a:ext cx="1556770" cy="134204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797"/>
            </a:p>
          </p:txBody>
        </p:sp>
      </p:grpSp>
      <p:sp>
        <p:nvSpPr>
          <p:cNvPr id="6" name="TextovéPole 5">
            <a:extLst>
              <a:ext uri="{FF2B5EF4-FFF2-40B4-BE49-F238E27FC236}">
                <a16:creationId xmlns:a16="http://schemas.microsoft.com/office/drawing/2014/main" id="{21DB347D-770E-4204-9B65-82DBC245E3F5}"/>
              </a:ext>
            </a:extLst>
          </p:cNvPr>
          <p:cNvSpPr txBox="1"/>
          <p:nvPr/>
        </p:nvSpPr>
        <p:spPr>
          <a:xfrm>
            <a:off x="317284" y="6493046"/>
            <a:ext cx="11738592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/>
              <a:t>V českém kontextu klíčový vliv metody „</a:t>
            </a:r>
            <a:r>
              <a:rPr lang="cs-CZ" b="1" dirty="0"/>
              <a:t>dramaturgie</a:t>
            </a:r>
            <a:r>
              <a:rPr lang="cs-CZ" dirty="0"/>
              <a:t>“. </a:t>
            </a:r>
          </a:p>
        </p:txBody>
      </p:sp>
    </p:spTree>
    <p:extLst>
      <p:ext uri="{BB962C8B-B14F-4D97-AF65-F5344CB8AC3E}">
        <p14:creationId xmlns:p14="http://schemas.microsoft.com/office/powerpoint/2010/main" val="412867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 k zamyšlení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825087"/>
            <a:ext cx="10515600" cy="3351876"/>
          </a:xfrm>
        </p:spPr>
        <p:txBody>
          <a:bodyPr/>
          <a:lstStyle/>
          <a:p>
            <a:r>
              <a:rPr lang="cs-CZ" dirty="0"/>
              <a:t>Které ze tří uvedených pojetí je Vám nejbližší? V čem vidíte jeho přednosti i potenciální slabiny?</a:t>
            </a:r>
          </a:p>
          <a:p>
            <a:r>
              <a:rPr lang="cs-CZ" dirty="0"/>
              <a:t>Po noční hře se lektorka zeptá dětí, které z nich měly v noci strach. Pak jim vysvětlí, že mít strach je normální a ona sama ho má občas v noci taky. Pak ukončí reflexi. Navrhněte, jak by rozbor noční zkušenosti mohl probíhat podle metodiky dobrodružné vlny.</a:t>
            </a:r>
          </a:p>
        </p:txBody>
      </p:sp>
    </p:spTree>
    <p:extLst>
      <p:ext uri="{BB962C8B-B14F-4D97-AF65-F5344CB8AC3E}">
        <p14:creationId xmlns:p14="http://schemas.microsoft.com/office/powerpoint/2010/main" val="4007648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2263" y="609600"/>
            <a:ext cx="10486258" cy="1110018"/>
          </a:xfrm>
        </p:spPr>
        <p:txBody>
          <a:bodyPr/>
          <a:lstStyle/>
          <a:p>
            <a:r>
              <a:rPr lang="cs-CZ" dirty="0"/>
              <a:t>Doporučená 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532263" y="3604333"/>
            <a:ext cx="11232108" cy="3089429"/>
          </a:xfrm>
        </p:spPr>
        <p:txBody>
          <a:bodyPr>
            <a:noAutofit/>
          </a:bodyPr>
          <a:lstStyle/>
          <a:p>
            <a:r>
              <a:rPr lang="cs-CZ" sz="1600" dirty="0">
                <a:effectLst/>
                <a:ea typeface="Times New Roman" panose="02020603050405020304" pitchFamily="18" charset="0"/>
              </a:rPr>
              <a:t>Činčera, J., Johnson, B., </a:t>
            </a:r>
            <a:r>
              <a:rPr lang="cs-CZ" sz="1600" dirty="0" err="1">
                <a:effectLst/>
                <a:ea typeface="Times New Roman" panose="02020603050405020304" pitchFamily="18" charset="0"/>
              </a:rPr>
              <a:t>Kroufek</a:t>
            </a:r>
            <a:r>
              <a:rPr lang="cs-CZ" sz="1600" dirty="0">
                <a:effectLst/>
                <a:ea typeface="Times New Roman" panose="02020603050405020304" pitchFamily="18" charset="0"/>
              </a:rPr>
              <a:t>, R., Kolenatý, M., Šimonová, P. </a:t>
            </a:r>
            <a:r>
              <a:rPr lang="en-US" sz="1600" dirty="0">
                <a:effectLst/>
                <a:ea typeface="Times New Roman" panose="02020603050405020304" pitchFamily="18" charset="0"/>
              </a:rPr>
              <a:t>&amp; </a:t>
            </a:r>
            <a:r>
              <a:rPr lang="cs-CZ" sz="1600" dirty="0">
                <a:effectLst/>
                <a:ea typeface="Times New Roman" panose="02020603050405020304" pitchFamily="18" charset="0"/>
              </a:rPr>
              <a:t>Zálešák, J. (2021). </a:t>
            </a:r>
            <a:r>
              <a:rPr lang="cs-CZ" sz="1600" i="1" dirty="0">
                <a:effectLst/>
                <a:ea typeface="Times New Roman" panose="02020603050405020304" pitchFamily="18" charset="0"/>
              </a:rPr>
              <a:t>Real </a:t>
            </a:r>
            <a:r>
              <a:rPr lang="cs-CZ" sz="1600" i="1" dirty="0" err="1">
                <a:effectLst/>
                <a:ea typeface="Times New Roman" panose="02020603050405020304" pitchFamily="18" charset="0"/>
              </a:rPr>
              <a:t>World</a:t>
            </a:r>
            <a:r>
              <a:rPr lang="cs-CZ" sz="1600" i="1" dirty="0">
                <a:effectLst/>
                <a:ea typeface="Times New Roman" panose="02020603050405020304" pitchFamily="18" charset="0"/>
              </a:rPr>
              <a:t> Learning in </a:t>
            </a:r>
            <a:r>
              <a:rPr lang="cs-CZ" sz="1600" i="1" dirty="0" err="1">
                <a:effectLst/>
                <a:ea typeface="Times New Roman" panose="02020603050405020304" pitchFamily="18" charset="0"/>
              </a:rPr>
              <a:t>Outdoor</a:t>
            </a:r>
            <a:r>
              <a:rPr lang="cs-CZ" sz="1600" i="1" dirty="0">
                <a:effectLst/>
                <a:ea typeface="Times New Roman" panose="02020603050405020304" pitchFamily="18" charset="0"/>
              </a:rPr>
              <a:t> </a:t>
            </a:r>
            <a:r>
              <a:rPr lang="cs-CZ" sz="1600" i="1" dirty="0" err="1">
                <a:effectLst/>
                <a:ea typeface="Times New Roman" panose="02020603050405020304" pitchFamily="18" charset="0"/>
              </a:rPr>
              <a:t>Environmental</a:t>
            </a:r>
            <a:r>
              <a:rPr lang="cs-CZ" sz="1600" i="1" dirty="0">
                <a:effectLst/>
                <a:ea typeface="Times New Roman" panose="02020603050405020304" pitchFamily="18" charset="0"/>
              </a:rPr>
              <a:t> </a:t>
            </a:r>
            <a:r>
              <a:rPr lang="cs-CZ" sz="1600" i="1" dirty="0" err="1">
                <a:effectLst/>
                <a:ea typeface="Times New Roman" panose="02020603050405020304" pitchFamily="18" charset="0"/>
              </a:rPr>
              <a:t>Education</a:t>
            </a:r>
            <a:r>
              <a:rPr lang="cs-CZ" sz="1600" i="1" dirty="0">
                <a:effectLst/>
                <a:ea typeface="Times New Roman" panose="02020603050405020304" pitchFamily="18" charset="0"/>
              </a:rPr>
              <a:t> </a:t>
            </a:r>
            <a:r>
              <a:rPr lang="cs-CZ" sz="1600" i="1" dirty="0" err="1">
                <a:effectLst/>
                <a:ea typeface="Times New Roman" panose="02020603050405020304" pitchFamily="18" charset="0"/>
              </a:rPr>
              <a:t>Programs</a:t>
            </a:r>
            <a:r>
              <a:rPr lang="cs-CZ" sz="1600" i="1" dirty="0">
                <a:effectLst/>
                <a:ea typeface="Times New Roman" panose="02020603050405020304" pitchFamily="18" charset="0"/>
              </a:rPr>
              <a:t>. </a:t>
            </a:r>
            <a:r>
              <a:rPr lang="cs-CZ" sz="1600" i="1" dirty="0" err="1">
                <a:effectLst/>
                <a:ea typeface="Times New Roman" panose="02020603050405020304" pitchFamily="18" charset="0"/>
              </a:rPr>
              <a:t>The</a:t>
            </a:r>
            <a:r>
              <a:rPr lang="cs-CZ" sz="1600" i="1" dirty="0">
                <a:effectLst/>
                <a:ea typeface="Times New Roman" panose="02020603050405020304" pitchFamily="18" charset="0"/>
              </a:rPr>
              <a:t> </a:t>
            </a:r>
            <a:r>
              <a:rPr lang="cs-CZ" sz="1600" i="1" dirty="0" err="1">
                <a:effectLst/>
                <a:ea typeface="Times New Roman" panose="02020603050405020304" pitchFamily="18" charset="0"/>
              </a:rPr>
              <a:t>Practice</a:t>
            </a:r>
            <a:r>
              <a:rPr lang="cs-CZ" sz="1600" i="1" dirty="0">
                <a:effectLst/>
                <a:ea typeface="Times New Roman" panose="02020603050405020304" pitchFamily="18" charset="0"/>
              </a:rPr>
              <a:t> </a:t>
            </a:r>
            <a:r>
              <a:rPr lang="cs-CZ" sz="1600" i="1" dirty="0" err="1">
                <a:effectLst/>
                <a:ea typeface="Times New Roman" panose="02020603050405020304" pitchFamily="18" charset="0"/>
              </a:rPr>
              <a:t>from</a:t>
            </a:r>
            <a:r>
              <a:rPr lang="cs-CZ" sz="1600" i="1" dirty="0">
                <a:effectLst/>
                <a:ea typeface="Times New Roman" panose="02020603050405020304" pitchFamily="18" charset="0"/>
              </a:rPr>
              <a:t> </a:t>
            </a:r>
            <a:r>
              <a:rPr lang="cs-CZ" sz="1600" i="1" dirty="0" err="1">
                <a:effectLst/>
                <a:ea typeface="Times New Roman" panose="02020603050405020304" pitchFamily="18" charset="0"/>
              </a:rPr>
              <a:t>the</a:t>
            </a:r>
            <a:r>
              <a:rPr lang="cs-CZ" sz="1600" i="1" dirty="0">
                <a:effectLst/>
                <a:ea typeface="Times New Roman" panose="02020603050405020304" pitchFamily="18" charset="0"/>
              </a:rPr>
              <a:t> </a:t>
            </a:r>
            <a:r>
              <a:rPr lang="cs-CZ" sz="1600" i="1" dirty="0" err="1">
                <a:effectLst/>
                <a:ea typeface="Times New Roman" panose="02020603050405020304" pitchFamily="18" charset="0"/>
              </a:rPr>
              <a:t>Perspective</a:t>
            </a:r>
            <a:r>
              <a:rPr lang="cs-CZ" sz="1600" i="1" dirty="0">
                <a:effectLst/>
                <a:ea typeface="Times New Roman" panose="02020603050405020304" pitchFamily="18" charset="0"/>
              </a:rPr>
              <a:t> </a:t>
            </a:r>
            <a:r>
              <a:rPr lang="cs-CZ" sz="1600" i="1" dirty="0" err="1">
                <a:effectLst/>
                <a:ea typeface="Times New Roman" panose="02020603050405020304" pitchFamily="18" charset="0"/>
              </a:rPr>
              <a:t>of</a:t>
            </a:r>
            <a:r>
              <a:rPr lang="cs-CZ" sz="1600" i="1" dirty="0">
                <a:effectLst/>
                <a:ea typeface="Times New Roman" panose="02020603050405020304" pitchFamily="18" charset="0"/>
              </a:rPr>
              <a:t> </a:t>
            </a:r>
            <a:r>
              <a:rPr lang="cs-CZ" sz="1600" i="1" dirty="0" err="1">
                <a:effectLst/>
                <a:ea typeface="Times New Roman" panose="02020603050405020304" pitchFamily="18" charset="0"/>
              </a:rPr>
              <a:t>Educational</a:t>
            </a:r>
            <a:r>
              <a:rPr lang="cs-CZ" sz="1600" i="1" dirty="0">
                <a:effectLst/>
                <a:ea typeface="Times New Roman" panose="02020603050405020304" pitchFamily="18" charset="0"/>
              </a:rPr>
              <a:t> </a:t>
            </a:r>
            <a:r>
              <a:rPr lang="cs-CZ" sz="1600" i="1" dirty="0" err="1">
                <a:effectLst/>
                <a:ea typeface="Times New Roman" panose="02020603050405020304" pitchFamily="18" charset="0"/>
              </a:rPr>
              <a:t>Research</a:t>
            </a:r>
            <a:r>
              <a:rPr lang="cs-CZ" sz="1600" dirty="0">
                <a:effectLst/>
                <a:ea typeface="Times New Roman" panose="02020603050405020304" pitchFamily="18" charset="0"/>
              </a:rPr>
              <a:t>. Brno: Masarykova univerzita. </a:t>
            </a:r>
            <a:r>
              <a:rPr lang="cs-CZ" sz="1600" dirty="0">
                <a:effectLst/>
                <a:ea typeface="Times New Roman" panose="02020603050405020304" pitchFamily="18" charset="0"/>
                <a:hlinkClick r:id="rId2"/>
              </a:rPr>
              <a:t>https://munispace.muni.cz/library/catalog/book/1978</a:t>
            </a:r>
            <a:endParaRPr lang="cs-CZ" sz="1600" dirty="0">
              <a:effectLst/>
              <a:ea typeface="Times New Roman" panose="02020603050405020304" pitchFamily="18" charset="0"/>
            </a:endParaRPr>
          </a:p>
          <a:p>
            <a:r>
              <a:rPr lang="cs-CZ" altLang="cs-CZ" sz="1600" dirty="0"/>
              <a:t>Franc, D., </a:t>
            </a:r>
            <a:r>
              <a:rPr lang="cs-CZ" altLang="cs-CZ" sz="1600" dirty="0" err="1"/>
              <a:t>Zounková</a:t>
            </a:r>
            <a:r>
              <a:rPr lang="cs-CZ" altLang="cs-CZ" sz="1600" dirty="0"/>
              <a:t>, D., Martin, A. (2007). </a:t>
            </a:r>
            <a:r>
              <a:rPr lang="cs-CZ" altLang="cs-CZ" sz="1600" i="1" dirty="0"/>
              <a:t>Učení zážitkem a hrou. Praktická příručka instruktora</a:t>
            </a:r>
            <a:r>
              <a:rPr lang="cs-CZ" altLang="cs-CZ" sz="1600" dirty="0"/>
              <a:t>. Brno: </a:t>
            </a:r>
            <a:r>
              <a:rPr lang="cs-CZ" altLang="cs-CZ" sz="1600" dirty="0" err="1"/>
              <a:t>Computer</a:t>
            </a:r>
            <a:r>
              <a:rPr lang="cs-CZ" altLang="cs-CZ" sz="1600" dirty="0"/>
              <a:t> </a:t>
            </a:r>
            <a:r>
              <a:rPr lang="cs-CZ" altLang="cs-CZ" sz="1600" dirty="0" err="1"/>
              <a:t>Press</a:t>
            </a:r>
            <a:r>
              <a:rPr lang="cs-CZ" altLang="cs-CZ" sz="1600" dirty="0"/>
              <a:t>.</a:t>
            </a:r>
          </a:p>
          <a:p>
            <a:r>
              <a:rPr lang="cs-CZ" altLang="cs-CZ" sz="1600" dirty="0"/>
              <a:t>Johnson, D. W., Johnson, F. P. (2006). </a:t>
            </a:r>
            <a:r>
              <a:rPr lang="cs-CZ" altLang="cs-CZ" sz="1600" i="1" dirty="0" err="1"/>
              <a:t>Joining</a:t>
            </a:r>
            <a:r>
              <a:rPr lang="cs-CZ" altLang="cs-CZ" sz="1600" i="1" dirty="0"/>
              <a:t> </a:t>
            </a:r>
            <a:r>
              <a:rPr lang="cs-CZ" altLang="cs-CZ" sz="1600" i="1" dirty="0" err="1"/>
              <a:t>Together</a:t>
            </a:r>
            <a:r>
              <a:rPr lang="cs-CZ" altLang="cs-CZ" sz="1600" i="1" dirty="0"/>
              <a:t>. Group </a:t>
            </a:r>
            <a:r>
              <a:rPr lang="cs-CZ" altLang="cs-CZ" sz="1600" i="1" dirty="0" err="1"/>
              <a:t>Theory</a:t>
            </a:r>
            <a:r>
              <a:rPr lang="cs-CZ" altLang="cs-CZ" sz="1600" i="1" dirty="0"/>
              <a:t> and Group </a:t>
            </a:r>
            <a:r>
              <a:rPr lang="cs-CZ" altLang="cs-CZ" sz="1600" i="1" dirty="0" err="1"/>
              <a:t>Skills</a:t>
            </a:r>
            <a:r>
              <a:rPr lang="cs-CZ" altLang="cs-CZ" sz="1600" i="1" dirty="0"/>
              <a:t>. </a:t>
            </a:r>
            <a:r>
              <a:rPr lang="cs-CZ" altLang="cs-CZ" sz="1600" dirty="0"/>
              <a:t>Boston: </a:t>
            </a:r>
            <a:r>
              <a:rPr lang="cs-CZ" altLang="cs-CZ" sz="1600" dirty="0" err="1"/>
              <a:t>Pearson</a:t>
            </a:r>
            <a:r>
              <a:rPr lang="cs-CZ" altLang="cs-CZ" sz="1600" dirty="0"/>
              <a:t>.</a:t>
            </a:r>
          </a:p>
          <a:p>
            <a:r>
              <a:rPr lang="cs-CZ" altLang="cs-CZ" sz="1600" dirty="0" err="1"/>
              <a:t>Kolb</a:t>
            </a:r>
            <a:r>
              <a:rPr lang="cs-CZ" altLang="cs-CZ" sz="1600" dirty="0"/>
              <a:t>, D. (1984). </a:t>
            </a:r>
            <a:r>
              <a:rPr lang="cs-CZ" altLang="cs-CZ" sz="1600" i="1" dirty="0" err="1"/>
              <a:t>Experiential</a:t>
            </a:r>
            <a:r>
              <a:rPr lang="cs-CZ" altLang="cs-CZ" sz="1600" i="1" dirty="0"/>
              <a:t> Learning. </a:t>
            </a:r>
            <a:r>
              <a:rPr lang="cs-CZ" altLang="cs-CZ" sz="1600" i="1" dirty="0" err="1"/>
              <a:t>Experience</a:t>
            </a:r>
            <a:r>
              <a:rPr lang="cs-CZ" altLang="cs-CZ" sz="1600" i="1" dirty="0"/>
              <a:t> as </a:t>
            </a:r>
            <a:r>
              <a:rPr lang="cs-CZ" altLang="cs-CZ" sz="1600" i="1" dirty="0" err="1"/>
              <a:t>The</a:t>
            </a:r>
            <a:r>
              <a:rPr lang="cs-CZ" altLang="cs-CZ" sz="1600" i="1" dirty="0"/>
              <a:t> Source </a:t>
            </a:r>
            <a:r>
              <a:rPr lang="cs-CZ" altLang="cs-CZ" sz="1600" i="1" dirty="0" err="1"/>
              <a:t>of</a:t>
            </a:r>
            <a:r>
              <a:rPr lang="cs-CZ" altLang="cs-CZ" sz="1600" i="1" dirty="0"/>
              <a:t> Learning and Development</a:t>
            </a:r>
            <a:r>
              <a:rPr lang="cs-CZ" altLang="cs-CZ" sz="1600" dirty="0"/>
              <a:t>. </a:t>
            </a:r>
            <a:r>
              <a:rPr lang="cs-CZ" altLang="cs-CZ" sz="1600" dirty="0" err="1"/>
              <a:t>Prentice</a:t>
            </a:r>
            <a:r>
              <a:rPr lang="cs-CZ" altLang="cs-CZ" sz="1600" dirty="0"/>
              <a:t> </a:t>
            </a:r>
            <a:r>
              <a:rPr lang="cs-CZ" altLang="cs-CZ" sz="1600" dirty="0" err="1"/>
              <a:t>Hall</a:t>
            </a:r>
            <a:r>
              <a:rPr lang="cs-CZ" altLang="cs-CZ" sz="1600" dirty="0"/>
              <a:t>, 1984.</a:t>
            </a:r>
          </a:p>
          <a:p>
            <a:endParaRPr lang="cs-CZ" altLang="cs-CZ" sz="1600" dirty="0"/>
          </a:p>
          <a:p>
            <a:endParaRPr lang="cs-CZ" sz="1600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242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lekce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825087"/>
            <a:ext cx="9615985" cy="3351876"/>
          </a:xfrm>
        </p:spPr>
        <p:txBody>
          <a:bodyPr/>
          <a:lstStyle/>
          <a:p>
            <a:pPr marL="0" indent="0">
              <a:buNone/>
            </a:pPr>
            <a:r>
              <a:rPr lang="cs-CZ" i="1" dirty="0"/>
              <a:t>Po ukončení lekce studenti:</a:t>
            </a:r>
          </a:p>
          <a:p>
            <a:r>
              <a:rPr lang="cs-CZ" dirty="0"/>
              <a:t>Vyhodnotí, jakým způsobem se v konkrétních programech daří </a:t>
            </a:r>
            <a:r>
              <a:rPr lang="cs-CZ" dirty="0" err="1"/>
              <a:t>facilitovat</a:t>
            </a:r>
            <a:r>
              <a:rPr lang="cs-CZ" dirty="0"/>
              <a:t> proces učení ze zkušenosti a navrhnou případné změny;</a:t>
            </a:r>
          </a:p>
          <a:p>
            <a:r>
              <a:rPr lang="cs-CZ" dirty="0"/>
              <a:t>Identifikují skryté předpoklady zkušenostního učení v konkrétních programech a to, jak se odrážejí v použitých metodických postupech.</a:t>
            </a:r>
          </a:p>
        </p:txBody>
      </p:sp>
    </p:spTree>
    <p:extLst>
      <p:ext uri="{BB962C8B-B14F-4D97-AF65-F5344CB8AC3E}">
        <p14:creationId xmlns:p14="http://schemas.microsoft.com/office/powerpoint/2010/main" val="2301599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Vstupní otázky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942005"/>
            <a:ext cx="10271078" cy="3234958"/>
          </a:xfrm>
        </p:spPr>
        <p:txBody>
          <a:bodyPr/>
          <a:lstStyle/>
          <a:p>
            <a:r>
              <a:rPr lang="cs-CZ" dirty="0"/>
              <a:t>Co pro vás znamená, „učit se ze zkušenosti“? Kdy a co jste se naposledy něco naučili na základě vlastní zkušenosti?</a:t>
            </a:r>
          </a:p>
          <a:p>
            <a:r>
              <a:rPr lang="cs-CZ" dirty="0"/>
              <a:t>Jednou z nejdůležitějších vlastností, kterou učitelé oceňují na pobytových programech environmentální výchovy je to, že podporují zkušenostní učení. Jakým způsobem probíhá učení ze zkušenosti na programu environmentální výchovy, který znáte? </a:t>
            </a:r>
          </a:p>
        </p:txBody>
      </p:sp>
    </p:spTree>
    <p:extLst>
      <p:ext uri="{BB962C8B-B14F-4D97-AF65-F5344CB8AC3E}">
        <p14:creationId xmlns:p14="http://schemas.microsoft.com/office/powerpoint/2010/main" val="1322307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>
            <a:spLocks/>
          </p:cNvSpPr>
          <p:nvPr/>
        </p:nvSpPr>
        <p:spPr bwMode="auto">
          <a:xfrm>
            <a:off x="4276725" y="4473575"/>
            <a:ext cx="2787650" cy="1192213"/>
          </a:xfrm>
          <a:custGeom>
            <a:avLst/>
            <a:gdLst>
              <a:gd name="T0" fmla="*/ 733 w 733"/>
              <a:gd name="T1" fmla="*/ 166 h 313"/>
              <a:gd name="T2" fmla="*/ 665 w 733"/>
              <a:gd name="T3" fmla="*/ 216 h 313"/>
              <a:gd name="T4" fmla="*/ 173 w 733"/>
              <a:gd name="T5" fmla="*/ 113 h 313"/>
              <a:gd name="T6" fmla="*/ 122 w 733"/>
              <a:gd name="T7" fmla="*/ 142 h 313"/>
              <a:gd name="T8" fmla="*/ 136 w 733"/>
              <a:gd name="T9" fmla="*/ 166 h 313"/>
              <a:gd name="T10" fmla="*/ 0 w 733"/>
              <a:gd name="T11" fmla="*/ 166 h 313"/>
              <a:gd name="T12" fmla="*/ 68 w 733"/>
              <a:gd name="T13" fmla="*/ 48 h 313"/>
              <a:gd name="T14" fmla="*/ 81 w 733"/>
              <a:gd name="T15" fmla="*/ 71 h 313"/>
              <a:gd name="T16" fmla="*/ 132 w 733"/>
              <a:gd name="T17" fmla="*/ 42 h 313"/>
              <a:gd name="T18" fmla="*/ 157 w 733"/>
              <a:gd name="T19" fmla="*/ 27 h 313"/>
              <a:gd name="T20" fmla="*/ 204 w 733"/>
              <a:gd name="T21" fmla="*/ 0 h 313"/>
              <a:gd name="T22" fmla="*/ 222 w 733"/>
              <a:gd name="T23" fmla="*/ 37 h 313"/>
              <a:gd name="T24" fmla="*/ 624 w 733"/>
              <a:gd name="T25" fmla="*/ 145 h 313"/>
              <a:gd name="T26" fmla="*/ 677 w 733"/>
              <a:gd name="T27" fmla="*/ 106 h 313"/>
              <a:gd name="T28" fmla="*/ 733 w 733"/>
              <a:gd name="T29" fmla="*/ 166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33" h="313">
                <a:moveTo>
                  <a:pt x="733" y="166"/>
                </a:moveTo>
                <a:cubicBezTo>
                  <a:pt x="713" y="185"/>
                  <a:pt x="690" y="202"/>
                  <a:pt x="665" y="216"/>
                </a:cubicBezTo>
                <a:cubicBezTo>
                  <a:pt x="497" y="313"/>
                  <a:pt x="285" y="266"/>
                  <a:pt x="173" y="113"/>
                </a:cubicBezTo>
                <a:cubicBezTo>
                  <a:pt x="122" y="142"/>
                  <a:pt x="122" y="142"/>
                  <a:pt x="122" y="142"/>
                </a:cubicBezTo>
                <a:cubicBezTo>
                  <a:pt x="136" y="166"/>
                  <a:pt x="136" y="166"/>
                  <a:pt x="136" y="166"/>
                </a:cubicBezTo>
                <a:cubicBezTo>
                  <a:pt x="0" y="166"/>
                  <a:pt x="0" y="166"/>
                  <a:pt x="0" y="166"/>
                </a:cubicBezTo>
                <a:cubicBezTo>
                  <a:pt x="68" y="48"/>
                  <a:pt x="68" y="48"/>
                  <a:pt x="68" y="48"/>
                </a:cubicBezTo>
                <a:cubicBezTo>
                  <a:pt x="81" y="71"/>
                  <a:pt x="81" y="71"/>
                  <a:pt x="81" y="71"/>
                </a:cubicBezTo>
                <a:cubicBezTo>
                  <a:pt x="132" y="42"/>
                  <a:pt x="132" y="42"/>
                  <a:pt x="132" y="42"/>
                </a:cubicBezTo>
                <a:cubicBezTo>
                  <a:pt x="157" y="27"/>
                  <a:pt x="157" y="27"/>
                  <a:pt x="157" y="27"/>
                </a:cubicBezTo>
                <a:cubicBezTo>
                  <a:pt x="204" y="0"/>
                  <a:pt x="204" y="0"/>
                  <a:pt x="204" y="0"/>
                </a:cubicBezTo>
                <a:cubicBezTo>
                  <a:pt x="209" y="13"/>
                  <a:pt x="215" y="25"/>
                  <a:pt x="222" y="37"/>
                </a:cubicBezTo>
                <a:cubicBezTo>
                  <a:pt x="303" y="178"/>
                  <a:pt x="483" y="226"/>
                  <a:pt x="624" y="145"/>
                </a:cubicBezTo>
                <a:cubicBezTo>
                  <a:pt x="643" y="134"/>
                  <a:pt x="661" y="121"/>
                  <a:pt x="677" y="106"/>
                </a:cubicBezTo>
                <a:lnTo>
                  <a:pt x="733" y="16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6418263" y="2684463"/>
            <a:ext cx="1487488" cy="2417763"/>
          </a:xfrm>
          <a:custGeom>
            <a:avLst/>
            <a:gdLst>
              <a:gd name="T0" fmla="*/ 255 w 391"/>
              <a:gd name="T1" fmla="*/ 635 h 635"/>
              <a:gd name="T2" fmla="*/ 268 w 391"/>
              <a:gd name="T3" fmla="*/ 612 h 635"/>
              <a:gd name="T4" fmla="*/ 217 w 391"/>
              <a:gd name="T5" fmla="*/ 583 h 635"/>
              <a:gd name="T6" fmla="*/ 192 w 391"/>
              <a:gd name="T7" fmla="*/ 568 h 635"/>
              <a:gd name="T8" fmla="*/ 146 w 391"/>
              <a:gd name="T9" fmla="*/ 541 h 635"/>
              <a:gd name="T10" fmla="*/ 169 w 391"/>
              <a:gd name="T11" fmla="*/ 507 h 635"/>
              <a:gd name="T12" fmla="*/ 61 w 391"/>
              <a:gd name="T13" fmla="*/ 105 h 635"/>
              <a:gd name="T14" fmla="*/ 0 w 391"/>
              <a:gd name="T15" fmla="*/ 79 h 635"/>
              <a:gd name="T16" fmla="*/ 25 w 391"/>
              <a:gd name="T17" fmla="*/ 0 h 635"/>
              <a:gd name="T18" fmla="*/ 102 w 391"/>
              <a:gd name="T19" fmla="*/ 34 h 635"/>
              <a:gd name="T20" fmla="*/ 258 w 391"/>
              <a:gd name="T21" fmla="*/ 512 h 635"/>
              <a:gd name="T22" fmla="*/ 309 w 391"/>
              <a:gd name="T23" fmla="*/ 541 h 635"/>
              <a:gd name="T24" fmla="*/ 323 w 391"/>
              <a:gd name="T25" fmla="*/ 517 h 635"/>
              <a:gd name="T26" fmla="*/ 391 w 391"/>
              <a:gd name="T27" fmla="*/ 635 h 635"/>
              <a:gd name="T28" fmla="*/ 255 w 391"/>
              <a:gd name="T29" fmla="*/ 635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1" h="635">
                <a:moveTo>
                  <a:pt x="255" y="635"/>
                </a:moveTo>
                <a:cubicBezTo>
                  <a:pt x="268" y="612"/>
                  <a:pt x="268" y="612"/>
                  <a:pt x="268" y="612"/>
                </a:cubicBezTo>
                <a:cubicBezTo>
                  <a:pt x="217" y="583"/>
                  <a:pt x="217" y="583"/>
                  <a:pt x="217" y="583"/>
                </a:cubicBezTo>
                <a:cubicBezTo>
                  <a:pt x="192" y="568"/>
                  <a:pt x="192" y="568"/>
                  <a:pt x="192" y="568"/>
                </a:cubicBezTo>
                <a:cubicBezTo>
                  <a:pt x="146" y="541"/>
                  <a:pt x="146" y="541"/>
                  <a:pt x="146" y="541"/>
                </a:cubicBezTo>
                <a:cubicBezTo>
                  <a:pt x="154" y="531"/>
                  <a:pt x="162" y="519"/>
                  <a:pt x="169" y="507"/>
                </a:cubicBezTo>
                <a:cubicBezTo>
                  <a:pt x="250" y="367"/>
                  <a:pt x="202" y="186"/>
                  <a:pt x="61" y="105"/>
                </a:cubicBezTo>
                <a:cubicBezTo>
                  <a:pt x="41" y="94"/>
                  <a:pt x="21" y="85"/>
                  <a:pt x="0" y="79"/>
                </a:cubicBezTo>
                <a:cubicBezTo>
                  <a:pt x="25" y="0"/>
                  <a:pt x="25" y="0"/>
                  <a:pt x="25" y="0"/>
                </a:cubicBezTo>
                <a:cubicBezTo>
                  <a:pt x="51" y="8"/>
                  <a:pt x="77" y="19"/>
                  <a:pt x="102" y="34"/>
                </a:cubicBezTo>
                <a:cubicBezTo>
                  <a:pt x="270" y="131"/>
                  <a:pt x="335" y="338"/>
                  <a:pt x="258" y="512"/>
                </a:cubicBezTo>
                <a:cubicBezTo>
                  <a:pt x="309" y="541"/>
                  <a:pt x="309" y="541"/>
                  <a:pt x="309" y="541"/>
                </a:cubicBezTo>
                <a:cubicBezTo>
                  <a:pt x="323" y="517"/>
                  <a:pt x="323" y="517"/>
                  <a:pt x="323" y="517"/>
                </a:cubicBezTo>
                <a:cubicBezTo>
                  <a:pt x="391" y="635"/>
                  <a:pt x="391" y="635"/>
                  <a:pt x="391" y="635"/>
                </a:cubicBezTo>
                <a:lnTo>
                  <a:pt x="255" y="63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4656138" y="1957388"/>
            <a:ext cx="1689100" cy="2417763"/>
          </a:xfrm>
          <a:custGeom>
            <a:avLst/>
            <a:gdLst>
              <a:gd name="T0" fmla="*/ 444 w 444"/>
              <a:gd name="T1" fmla="*/ 118 h 635"/>
              <a:gd name="T2" fmla="*/ 418 w 444"/>
              <a:gd name="T3" fmla="*/ 118 h 635"/>
              <a:gd name="T4" fmla="*/ 418 w 444"/>
              <a:gd name="T5" fmla="*/ 260 h 635"/>
              <a:gd name="T6" fmla="*/ 377 w 444"/>
              <a:gd name="T7" fmla="*/ 257 h 635"/>
              <a:gd name="T8" fmla="*/ 82 w 444"/>
              <a:gd name="T9" fmla="*/ 551 h 635"/>
              <a:gd name="T10" fmla="*/ 90 w 444"/>
              <a:gd name="T11" fmla="*/ 617 h 635"/>
              <a:gd name="T12" fmla="*/ 10 w 444"/>
              <a:gd name="T13" fmla="*/ 635 h 635"/>
              <a:gd name="T14" fmla="*/ 0 w 444"/>
              <a:gd name="T15" fmla="*/ 551 h 635"/>
              <a:gd name="T16" fmla="*/ 336 w 444"/>
              <a:gd name="T17" fmla="*/ 177 h 635"/>
              <a:gd name="T18" fmla="*/ 336 w 444"/>
              <a:gd name="T19" fmla="*/ 118 h 635"/>
              <a:gd name="T20" fmla="*/ 308 w 444"/>
              <a:gd name="T21" fmla="*/ 118 h 635"/>
              <a:gd name="T22" fmla="*/ 376 w 444"/>
              <a:gd name="T23" fmla="*/ 0 h 635"/>
              <a:gd name="T24" fmla="*/ 444 w 444"/>
              <a:gd name="T25" fmla="*/ 118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4" h="635">
                <a:moveTo>
                  <a:pt x="444" y="118"/>
                </a:moveTo>
                <a:cubicBezTo>
                  <a:pt x="418" y="118"/>
                  <a:pt x="418" y="118"/>
                  <a:pt x="418" y="118"/>
                </a:cubicBezTo>
                <a:cubicBezTo>
                  <a:pt x="418" y="260"/>
                  <a:pt x="418" y="260"/>
                  <a:pt x="418" y="260"/>
                </a:cubicBezTo>
                <a:cubicBezTo>
                  <a:pt x="404" y="258"/>
                  <a:pt x="391" y="257"/>
                  <a:pt x="377" y="257"/>
                </a:cubicBezTo>
                <a:cubicBezTo>
                  <a:pt x="214" y="257"/>
                  <a:pt x="82" y="389"/>
                  <a:pt x="82" y="551"/>
                </a:cubicBezTo>
                <a:cubicBezTo>
                  <a:pt x="82" y="574"/>
                  <a:pt x="85" y="596"/>
                  <a:pt x="90" y="617"/>
                </a:cubicBezTo>
                <a:cubicBezTo>
                  <a:pt x="10" y="635"/>
                  <a:pt x="10" y="635"/>
                  <a:pt x="10" y="635"/>
                </a:cubicBezTo>
                <a:cubicBezTo>
                  <a:pt x="3" y="608"/>
                  <a:pt x="0" y="580"/>
                  <a:pt x="0" y="551"/>
                </a:cubicBezTo>
                <a:cubicBezTo>
                  <a:pt x="0" y="357"/>
                  <a:pt x="147" y="197"/>
                  <a:pt x="336" y="177"/>
                </a:cubicBezTo>
                <a:cubicBezTo>
                  <a:pt x="336" y="118"/>
                  <a:pt x="336" y="118"/>
                  <a:pt x="336" y="118"/>
                </a:cubicBezTo>
                <a:cubicBezTo>
                  <a:pt x="308" y="118"/>
                  <a:pt x="308" y="118"/>
                  <a:pt x="308" y="118"/>
                </a:cubicBezTo>
                <a:cubicBezTo>
                  <a:pt x="376" y="0"/>
                  <a:pt x="376" y="0"/>
                  <a:pt x="376" y="0"/>
                </a:cubicBezTo>
                <a:lnTo>
                  <a:pt x="444" y="1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 Placeholder 33"/>
          <p:cNvSpPr txBox="1">
            <a:spLocks/>
          </p:cNvSpPr>
          <p:nvPr/>
        </p:nvSpPr>
        <p:spPr>
          <a:xfrm>
            <a:off x="1730820" y="5046663"/>
            <a:ext cx="2545905" cy="11922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i="1" dirty="0"/>
          </a:p>
        </p:txBody>
      </p:sp>
      <p:sp>
        <p:nvSpPr>
          <p:cNvPr id="13" name="Text Placeholder 33"/>
          <p:cNvSpPr txBox="1">
            <a:spLocks/>
          </p:cNvSpPr>
          <p:nvPr/>
        </p:nvSpPr>
        <p:spPr>
          <a:xfrm>
            <a:off x="8136954" y="4905375"/>
            <a:ext cx="2448494" cy="106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/>
              <a:t>Přirozeně přicházející zážitky</a:t>
            </a:r>
          </a:p>
          <a:p>
            <a:r>
              <a:rPr lang="cs-CZ" sz="1400" dirty="0"/>
              <a:t>Malý důraz na reflexi</a:t>
            </a:r>
            <a:endParaRPr lang="en-US" sz="1400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06E756B-78EE-43A2-A397-3FE3323699E0}"/>
              </a:ext>
            </a:extLst>
          </p:cNvPr>
          <p:cNvSpPr txBox="1"/>
          <p:nvPr/>
        </p:nvSpPr>
        <p:spPr>
          <a:xfrm>
            <a:off x="8136954" y="4536043"/>
            <a:ext cx="2448494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b="1" dirty="0"/>
              <a:t>Autentická zkušenost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52B0C312-3145-42BD-9899-47E8253B53FD}"/>
              </a:ext>
            </a:extLst>
          </p:cNvPr>
          <p:cNvSpPr txBox="1"/>
          <p:nvPr/>
        </p:nvSpPr>
        <p:spPr>
          <a:xfrm>
            <a:off x="1730820" y="4375151"/>
            <a:ext cx="2448494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b="1" dirty="0"/>
              <a:t>Transformativní zkušenost</a:t>
            </a:r>
          </a:p>
        </p:txBody>
      </p:sp>
      <p:sp>
        <p:nvSpPr>
          <p:cNvPr id="16" name="Text Placeholder 33">
            <a:extLst>
              <a:ext uri="{FF2B5EF4-FFF2-40B4-BE49-F238E27FC236}">
                <a16:creationId xmlns:a16="http://schemas.microsoft.com/office/drawing/2014/main" id="{4A5FF4AE-9084-4E46-8EA9-946AA75AF14F}"/>
              </a:ext>
            </a:extLst>
          </p:cNvPr>
          <p:cNvSpPr txBox="1">
            <a:spLocks/>
          </p:cNvSpPr>
          <p:nvPr/>
        </p:nvSpPr>
        <p:spPr>
          <a:xfrm>
            <a:off x="4934812" y="840882"/>
            <a:ext cx="2545905" cy="11922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/>
              <a:t>Předem připravené výukové aktivity</a:t>
            </a:r>
          </a:p>
          <a:p>
            <a:r>
              <a:rPr lang="cs-CZ" sz="1400" dirty="0"/>
              <a:t>Reflexe součást učení</a:t>
            </a:r>
            <a:endParaRPr lang="en-US" sz="1400" dirty="0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E102F153-88A0-4605-BD51-F8C59AC597B8}"/>
              </a:ext>
            </a:extLst>
          </p:cNvPr>
          <p:cNvSpPr txBox="1"/>
          <p:nvPr/>
        </p:nvSpPr>
        <p:spPr>
          <a:xfrm>
            <a:off x="4916622" y="286884"/>
            <a:ext cx="2448494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dirty="0"/>
              <a:t>Učení ze zkušenosti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667C941-CA73-45F9-8638-5886468BE097}"/>
              </a:ext>
            </a:extLst>
          </p:cNvPr>
          <p:cNvSpPr txBox="1"/>
          <p:nvPr/>
        </p:nvSpPr>
        <p:spPr>
          <a:xfrm>
            <a:off x="5211192" y="3390722"/>
            <a:ext cx="1624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Tři přístupy k zkušenostnímu učení na programech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9D62553F-3FFA-4FD7-8A46-2BE8935DD374}"/>
              </a:ext>
            </a:extLst>
          </p:cNvPr>
          <p:cNvSpPr txBox="1"/>
          <p:nvPr/>
        </p:nvSpPr>
        <p:spPr>
          <a:xfrm>
            <a:off x="230819" y="6380163"/>
            <a:ext cx="11647503" cy="3756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cs-CZ" dirty="0"/>
          </a:p>
        </p:txBody>
      </p:sp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A3966A0E-63AE-4A41-ABB0-29690EC06FE6}"/>
              </a:ext>
            </a:extLst>
          </p:cNvPr>
          <p:cNvSpPr txBox="1">
            <a:spLocks/>
          </p:cNvSpPr>
          <p:nvPr/>
        </p:nvSpPr>
        <p:spPr>
          <a:xfrm>
            <a:off x="1674753" y="5069681"/>
            <a:ext cx="2448494" cy="106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/>
              <a:t>Předem připravený sled zážitků</a:t>
            </a:r>
          </a:p>
          <a:p>
            <a:r>
              <a:rPr lang="cs-CZ" sz="1400" dirty="0"/>
              <a:t>Význam silných, formativních zážitků</a:t>
            </a:r>
          </a:p>
          <a:p>
            <a:r>
              <a:rPr lang="cs-CZ" sz="1400" dirty="0"/>
              <a:t>Reflexe zaměřená na pocity</a:t>
            </a:r>
          </a:p>
        </p:txBody>
      </p:sp>
    </p:spTree>
    <p:extLst>
      <p:ext uri="{BB962C8B-B14F-4D97-AF65-F5344CB8AC3E}">
        <p14:creationId xmlns:p14="http://schemas.microsoft.com/office/powerpoint/2010/main" val="277155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 p14:presetBounceEnd="6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grpId="0" nodeType="withEffect" p14:presetBounceEnd="6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1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1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grpId="0" nodeType="withEffect" nodePh="1" p14:presetBounceEnd="67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1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2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grpId="0" nodeType="withEffect" p14:presetBounceEnd="6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2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2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2" fill="hold" grpId="0" nodeType="withEffect" p14:presetBounceEnd="6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2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2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grpId="0" nodeType="withEffect" p14:presetBounceEnd="6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3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3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6" grpId="0" animBg="1"/>
          <p:bldP spid="7" grpId="0" animBg="1"/>
          <p:bldP spid="12" grpId="0"/>
          <p:bldP spid="13" grpId="0"/>
          <p:bldP spid="16" grpId="0"/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6" grpId="0" animBg="1"/>
          <p:bldP spid="7" grpId="0" animBg="1"/>
          <p:bldP spid="12" grpId="0"/>
          <p:bldP spid="13" grpId="0"/>
          <p:bldP spid="16" grpId="0"/>
          <p:bldP spid="14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97FA366-2DB3-4BA6-9107-15076C8EF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768" y="3121271"/>
            <a:ext cx="1428750" cy="2121346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606FC3E-B957-459B-9EAD-81EB00ABFF42}"/>
              </a:ext>
            </a:extLst>
          </p:cNvPr>
          <p:cNvSpPr txBox="1"/>
          <p:nvPr/>
        </p:nvSpPr>
        <p:spPr>
          <a:xfrm>
            <a:off x="188377" y="5281069"/>
            <a:ext cx="15802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David W. Johnson</a:t>
            </a:r>
          </a:p>
          <a:p>
            <a:pPr algn="ctr"/>
            <a:r>
              <a:rPr lang="cs-CZ" sz="1400" dirty="0"/>
              <a:t>Foto: Wikipedia</a:t>
            </a:r>
          </a:p>
        </p:txBody>
      </p:sp>
      <p:sp>
        <p:nvSpPr>
          <p:cNvPr id="7" name="Řečová bublina: obdélníkový bublinový popisek se zakulacenými rohy 6">
            <a:extLst>
              <a:ext uri="{FF2B5EF4-FFF2-40B4-BE49-F238E27FC236}">
                <a16:creationId xmlns:a16="http://schemas.microsoft.com/office/drawing/2014/main" id="{398B22BD-A1BD-479E-83A9-13A164D8F83C}"/>
              </a:ext>
            </a:extLst>
          </p:cNvPr>
          <p:cNvSpPr/>
          <p:nvPr/>
        </p:nvSpPr>
        <p:spPr>
          <a:xfrm>
            <a:off x="1627193" y="433808"/>
            <a:ext cx="5343829" cy="1907401"/>
          </a:xfrm>
          <a:prstGeom prst="wedgeRoundRectCallout">
            <a:avLst>
              <a:gd name="adj1" fmla="val -41012"/>
              <a:gd name="adj2" fmla="val 9376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altLang="cs-CZ" dirty="0"/>
              <a:t>„Cílem zkušenostního učení je využití vlastních zkušeností a prožitků k vytváření a průběžné modifikaci </a:t>
            </a:r>
            <a:r>
              <a:rPr lang="cs-CZ" altLang="cs-CZ" b="1" dirty="0"/>
              <a:t>akčních teorií </a:t>
            </a:r>
            <a:r>
              <a:rPr lang="cs-CZ" altLang="cs-CZ" dirty="0"/>
              <a:t>s cílem zvyšování vlastní efektivity.“ (Johnson </a:t>
            </a:r>
            <a:r>
              <a:rPr lang="en-US" altLang="cs-CZ" dirty="0"/>
              <a:t>&amp; Johnson)</a:t>
            </a:r>
            <a:endParaRPr lang="cs-CZ" dirty="0"/>
          </a:p>
        </p:txBody>
      </p:sp>
      <p:sp>
        <p:nvSpPr>
          <p:cNvPr id="8" name="Google Shape;1268;p42">
            <a:extLst>
              <a:ext uri="{FF2B5EF4-FFF2-40B4-BE49-F238E27FC236}">
                <a16:creationId xmlns:a16="http://schemas.microsoft.com/office/drawing/2014/main" id="{702E40A0-1E2A-4D7E-A2B1-23296F30943C}"/>
              </a:ext>
            </a:extLst>
          </p:cNvPr>
          <p:cNvSpPr/>
          <p:nvPr/>
        </p:nvSpPr>
        <p:spPr>
          <a:xfrm>
            <a:off x="8818355" y="3121271"/>
            <a:ext cx="82157" cy="221244"/>
          </a:xfrm>
          <a:custGeom>
            <a:avLst/>
            <a:gdLst/>
            <a:ahLst/>
            <a:cxnLst/>
            <a:rect l="l" t="t" r="r" b="b"/>
            <a:pathLst>
              <a:path w="612" h="1858" extrusionOk="0">
                <a:moveTo>
                  <a:pt x="45" y="0"/>
                </a:moveTo>
                <a:cubicBezTo>
                  <a:pt x="22" y="0"/>
                  <a:pt x="1" y="18"/>
                  <a:pt x="11" y="47"/>
                </a:cubicBezTo>
                <a:cubicBezTo>
                  <a:pt x="217" y="634"/>
                  <a:pt x="391" y="1230"/>
                  <a:pt x="532" y="1834"/>
                </a:cubicBezTo>
                <a:cubicBezTo>
                  <a:pt x="535" y="1850"/>
                  <a:pt x="548" y="1857"/>
                  <a:pt x="563" y="1857"/>
                </a:cubicBezTo>
                <a:cubicBezTo>
                  <a:pt x="586" y="1857"/>
                  <a:pt x="611" y="1839"/>
                  <a:pt x="606" y="1809"/>
                </a:cubicBezTo>
                <a:cubicBezTo>
                  <a:pt x="466" y="1205"/>
                  <a:pt x="292" y="609"/>
                  <a:pt x="85" y="30"/>
                </a:cubicBezTo>
                <a:cubicBezTo>
                  <a:pt x="78" y="9"/>
                  <a:pt x="61" y="0"/>
                  <a:pt x="45" y="0"/>
                </a:cubicBezTo>
                <a:close/>
              </a:path>
            </a:pathLst>
          </a:custGeom>
          <a:solidFill>
            <a:srgbClr val="3D6D7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9" name="Google Shape;1269;p42">
            <a:extLst>
              <a:ext uri="{FF2B5EF4-FFF2-40B4-BE49-F238E27FC236}">
                <a16:creationId xmlns:a16="http://schemas.microsoft.com/office/drawing/2014/main" id="{4C27BE92-72F5-4621-AEA8-0026A3242433}"/>
              </a:ext>
            </a:extLst>
          </p:cNvPr>
          <p:cNvGrpSpPr/>
          <p:nvPr/>
        </p:nvGrpSpPr>
        <p:grpSpPr>
          <a:xfrm>
            <a:off x="4334489" y="3176068"/>
            <a:ext cx="2583607" cy="2522516"/>
            <a:chOff x="1687924" y="1856092"/>
            <a:chExt cx="1937705" cy="1891887"/>
          </a:xfrm>
        </p:grpSpPr>
        <p:sp>
          <p:nvSpPr>
            <p:cNvPr id="10" name="Google Shape;1270;p42">
              <a:extLst>
                <a:ext uri="{FF2B5EF4-FFF2-40B4-BE49-F238E27FC236}">
                  <a16:creationId xmlns:a16="http://schemas.microsoft.com/office/drawing/2014/main" id="{E96E5A46-DAC3-4837-854C-628026BFCF39}"/>
                </a:ext>
              </a:extLst>
            </p:cNvPr>
            <p:cNvSpPr/>
            <p:nvPr/>
          </p:nvSpPr>
          <p:spPr>
            <a:xfrm>
              <a:off x="1736059" y="1856092"/>
              <a:ext cx="1847877" cy="1854560"/>
            </a:xfrm>
            <a:custGeom>
              <a:avLst/>
              <a:gdLst/>
              <a:ahLst/>
              <a:cxnLst/>
              <a:rect l="l" t="t" r="r" b="b"/>
              <a:pathLst>
                <a:path w="17807" h="20766" extrusionOk="0">
                  <a:moveTo>
                    <a:pt x="7893" y="0"/>
                  </a:moveTo>
                  <a:cubicBezTo>
                    <a:pt x="7050" y="0"/>
                    <a:pt x="5810" y="272"/>
                    <a:pt x="5023" y="992"/>
                  </a:cubicBezTo>
                  <a:cubicBezTo>
                    <a:pt x="4519" y="1456"/>
                    <a:pt x="4146" y="2060"/>
                    <a:pt x="3807" y="2655"/>
                  </a:cubicBezTo>
                  <a:cubicBezTo>
                    <a:pt x="2615" y="4724"/>
                    <a:pt x="1581" y="6908"/>
                    <a:pt x="1118" y="9250"/>
                  </a:cubicBezTo>
                  <a:cubicBezTo>
                    <a:pt x="654" y="11592"/>
                    <a:pt x="1" y="13188"/>
                    <a:pt x="1043" y="15340"/>
                  </a:cubicBezTo>
                  <a:cubicBezTo>
                    <a:pt x="1292" y="15844"/>
                    <a:pt x="2227" y="17201"/>
                    <a:pt x="2781" y="17640"/>
                  </a:cubicBezTo>
                  <a:cubicBezTo>
                    <a:pt x="3236" y="18021"/>
                    <a:pt x="3724" y="18360"/>
                    <a:pt x="4229" y="18658"/>
                  </a:cubicBezTo>
                  <a:cubicBezTo>
                    <a:pt x="5710" y="19518"/>
                    <a:pt x="7232" y="20404"/>
                    <a:pt x="8920" y="20685"/>
                  </a:cubicBezTo>
                  <a:cubicBezTo>
                    <a:pt x="9241" y="20738"/>
                    <a:pt x="9571" y="20766"/>
                    <a:pt x="9901" y="20766"/>
                  </a:cubicBezTo>
                  <a:cubicBezTo>
                    <a:pt x="11307" y="20766"/>
                    <a:pt x="12726" y="20268"/>
                    <a:pt x="13571" y="19162"/>
                  </a:cubicBezTo>
                  <a:cubicBezTo>
                    <a:pt x="14009" y="18575"/>
                    <a:pt x="14257" y="17872"/>
                    <a:pt x="14530" y="17185"/>
                  </a:cubicBezTo>
                  <a:cubicBezTo>
                    <a:pt x="15060" y="15811"/>
                    <a:pt x="15680" y="14471"/>
                    <a:pt x="16375" y="13172"/>
                  </a:cubicBezTo>
                  <a:cubicBezTo>
                    <a:pt x="16855" y="12287"/>
                    <a:pt x="17377" y="11410"/>
                    <a:pt x="17584" y="10425"/>
                  </a:cubicBezTo>
                  <a:cubicBezTo>
                    <a:pt x="17807" y="9291"/>
                    <a:pt x="17592" y="8100"/>
                    <a:pt x="17128" y="7049"/>
                  </a:cubicBezTo>
                  <a:cubicBezTo>
                    <a:pt x="16665" y="5990"/>
                    <a:pt x="15970" y="5047"/>
                    <a:pt x="15225" y="4170"/>
                  </a:cubicBezTo>
                  <a:cubicBezTo>
                    <a:pt x="14770" y="3615"/>
                    <a:pt x="14274" y="3086"/>
                    <a:pt x="13736" y="2606"/>
                  </a:cubicBezTo>
                  <a:cubicBezTo>
                    <a:pt x="12247" y="1274"/>
                    <a:pt x="10410" y="388"/>
                    <a:pt x="8440" y="49"/>
                  </a:cubicBezTo>
                  <a:cubicBezTo>
                    <a:pt x="8292" y="17"/>
                    <a:pt x="8105" y="0"/>
                    <a:pt x="78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" name="Google Shape;1271;p42">
              <a:extLst>
                <a:ext uri="{FF2B5EF4-FFF2-40B4-BE49-F238E27FC236}">
                  <a16:creationId xmlns:a16="http://schemas.microsoft.com/office/drawing/2014/main" id="{DF6C6667-F155-45A6-A84F-7FF00307C422}"/>
                </a:ext>
              </a:extLst>
            </p:cNvPr>
            <p:cNvSpPr/>
            <p:nvPr/>
          </p:nvSpPr>
          <p:spPr>
            <a:xfrm>
              <a:off x="1687924" y="1872165"/>
              <a:ext cx="1937705" cy="1875815"/>
            </a:xfrm>
            <a:custGeom>
              <a:avLst/>
              <a:gdLst/>
              <a:ahLst/>
              <a:cxnLst/>
              <a:rect l="l" t="t" r="r" b="b"/>
              <a:pathLst>
                <a:path w="17650" h="21004" extrusionOk="0">
                  <a:moveTo>
                    <a:pt x="7538" y="237"/>
                  </a:moveTo>
                  <a:cubicBezTo>
                    <a:pt x="7742" y="237"/>
                    <a:pt x="7944" y="254"/>
                    <a:pt x="8140" y="290"/>
                  </a:cubicBezTo>
                  <a:lnTo>
                    <a:pt x="8140" y="290"/>
                  </a:lnTo>
                  <a:cubicBezTo>
                    <a:pt x="8141" y="291"/>
                    <a:pt x="8142" y="291"/>
                    <a:pt x="8143" y="291"/>
                  </a:cubicBezTo>
                  <a:cubicBezTo>
                    <a:pt x="10062" y="630"/>
                    <a:pt x="11858" y="1482"/>
                    <a:pt x="13330" y="2757"/>
                  </a:cubicBezTo>
                  <a:cubicBezTo>
                    <a:pt x="14803" y="4056"/>
                    <a:pt x="16235" y="5769"/>
                    <a:pt x="16921" y="7630"/>
                  </a:cubicBezTo>
                  <a:cubicBezTo>
                    <a:pt x="17302" y="8665"/>
                    <a:pt x="17418" y="9798"/>
                    <a:pt x="17120" y="10865"/>
                  </a:cubicBezTo>
                  <a:cubicBezTo>
                    <a:pt x="16847" y="11834"/>
                    <a:pt x="16293" y="12702"/>
                    <a:pt x="15829" y="13579"/>
                  </a:cubicBezTo>
                  <a:cubicBezTo>
                    <a:pt x="15374" y="14440"/>
                    <a:pt x="14961" y="15317"/>
                    <a:pt x="14580" y="16219"/>
                  </a:cubicBezTo>
                  <a:cubicBezTo>
                    <a:pt x="14199" y="17121"/>
                    <a:pt x="13926" y="18122"/>
                    <a:pt x="13397" y="18958"/>
                  </a:cubicBezTo>
                  <a:cubicBezTo>
                    <a:pt x="12576" y="20232"/>
                    <a:pt x="11100" y="20780"/>
                    <a:pt x="9640" y="20780"/>
                  </a:cubicBezTo>
                  <a:cubicBezTo>
                    <a:pt x="9288" y="20780"/>
                    <a:pt x="8938" y="20748"/>
                    <a:pt x="8598" y="20687"/>
                  </a:cubicBezTo>
                  <a:cubicBezTo>
                    <a:pt x="6761" y="20356"/>
                    <a:pt x="4932" y="19347"/>
                    <a:pt x="3410" y="18304"/>
                  </a:cubicBezTo>
                  <a:cubicBezTo>
                    <a:pt x="2185" y="17452"/>
                    <a:pt x="1109" y="16202"/>
                    <a:pt x="621" y="14771"/>
                  </a:cubicBezTo>
                  <a:cubicBezTo>
                    <a:pt x="1" y="12992"/>
                    <a:pt x="605" y="11172"/>
                    <a:pt x="969" y="9409"/>
                  </a:cubicBezTo>
                  <a:cubicBezTo>
                    <a:pt x="1440" y="7159"/>
                    <a:pt x="2375" y="5065"/>
                    <a:pt x="3509" y="3079"/>
                  </a:cubicBezTo>
                  <a:cubicBezTo>
                    <a:pt x="4039" y="2153"/>
                    <a:pt x="4601" y="1193"/>
                    <a:pt x="5602" y="705"/>
                  </a:cubicBezTo>
                  <a:cubicBezTo>
                    <a:pt x="6178" y="420"/>
                    <a:pt x="6870" y="237"/>
                    <a:pt x="7538" y="237"/>
                  </a:cubicBezTo>
                  <a:close/>
                  <a:moveTo>
                    <a:pt x="7499" y="1"/>
                  </a:moveTo>
                  <a:cubicBezTo>
                    <a:pt x="6244" y="1"/>
                    <a:pt x="4960" y="599"/>
                    <a:pt x="4196" y="1565"/>
                  </a:cubicBezTo>
                  <a:cubicBezTo>
                    <a:pt x="3501" y="2451"/>
                    <a:pt x="2979" y="3501"/>
                    <a:pt x="2483" y="4503"/>
                  </a:cubicBezTo>
                  <a:cubicBezTo>
                    <a:pt x="2011" y="5438"/>
                    <a:pt x="1606" y="6406"/>
                    <a:pt x="1267" y="7407"/>
                  </a:cubicBezTo>
                  <a:cubicBezTo>
                    <a:pt x="911" y="8466"/>
                    <a:pt x="704" y="9566"/>
                    <a:pt x="464" y="10659"/>
                  </a:cubicBezTo>
                  <a:cubicBezTo>
                    <a:pt x="265" y="11560"/>
                    <a:pt x="67" y="12479"/>
                    <a:pt x="117" y="13406"/>
                  </a:cubicBezTo>
                  <a:cubicBezTo>
                    <a:pt x="199" y="15011"/>
                    <a:pt x="1101" y="16525"/>
                    <a:pt x="2218" y="17642"/>
                  </a:cubicBezTo>
                  <a:cubicBezTo>
                    <a:pt x="2773" y="18205"/>
                    <a:pt x="3476" y="18635"/>
                    <a:pt x="4146" y="19024"/>
                  </a:cubicBezTo>
                  <a:cubicBezTo>
                    <a:pt x="5081" y="19570"/>
                    <a:pt x="6033" y="20108"/>
                    <a:pt x="7042" y="20488"/>
                  </a:cubicBezTo>
                  <a:cubicBezTo>
                    <a:pt x="7886" y="20804"/>
                    <a:pt x="8802" y="21003"/>
                    <a:pt x="9706" y="21003"/>
                  </a:cubicBezTo>
                  <a:cubicBezTo>
                    <a:pt x="10601" y="21003"/>
                    <a:pt x="11485" y="20809"/>
                    <a:pt x="12280" y="20339"/>
                  </a:cubicBezTo>
                  <a:cubicBezTo>
                    <a:pt x="13024" y="19901"/>
                    <a:pt x="13554" y="19255"/>
                    <a:pt x="13910" y="18478"/>
                  </a:cubicBezTo>
                  <a:cubicBezTo>
                    <a:pt x="14406" y="17427"/>
                    <a:pt x="14770" y="16310"/>
                    <a:pt x="15267" y="15251"/>
                  </a:cubicBezTo>
                  <a:cubicBezTo>
                    <a:pt x="16144" y="13356"/>
                    <a:pt x="17650" y="11478"/>
                    <a:pt x="17517" y="9293"/>
                  </a:cubicBezTo>
                  <a:cubicBezTo>
                    <a:pt x="17368" y="6943"/>
                    <a:pt x="15780" y="4900"/>
                    <a:pt x="14208" y="3278"/>
                  </a:cubicBezTo>
                  <a:cubicBezTo>
                    <a:pt x="12602" y="1607"/>
                    <a:pt x="10514" y="493"/>
                    <a:pt x="8244" y="74"/>
                  </a:cubicBezTo>
                  <a:lnTo>
                    <a:pt x="8244" y="74"/>
                  </a:lnTo>
                  <a:cubicBezTo>
                    <a:pt x="8234" y="68"/>
                    <a:pt x="8223" y="63"/>
                    <a:pt x="8209" y="59"/>
                  </a:cubicBezTo>
                  <a:lnTo>
                    <a:pt x="8209" y="59"/>
                  </a:lnTo>
                  <a:lnTo>
                    <a:pt x="8209" y="68"/>
                  </a:lnTo>
                  <a:cubicBezTo>
                    <a:pt x="7976" y="23"/>
                    <a:pt x="7738" y="1"/>
                    <a:pt x="74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" name="Google Shape;1272;p42">
              <a:extLst>
                <a:ext uri="{FF2B5EF4-FFF2-40B4-BE49-F238E27FC236}">
                  <a16:creationId xmlns:a16="http://schemas.microsoft.com/office/drawing/2014/main" id="{2E474AB8-1F32-4CA1-854C-F19682662554}"/>
                </a:ext>
              </a:extLst>
            </p:cNvPr>
            <p:cNvSpPr txBox="1"/>
            <p:nvPr/>
          </p:nvSpPr>
          <p:spPr>
            <a:xfrm flipH="1">
              <a:off x="1896588" y="2693974"/>
              <a:ext cx="1484400" cy="62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cs-CZ" sz="14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Ověřujeme teorii pro řešení problému</a:t>
              </a:r>
              <a:endParaRPr sz="14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" name="Google Shape;1273;p42">
              <a:extLst>
                <a:ext uri="{FF2B5EF4-FFF2-40B4-BE49-F238E27FC236}">
                  <a16:creationId xmlns:a16="http://schemas.microsoft.com/office/drawing/2014/main" id="{7668D571-071D-416B-A293-A3EBF7091F94}"/>
                </a:ext>
              </a:extLst>
            </p:cNvPr>
            <p:cNvSpPr txBox="1"/>
            <p:nvPr/>
          </p:nvSpPr>
          <p:spPr>
            <a:xfrm flipH="1">
              <a:off x="1809138" y="2357518"/>
              <a:ext cx="1659300" cy="44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cs-CZ" sz="2133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AKCE</a:t>
              </a:r>
              <a:endParaRPr sz="2133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4" name="Google Shape;1274;p42">
            <a:extLst>
              <a:ext uri="{FF2B5EF4-FFF2-40B4-BE49-F238E27FC236}">
                <a16:creationId xmlns:a16="http://schemas.microsoft.com/office/drawing/2014/main" id="{279C0126-949F-495A-9E6E-6D5E92170095}"/>
              </a:ext>
            </a:extLst>
          </p:cNvPr>
          <p:cNvGrpSpPr/>
          <p:nvPr/>
        </p:nvGrpSpPr>
        <p:grpSpPr>
          <a:xfrm>
            <a:off x="6364196" y="2185835"/>
            <a:ext cx="2930799" cy="2183224"/>
            <a:chOff x="3226563" y="1118600"/>
            <a:chExt cx="2198099" cy="1637418"/>
          </a:xfrm>
        </p:grpSpPr>
        <p:sp>
          <p:nvSpPr>
            <p:cNvPr id="15" name="Google Shape;1275;p42">
              <a:extLst>
                <a:ext uri="{FF2B5EF4-FFF2-40B4-BE49-F238E27FC236}">
                  <a16:creationId xmlns:a16="http://schemas.microsoft.com/office/drawing/2014/main" id="{671714CB-2972-4DCC-915E-334A67093E8B}"/>
                </a:ext>
              </a:extLst>
            </p:cNvPr>
            <p:cNvSpPr/>
            <p:nvPr/>
          </p:nvSpPr>
          <p:spPr>
            <a:xfrm>
              <a:off x="3376373" y="1118600"/>
              <a:ext cx="1980335" cy="1584507"/>
            </a:xfrm>
            <a:custGeom>
              <a:avLst/>
              <a:gdLst/>
              <a:ahLst/>
              <a:cxnLst/>
              <a:rect l="l" t="t" r="r" b="b"/>
              <a:pathLst>
                <a:path w="18353" h="17207" extrusionOk="0">
                  <a:moveTo>
                    <a:pt x="8972" y="0"/>
                  </a:moveTo>
                  <a:cubicBezTo>
                    <a:pt x="7793" y="0"/>
                    <a:pt x="6460" y="236"/>
                    <a:pt x="4858" y="706"/>
                  </a:cubicBezTo>
                  <a:lnTo>
                    <a:pt x="5002" y="669"/>
                  </a:lnTo>
                  <a:lnTo>
                    <a:pt x="5002" y="669"/>
                  </a:lnTo>
                  <a:cubicBezTo>
                    <a:pt x="3645" y="1033"/>
                    <a:pt x="2467" y="1996"/>
                    <a:pt x="1672" y="3205"/>
                  </a:cubicBezTo>
                  <a:cubicBezTo>
                    <a:pt x="861" y="4446"/>
                    <a:pt x="431" y="5919"/>
                    <a:pt x="265" y="7408"/>
                  </a:cubicBezTo>
                  <a:cubicBezTo>
                    <a:pt x="1" y="9816"/>
                    <a:pt x="538" y="12472"/>
                    <a:pt x="2284" y="14077"/>
                  </a:cubicBezTo>
                  <a:cubicBezTo>
                    <a:pt x="3757" y="15409"/>
                    <a:pt x="5668" y="16684"/>
                    <a:pt x="7588" y="16990"/>
                  </a:cubicBezTo>
                  <a:cubicBezTo>
                    <a:pt x="8536" y="17141"/>
                    <a:pt x="9644" y="17206"/>
                    <a:pt x="10730" y="17206"/>
                  </a:cubicBezTo>
                  <a:cubicBezTo>
                    <a:pt x="11065" y="17206"/>
                    <a:pt x="11399" y="17200"/>
                    <a:pt x="11725" y="17188"/>
                  </a:cubicBezTo>
                  <a:cubicBezTo>
                    <a:pt x="14555" y="17081"/>
                    <a:pt x="17228" y="14690"/>
                    <a:pt x="17724" y="13655"/>
                  </a:cubicBezTo>
                  <a:cubicBezTo>
                    <a:pt x="18047" y="12993"/>
                    <a:pt x="18146" y="12240"/>
                    <a:pt x="18187" y="11504"/>
                  </a:cubicBezTo>
                  <a:cubicBezTo>
                    <a:pt x="18353" y="7946"/>
                    <a:pt x="16921" y="4289"/>
                    <a:pt x="14241" y="2080"/>
                  </a:cubicBezTo>
                  <a:cubicBezTo>
                    <a:pt x="12554" y="691"/>
                    <a:pt x="10989" y="0"/>
                    <a:pt x="89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1276;p42">
              <a:extLst>
                <a:ext uri="{FF2B5EF4-FFF2-40B4-BE49-F238E27FC236}">
                  <a16:creationId xmlns:a16="http://schemas.microsoft.com/office/drawing/2014/main" id="{6C526015-0615-464D-A230-8314A3C3DCBA}"/>
                </a:ext>
              </a:extLst>
            </p:cNvPr>
            <p:cNvSpPr/>
            <p:nvPr/>
          </p:nvSpPr>
          <p:spPr>
            <a:xfrm>
              <a:off x="3226563" y="1118600"/>
              <a:ext cx="2198099" cy="1637418"/>
            </a:xfrm>
            <a:custGeom>
              <a:avLst/>
              <a:gdLst/>
              <a:ahLst/>
              <a:cxnLst/>
              <a:rect l="l" t="t" r="r" b="b"/>
              <a:pathLst>
                <a:path w="18850" h="17463" extrusionOk="0">
                  <a:moveTo>
                    <a:pt x="9500" y="228"/>
                  </a:moveTo>
                  <a:cubicBezTo>
                    <a:pt x="9872" y="228"/>
                    <a:pt x="10245" y="252"/>
                    <a:pt x="10616" y="304"/>
                  </a:cubicBezTo>
                  <a:cubicBezTo>
                    <a:pt x="12106" y="520"/>
                    <a:pt x="13421" y="1248"/>
                    <a:pt x="14580" y="2191"/>
                  </a:cubicBezTo>
                  <a:cubicBezTo>
                    <a:pt x="17426" y="4483"/>
                    <a:pt x="18849" y="8289"/>
                    <a:pt x="18585" y="11897"/>
                  </a:cubicBezTo>
                  <a:cubicBezTo>
                    <a:pt x="18518" y="12774"/>
                    <a:pt x="18328" y="13618"/>
                    <a:pt x="17757" y="14304"/>
                  </a:cubicBezTo>
                  <a:cubicBezTo>
                    <a:pt x="17277" y="14850"/>
                    <a:pt x="16731" y="15339"/>
                    <a:pt x="16135" y="15752"/>
                  </a:cubicBezTo>
                  <a:cubicBezTo>
                    <a:pt x="15407" y="16257"/>
                    <a:pt x="14613" y="16654"/>
                    <a:pt x="13769" y="16927"/>
                  </a:cubicBezTo>
                  <a:cubicBezTo>
                    <a:pt x="13006" y="17156"/>
                    <a:pt x="12220" y="17205"/>
                    <a:pt x="11435" y="17205"/>
                  </a:cubicBezTo>
                  <a:cubicBezTo>
                    <a:pt x="11283" y="17205"/>
                    <a:pt x="11132" y="17203"/>
                    <a:pt x="10981" y="17200"/>
                  </a:cubicBezTo>
                  <a:cubicBezTo>
                    <a:pt x="9955" y="17192"/>
                    <a:pt x="8912" y="17151"/>
                    <a:pt x="7911" y="16952"/>
                  </a:cubicBezTo>
                  <a:cubicBezTo>
                    <a:pt x="6918" y="16754"/>
                    <a:pt x="5991" y="16323"/>
                    <a:pt x="5131" y="15802"/>
                  </a:cubicBezTo>
                  <a:cubicBezTo>
                    <a:pt x="3484" y="14793"/>
                    <a:pt x="1986" y="13510"/>
                    <a:pt x="1333" y="11648"/>
                  </a:cubicBezTo>
                  <a:cubicBezTo>
                    <a:pt x="1" y="7867"/>
                    <a:pt x="1333" y="2034"/>
                    <a:pt x="5652" y="875"/>
                  </a:cubicBezTo>
                  <a:cubicBezTo>
                    <a:pt x="5664" y="871"/>
                    <a:pt x="5674" y="865"/>
                    <a:pt x="5683" y="859"/>
                  </a:cubicBezTo>
                  <a:lnTo>
                    <a:pt x="5683" y="859"/>
                  </a:lnTo>
                  <a:cubicBezTo>
                    <a:pt x="6920" y="513"/>
                    <a:pt x="8208" y="228"/>
                    <a:pt x="9500" y="228"/>
                  </a:cubicBezTo>
                  <a:close/>
                  <a:moveTo>
                    <a:pt x="9501" y="0"/>
                  </a:moveTo>
                  <a:cubicBezTo>
                    <a:pt x="8100" y="0"/>
                    <a:pt x="6691" y="325"/>
                    <a:pt x="5354" y="710"/>
                  </a:cubicBezTo>
                  <a:cubicBezTo>
                    <a:pt x="5338" y="716"/>
                    <a:pt x="5324" y="724"/>
                    <a:pt x="5314" y="735"/>
                  </a:cubicBezTo>
                  <a:lnTo>
                    <a:pt x="5314" y="735"/>
                  </a:lnTo>
                  <a:cubicBezTo>
                    <a:pt x="1603" y="1931"/>
                    <a:pt x="228" y="6515"/>
                    <a:pt x="712" y="10051"/>
                  </a:cubicBezTo>
                  <a:cubicBezTo>
                    <a:pt x="985" y="12012"/>
                    <a:pt x="1871" y="13585"/>
                    <a:pt x="3393" y="14842"/>
                  </a:cubicBezTo>
                  <a:cubicBezTo>
                    <a:pt x="4982" y="16141"/>
                    <a:pt x="6744" y="17085"/>
                    <a:pt x="8796" y="17308"/>
                  </a:cubicBezTo>
                  <a:cubicBezTo>
                    <a:pt x="9570" y="17396"/>
                    <a:pt x="10362" y="17463"/>
                    <a:pt x="11150" y="17463"/>
                  </a:cubicBezTo>
                  <a:cubicBezTo>
                    <a:pt x="12434" y="17463"/>
                    <a:pt x="13708" y="17286"/>
                    <a:pt x="14878" y="16737"/>
                  </a:cubicBezTo>
                  <a:cubicBezTo>
                    <a:pt x="16144" y="16150"/>
                    <a:pt x="17616" y="15173"/>
                    <a:pt x="18312" y="13915"/>
                  </a:cubicBezTo>
                  <a:cubicBezTo>
                    <a:pt x="18775" y="13088"/>
                    <a:pt x="18841" y="12054"/>
                    <a:pt x="18841" y="11135"/>
                  </a:cubicBezTo>
                  <a:cubicBezTo>
                    <a:pt x="18849" y="10151"/>
                    <a:pt x="18742" y="9166"/>
                    <a:pt x="18510" y="8215"/>
                  </a:cubicBezTo>
                  <a:cubicBezTo>
                    <a:pt x="18088" y="6336"/>
                    <a:pt x="17203" y="4599"/>
                    <a:pt x="15937" y="3151"/>
                  </a:cubicBezTo>
                  <a:cubicBezTo>
                    <a:pt x="14737" y="1810"/>
                    <a:pt x="13115" y="652"/>
                    <a:pt x="11345" y="213"/>
                  </a:cubicBezTo>
                  <a:cubicBezTo>
                    <a:pt x="10736" y="64"/>
                    <a:pt x="10119" y="0"/>
                    <a:pt x="95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1277;p42">
              <a:extLst>
                <a:ext uri="{FF2B5EF4-FFF2-40B4-BE49-F238E27FC236}">
                  <a16:creationId xmlns:a16="http://schemas.microsoft.com/office/drawing/2014/main" id="{748DDA11-D9DC-41A4-AE60-7491D402BB1C}"/>
                </a:ext>
              </a:extLst>
            </p:cNvPr>
            <p:cNvSpPr txBox="1"/>
            <p:nvPr/>
          </p:nvSpPr>
          <p:spPr>
            <a:xfrm flipH="1">
              <a:off x="3773987" y="1771301"/>
              <a:ext cx="1106700" cy="60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cs-CZ" sz="14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Hodnotíme a revidujeme akční teorii</a:t>
              </a:r>
              <a:endParaRPr sz="14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" name="Google Shape;1278;p42">
              <a:extLst>
                <a:ext uri="{FF2B5EF4-FFF2-40B4-BE49-F238E27FC236}">
                  <a16:creationId xmlns:a16="http://schemas.microsoft.com/office/drawing/2014/main" id="{765EF63D-93C0-4402-A654-BD60D833CB9A}"/>
                </a:ext>
              </a:extLst>
            </p:cNvPr>
            <p:cNvSpPr txBox="1"/>
            <p:nvPr/>
          </p:nvSpPr>
          <p:spPr>
            <a:xfrm flipH="1">
              <a:off x="3768349" y="1411013"/>
              <a:ext cx="1122964" cy="4847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cs-CZ" sz="2133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REFLEXE</a:t>
              </a:r>
              <a:endParaRPr sz="2133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9" name="Google Shape;1279;p42">
            <a:extLst>
              <a:ext uri="{FF2B5EF4-FFF2-40B4-BE49-F238E27FC236}">
                <a16:creationId xmlns:a16="http://schemas.microsoft.com/office/drawing/2014/main" id="{64F93402-F350-4256-9AFD-E81E4C587EE3}"/>
              </a:ext>
            </a:extLst>
          </p:cNvPr>
          <p:cNvGrpSpPr/>
          <p:nvPr/>
        </p:nvGrpSpPr>
        <p:grpSpPr>
          <a:xfrm>
            <a:off x="8895995" y="3319235"/>
            <a:ext cx="3107628" cy="2470868"/>
            <a:chOff x="5125412" y="1968650"/>
            <a:chExt cx="2330721" cy="1853151"/>
          </a:xfrm>
        </p:grpSpPr>
        <p:sp>
          <p:nvSpPr>
            <p:cNvPr id="20" name="Google Shape;1280;p42">
              <a:extLst>
                <a:ext uri="{FF2B5EF4-FFF2-40B4-BE49-F238E27FC236}">
                  <a16:creationId xmlns:a16="http://schemas.microsoft.com/office/drawing/2014/main" id="{DF60FBBF-03B1-4054-B7BA-DA70DF244815}"/>
                </a:ext>
              </a:extLst>
            </p:cNvPr>
            <p:cNvSpPr/>
            <p:nvPr/>
          </p:nvSpPr>
          <p:spPr>
            <a:xfrm>
              <a:off x="5131799" y="2010020"/>
              <a:ext cx="2206327" cy="1811781"/>
            </a:xfrm>
            <a:custGeom>
              <a:avLst/>
              <a:gdLst/>
              <a:ahLst/>
              <a:cxnLst/>
              <a:rect l="l" t="t" r="r" b="b"/>
              <a:pathLst>
                <a:path w="15812" h="20287" extrusionOk="0">
                  <a:moveTo>
                    <a:pt x="13247" y="2685"/>
                  </a:moveTo>
                  <a:lnTo>
                    <a:pt x="13691" y="3565"/>
                  </a:lnTo>
                  <a:lnTo>
                    <a:pt x="13691" y="3565"/>
                  </a:lnTo>
                  <a:cubicBezTo>
                    <a:pt x="13551" y="3269"/>
                    <a:pt x="13403" y="2975"/>
                    <a:pt x="13247" y="2685"/>
                  </a:cubicBezTo>
                  <a:close/>
                  <a:moveTo>
                    <a:pt x="8694" y="1"/>
                  </a:moveTo>
                  <a:cubicBezTo>
                    <a:pt x="7898" y="1"/>
                    <a:pt x="7091" y="149"/>
                    <a:pt x="6347" y="410"/>
                  </a:cubicBezTo>
                  <a:cubicBezTo>
                    <a:pt x="5445" y="724"/>
                    <a:pt x="4576" y="1196"/>
                    <a:pt x="3906" y="1866"/>
                  </a:cubicBezTo>
                  <a:cubicBezTo>
                    <a:pt x="3417" y="2354"/>
                    <a:pt x="3037" y="2933"/>
                    <a:pt x="2664" y="3513"/>
                  </a:cubicBezTo>
                  <a:cubicBezTo>
                    <a:pt x="2226" y="4199"/>
                    <a:pt x="1796" y="4886"/>
                    <a:pt x="1374" y="5573"/>
                  </a:cubicBezTo>
                  <a:cubicBezTo>
                    <a:pt x="1084" y="6028"/>
                    <a:pt x="828" y="6499"/>
                    <a:pt x="604" y="6988"/>
                  </a:cubicBezTo>
                  <a:cubicBezTo>
                    <a:pt x="8" y="8386"/>
                    <a:pt x="0" y="9966"/>
                    <a:pt x="306" y="11456"/>
                  </a:cubicBezTo>
                  <a:cubicBezTo>
                    <a:pt x="612" y="12937"/>
                    <a:pt x="1233" y="14335"/>
                    <a:pt x="1870" y="15709"/>
                  </a:cubicBezTo>
                  <a:cubicBezTo>
                    <a:pt x="2292" y="16611"/>
                    <a:pt x="2722" y="17512"/>
                    <a:pt x="3326" y="18299"/>
                  </a:cubicBezTo>
                  <a:cubicBezTo>
                    <a:pt x="3939" y="19085"/>
                    <a:pt x="4733" y="19763"/>
                    <a:pt x="5676" y="20061"/>
                  </a:cubicBezTo>
                  <a:cubicBezTo>
                    <a:pt x="6226" y="20240"/>
                    <a:pt x="6804" y="20286"/>
                    <a:pt x="7383" y="20286"/>
                  </a:cubicBezTo>
                  <a:cubicBezTo>
                    <a:pt x="7631" y="20286"/>
                    <a:pt x="7879" y="20278"/>
                    <a:pt x="8125" y="20268"/>
                  </a:cubicBezTo>
                  <a:cubicBezTo>
                    <a:pt x="9102" y="20243"/>
                    <a:pt x="10086" y="20193"/>
                    <a:pt x="11021" y="19904"/>
                  </a:cubicBezTo>
                  <a:cubicBezTo>
                    <a:pt x="12461" y="19449"/>
                    <a:pt x="13661" y="18447"/>
                    <a:pt x="14372" y="17124"/>
                  </a:cubicBezTo>
                  <a:cubicBezTo>
                    <a:pt x="14811" y="16296"/>
                    <a:pt x="15043" y="15378"/>
                    <a:pt x="15200" y="14459"/>
                  </a:cubicBezTo>
                  <a:cubicBezTo>
                    <a:pt x="15812" y="10780"/>
                    <a:pt x="15293" y="7005"/>
                    <a:pt x="13724" y="3637"/>
                  </a:cubicBezTo>
                  <a:lnTo>
                    <a:pt x="13724" y="3637"/>
                  </a:lnTo>
                  <a:cubicBezTo>
                    <a:pt x="13742" y="3670"/>
                    <a:pt x="13759" y="3703"/>
                    <a:pt x="13777" y="3736"/>
                  </a:cubicBezTo>
                  <a:lnTo>
                    <a:pt x="13691" y="3565"/>
                  </a:lnTo>
                  <a:lnTo>
                    <a:pt x="13691" y="3565"/>
                  </a:lnTo>
                  <a:cubicBezTo>
                    <a:pt x="13702" y="3589"/>
                    <a:pt x="13713" y="3613"/>
                    <a:pt x="13724" y="3637"/>
                  </a:cubicBezTo>
                  <a:lnTo>
                    <a:pt x="13724" y="3637"/>
                  </a:lnTo>
                  <a:cubicBezTo>
                    <a:pt x="13210" y="2667"/>
                    <a:pt x="12655" y="1677"/>
                    <a:pt x="11791" y="989"/>
                  </a:cubicBezTo>
                  <a:cubicBezTo>
                    <a:pt x="10919" y="296"/>
                    <a:pt x="9818" y="1"/>
                    <a:pt x="86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1281;p42">
              <a:extLst>
                <a:ext uri="{FF2B5EF4-FFF2-40B4-BE49-F238E27FC236}">
                  <a16:creationId xmlns:a16="http://schemas.microsoft.com/office/drawing/2014/main" id="{771C95D5-1E01-449A-A23D-7D07B8E92760}"/>
                </a:ext>
              </a:extLst>
            </p:cNvPr>
            <p:cNvSpPr/>
            <p:nvPr/>
          </p:nvSpPr>
          <p:spPr>
            <a:xfrm>
              <a:off x="5125412" y="1968650"/>
              <a:ext cx="2330721" cy="1832373"/>
            </a:xfrm>
            <a:custGeom>
              <a:avLst/>
              <a:gdLst/>
              <a:ahLst/>
              <a:cxnLst/>
              <a:rect l="l" t="t" r="r" b="b"/>
              <a:pathLst>
                <a:path w="16185" h="20540" extrusionOk="0">
                  <a:moveTo>
                    <a:pt x="8710" y="239"/>
                  </a:moveTo>
                  <a:cubicBezTo>
                    <a:pt x="8917" y="239"/>
                    <a:pt x="9123" y="249"/>
                    <a:pt x="9325" y="269"/>
                  </a:cubicBezTo>
                  <a:cubicBezTo>
                    <a:pt x="10326" y="360"/>
                    <a:pt x="11286" y="724"/>
                    <a:pt x="12031" y="1411"/>
                  </a:cubicBezTo>
                  <a:cubicBezTo>
                    <a:pt x="12760" y="2099"/>
                    <a:pt x="13254" y="3006"/>
                    <a:pt x="13721" y="3891"/>
                  </a:cubicBezTo>
                  <a:lnTo>
                    <a:pt x="13721" y="3891"/>
                  </a:lnTo>
                  <a:cubicBezTo>
                    <a:pt x="15082" y="6867"/>
                    <a:pt x="15626" y="10156"/>
                    <a:pt x="15308" y="13425"/>
                  </a:cubicBezTo>
                  <a:cubicBezTo>
                    <a:pt x="15117" y="15262"/>
                    <a:pt x="14704" y="17165"/>
                    <a:pt x="13355" y="18514"/>
                  </a:cubicBezTo>
                  <a:cubicBezTo>
                    <a:pt x="11965" y="19896"/>
                    <a:pt x="10178" y="20210"/>
                    <a:pt x="8283" y="20276"/>
                  </a:cubicBezTo>
                  <a:cubicBezTo>
                    <a:pt x="8032" y="20284"/>
                    <a:pt x="7780" y="20292"/>
                    <a:pt x="7527" y="20292"/>
                  </a:cubicBezTo>
                  <a:cubicBezTo>
                    <a:pt x="6751" y="20292"/>
                    <a:pt x="5974" y="20220"/>
                    <a:pt x="5263" y="19871"/>
                  </a:cubicBezTo>
                  <a:cubicBezTo>
                    <a:pt x="4444" y="19465"/>
                    <a:pt x="3790" y="18803"/>
                    <a:pt x="3277" y="18067"/>
                  </a:cubicBezTo>
                  <a:cubicBezTo>
                    <a:pt x="2739" y="17298"/>
                    <a:pt x="2342" y="16445"/>
                    <a:pt x="1953" y="15601"/>
                  </a:cubicBezTo>
                  <a:cubicBezTo>
                    <a:pt x="1523" y="14699"/>
                    <a:pt x="1142" y="13764"/>
                    <a:pt x="819" y="12821"/>
                  </a:cubicBezTo>
                  <a:cubicBezTo>
                    <a:pt x="240" y="11001"/>
                    <a:pt x="9" y="8965"/>
                    <a:pt x="778" y="7162"/>
                  </a:cubicBezTo>
                  <a:cubicBezTo>
                    <a:pt x="1150" y="6268"/>
                    <a:pt x="1721" y="5449"/>
                    <a:pt x="2234" y="4638"/>
                  </a:cubicBezTo>
                  <a:cubicBezTo>
                    <a:pt x="2739" y="3819"/>
                    <a:pt x="3244" y="2925"/>
                    <a:pt x="3914" y="2205"/>
                  </a:cubicBezTo>
                  <a:cubicBezTo>
                    <a:pt x="5098" y="948"/>
                    <a:pt x="6963" y="239"/>
                    <a:pt x="8710" y="239"/>
                  </a:cubicBezTo>
                  <a:close/>
                  <a:moveTo>
                    <a:pt x="8734" y="1"/>
                  </a:moveTo>
                  <a:cubicBezTo>
                    <a:pt x="7529" y="1"/>
                    <a:pt x="6312" y="339"/>
                    <a:pt x="5263" y="898"/>
                  </a:cubicBezTo>
                  <a:cubicBezTo>
                    <a:pt x="3442" y="1866"/>
                    <a:pt x="2483" y="3769"/>
                    <a:pt x="1440" y="5465"/>
                  </a:cubicBezTo>
                  <a:cubicBezTo>
                    <a:pt x="919" y="6301"/>
                    <a:pt x="439" y="7145"/>
                    <a:pt x="224" y="8113"/>
                  </a:cubicBezTo>
                  <a:cubicBezTo>
                    <a:pt x="25" y="9056"/>
                    <a:pt x="0" y="10024"/>
                    <a:pt x="149" y="10976"/>
                  </a:cubicBezTo>
                  <a:cubicBezTo>
                    <a:pt x="439" y="13045"/>
                    <a:pt x="1374" y="15047"/>
                    <a:pt x="2317" y="16892"/>
                  </a:cubicBezTo>
                  <a:cubicBezTo>
                    <a:pt x="3144" y="18514"/>
                    <a:pt x="4369" y="20102"/>
                    <a:pt x="6264" y="20433"/>
                  </a:cubicBezTo>
                  <a:cubicBezTo>
                    <a:pt x="6711" y="20511"/>
                    <a:pt x="7174" y="20539"/>
                    <a:pt x="7640" y="20539"/>
                  </a:cubicBezTo>
                  <a:cubicBezTo>
                    <a:pt x="8219" y="20539"/>
                    <a:pt x="8803" y="20496"/>
                    <a:pt x="9367" y="20450"/>
                  </a:cubicBezTo>
                  <a:cubicBezTo>
                    <a:pt x="10277" y="20367"/>
                    <a:pt x="11179" y="20193"/>
                    <a:pt x="12006" y="19780"/>
                  </a:cubicBezTo>
                  <a:cubicBezTo>
                    <a:pt x="13603" y="18969"/>
                    <a:pt x="14654" y="17504"/>
                    <a:pt x="15126" y="15800"/>
                  </a:cubicBezTo>
                  <a:cubicBezTo>
                    <a:pt x="16184" y="11888"/>
                    <a:pt x="15621" y="7532"/>
                    <a:pt x="13956" y="3854"/>
                  </a:cubicBezTo>
                  <a:lnTo>
                    <a:pt x="13956" y="3854"/>
                  </a:lnTo>
                  <a:cubicBezTo>
                    <a:pt x="13955" y="3837"/>
                    <a:pt x="13951" y="3820"/>
                    <a:pt x="13942" y="3802"/>
                  </a:cubicBezTo>
                  <a:lnTo>
                    <a:pt x="13934" y="3802"/>
                  </a:lnTo>
                  <a:cubicBezTo>
                    <a:pt x="13930" y="3794"/>
                    <a:pt x="13925" y="3786"/>
                    <a:pt x="13921" y="3778"/>
                  </a:cubicBezTo>
                  <a:lnTo>
                    <a:pt x="13921" y="3778"/>
                  </a:lnTo>
                  <a:cubicBezTo>
                    <a:pt x="13761" y="3429"/>
                    <a:pt x="13592" y="3087"/>
                    <a:pt x="13413" y="2751"/>
                  </a:cubicBezTo>
                  <a:cubicBezTo>
                    <a:pt x="13392" y="2710"/>
                    <a:pt x="13358" y="2693"/>
                    <a:pt x="13323" y="2693"/>
                  </a:cubicBezTo>
                  <a:cubicBezTo>
                    <a:pt x="13316" y="2693"/>
                    <a:pt x="13309" y="2694"/>
                    <a:pt x="13303" y="2695"/>
                  </a:cubicBezTo>
                  <a:lnTo>
                    <a:pt x="13303" y="2695"/>
                  </a:lnTo>
                  <a:cubicBezTo>
                    <a:pt x="12582" y="1551"/>
                    <a:pt x="11686" y="588"/>
                    <a:pt x="10285" y="203"/>
                  </a:cubicBezTo>
                  <a:cubicBezTo>
                    <a:pt x="9780" y="65"/>
                    <a:pt x="9258" y="1"/>
                    <a:pt x="87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1282;p42">
              <a:extLst>
                <a:ext uri="{FF2B5EF4-FFF2-40B4-BE49-F238E27FC236}">
                  <a16:creationId xmlns:a16="http://schemas.microsoft.com/office/drawing/2014/main" id="{9B4C87FF-4EB5-4407-BC72-ED692A285CC6}"/>
                </a:ext>
              </a:extLst>
            </p:cNvPr>
            <p:cNvSpPr txBox="1"/>
            <p:nvPr/>
          </p:nvSpPr>
          <p:spPr>
            <a:xfrm flipH="1">
              <a:off x="5572738" y="2701474"/>
              <a:ext cx="1354200" cy="61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cs-CZ" sz="1733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Chceme něco vyřešit…</a:t>
              </a:r>
              <a:endParaRPr sz="1733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" name="Google Shape;1283;p42">
              <a:extLst>
                <a:ext uri="{FF2B5EF4-FFF2-40B4-BE49-F238E27FC236}">
                  <a16:creationId xmlns:a16="http://schemas.microsoft.com/office/drawing/2014/main" id="{067F48CE-4BE4-4CED-9DB5-B385F4E84BE3}"/>
                </a:ext>
              </a:extLst>
            </p:cNvPr>
            <p:cNvSpPr txBox="1"/>
            <p:nvPr/>
          </p:nvSpPr>
          <p:spPr>
            <a:xfrm flipH="1">
              <a:off x="5376388" y="2359927"/>
              <a:ext cx="1746900" cy="44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cs-CZ" sz="2133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PROBLÉM</a:t>
              </a:r>
              <a:endParaRPr sz="2133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4" name="Google Shape;1284;p42">
            <a:extLst>
              <a:ext uri="{FF2B5EF4-FFF2-40B4-BE49-F238E27FC236}">
                <a16:creationId xmlns:a16="http://schemas.microsoft.com/office/drawing/2014/main" id="{34FE6F2A-8FCB-4612-BA7D-CA5096359954}"/>
              </a:ext>
            </a:extLst>
          </p:cNvPr>
          <p:cNvGrpSpPr/>
          <p:nvPr/>
        </p:nvGrpSpPr>
        <p:grpSpPr>
          <a:xfrm>
            <a:off x="6485762" y="4499149"/>
            <a:ext cx="2571328" cy="2336635"/>
            <a:chOff x="3317738" y="2853586"/>
            <a:chExt cx="1928496" cy="1752476"/>
          </a:xfrm>
        </p:grpSpPr>
        <p:sp>
          <p:nvSpPr>
            <p:cNvPr id="25" name="Google Shape;1285;p42">
              <a:extLst>
                <a:ext uri="{FF2B5EF4-FFF2-40B4-BE49-F238E27FC236}">
                  <a16:creationId xmlns:a16="http://schemas.microsoft.com/office/drawing/2014/main" id="{C4808D5B-0538-4DF0-937C-CD5C62196AA3}"/>
                </a:ext>
              </a:extLst>
            </p:cNvPr>
            <p:cNvSpPr/>
            <p:nvPr/>
          </p:nvSpPr>
          <p:spPr>
            <a:xfrm>
              <a:off x="3322207" y="2918802"/>
              <a:ext cx="1863635" cy="1687260"/>
            </a:xfrm>
            <a:custGeom>
              <a:avLst/>
              <a:gdLst/>
              <a:ahLst/>
              <a:cxnLst/>
              <a:rect l="l" t="t" r="r" b="b"/>
              <a:pathLst>
                <a:path w="17096" h="20282" extrusionOk="0">
                  <a:moveTo>
                    <a:pt x="8431" y="1"/>
                  </a:moveTo>
                  <a:cubicBezTo>
                    <a:pt x="6933" y="1"/>
                    <a:pt x="5496" y="575"/>
                    <a:pt x="4419" y="1612"/>
                  </a:cubicBezTo>
                  <a:cubicBezTo>
                    <a:pt x="3815" y="2208"/>
                    <a:pt x="3344" y="2928"/>
                    <a:pt x="2913" y="3656"/>
                  </a:cubicBezTo>
                  <a:cubicBezTo>
                    <a:pt x="1201" y="6577"/>
                    <a:pt x="1" y="9878"/>
                    <a:pt x="1" y="13262"/>
                  </a:cubicBezTo>
                  <a:cubicBezTo>
                    <a:pt x="1" y="14023"/>
                    <a:pt x="59" y="14801"/>
                    <a:pt x="332" y="15513"/>
                  </a:cubicBezTo>
                  <a:cubicBezTo>
                    <a:pt x="729" y="16564"/>
                    <a:pt x="1556" y="17416"/>
                    <a:pt x="2508" y="18020"/>
                  </a:cubicBezTo>
                  <a:cubicBezTo>
                    <a:pt x="3460" y="18624"/>
                    <a:pt x="4527" y="19013"/>
                    <a:pt x="5603" y="19369"/>
                  </a:cubicBezTo>
                  <a:cubicBezTo>
                    <a:pt x="7119" y="19863"/>
                    <a:pt x="8757" y="20281"/>
                    <a:pt x="10333" y="20281"/>
                  </a:cubicBezTo>
                  <a:cubicBezTo>
                    <a:pt x="11423" y="20281"/>
                    <a:pt x="12484" y="20081"/>
                    <a:pt x="13455" y="19567"/>
                  </a:cubicBezTo>
                  <a:cubicBezTo>
                    <a:pt x="14737" y="18889"/>
                    <a:pt x="15714" y="17705"/>
                    <a:pt x="16301" y="16373"/>
                  </a:cubicBezTo>
                  <a:cubicBezTo>
                    <a:pt x="16880" y="15049"/>
                    <a:pt x="17095" y="13577"/>
                    <a:pt x="17079" y="12129"/>
                  </a:cubicBezTo>
                  <a:cubicBezTo>
                    <a:pt x="17029" y="8116"/>
                    <a:pt x="15391" y="5311"/>
                    <a:pt x="12578" y="1827"/>
                  </a:cubicBezTo>
                  <a:cubicBezTo>
                    <a:pt x="11411" y="603"/>
                    <a:pt x="10269" y="90"/>
                    <a:pt x="8705" y="7"/>
                  </a:cubicBezTo>
                  <a:cubicBezTo>
                    <a:pt x="8614" y="3"/>
                    <a:pt x="8523" y="1"/>
                    <a:pt x="84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1286;p42">
              <a:extLst>
                <a:ext uri="{FF2B5EF4-FFF2-40B4-BE49-F238E27FC236}">
                  <a16:creationId xmlns:a16="http://schemas.microsoft.com/office/drawing/2014/main" id="{8BD6C483-4FF6-40A4-AFD5-24726004E416}"/>
                </a:ext>
              </a:extLst>
            </p:cNvPr>
            <p:cNvSpPr/>
            <p:nvPr/>
          </p:nvSpPr>
          <p:spPr>
            <a:xfrm>
              <a:off x="3317738" y="2853586"/>
              <a:ext cx="1928496" cy="1706809"/>
            </a:xfrm>
            <a:custGeom>
              <a:avLst/>
              <a:gdLst/>
              <a:ahLst/>
              <a:cxnLst/>
              <a:rect l="l" t="t" r="r" b="b"/>
              <a:pathLst>
                <a:path w="17691" h="20517" extrusionOk="0">
                  <a:moveTo>
                    <a:pt x="8773" y="232"/>
                  </a:moveTo>
                  <a:cubicBezTo>
                    <a:pt x="10298" y="232"/>
                    <a:pt x="11726" y="875"/>
                    <a:pt x="12835" y="2014"/>
                  </a:cubicBezTo>
                  <a:lnTo>
                    <a:pt x="12835" y="2014"/>
                  </a:lnTo>
                  <a:cubicBezTo>
                    <a:pt x="12839" y="2022"/>
                    <a:pt x="12844" y="2030"/>
                    <a:pt x="12850" y="2038"/>
                  </a:cubicBezTo>
                  <a:cubicBezTo>
                    <a:pt x="15043" y="4752"/>
                    <a:pt x="16988" y="7697"/>
                    <a:pt x="17269" y="11272"/>
                  </a:cubicBezTo>
                  <a:cubicBezTo>
                    <a:pt x="17434" y="13274"/>
                    <a:pt x="17211" y="15392"/>
                    <a:pt x="16193" y="17163"/>
                  </a:cubicBezTo>
                  <a:cubicBezTo>
                    <a:pt x="15233" y="18834"/>
                    <a:pt x="13636" y="19960"/>
                    <a:pt x="11717" y="20216"/>
                  </a:cubicBezTo>
                  <a:cubicBezTo>
                    <a:pt x="11364" y="20263"/>
                    <a:pt x="11010" y="20284"/>
                    <a:pt x="10657" y="20284"/>
                  </a:cubicBezTo>
                  <a:cubicBezTo>
                    <a:pt x="9128" y="20284"/>
                    <a:pt x="7601" y="19887"/>
                    <a:pt x="6157" y="19430"/>
                  </a:cubicBezTo>
                  <a:cubicBezTo>
                    <a:pt x="4303" y="18834"/>
                    <a:pt x="2284" y="18082"/>
                    <a:pt x="1192" y="16360"/>
                  </a:cubicBezTo>
                  <a:cubicBezTo>
                    <a:pt x="108" y="14664"/>
                    <a:pt x="406" y="12248"/>
                    <a:pt x="787" y="10362"/>
                  </a:cubicBezTo>
                  <a:cubicBezTo>
                    <a:pt x="1184" y="8409"/>
                    <a:pt x="1912" y="6539"/>
                    <a:pt x="2847" y="4785"/>
                  </a:cubicBezTo>
                  <a:cubicBezTo>
                    <a:pt x="3873" y="2857"/>
                    <a:pt x="5097" y="1020"/>
                    <a:pt x="7323" y="424"/>
                  </a:cubicBezTo>
                  <a:cubicBezTo>
                    <a:pt x="7811" y="295"/>
                    <a:pt x="8297" y="232"/>
                    <a:pt x="8773" y="232"/>
                  </a:cubicBezTo>
                  <a:close/>
                  <a:moveTo>
                    <a:pt x="8789" y="1"/>
                  </a:moveTo>
                  <a:cubicBezTo>
                    <a:pt x="8636" y="1"/>
                    <a:pt x="8481" y="7"/>
                    <a:pt x="8324" y="19"/>
                  </a:cubicBezTo>
                  <a:cubicBezTo>
                    <a:pt x="6405" y="176"/>
                    <a:pt x="4816" y="1235"/>
                    <a:pt x="3749" y="2799"/>
                  </a:cubicBezTo>
                  <a:cubicBezTo>
                    <a:pt x="2549" y="4561"/>
                    <a:pt x="1622" y="6506"/>
                    <a:pt x="1002" y="8550"/>
                  </a:cubicBezTo>
                  <a:cubicBezTo>
                    <a:pt x="406" y="10494"/>
                    <a:pt x="1" y="12720"/>
                    <a:pt x="332" y="14747"/>
                  </a:cubicBezTo>
                  <a:cubicBezTo>
                    <a:pt x="663" y="16774"/>
                    <a:pt x="2251" y="18106"/>
                    <a:pt x="4047" y="18901"/>
                  </a:cubicBezTo>
                  <a:cubicBezTo>
                    <a:pt x="5900" y="19720"/>
                    <a:pt x="8002" y="20357"/>
                    <a:pt x="10037" y="20498"/>
                  </a:cubicBezTo>
                  <a:cubicBezTo>
                    <a:pt x="10232" y="20510"/>
                    <a:pt x="10426" y="20517"/>
                    <a:pt x="10620" y="20517"/>
                  </a:cubicBezTo>
                  <a:cubicBezTo>
                    <a:pt x="12304" y="20517"/>
                    <a:pt x="13937" y="20021"/>
                    <a:pt x="15184" y="18826"/>
                  </a:cubicBezTo>
                  <a:cubicBezTo>
                    <a:pt x="16615" y="17453"/>
                    <a:pt x="17310" y="15516"/>
                    <a:pt x="17492" y="13572"/>
                  </a:cubicBezTo>
                  <a:cubicBezTo>
                    <a:pt x="17691" y="11470"/>
                    <a:pt x="17376" y="9344"/>
                    <a:pt x="16566" y="7391"/>
                  </a:cubicBezTo>
                  <a:cubicBezTo>
                    <a:pt x="15719" y="5377"/>
                    <a:pt x="14407" y="3600"/>
                    <a:pt x="13043" y="1906"/>
                  </a:cubicBezTo>
                  <a:lnTo>
                    <a:pt x="13043" y="1906"/>
                  </a:lnTo>
                  <a:cubicBezTo>
                    <a:pt x="13037" y="1892"/>
                    <a:pt x="13029" y="1878"/>
                    <a:pt x="13016" y="1864"/>
                  </a:cubicBezTo>
                  <a:lnTo>
                    <a:pt x="13016" y="1864"/>
                  </a:lnTo>
                  <a:lnTo>
                    <a:pt x="13012" y="1868"/>
                  </a:lnTo>
                  <a:lnTo>
                    <a:pt x="13012" y="1868"/>
                  </a:lnTo>
                  <a:cubicBezTo>
                    <a:pt x="13001" y="1857"/>
                    <a:pt x="12990" y="1848"/>
                    <a:pt x="12979" y="1842"/>
                  </a:cubicBezTo>
                  <a:lnTo>
                    <a:pt x="12979" y="1842"/>
                  </a:lnTo>
                  <a:cubicBezTo>
                    <a:pt x="11834" y="666"/>
                    <a:pt x="10404" y="1"/>
                    <a:pt x="87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1287;p42">
              <a:extLst>
                <a:ext uri="{FF2B5EF4-FFF2-40B4-BE49-F238E27FC236}">
                  <a16:creationId xmlns:a16="http://schemas.microsoft.com/office/drawing/2014/main" id="{376E1B86-2030-4C5D-8CEA-9CA4B75049C6}"/>
                </a:ext>
              </a:extLst>
            </p:cNvPr>
            <p:cNvSpPr txBox="1"/>
            <p:nvPr/>
          </p:nvSpPr>
          <p:spPr>
            <a:xfrm flipH="1">
              <a:off x="3800938" y="3737875"/>
              <a:ext cx="1095600" cy="60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cs-CZ" sz="14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Předpokládaný optimální</a:t>
              </a:r>
              <a:r>
                <a:rPr lang="cs-CZ" sz="1733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cs-CZ" sz="14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postup</a:t>
              </a:r>
              <a:endParaRPr sz="14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" name="Google Shape;1288;p42">
              <a:extLst>
                <a:ext uri="{FF2B5EF4-FFF2-40B4-BE49-F238E27FC236}">
                  <a16:creationId xmlns:a16="http://schemas.microsoft.com/office/drawing/2014/main" id="{9D530DDC-1A08-49A7-B8D1-8EC9F051EBF5}"/>
                </a:ext>
              </a:extLst>
            </p:cNvPr>
            <p:cNvSpPr txBox="1"/>
            <p:nvPr/>
          </p:nvSpPr>
          <p:spPr>
            <a:xfrm flipH="1">
              <a:off x="3779537" y="3288175"/>
              <a:ext cx="1095600" cy="44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cs-CZ" sz="2133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AKČNÍ TEORIE</a:t>
              </a:r>
              <a:endParaRPr sz="2133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9" name="Google Shape;1289;p42">
            <a:extLst>
              <a:ext uri="{FF2B5EF4-FFF2-40B4-BE49-F238E27FC236}">
                <a16:creationId xmlns:a16="http://schemas.microsoft.com/office/drawing/2014/main" id="{48E37DE0-8FE8-4E16-A798-B86D43DBF1AB}"/>
              </a:ext>
            </a:extLst>
          </p:cNvPr>
          <p:cNvGrpSpPr/>
          <p:nvPr/>
        </p:nvGrpSpPr>
        <p:grpSpPr>
          <a:xfrm>
            <a:off x="8767476" y="2533629"/>
            <a:ext cx="1078645" cy="1147780"/>
            <a:chOff x="5029023" y="1379445"/>
            <a:chExt cx="808984" cy="860835"/>
          </a:xfrm>
        </p:grpSpPr>
        <p:grpSp>
          <p:nvGrpSpPr>
            <p:cNvPr id="30" name="Google Shape;1290;p42">
              <a:extLst>
                <a:ext uri="{FF2B5EF4-FFF2-40B4-BE49-F238E27FC236}">
                  <a16:creationId xmlns:a16="http://schemas.microsoft.com/office/drawing/2014/main" id="{FDAB1A5D-35B8-4F32-AA2F-393F22D0D30C}"/>
                </a:ext>
              </a:extLst>
            </p:cNvPr>
            <p:cNvGrpSpPr/>
            <p:nvPr/>
          </p:nvGrpSpPr>
          <p:grpSpPr>
            <a:xfrm>
              <a:off x="5029023" y="1379445"/>
              <a:ext cx="808984" cy="860835"/>
              <a:chOff x="5029023" y="1379445"/>
              <a:chExt cx="808984" cy="860835"/>
            </a:xfrm>
          </p:grpSpPr>
          <p:sp>
            <p:nvSpPr>
              <p:cNvPr id="32" name="Google Shape;1291;p42">
                <a:extLst>
                  <a:ext uri="{FF2B5EF4-FFF2-40B4-BE49-F238E27FC236}">
                    <a16:creationId xmlns:a16="http://schemas.microsoft.com/office/drawing/2014/main" id="{60A6B0BE-61A1-4ED5-8325-20B00A2C5E4B}"/>
                  </a:ext>
                </a:extLst>
              </p:cNvPr>
              <p:cNvSpPr/>
              <p:nvPr/>
            </p:nvSpPr>
            <p:spPr>
              <a:xfrm>
                <a:off x="5067383" y="1746588"/>
                <a:ext cx="744044" cy="453057"/>
              </a:xfrm>
              <a:custGeom>
                <a:avLst/>
                <a:gdLst/>
                <a:ahLst/>
                <a:cxnLst/>
                <a:rect l="l" t="t" r="r" b="b"/>
                <a:pathLst>
                  <a:path w="7390" h="5073" extrusionOk="0">
                    <a:moveTo>
                      <a:pt x="6860" y="3651"/>
                    </a:moveTo>
                    <a:lnTo>
                      <a:pt x="6868" y="3676"/>
                    </a:lnTo>
                    <a:lnTo>
                      <a:pt x="6851" y="3676"/>
                    </a:lnTo>
                    <a:lnTo>
                      <a:pt x="6835" y="3659"/>
                    </a:lnTo>
                    <a:cubicBezTo>
                      <a:pt x="6843" y="3659"/>
                      <a:pt x="6851" y="3651"/>
                      <a:pt x="6860" y="3651"/>
                    </a:cubicBezTo>
                    <a:close/>
                    <a:moveTo>
                      <a:pt x="6876" y="3758"/>
                    </a:moveTo>
                    <a:lnTo>
                      <a:pt x="6884" y="3803"/>
                    </a:lnTo>
                    <a:lnTo>
                      <a:pt x="6884" y="3803"/>
                    </a:lnTo>
                    <a:cubicBezTo>
                      <a:pt x="6882" y="3797"/>
                      <a:pt x="6876" y="3791"/>
                      <a:pt x="6876" y="3791"/>
                    </a:cubicBezTo>
                    <a:cubicBezTo>
                      <a:pt x="6876" y="3775"/>
                      <a:pt x="6876" y="3767"/>
                      <a:pt x="6876" y="3758"/>
                    </a:cubicBezTo>
                    <a:close/>
                    <a:moveTo>
                      <a:pt x="176" y="1"/>
                    </a:moveTo>
                    <a:cubicBezTo>
                      <a:pt x="113" y="1"/>
                      <a:pt x="54" y="34"/>
                      <a:pt x="42" y="109"/>
                    </a:cubicBezTo>
                    <a:cubicBezTo>
                      <a:pt x="0" y="341"/>
                      <a:pt x="33" y="581"/>
                      <a:pt x="141" y="788"/>
                    </a:cubicBezTo>
                    <a:cubicBezTo>
                      <a:pt x="100" y="1169"/>
                      <a:pt x="141" y="1549"/>
                      <a:pt x="257" y="1905"/>
                    </a:cubicBezTo>
                    <a:cubicBezTo>
                      <a:pt x="323" y="2269"/>
                      <a:pt x="513" y="2600"/>
                      <a:pt x="795" y="2840"/>
                    </a:cubicBezTo>
                    <a:cubicBezTo>
                      <a:pt x="1142" y="3204"/>
                      <a:pt x="1605" y="3444"/>
                      <a:pt x="2110" y="3510"/>
                    </a:cubicBezTo>
                    <a:cubicBezTo>
                      <a:pt x="3682" y="3734"/>
                      <a:pt x="5743" y="3692"/>
                      <a:pt x="6868" y="5024"/>
                    </a:cubicBezTo>
                    <a:cubicBezTo>
                      <a:pt x="6896" y="5058"/>
                      <a:pt x="6932" y="5072"/>
                      <a:pt x="6968" y="5072"/>
                    </a:cubicBezTo>
                    <a:cubicBezTo>
                      <a:pt x="7047" y="5072"/>
                      <a:pt x="7127" y="5002"/>
                      <a:pt x="7133" y="4917"/>
                    </a:cubicBezTo>
                    <a:cubicBezTo>
                      <a:pt x="7157" y="4420"/>
                      <a:pt x="7389" y="3643"/>
                      <a:pt x="7042" y="3212"/>
                    </a:cubicBezTo>
                    <a:cubicBezTo>
                      <a:pt x="6694" y="2782"/>
                      <a:pt x="6007" y="2674"/>
                      <a:pt x="5503" y="2608"/>
                    </a:cubicBezTo>
                    <a:cubicBezTo>
                      <a:pt x="3955" y="2410"/>
                      <a:pt x="2226" y="2534"/>
                      <a:pt x="977" y="1442"/>
                    </a:cubicBezTo>
                    <a:cubicBezTo>
                      <a:pt x="968" y="1433"/>
                      <a:pt x="960" y="1425"/>
                      <a:pt x="952" y="1417"/>
                    </a:cubicBezTo>
                    <a:cubicBezTo>
                      <a:pt x="968" y="1384"/>
                      <a:pt x="960" y="1342"/>
                      <a:pt x="935" y="1309"/>
                    </a:cubicBezTo>
                    <a:cubicBezTo>
                      <a:pt x="654" y="953"/>
                      <a:pt x="455" y="548"/>
                      <a:pt x="340" y="109"/>
                    </a:cubicBezTo>
                    <a:cubicBezTo>
                      <a:pt x="318" y="40"/>
                      <a:pt x="245" y="1"/>
                      <a:pt x="1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rgbClr val="434343"/>
                  </a:solidFill>
                </a:endParaRPr>
              </a:p>
            </p:txBody>
          </p:sp>
          <p:grpSp>
            <p:nvGrpSpPr>
              <p:cNvPr id="33" name="Google Shape;1292;p42">
                <a:extLst>
                  <a:ext uri="{FF2B5EF4-FFF2-40B4-BE49-F238E27FC236}">
                    <a16:creationId xmlns:a16="http://schemas.microsoft.com/office/drawing/2014/main" id="{491FFACC-01B5-457F-A504-1F8C2F5A061A}"/>
                  </a:ext>
                </a:extLst>
              </p:cNvPr>
              <p:cNvGrpSpPr/>
              <p:nvPr/>
            </p:nvGrpSpPr>
            <p:grpSpPr>
              <a:xfrm>
                <a:off x="5029023" y="1379445"/>
                <a:ext cx="808984" cy="860835"/>
                <a:chOff x="5029023" y="1379445"/>
                <a:chExt cx="808984" cy="860835"/>
              </a:xfrm>
            </p:grpSpPr>
            <p:sp>
              <p:nvSpPr>
                <p:cNvPr id="34" name="Google Shape;1293;p42">
                  <a:extLst>
                    <a:ext uri="{FF2B5EF4-FFF2-40B4-BE49-F238E27FC236}">
                      <a16:creationId xmlns:a16="http://schemas.microsoft.com/office/drawing/2014/main" id="{E77D1A89-6700-48ED-9A01-A59F6024F368}"/>
                    </a:ext>
                  </a:extLst>
                </p:cNvPr>
                <p:cNvSpPr/>
                <p:nvPr/>
              </p:nvSpPr>
              <p:spPr>
                <a:xfrm>
                  <a:off x="5054899" y="1389894"/>
                  <a:ext cx="771530" cy="676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63" h="7571" extrusionOk="0">
                      <a:moveTo>
                        <a:pt x="3470" y="0"/>
                      </a:moveTo>
                      <a:cubicBezTo>
                        <a:pt x="2157" y="0"/>
                        <a:pt x="872" y="900"/>
                        <a:pt x="447" y="2151"/>
                      </a:cubicBezTo>
                      <a:cubicBezTo>
                        <a:pt x="0" y="3466"/>
                        <a:pt x="555" y="5047"/>
                        <a:pt x="1713" y="5808"/>
                      </a:cubicBezTo>
                      <a:cubicBezTo>
                        <a:pt x="2830" y="6528"/>
                        <a:pt x="4245" y="6495"/>
                        <a:pt x="5569" y="6619"/>
                      </a:cubicBezTo>
                      <a:cubicBezTo>
                        <a:pt x="6305" y="6693"/>
                        <a:pt x="7141" y="6900"/>
                        <a:pt x="7464" y="7570"/>
                      </a:cubicBezTo>
                      <a:lnTo>
                        <a:pt x="7538" y="7471"/>
                      </a:lnTo>
                      <a:cubicBezTo>
                        <a:pt x="7662" y="5676"/>
                        <a:pt x="7373" y="3872"/>
                        <a:pt x="6711" y="2209"/>
                      </a:cubicBezTo>
                      <a:cubicBezTo>
                        <a:pt x="6562" y="1812"/>
                        <a:pt x="6355" y="1447"/>
                        <a:pt x="6090" y="1125"/>
                      </a:cubicBezTo>
                      <a:cubicBezTo>
                        <a:pt x="5825" y="835"/>
                        <a:pt x="5511" y="612"/>
                        <a:pt x="5155" y="446"/>
                      </a:cubicBezTo>
                      <a:cubicBezTo>
                        <a:pt x="4700" y="206"/>
                        <a:pt x="4195" y="57"/>
                        <a:pt x="3674" y="8"/>
                      </a:cubicBezTo>
                      <a:cubicBezTo>
                        <a:pt x="3606" y="3"/>
                        <a:pt x="3538" y="0"/>
                        <a:pt x="347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solidFill>
                      <a:srgbClr val="434343"/>
                    </a:solidFill>
                  </a:endParaRPr>
                </a:p>
              </p:txBody>
            </p:sp>
            <p:grpSp>
              <p:nvGrpSpPr>
                <p:cNvPr id="35" name="Google Shape;1294;p42">
                  <a:extLst>
                    <a:ext uri="{FF2B5EF4-FFF2-40B4-BE49-F238E27FC236}">
                      <a16:creationId xmlns:a16="http://schemas.microsoft.com/office/drawing/2014/main" id="{B0C1CC93-A800-406C-A75B-2AA50114664E}"/>
                    </a:ext>
                  </a:extLst>
                </p:cNvPr>
                <p:cNvGrpSpPr/>
                <p:nvPr/>
              </p:nvGrpSpPr>
              <p:grpSpPr>
                <a:xfrm>
                  <a:off x="5029023" y="1379445"/>
                  <a:ext cx="808984" cy="860835"/>
                  <a:chOff x="5029023" y="1379445"/>
                  <a:chExt cx="808984" cy="860835"/>
                </a:xfrm>
              </p:grpSpPr>
              <p:sp>
                <p:nvSpPr>
                  <p:cNvPr id="36" name="Google Shape;1295;p42">
                    <a:extLst>
                      <a:ext uri="{FF2B5EF4-FFF2-40B4-BE49-F238E27FC236}">
                        <a16:creationId xmlns:a16="http://schemas.microsoft.com/office/drawing/2014/main" id="{FBA9B1FA-294E-4F52-BF91-3F29DBDDEF19}"/>
                      </a:ext>
                    </a:extLst>
                  </p:cNvPr>
                  <p:cNvSpPr/>
                  <p:nvPr/>
                </p:nvSpPr>
                <p:spPr>
                  <a:xfrm>
                    <a:off x="5029023" y="1648082"/>
                    <a:ext cx="788042" cy="5921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27" h="6631" extrusionOk="0">
                        <a:moveTo>
                          <a:pt x="523" y="0"/>
                        </a:moveTo>
                        <a:cubicBezTo>
                          <a:pt x="464" y="0"/>
                          <a:pt x="402" y="38"/>
                          <a:pt x="398" y="112"/>
                        </a:cubicBezTo>
                        <a:cubicBezTo>
                          <a:pt x="257" y="1560"/>
                          <a:pt x="1" y="3852"/>
                          <a:pt x="1656" y="4564"/>
                        </a:cubicBezTo>
                        <a:cubicBezTo>
                          <a:pt x="2483" y="4919"/>
                          <a:pt x="3426" y="4812"/>
                          <a:pt x="4295" y="4952"/>
                        </a:cubicBezTo>
                        <a:cubicBezTo>
                          <a:pt x="5255" y="5110"/>
                          <a:pt x="6843" y="5548"/>
                          <a:pt x="7257" y="6549"/>
                        </a:cubicBezTo>
                        <a:cubicBezTo>
                          <a:pt x="7275" y="6598"/>
                          <a:pt x="7333" y="6630"/>
                          <a:pt x="7386" y="6630"/>
                        </a:cubicBezTo>
                        <a:cubicBezTo>
                          <a:pt x="7432" y="6630"/>
                          <a:pt x="7473" y="6607"/>
                          <a:pt x="7481" y="6549"/>
                        </a:cubicBezTo>
                        <a:cubicBezTo>
                          <a:pt x="7588" y="5904"/>
                          <a:pt x="7704" y="5250"/>
                          <a:pt x="7812" y="4605"/>
                        </a:cubicBezTo>
                        <a:cubicBezTo>
                          <a:pt x="7826" y="4520"/>
                          <a:pt x="7751" y="4463"/>
                          <a:pt x="7684" y="4463"/>
                        </a:cubicBezTo>
                        <a:cubicBezTo>
                          <a:pt x="7639" y="4463"/>
                          <a:pt x="7598" y="4488"/>
                          <a:pt x="7588" y="4547"/>
                        </a:cubicBezTo>
                        <a:cubicBezTo>
                          <a:pt x="7498" y="5088"/>
                          <a:pt x="7402" y="5629"/>
                          <a:pt x="7310" y="6170"/>
                        </a:cubicBezTo>
                        <a:lnTo>
                          <a:pt x="7310" y="6170"/>
                        </a:lnTo>
                        <a:cubicBezTo>
                          <a:pt x="6971" y="5681"/>
                          <a:pt x="6397" y="5396"/>
                          <a:pt x="5851" y="5168"/>
                        </a:cubicBezTo>
                        <a:cubicBezTo>
                          <a:pt x="4982" y="4803"/>
                          <a:pt x="4088" y="4679"/>
                          <a:pt x="3161" y="4613"/>
                        </a:cubicBezTo>
                        <a:cubicBezTo>
                          <a:pt x="2061" y="4539"/>
                          <a:pt x="1043" y="4274"/>
                          <a:pt x="696" y="3099"/>
                        </a:cubicBezTo>
                        <a:cubicBezTo>
                          <a:pt x="423" y="2156"/>
                          <a:pt x="538" y="1072"/>
                          <a:pt x="630" y="112"/>
                        </a:cubicBezTo>
                        <a:cubicBezTo>
                          <a:pt x="638" y="38"/>
                          <a:pt x="582" y="0"/>
                          <a:pt x="523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solidFill>
                        <a:srgbClr val="434343"/>
                      </a:solidFill>
                    </a:endParaRPr>
                  </a:p>
                </p:txBody>
              </p:sp>
              <p:sp>
                <p:nvSpPr>
                  <p:cNvPr id="37" name="Google Shape;1296;p42">
                    <a:extLst>
                      <a:ext uri="{FF2B5EF4-FFF2-40B4-BE49-F238E27FC236}">
                        <a16:creationId xmlns:a16="http://schemas.microsoft.com/office/drawing/2014/main" id="{650EBE85-E265-4EE0-B28B-1C2C3BC64F09}"/>
                      </a:ext>
                    </a:extLst>
                  </p:cNvPr>
                  <p:cNvSpPr/>
                  <p:nvPr/>
                </p:nvSpPr>
                <p:spPr>
                  <a:xfrm>
                    <a:off x="5059832" y="1379445"/>
                    <a:ext cx="778175" cy="7976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29" h="8932" extrusionOk="0">
                        <a:moveTo>
                          <a:pt x="3454" y="257"/>
                        </a:moveTo>
                        <a:cubicBezTo>
                          <a:pt x="4617" y="257"/>
                          <a:pt x="5800" y="843"/>
                          <a:pt x="6339" y="1887"/>
                        </a:cubicBezTo>
                        <a:cubicBezTo>
                          <a:pt x="7199" y="3550"/>
                          <a:pt x="7472" y="5561"/>
                          <a:pt x="7373" y="7414"/>
                        </a:cubicBezTo>
                        <a:cubicBezTo>
                          <a:pt x="6728" y="6570"/>
                          <a:pt x="5412" y="6612"/>
                          <a:pt x="4436" y="6537"/>
                        </a:cubicBezTo>
                        <a:cubicBezTo>
                          <a:pt x="2880" y="6413"/>
                          <a:pt x="1283" y="6041"/>
                          <a:pt x="621" y="4460"/>
                        </a:cubicBezTo>
                        <a:cubicBezTo>
                          <a:pt x="1" y="3021"/>
                          <a:pt x="588" y="1341"/>
                          <a:pt x="1978" y="613"/>
                        </a:cubicBezTo>
                        <a:cubicBezTo>
                          <a:pt x="2428" y="372"/>
                          <a:pt x="2939" y="257"/>
                          <a:pt x="3454" y="257"/>
                        </a:cubicBezTo>
                        <a:close/>
                        <a:moveTo>
                          <a:pt x="3454" y="0"/>
                        </a:moveTo>
                        <a:cubicBezTo>
                          <a:pt x="3280" y="0"/>
                          <a:pt x="3104" y="14"/>
                          <a:pt x="2930" y="42"/>
                        </a:cubicBezTo>
                        <a:cubicBezTo>
                          <a:pt x="1548" y="257"/>
                          <a:pt x="348" y="1391"/>
                          <a:pt x="158" y="2789"/>
                        </a:cubicBezTo>
                        <a:cubicBezTo>
                          <a:pt x="67" y="3501"/>
                          <a:pt x="199" y="4220"/>
                          <a:pt x="547" y="4849"/>
                        </a:cubicBezTo>
                        <a:cubicBezTo>
                          <a:pt x="745" y="5668"/>
                          <a:pt x="977" y="6479"/>
                          <a:pt x="1242" y="7282"/>
                        </a:cubicBezTo>
                        <a:cubicBezTo>
                          <a:pt x="1248" y="7301"/>
                          <a:pt x="1264" y="7309"/>
                          <a:pt x="1279" y="7309"/>
                        </a:cubicBezTo>
                        <a:cubicBezTo>
                          <a:pt x="1303" y="7309"/>
                          <a:pt x="1326" y="7290"/>
                          <a:pt x="1316" y="7265"/>
                        </a:cubicBezTo>
                        <a:cubicBezTo>
                          <a:pt x="1076" y="6546"/>
                          <a:pt x="870" y="5817"/>
                          <a:pt x="688" y="5081"/>
                        </a:cubicBezTo>
                        <a:lnTo>
                          <a:pt x="688" y="5081"/>
                        </a:lnTo>
                        <a:cubicBezTo>
                          <a:pt x="870" y="5362"/>
                          <a:pt x="1085" y="5611"/>
                          <a:pt x="1341" y="5826"/>
                        </a:cubicBezTo>
                        <a:cubicBezTo>
                          <a:pt x="1424" y="6372"/>
                          <a:pt x="1565" y="6918"/>
                          <a:pt x="1772" y="7431"/>
                        </a:cubicBezTo>
                        <a:cubicBezTo>
                          <a:pt x="1778" y="7452"/>
                          <a:pt x="1796" y="7461"/>
                          <a:pt x="1812" y="7461"/>
                        </a:cubicBezTo>
                        <a:cubicBezTo>
                          <a:pt x="1834" y="7461"/>
                          <a:pt x="1856" y="7443"/>
                          <a:pt x="1846" y="7414"/>
                        </a:cubicBezTo>
                        <a:cubicBezTo>
                          <a:pt x="1656" y="6926"/>
                          <a:pt x="1515" y="6413"/>
                          <a:pt x="1432" y="5892"/>
                        </a:cubicBezTo>
                        <a:lnTo>
                          <a:pt x="1432" y="5892"/>
                        </a:lnTo>
                        <a:cubicBezTo>
                          <a:pt x="1565" y="5999"/>
                          <a:pt x="1714" y="6090"/>
                          <a:pt x="1863" y="6173"/>
                        </a:cubicBezTo>
                        <a:cubicBezTo>
                          <a:pt x="2045" y="6703"/>
                          <a:pt x="2276" y="7216"/>
                          <a:pt x="2558" y="7704"/>
                        </a:cubicBezTo>
                        <a:cubicBezTo>
                          <a:pt x="2565" y="7716"/>
                          <a:pt x="2576" y="7721"/>
                          <a:pt x="2587" y="7721"/>
                        </a:cubicBezTo>
                        <a:cubicBezTo>
                          <a:pt x="2613" y="7721"/>
                          <a:pt x="2641" y="7692"/>
                          <a:pt x="2624" y="7663"/>
                        </a:cubicBezTo>
                        <a:cubicBezTo>
                          <a:pt x="2359" y="7207"/>
                          <a:pt x="2136" y="6728"/>
                          <a:pt x="1962" y="6223"/>
                        </a:cubicBezTo>
                        <a:lnTo>
                          <a:pt x="1962" y="6223"/>
                        </a:lnTo>
                        <a:cubicBezTo>
                          <a:pt x="2210" y="6347"/>
                          <a:pt x="2467" y="6438"/>
                          <a:pt x="2723" y="6512"/>
                        </a:cubicBezTo>
                        <a:cubicBezTo>
                          <a:pt x="2864" y="6926"/>
                          <a:pt x="3021" y="7332"/>
                          <a:pt x="3186" y="7729"/>
                        </a:cubicBezTo>
                        <a:cubicBezTo>
                          <a:pt x="3194" y="7745"/>
                          <a:pt x="3207" y="7751"/>
                          <a:pt x="3219" y="7751"/>
                        </a:cubicBezTo>
                        <a:cubicBezTo>
                          <a:pt x="3245" y="7751"/>
                          <a:pt x="3269" y="7724"/>
                          <a:pt x="3253" y="7696"/>
                        </a:cubicBezTo>
                        <a:cubicBezTo>
                          <a:pt x="3095" y="7315"/>
                          <a:pt x="2946" y="6926"/>
                          <a:pt x="2814" y="6537"/>
                        </a:cubicBezTo>
                        <a:lnTo>
                          <a:pt x="2814" y="6537"/>
                        </a:lnTo>
                        <a:cubicBezTo>
                          <a:pt x="3013" y="6587"/>
                          <a:pt x="3211" y="6620"/>
                          <a:pt x="3410" y="6653"/>
                        </a:cubicBezTo>
                        <a:cubicBezTo>
                          <a:pt x="3509" y="7050"/>
                          <a:pt x="3617" y="7439"/>
                          <a:pt x="3741" y="7820"/>
                        </a:cubicBezTo>
                        <a:cubicBezTo>
                          <a:pt x="3744" y="7841"/>
                          <a:pt x="3761" y="7850"/>
                          <a:pt x="3778" y="7850"/>
                        </a:cubicBezTo>
                        <a:cubicBezTo>
                          <a:pt x="3801" y="7850"/>
                          <a:pt x="3825" y="7832"/>
                          <a:pt x="3815" y="7803"/>
                        </a:cubicBezTo>
                        <a:cubicBezTo>
                          <a:pt x="3691" y="7431"/>
                          <a:pt x="3592" y="7050"/>
                          <a:pt x="3493" y="6661"/>
                        </a:cubicBezTo>
                        <a:lnTo>
                          <a:pt x="3493" y="6661"/>
                        </a:lnTo>
                        <a:cubicBezTo>
                          <a:pt x="3675" y="6694"/>
                          <a:pt x="3857" y="6711"/>
                          <a:pt x="4039" y="6728"/>
                        </a:cubicBezTo>
                        <a:cubicBezTo>
                          <a:pt x="4154" y="7133"/>
                          <a:pt x="4287" y="7530"/>
                          <a:pt x="4436" y="7927"/>
                        </a:cubicBezTo>
                        <a:cubicBezTo>
                          <a:pt x="4442" y="7943"/>
                          <a:pt x="4459" y="7951"/>
                          <a:pt x="4475" y="7951"/>
                        </a:cubicBezTo>
                        <a:cubicBezTo>
                          <a:pt x="4501" y="7951"/>
                          <a:pt x="4525" y="7933"/>
                          <a:pt x="4510" y="7902"/>
                        </a:cubicBezTo>
                        <a:cubicBezTo>
                          <a:pt x="4370" y="7522"/>
                          <a:pt x="4237" y="7133"/>
                          <a:pt x="4121" y="6736"/>
                        </a:cubicBezTo>
                        <a:lnTo>
                          <a:pt x="4121" y="6736"/>
                        </a:lnTo>
                        <a:cubicBezTo>
                          <a:pt x="4254" y="6752"/>
                          <a:pt x="4386" y="6761"/>
                          <a:pt x="4519" y="6769"/>
                        </a:cubicBezTo>
                        <a:lnTo>
                          <a:pt x="4634" y="6777"/>
                        </a:lnTo>
                        <a:lnTo>
                          <a:pt x="5205" y="8184"/>
                        </a:lnTo>
                        <a:cubicBezTo>
                          <a:pt x="5212" y="8203"/>
                          <a:pt x="5227" y="8211"/>
                          <a:pt x="5243" y="8211"/>
                        </a:cubicBezTo>
                        <a:cubicBezTo>
                          <a:pt x="5266" y="8211"/>
                          <a:pt x="5290" y="8192"/>
                          <a:pt x="5280" y="8167"/>
                        </a:cubicBezTo>
                        <a:cubicBezTo>
                          <a:pt x="5089" y="7704"/>
                          <a:pt x="4899" y="7249"/>
                          <a:pt x="4717" y="6785"/>
                        </a:cubicBezTo>
                        <a:lnTo>
                          <a:pt x="4717" y="6785"/>
                        </a:lnTo>
                        <a:cubicBezTo>
                          <a:pt x="4866" y="6794"/>
                          <a:pt x="5023" y="6802"/>
                          <a:pt x="5180" y="6810"/>
                        </a:cubicBezTo>
                        <a:cubicBezTo>
                          <a:pt x="5412" y="7356"/>
                          <a:pt x="5644" y="7894"/>
                          <a:pt x="5867" y="8432"/>
                        </a:cubicBezTo>
                        <a:cubicBezTo>
                          <a:pt x="5875" y="8448"/>
                          <a:pt x="5887" y="8454"/>
                          <a:pt x="5899" y="8454"/>
                        </a:cubicBezTo>
                        <a:cubicBezTo>
                          <a:pt x="5925" y="8454"/>
                          <a:pt x="5950" y="8424"/>
                          <a:pt x="5933" y="8391"/>
                        </a:cubicBezTo>
                        <a:cubicBezTo>
                          <a:pt x="5710" y="7869"/>
                          <a:pt x="5487" y="7348"/>
                          <a:pt x="5271" y="6819"/>
                        </a:cubicBezTo>
                        <a:lnTo>
                          <a:pt x="5271" y="6819"/>
                        </a:lnTo>
                        <a:cubicBezTo>
                          <a:pt x="5454" y="6835"/>
                          <a:pt x="5652" y="6852"/>
                          <a:pt x="5834" y="6885"/>
                        </a:cubicBezTo>
                        <a:lnTo>
                          <a:pt x="6562" y="8879"/>
                        </a:lnTo>
                        <a:cubicBezTo>
                          <a:pt x="6569" y="8898"/>
                          <a:pt x="6584" y="8906"/>
                          <a:pt x="6600" y="8906"/>
                        </a:cubicBezTo>
                        <a:cubicBezTo>
                          <a:pt x="6623" y="8906"/>
                          <a:pt x="6647" y="8887"/>
                          <a:pt x="6637" y="8862"/>
                        </a:cubicBezTo>
                        <a:lnTo>
                          <a:pt x="5925" y="6893"/>
                        </a:lnTo>
                        <a:lnTo>
                          <a:pt x="5925" y="6893"/>
                        </a:lnTo>
                        <a:cubicBezTo>
                          <a:pt x="6115" y="6926"/>
                          <a:pt x="6297" y="6976"/>
                          <a:pt x="6480" y="7042"/>
                        </a:cubicBezTo>
                        <a:cubicBezTo>
                          <a:pt x="6695" y="7663"/>
                          <a:pt x="6910" y="8283"/>
                          <a:pt x="7125" y="8904"/>
                        </a:cubicBezTo>
                        <a:cubicBezTo>
                          <a:pt x="7131" y="8923"/>
                          <a:pt x="7147" y="8931"/>
                          <a:pt x="7162" y="8931"/>
                        </a:cubicBezTo>
                        <a:cubicBezTo>
                          <a:pt x="7186" y="8931"/>
                          <a:pt x="7209" y="8912"/>
                          <a:pt x="7199" y="8887"/>
                        </a:cubicBezTo>
                        <a:cubicBezTo>
                          <a:pt x="6993" y="8283"/>
                          <a:pt x="6786" y="7687"/>
                          <a:pt x="6571" y="7083"/>
                        </a:cubicBezTo>
                        <a:lnTo>
                          <a:pt x="6571" y="7083"/>
                        </a:lnTo>
                        <a:cubicBezTo>
                          <a:pt x="6885" y="7216"/>
                          <a:pt x="7150" y="7447"/>
                          <a:pt x="7315" y="7737"/>
                        </a:cubicBezTo>
                        <a:cubicBezTo>
                          <a:pt x="7338" y="7776"/>
                          <a:pt x="7374" y="7793"/>
                          <a:pt x="7410" y="7793"/>
                        </a:cubicBezTo>
                        <a:cubicBezTo>
                          <a:pt x="7468" y="7793"/>
                          <a:pt x="7525" y="7750"/>
                          <a:pt x="7530" y="7679"/>
                        </a:cubicBezTo>
                        <a:cubicBezTo>
                          <a:pt x="7572" y="7663"/>
                          <a:pt x="7605" y="7621"/>
                          <a:pt x="7605" y="7580"/>
                        </a:cubicBezTo>
                        <a:cubicBezTo>
                          <a:pt x="7729" y="5710"/>
                          <a:pt x="7415" y="3832"/>
                          <a:pt x="6686" y="2102"/>
                        </a:cubicBezTo>
                        <a:cubicBezTo>
                          <a:pt x="6143" y="840"/>
                          <a:pt x="4825" y="0"/>
                          <a:pt x="345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solidFill>
                        <a:srgbClr val="434343"/>
                      </a:solidFill>
                    </a:endParaRPr>
                  </a:p>
                </p:txBody>
              </p:sp>
            </p:grpSp>
          </p:grpSp>
        </p:grpSp>
        <p:sp>
          <p:nvSpPr>
            <p:cNvPr id="31" name="Google Shape;1297;p42">
              <a:extLst>
                <a:ext uri="{FF2B5EF4-FFF2-40B4-BE49-F238E27FC236}">
                  <a16:creationId xmlns:a16="http://schemas.microsoft.com/office/drawing/2014/main" id="{6CB5EF3C-BE9B-4ABA-A967-CFBB72478534}"/>
                </a:ext>
              </a:extLst>
            </p:cNvPr>
            <p:cNvSpPr txBox="1"/>
            <p:nvPr/>
          </p:nvSpPr>
          <p:spPr>
            <a:xfrm flipH="1">
              <a:off x="5100663" y="1462838"/>
              <a:ext cx="665700" cy="44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3467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3467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8" name="Google Shape;1298;p42">
            <a:extLst>
              <a:ext uri="{FF2B5EF4-FFF2-40B4-BE49-F238E27FC236}">
                <a16:creationId xmlns:a16="http://schemas.microsoft.com/office/drawing/2014/main" id="{7A03BBC2-A211-416A-AFE3-A50624377F04}"/>
              </a:ext>
            </a:extLst>
          </p:cNvPr>
          <p:cNvGrpSpPr/>
          <p:nvPr/>
        </p:nvGrpSpPr>
        <p:grpSpPr>
          <a:xfrm>
            <a:off x="8819220" y="5224202"/>
            <a:ext cx="1136504" cy="973452"/>
            <a:chOff x="5067831" y="3397375"/>
            <a:chExt cx="852378" cy="730089"/>
          </a:xfrm>
        </p:grpSpPr>
        <p:grpSp>
          <p:nvGrpSpPr>
            <p:cNvPr id="39" name="Google Shape;1299;p42">
              <a:extLst>
                <a:ext uri="{FF2B5EF4-FFF2-40B4-BE49-F238E27FC236}">
                  <a16:creationId xmlns:a16="http://schemas.microsoft.com/office/drawing/2014/main" id="{F688CB45-9436-4AF7-894F-3F41A2D2E40D}"/>
                </a:ext>
              </a:extLst>
            </p:cNvPr>
            <p:cNvGrpSpPr/>
            <p:nvPr/>
          </p:nvGrpSpPr>
          <p:grpSpPr>
            <a:xfrm>
              <a:off x="5067831" y="3397375"/>
              <a:ext cx="852378" cy="730089"/>
              <a:chOff x="5067831" y="3397375"/>
              <a:chExt cx="852378" cy="730089"/>
            </a:xfrm>
          </p:grpSpPr>
          <p:sp>
            <p:nvSpPr>
              <p:cNvPr id="41" name="Google Shape;1300;p42">
                <a:extLst>
                  <a:ext uri="{FF2B5EF4-FFF2-40B4-BE49-F238E27FC236}">
                    <a16:creationId xmlns:a16="http://schemas.microsoft.com/office/drawing/2014/main" id="{595EC1D6-AB4F-4858-99F4-75D2FF156354}"/>
                  </a:ext>
                </a:extLst>
              </p:cNvPr>
              <p:cNvSpPr/>
              <p:nvPr/>
            </p:nvSpPr>
            <p:spPr>
              <a:xfrm>
                <a:off x="5082027" y="3408271"/>
                <a:ext cx="828214" cy="582553"/>
              </a:xfrm>
              <a:custGeom>
                <a:avLst/>
                <a:gdLst/>
                <a:ahLst/>
                <a:cxnLst/>
                <a:rect l="l" t="t" r="r" b="b"/>
                <a:pathLst>
                  <a:path w="8226" h="6523" extrusionOk="0">
                    <a:moveTo>
                      <a:pt x="4743" y="1"/>
                    </a:moveTo>
                    <a:cubicBezTo>
                      <a:pt x="4487" y="1"/>
                      <a:pt x="4237" y="25"/>
                      <a:pt x="4005" y="74"/>
                    </a:cubicBezTo>
                    <a:cubicBezTo>
                      <a:pt x="2814" y="322"/>
                      <a:pt x="2069" y="1472"/>
                      <a:pt x="1622" y="2581"/>
                    </a:cubicBezTo>
                    <a:cubicBezTo>
                      <a:pt x="1175" y="3690"/>
                      <a:pt x="861" y="4914"/>
                      <a:pt x="1" y="5750"/>
                    </a:cubicBezTo>
                    <a:lnTo>
                      <a:pt x="166" y="5676"/>
                    </a:lnTo>
                    <a:cubicBezTo>
                      <a:pt x="491" y="5638"/>
                      <a:pt x="817" y="5620"/>
                      <a:pt x="1143" y="5620"/>
                    </a:cubicBezTo>
                    <a:cubicBezTo>
                      <a:pt x="1902" y="5620"/>
                      <a:pt x="2660" y="5721"/>
                      <a:pt x="3401" y="5924"/>
                    </a:cubicBezTo>
                    <a:cubicBezTo>
                      <a:pt x="4207" y="6139"/>
                      <a:pt x="4806" y="6523"/>
                      <a:pt x="5533" y="6523"/>
                    </a:cubicBezTo>
                    <a:cubicBezTo>
                      <a:pt x="5702" y="6523"/>
                      <a:pt x="5878" y="6502"/>
                      <a:pt x="6066" y="6453"/>
                    </a:cubicBezTo>
                    <a:cubicBezTo>
                      <a:pt x="7166" y="6172"/>
                      <a:pt x="8225" y="4972"/>
                      <a:pt x="8209" y="3864"/>
                    </a:cubicBezTo>
                    <a:cubicBezTo>
                      <a:pt x="8192" y="2763"/>
                      <a:pt x="7861" y="1489"/>
                      <a:pt x="7017" y="744"/>
                    </a:cubicBezTo>
                    <a:cubicBezTo>
                      <a:pt x="6456" y="252"/>
                      <a:pt x="5567" y="1"/>
                      <a:pt x="47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2" name="Google Shape;1301;p42">
                <a:extLst>
                  <a:ext uri="{FF2B5EF4-FFF2-40B4-BE49-F238E27FC236}">
                    <a16:creationId xmlns:a16="http://schemas.microsoft.com/office/drawing/2014/main" id="{42E55749-747D-431A-A42E-5BA232DEF10E}"/>
                  </a:ext>
                </a:extLst>
              </p:cNvPr>
              <p:cNvSpPr/>
              <p:nvPr/>
            </p:nvSpPr>
            <p:spPr>
              <a:xfrm>
                <a:off x="5082732" y="3867936"/>
                <a:ext cx="809689" cy="236486"/>
              </a:xfrm>
              <a:custGeom>
                <a:avLst/>
                <a:gdLst/>
                <a:ahLst/>
                <a:cxnLst/>
                <a:rect l="l" t="t" r="r" b="b"/>
                <a:pathLst>
                  <a:path w="8042" h="2648" extrusionOk="0">
                    <a:moveTo>
                      <a:pt x="7382" y="901"/>
                    </a:moveTo>
                    <a:lnTo>
                      <a:pt x="7374" y="934"/>
                    </a:lnTo>
                    <a:cubicBezTo>
                      <a:pt x="7366" y="926"/>
                      <a:pt x="7366" y="926"/>
                      <a:pt x="7358" y="918"/>
                    </a:cubicBezTo>
                    <a:lnTo>
                      <a:pt x="7382" y="901"/>
                    </a:lnTo>
                    <a:close/>
                    <a:moveTo>
                      <a:pt x="2459" y="942"/>
                    </a:moveTo>
                    <a:lnTo>
                      <a:pt x="2451" y="951"/>
                    </a:lnTo>
                    <a:lnTo>
                      <a:pt x="2451" y="942"/>
                    </a:lnTo>
                    <a:close/>
                    <a:moveTo>
                      <a:pt x="829" y="1563"/>
                    </a:moveTo>
                    <a:lnTo>
                      <a:pt x="1011" y="1580"/>
                    </a:lnTo>
                    <a:cubicBezTo>
                      <a:pt x="1020" y="1580"/>
                      <a:pt x="1028" y="1588"/>
                      <a:pt x="1036" y="1596"/>
                    </a:cubicBezTo>
                    <a:cubicBezTo>
                      <a:pt x="970" y="1588"/>
                      <a:pt x="895" y="1580"/>
                      <a:pt x="829" y="1563"/>
                    </a:cubicBezTo>
                    <a:close/>
                    <a:moveTo>
                      <a:pt x="4983" y="1662"/>
                    </a:moveTo>
                    <a:lnTo>
                      <a:pt x="4983" y="1662"/>
                    </a:lnTo>
                    <a:cubicBezTo>
                      <a:pt x="5033" y="1671"/>
                      <a:pt x="5082" y="1679"/>
                      <a:pt x="5132" y="1687"/>
                    </a:cubicBezTo>
                    <a:cubicBezTo>
                      <a:pt x="5148" y="1687"/>
                      <a:pt x="5165" y="1687"/>
                      <a:pt x="5181" y="1695"/>
                    </a:cubicBezTo>
                    <a:lnTo>
                      <a:pt x="5115" y="1704"/>
                    </a:lnTo>
                    <a:lnTo>
                      <a:pt x="4983" y="1662"/>
                    </a:lnTo>
                    <a:close/>
                    <a:moveTo>
                      <a:pt x="407" y="1819"/>
                    </a:moveTo>
                    <a:lnTo>
                      <a:pt x="432" y="1836"/>
                    </a:lnTo>
                    <a:lnTo>
                      <a:pt x="407" y="1836"/>
                    </a:lnTo>
                    <a:cubicBezTo>
                      <a:pt x="407" y="1828"/>
                      <a:pt x="407" y="1819"/>
                      <a:pt x="407" y="1819"/>
                    </a:cubicBezTo>
                    <a:close/>
                    <a:moveTo>
                      <a:pt x="3965" y="1803"/>
                    </a:moveTo>
                    <a:cubicBezTo>
                      <a:pt x="4064" y="1836"/>
                      <a:pt x="4172" y="1877"/>
                      <a:pt x="4271" y="1910"/>
                    </a:cubicBezTo>
                    <a:cubicBezTo>
                      <a:pt x="4155" y="1886"/>
                      <a:pt x="4040" y="1869"/>
                      <a:pt x="3932" y="1844"/>
                    </a:cubicBezTo>
                    <a:cubicBezTo>
                      <a:pt x="3940" y="1828"/>
                      <a:pt x="3949" y="1811"/>
                      <a:pt x="3949" y="1803"/>
                    </a:cubicBezTo>
                    <a:close/>
                    <a:moveTo>
                      <a:pt x="7002" y="1439"/>
                    </a:moveTo>
                    <a:lnTo>
                      <a:pt x="7002" y="1439"/>
                    </a:lnTo>
                    <a:cubicBezTo>
                      <a:pt x="6869" y="1662"/>
                      <a:pt x="6671" y="1828"/>
                      <a:pt x="6431" y="1919"/>
                    </a:cubicBezTo>
                    <a:cubicBezTo>
                      <a:pt x="6605" y="1828"/>
                      <a:pt x="6754" y="1687"/>
                      <a:pt x="6861" y="1522"/>
                    </a:cubicBezTo>
                    <a:cubicBezTo>
                      <a:pt x="6903" y="1497"/>
                      <a:pt x="6952" y="1472"/>
                      <a:pt x="7002" y="1439"/>
                    </a:cubicBezTo>
                    <a:close/>
                    <a:moveTo>
                      <a:pt x="3609" y="2101"/>
                    </a:moveTo>
                    <a:lnTo>
                      <a:pt x="3742" y="2126"/>
                    </a:lnTo>
                    <a:lnTo>
                      <a:pt x="3849" y="2159"/>
                    </a:lnTo>
                    <a:lnTo>
                      <a:pt x="3609" y="2101"/>
                    </a:lnTo>
                    <a:close/>
                    <a:moveTo>
                      <a:pt x="6514" y="2208"/>
                    </a:moveTo>
                    <a:lnTo>
                      <a:pt x="6514" y="2208"/>
                    </a:lnTo>
                    <a:cubicBezTo>
                      <a:pt x="6265" y="2308"/>
                      <a:pt x="6009" y="2366"/>
                      <a:pt x="5744" y="2374"/>
                    </a:cubicBezTo>
                    <a:cubicBezTo>
                      <a:pt x="5785" y="2357"/>
                      <a:pt x="5827" y="2349"/>
                      <a:pt x="5868" y="2332"/>
                    </a:cubicBezTo>
                    <a:cubicBezTo>
                      <a:pt x="6092" y="2316"/>
                      <a:pt x="6307" y="2275"/>
                      <a:pt x="6514" y="2208"/>
                    </a:cubicBezTo>
                    <a:close/>
                    <a:moveTo>
                      <a:pt x="7821" y="0"/>
                    </a:moveTo>
                    <a:cubicBezTo>
                      <a:pt x="7773" y="0"/>
                      <a:pt x="7725" y="19"/>
                      <a:pt x="7689" y="65"/>
                    </a:cubicBezTo>
                    <a:cubicBezTo>
                      <a:pt x="7325" y="578"/>
                      <a:pt x="6861" y="1075"/>
                      <a:pt x="6265" y="1298"/>
                    </a:cubicBezTo>
                    <a:cubicBezTo>
                      <a:pt x="6041" y="1382"/>
                      <a:pt x="5814" y="1416"/>
                      <a:pt x="5587" y="1416"/>
                    </a:cubicBezTo>
                    <a:cubicBezTo>
                      <a:pt x="5095" y="1416"/>
                      <a:pt x="4603" y="1256"/>
                      <a:pt x="4139" y="1091"/>
                    </a:cubicBezTo>
                    <a:cubicBezTo>
                      <a:pt x="3585" y="893"/>
                      <a:pt x="3047" y="694"/>
                      <a:pt x="2459" y="636"/>
                    </a:cubicBezTo>
                    <a:cubicBezTo>
                      <a:pt x="1781" y="570"/>
                      <a:pt x="1086" y="587"/>
                      <a:pt x="407" y="578"/>
                    </a:cubicBezTo>
                    <a:cubicBezTo>
                      <a:pt x="366" y="578"/>
                      <a:pt x="333" y="587"/>
                      <a:pt x="300" y="611"/>
                    </a:cubicBezTo>
                    <a:cubicBezTo>
                      <a:pt x="272" y="559"/>
                      <a:pt x="213" y="533"/>
                      <a:pt x="156" y="533"/>
                    </a:cubicBezTo>
                    <a:cubicBezTo>
                      <a:pt x="77" y="533"/>
                      <a:pt x="1" y="582"/>
                      <a:pt x="10" y="678"/>
                    </a:cubicBezTo>
                    <a:cubicBezTo>
                      <a:pt x="51" y="1124"/>
                      <a:pt x="85" y="1563"/>
                      <a:pt x="101" y="2010"/>
                    </a:cubicBezTo>
                    <a:cubicBezTo>
                      <a:pt x="101" y="2078"/>
                      <a:pt x="157" y="2161"/>
                      <a:pt x="237" y="2161"/>
                    </a:cubicBezTo>
                    <a:cubicBezTo>
                      <a:pt x="244" y="2161"/>
                      <a:pt x="251" y="2160"/>
                      <a:pt x="258" y="2159"/>
                    </a:cubicBezTo>
                    <a:cubicBezTo>
                      <a:pt x="597" y="2116"/>
                      <a:pt x="937" y="2095"/>
                      <a:pt x="1278" y="2095"/>
                    </a:cubicBezTo>
                    <a:cubicBezTo>
                      <a:pt x="1862" y="2095"/>
                      <a:pt x="2447" y="2157"/>
                      <a:pt x="3022" y="2283"/>
                    </a:cubicBezTo>
                    <a:cubicBezTo>
                      <a:pt x="3775" y="2448"/>
                      <a:pt x="4503" y="2647"/>
                      <a:pt x="5289" y="2647"/>
                    </a:cubicBezTo>
                    <a:cubicBezTo>
                      <a:pt x="5352" y="2647"/>
                      <a:pt x="5415" y="2647"/>
                      <a:pt x="5479" y="2647"/>
                    </a:cubicBezTo>
                    <a:cubicBezTo>
                      <a:pt x="6019" y="2647"/>
                      <a:pt x="6579" y="2627"/>
                      <a:pt x="6994" y="2250"/>
                    </a:cubicBezTo>
                    <a:cubicBezTo>
                      <a:pt x="7515" y="1786"/>
                      <a:pt x="7647" y="1075"/>
                      <a:pt x="7813" y="438"/>
                    </a:cubicBezTo>
                    <a:cubicBezTo>
                      <a:pt x="7813" y="429"/>
                      <a:pt x="7813" y="421"/>
                      <a:pt x="7813" y="413"/>
                    </a:cubicBezTo>
                    <a:cubicBezTo>
                      <a:pt x="7854" y="347"/>
                      <a:pt x="7904" y="289"/>
                      <a:pt x="7953" y="223"/>
                    </a:cubicBezTo>
                    <a:cubicBezTo>
                      <a:pt x="8041" y="111"/>
                      <a:pt x="7934" y="0"/>
                      <a:pt x="78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" name="Google Shape;1302;p42">
                <a:extLst>
                  <a:ext uri="{FF2B5EF4-FFF2-40B4-BE49-F238E27FC236}">
                    <a16:creationId xmlns:a16="http://schemas.microsoft.com/office/drawing/2014/main" id="{FF9D68F5-5E3A-4344-AF9B-0456E7FD02DC}"/>
                  </a:ext>
                </a:extLst>
              </p:cNvPr>
              <p:cNvSpPr/>
              <p:nvPr/>
            </p:nvSpPr>
            <p:spPr>
              <a:xfrm>
                <a:off x="5067831" y="3397375"/>
                <a:ext cx="852378" cy="730089"/>
              </a:xfrm>
              <a:custGeom>
                <a:avLst/>
                <a:gdLst/>
                <a:ahLst/>
                <a:cxnLst/>
                <a:rect l="l" t="t" r="r" b="b"/>
                <a:pathLst>
                  <a:path w="8466" h="8175" extrusionOk="0">
                    <a:moveTo>
                      <a:pt x="8010" y="5392"/>
                    </a:moveTo>
                    <a:lnTo>
                      <a:pt x="8010" y="5392"/>
                    </a:lnTo>
                    <a:cubicBezTo>
                      <a:pt x="7962" y="5596"/>
                      <a:pt x="7921" y="5799"/>
                      <a:pt x="7864" y="5995"/>
                    </a:cubicBezTo>
                    <a:lnTo>
                      <a:pt x="7864" y="5995"/>
                    </a:lnTo>
                    <a:lnTo>
                      <a:pt x="7729" y="5748"/>
                    </a:lnTo>
                    <a:cubicBezTo>
                      <a:pt x="7828" y="5632"/>
                      <a:pt x="7919" y="5516"/>
                      <a:pt x="8010" y="5392"/>
                    </a:cubicBezTo>
                    <a:close/>
                    <a:moveTo>
                      <a:pt x="4865" y="238"/>
                    </a:moveTo>
                    <a:cubicBezTo>
                      <a:pt x="5053" y="238"/>
                      <a:pt x="5242" y="253"/>
                      <a:pt x="5429" y="279"/>
                    </a:cubicBezTo>
                    <a:cubicBezTo>
                      <a:pt x="7108" y="510"/>
                      <a:pt x="8019" y="1785"/>
                      <a:pt x="8201" y="3398"/>
                    </a:cubicBezTo>
                    <a:cubicBezTo>
                      <a:pt x="8217" y="3564"/>
                      <a:pt x="8225" y="3729"/>
                      <a:pt x="8225" y="3895"/>
                    </a:cubicBezTo>
                    <a:cubicBezTo>
                      <a:pt x="8209" y="3911"/>
                      <a:pt x="8201" y="3936"/>
                      <a:pt x="8201" y="3953"/>
                    </a:cubicBezTo>
                    <a:cubicBezTo>
                      <a:pt x="8176" y="4151"/>
                      <a:pt x="8159" y="4341"/>
                      <a:pt x="8134" y="4548"/>
                    </a:cubicBezTo>
                    <a:cubicBezTo>
                      <a:pt x="8035" y="4904"/>
                      <a:pt x="7853" y="5227"/>
                      <a:pt x="7613" y="5508"/>
                    </a:cubicBezTo>
                    <a:cubicBezTo>
                      <a:pt x="7130" y="6087"/>
                      <a:pt x="6426" y="6528"/>
                      <a:pt x="5655" y="6528"/>
                    </a:cubicBezTo>
                    <a:cubicBezTo>
                      <a:pt x="5621" y="6528"/>
                      <a:pt x="5587" y="6528"/>
                      <a:pt x="5553" y="6526"/>
                    </a:cubicBezTo>
                    <a:cubicBezTo>
                      <a:pt x="4684" y="6484"/>
                      <a:pt x="3857" y="5971"/>
                      <a:pt x="3013" y="5806"/>
                    </a:cubicBezTo>
                    <a:cubicBezTo>
                      <a:pt x="2443" y="5693"/>
                      <a:pt x="1863" y="5634"/>
                      <a:pt x="1284" y="5634"/>
                    </a:cubicBezTo>
                    <a:cubicBezTo>
                      <a:pt x="1012" y="5634"/>
                      <a:pt x="742" y="5647"/>
                      <a:pt x="473" y="5674"/>
                    </a:cubicBezTo>
                    <a:cubicBezTo>
                      <a:pt x="1267" y="4689"/>
                      <a:pt x="1523" y="3431"/>
                      <a:pt x="2069" y="2298"/>
                    </a:cubicBezTo>
                    <a:cubicBezTo>
                      <a:pt x="2367" y="1669"/>
                      <a:pt x="2781" y="1057"/>
                      <a:pt x="3360" y="659"/>
                    </a:cubicBezTo>
                    <a:cubicBezTo>
                      <a:pt x="3812" y="354"/>
                      <a:pt x="4336" y="238"/>
                      <a:pt x="4865" y="238"/>
                    </a:cubicBezTo>
                    <a:close/>
                    <a:moveTo>
                      <a:pt x="7671" y="5814"/>
                    </a:moveTo>
                    <a:lnTo>
                      <a:pt x="7837" y="6120"/>
                    </a:lnTo>
                    <a:cubicBezTo>
                      <a:pt x="7787" y="6286"/>
                      <a:pt x="7729" y="6451"/>
                      <a:pt x="7663" y="6609"/>
                    </a:cubicBezTo>
                    <a:lnTo>
                      <a:pt x="7406" y="6071"/>
                    </a:lnTo>
                    <a:cubicBezTo>
                      <a:pt x="7497" y="5988"/>
                      <a:pt x="7588" y="5897"/>
                      <a:pt x="7671" y="5814"/>
                    </a:cubicBezTo>
                    <a:close/>
                    <a:moveTo>
                      <a:pt x="7348" y="6120"/>
                    </a:moveTo>
                    <a:lnTo>
                      <a:pt x="7621" y="6700"/>
                    </a:lnTo>
                    <a:cubicBezTo>
                      <a:pt x="7613" y="6724"/>
                      <a:pt x="7605" y="6741"/>
                      <a:pt x="7597" y="6758"/>
                    </a:cubicBezTo>
                    <a:cubicBezTo>
                      <a:pt x="7532" y="6912"/>
                      <a:pt x="7442" y="7051"/>
                      <a:pt x="7337" y="7181"/>
                    </a:cubicBezTo>
                    <a:lnTo>
                      <a:pt x="7337" y="7181"/>
                    </a:lnTo>
                    <a:cubicBezTo>
                      <a:pt x="7222" y="6919"/>
                      <a:pt x="7082" y="6656"/>
                      <a:pt x="6935" y="6410"/>
                    </a:cubicBezTo>
                    <a:cubicBezTo>
                      <a:pt x="7075" y="6319"/>
                      <a:pt x="7216" y="6228"/>
                      <a:pt x="7348" y="6120"/>
                    </a:cubicBezTo>
                    <a:close/>
                    <a:moveTo>
                      <a:pt x="1168" y="5864"/>
                    </a:moveTo>
                    <a:cubicBezTo>
                      <a:pt x="1333" y="6352"/>
                      <a:pt x="1523" y="6840"/>
                      <a:pt x="1730" y="7312"/>
                    </a:cubicBezTo>
                    <a:cubicBezTo>
                      <a:pt x="1609" y="7302"/>
                      <a:pt x="1485" y="7298"/>
                      <a:pt x="1361" y="7298"/>
                    </a:cubicBezTo>
                    <a:cubicBezTo>
                      <a:pt x="1274" y="7298"/>
                      <a:pt x="1187" y="7300"/>
                      <a:pt x="1101" y="7304"/>
                    </a:cubicBezTo>
                    <a:cubicBezTo>
                      <a:pt x="919" y="6824"/>
                      <a:pt x="721" y="6360"/>
                      <a:pt x="497" y="5897"/>
                    </a:cubicBezTo>
                    <a:cubicBezTo>
                      <a:pt x="721" y="5880"/>
                      <a:pt x="944" y="5872"/>
                      <a:pt x="1168" y="5864"/>
                    </a:cubicBezTo>
                    <a:close/>
                    <a:moveTo>
                      <a:pt x="423" y="5905"/>
                    </a:moveTo>
                    <a:cubicBezTo>
                      <a:pt x="423" y="5914"/>
                      <a:pt x="423" y="5922"/>
                      <a:pt x="423" y="5930"/>
                    </a:cubicBezTo>
                    <a:cubicBezTo>
                      <a:pt x="646" y="6377"/>
                      <a:pt x="845" y="6840"/>
                      <a:pt x="1019" y="7304"/>
                    </a:cubicBezTo>
                    <a:cubicBezTo>
                      <a:pt x="878" y="7312"/>
                      <a:pt x="737" y="7328"/>
                      <a:pt x="597" y="7353"/>
                    </a:cubicBezTo>
                    <a:cubicBezTo>
                      <a:pt x="473" y="7179"/>
                      <a:pt x="365" y="6989"/>
                      <a:pt x="282" y="6799"/>
                    </a:cubicBezTo>
                    <a:cubicBezTo>
                      <a:pt x="266" y="6509"/>
                      <a:pt x="249" y="6220"/>
                      <a:pt x="233" y="5938"/>
                    </a:cubicBezTo>
                    <a:lnTo>
                      <a:pt x="257" y="5914"/>
                    </a:lnTo>
                    <a:lnTo>
                      <a:pt x="307" y="5914"/>
                    </a:lnTo>
                    <a:lnTo>
                      <a:pt x="423" y="5905"/>
                    </a:lnTo>
                    <a:close/>
                    <a:moveTo>
                      <a:pt x="299" y="6997"/>
                    </a:moveTo>
                    <a:cubicBezTo>
                      <a:pt x="357" y="7122"/>
                      <a:pt x="431" y="7246"/>
                      <a:pt x="514" y="7362"/>
                    </a:cubicBezTo>
                    <a:lnTo>
                      <a:pt x="315" y="7403"/>
                    </a:lnTo>
                    <a:cubicBezTo>
                      <a:pt x="307" y="7271"/>
                      <a:pt x="307" y="7138"/>
                      <a:pt x="299" y="6997"/>
                    </a:cubicBezTo>
                    <a:close/>
                    <a:moveTo>
                      <a:pt x="1242" y="5872"/>
                    </a:moveTo>
                    <a:cubicBezTo>
                      <a:pt x="1441" y="5872"/>
                      <a:pt x="1631" y="5880"/>
                      <a:pt x="1829" y="5889"/>
                    </a:cubicBezTo>
                    <a:cubicBezTo>
                      <a:pt x="2078" y="6385"/>
                      <a:pt x="2301" y="6898"/>
                      <a:pt x="2508" y="7419"/>
                    </a:cubicBezTo>
                    <a:cubicBezTo>
                      <a:pt x="2276" y="7370"/>
                      <a:pt x="2053" y="7337"/>
                      <a:pt x="1813" y="7320"/>
                    </a:cubicBezTo>
                    <a:cubicBezTo>
                      <a:pt x="1606" y="6849"/>
                      <a:pt x="1416" y="6360"/>
                      <a:pt x="1242" y="5872"/>
                    </a:cubicBezTo>
                    <a:close/>
                    <a:moveTo>
                      <a:pt x="1921" y="5889"/>
                    </a:moveTo>
                    <a:lnTo>
                      <a:pt x="1921" y="5889"/>
                    </a:lnTo>
                    <a:cubicBezTo>
                      <a:pt x="2136" y="5905"/>
                      <a:pt x="2351" y="5930"/>
                      <a:pt x="2566" y="5963"/>
                    </a:cubicBezTo>
                    <a:cubicBezTo>
                      <a:pt x="2723" y="6501"/>
                      <a:pt x="2930" y="7031"/>
                      <a:pt x="3186" y="7544"/>
                    </a:cubicBezTo>
                    <a:cubicBezTo>
                      <a:pt x="2988" y="7502"/>
                      <a:pt x="2789" y="7461"/>
                      <a:pt x="2599" y="7428"/>
                    </a:cubicBezTo>
                    <a:cubicBezTo>
                      <a:pt x="2392" y="6906"/>
                      <a:pt x="2160" y="6393"/>
                      <a:pt x="1921" y="5889"/>
                    </a:cubicBezTo>
                    <a:close/>
                    <a:moveTo>
                      <a:pt x="6860" y="6443"/>
                    </a:moveTo>
                    <a:cubicBezTo>
                      <a:pt x="7017" y="6708"/>
                      <a:pt x="7158" y="6981"/>
                      <a:pt x="7274" y="7262"/>
                    </a:cubicBezTo>
                    <a:cubicBezTo>
                      <a:pt x="7150" y="7411"/>
                      <a:pt x="6993" y="7544"/>
                      <a:pt x="6819" y="7643"/>
                    </a:cubicBezTo>
                    <a:lnTo>
                      <a:pt x="6372" y="6650"/>
                    </a:lnTo>
                    <a:cubicBezTo>
                      <a:pt x="6538" y="6600"/>
                      <a:pt x="6703" y="6534"/>
                      <a:pt x="6860" y="6443"/>
                    </a:cubicBezTo>
                    <a:close/>
                    <a:moveTo>
                      <a:pt x="2649" y="5971"/>
                    </a:moveTo>
                    <a:lnTo>
                      <a:pt x="2649" y="5971"/>
                    </a:lnTo>
                    <a:cubicBezTo>
                      <a:pt x="2864" y="6005"/>
                      <a:pt x="3079" y="6054"/>
                      <a:pt x="3286" y="6104"/>
                    </a:cubicBezTo>
                    <a:cubicBezTo>
                      <a:pt x="3517" y="6633"/>
                      <a:pt x="3724" y="7163"/>
                      <a:pt x="3923" y="7701"/>
                    </a:cubicBezTo>
                    <a:lnTo>
                      <a:pt x="3277" y="7560"/>
                    </a:lnTo>
                    <a:cubicBezTo>
                      <a:pt x="3021" y="7047"/>
                      <a:pt x="2806" y="6518"/>
                      <a:pt x="2649" y="5971"/>
                    </a:cubicBezTo>
                    <a:close/>
                    <a:moveTo>
                      <a:pt x="3385" y="6129"/>
                    </a:moveTo>
                    <a:lnTo>
                      <a:pt x="3509" y="6162"/>
                    </a:lnTo>
                    <a:cubicBezTo>
                      <a:pt x="3691" y="6211"/>
                      <a:pt x="3873" y="6278"/>
                      <a:pt x="4047" y="6344"/>
                    </a:cubicBezTo>
                    <a:cubicBezTo>
                      <a:pt x="4237" y="6849"/>
                      <a:pt x="4436" y="7345"/>
                      <a:pt x="4651" y="7841"/>
                    </a:cubicBezTo>
                    <a:cubicBezTo>
                      <a:pt x="4436" y="7808"/>
                      <a:pt x="4229" y="7767"/>
                      <a:pt x="4014" y="7726"/>
                    </a:cubicBezTo>
                    <a:cubicBezTo>
                      <a:pt x="3824" y="7188"/>
                      <a:pt x="3608" y="6650"/>
                      <a:pt x="3385" y="6129"/>
                    </a:cubicBezTo>
                    <a:close/>
                    <a:moveTo>
                      <a:pt x="6298" y="6675"/>
                    </a:moveTo>
                    <a:cubicBezTo>
                      <a:pt x="6446" y="7006"/>
                      <a:pt x="6604" y="7345"/>
                      <a:pt x="6753" y="7684"/>
                    </a:cubicBezTo>
                    <a:cubicBezTo>
                      <a:pt x="6579" y="7775"/>
                      <a:pt x="6380" y="7841"/>
                      <a:pt x="6190" y="7883"/>
                    </a:cubicBezTo>
                    <a:cubicBezTo>
                      <a:pt x="6016" y="7519"/>
                      <a:pt x="5859" y="7138"/>
                      <a:pt x="5710" y="6758"/>
                    </a:cubicBezTo>
                    <a:lnTo>
                      <a:pt x="5867" y="6758"/>
                    </a:lnTo>
                    <a:cubicBezTo>
                      <a:pt x="6016" y="6741"/>
                      <a:pt x="6157" y="6716"/>
                      <a:pt x="6298" y="6675"/>
                    </a:cubicBezTo>
                    <a:close/>
                    <a:moveTo>
                      <a:pt x="4146" y="6377"/>
                    </a:moveTo>
                    <a:lnTo>
                      <a:pt x="4146" y="6377"/>
                    </a:lnTo>
                    <a:cubicBezTo>
                      <a:pt x="4378" y="6460"/>
                      <a:pt x="4610" y="6551"/>
                      <a:pt x="4841" y="6625"/>
                    </a:cubicBezTo>
                    <a:cubicBezTo>
                      <a:pt x="5048" y="7055"/>
                      <a:pt x="5255" y="7494"/>
                      <a:pt x="5462" y="7932"/>
                    </a:cubicBezTo>
                    <a:lnTo>
                      <a:pt x="5346" y="7932"/>
                    </a:lnTo>
                    <a:cubicBezTo>
                      <a:pt x="5139" y="7916"/>
                      <a:pt x="4941" y="7891"/>
                      <a:pt x="4742" y="7858"/>
                    </a:cubicBezTo>
                    <a:cubicBezTo>
                      <a:pt x="4527" y="7370"/>
                      <a:pt x="4328" y="6873"/>
                      <a:pt x="4146" y="6377"/>
                    </a:cubicBezTo>
                    <a:close/>
                    <a:moveTo>
                      <a:pt x="4941" y="6650"/>
                    </a:moveTo>
                    <a:lnTo>
                      <a:pt x="4941" y="6650"/>
                    </a:lnTo>
                    <a:cubicBezTo>
                      <a:pt x="5164" y="6716"/>
                      <a:pt x="5396" y="6749"/>
                      <a:pt x="5627" y="6758"/>
                    </a:cubicBezTo>
                    <a:cubicBezTo>
                      <a:pt x="5776" y="7146"/>
                      <a:pt x="5933" y="7527"/>
                      <a:pt x="6107" y="7899"/>
                    </a:cubicBezTo>
                    <a:cubicBezTo>
                      <a:pt x="5925" y="7932"/>
                      <a:pt x="5735" y="7941"/>
                      <a:pt x="5545" y="7941"/>
                    </a:cubicBezTo>
                    <a:cubicBezTo>
                      <a:pt x="5346" y="7510"/>
                      <a:pt x="5147" y="7080"/>
                      <a:pt x="4941" y="6650"/>
                    </a:cubicBezTo>
                    <a:close/>
                    <a:moveTo>
                      <a:pt x="4939" y="0"/>
                    </a:moveTo>
                    <a:cubicBezTo>
                      <a:pt x="4148" y="0"/>
                      <a:pt x="3371" y="256"/>
                      <a:pt x="2789" y="833"/>
                    </a:cubicBezTo>
                    <a:cubicBezTo>
                      <a:pt x="1408" y="2207"/>
                      <a:pt x="1424" y="4366"/>
                      <a:pt x="84" y="5756"/>
                    </a:cubicBezTo>
                    <a:cubicBezTo>
                      <a:pt x="34" y="5765"/>
                      <a:pt x="1" y="5814"/>
                      <a:pt x="1" y="5864"/>
                    </a:cubicBezTo>
                    <a:cubicBezTo>
                      <a:pt x="34" y="6427"/>
                      <a:pt x="59" y="6989"/>
                      <a:pt x="92" y="7544"/>
                    </a:cubicBezTo>
                    <a:cubicBezTo>
                      <a:pt x="92" y="7616"/>
                      <a:pt x="148" y="7663"/>
                      <a:pt x="212" y="7663"/>
                    </a:cubicBezTo>
                    <a:cubicBezTo>
                      <a:pt x="222" y="7663"/>
                      <a:pt x="231" y="7662"/>
                      <a:pt x="241" y="7659"/>
                    </a:cubicBezTo>
                    <a:cubicBezTo>
                      <a:pt x="619" y="7558"/>
                      <a:pt x="994" y="7518"/>
                      <a:pt x="1367" y="7518"/>
                    </a:cubicBezTo>
                    <a:cubicBezTo>
                      <a:pt x="2122" y="7518"/>
                      <a:pt x="2869" y="7684"/>
                      <a:pt x="3617" y="7850"/>
                    </a:cubicBezTo>
                    <a:cubicBezTo>
                      <a:pt x="4270" y="7996"/>
                      <a:pt x="4965" y="8174"/>
                      <a:pt x="5643" y="8174"/>
                    </a:cubicBezTo>
                    <a:cubicBezTo>
                      <a:pt x="5883" y="8174"/>
                      <a:pt x="6122" y="8152"/>
                      <a:pt x="6355" y="8098"/>
                    </a:cubicBezTo>
                    <a:cubicBezTo>
                      <a:pt x="7845" y="7759"/>
                      <a:pt x="8176" y="6062"/>
                      <a:pt x="8350" y="4672"/>
                    </a:cubicBezTo>
                    <a:cubicBezTo>
                      <a:pt x="8424" y="4424"/>
                      <a:pt x="8465" y="4168"/>
                      <a:pt x="8465" y="3919"/>
                    </a:cubicBezTo>
                    <a:cubicBezTo>
                      <a:pt x="8441" y="2529"/>
                      <a:pt x="7911" y="974"/>
                      <a:pt x="6571" y="362"/>
                    </a:cubicBezTo>
                    <a:cubicBezTo>
                      <a:pt x="6063" y="128"/>
                      <a:pt x="5498" y="0"/>
                      <a:pt x="493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40" name="Google Shape;1303;p42">
              <a:extLst>
                <a:ext uri="{FF2B5EF4-FFF2-40B4-BE49-F238E27FC236}">
                  <a16:creationId xmlns:a16="http://schemas.microsoft.com/office/drawing/2014/main" id="{D530B662-9757-4C6D-BF96-60FDD36DDD08}"/>
                </a:ext>
              </a:extLst>
            </p:cNvPr>
            <p:cNvSpPr txBox="1"/>
            <p:nvPr/>
          </p:nvSpPr>
          <p:spPr>
            <a:xfrm flipH="1">
              <a:off x="5215651" y="3482125"/>
              <a:ext cx="665700" cy="44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3467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3467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44" name="Google Shape;1304;p42">
            <a:extLst>
              <a:ext uri="{FF2B5EF4-FFF2-40B4-BE49-F238E27FC236}">
                <a16:creationId xmlns:a16="http://schemas.microsoft.com/office/drawing/2014/main" id="{0E60E2BC-B228-4E08-9747-E78DFE3685DB}"/>
              </a:ext>
            </a:extLst>
          </p:cNvPr>
          <p:cNvGrpSpPr/>
          <p:nvPr/>
        </p:nvGrpSpPr>
        <p:grpSpPr>
          <a:xfrm>
            <a:off x="5953107" y="5281069"/>
            <a:ext cx="891439" cy="1091576"/>
            <a:chOff x="2918246" y="3440026"/>
            <a:chExt cx="668579" cy="818682"/>
          </a:xfrm>
        </p:grpSpPr>
        <p:grpSp>
          <p:nvGrpSpPr>
            <p:cNvPr id="45" name="Google Shape;1305;p42">
              <a:extLst>
                <a:ext uri="{FF2B5EF4-FFF2-40B4-BE49-F238E27FC236}">
                  <a16:creationId xmlns:a16="http://schemas.microsoft.com/office/drawing/2014/main" id="{95B30F4D-9040-435C-993D-1C5A648CEED5}"/>
                </a:ext>
              </a:extLst>
            </p:cNvPr>
            <p:cNvGrpSpPr/>
            <p:nvPr/>
          </p:nvGrpSpPr>
          <p:grpSpPr>
            <a:xfrm>
              <a:off x="2918246" y="3440026"/>
              <a:ext cx="665713" cy="818682"/>
              <a:chOff x="2918246" y="3440026"/>
              <a:chExt cx="665713" cy="818682"/>
            </a:xfrm>
          </p:grpSpPr>
          <p:sp>
            <p:nvSpPr>
              <p:cNvPr id="47" name="Google Shape;1306;p42">
                <a:extLst>
                  <a:ext uri="{FF2B5EF4-FFF2-40B4-BE49-F238E27FC236}">
                    <a16:creationId xmlns:a16="http://schemas.microsoft.com/office/drawing/2014/main" id="{EE8248A7-261F-4E70-8EEA-4640E6CB7C30}"/>
                  </a:ext>
                </a:extLst>
              </p:cNvPr>
              <p:cNvSpPr/>
              <p:nvPr/>
            </p:nvSpPr>
            <p:spPr>
              <a:xfrm>
                <a:off x="2931311" y="3953373"/>
                <a:ext cx="628762" cy="284444"/>
              </a:xfrm>
              <a:custGeom>
                <a:avLst/>
                <a:gdLst/>
                <a:ahLst/>
                <a:cxnLst/>
                <a:rect l="l" t="t" r="r" b="b"/>
                <a:pathLst>
                  <a:path w="6245" h="3185" extrusionOk="0">
                    <a:moveTo>
                      <a:pt x="571" y="1336"/>
                    </a:moveTo>
                    <a:cubicBezTo>
                      <a:pt x="596" y="1369"/>
                      <a:pt x="621" y="1394"/>
                      <a:pt x="654" y="1419"/>
                    </a:cubicBezTo>
                    <a:lnTo>
                      <a:pt x="645" y="1427"/>
                    </a:lnTo>
                    <a:cubicBezTo>
                      <a:pt x="637" y="1423"/>
                      <a:pt x="629" y="1421"/>
                      <a:pt x="621" y="1421"/>
                    </a:cubicBezTo>
                    <a:cubicBezTo>
                      <a:pt x="612" y="1421"/>
                      <a:pt x="604" y="1423"/>
                      <a:pt x="596" y="1427"/>
                    </a:cubicBezTo>
                    <a:cubicBezTo>
                      <a:pt x="587" y="1394"/>
                      <a:pt x="579" y="1369"/>
                      <a:pt x="571" y="1336"/>
                    </a:cubicBezTo>
                    <a:close/>
                    <a:moveTo>
                      <a:pt x="263" y="1"/>
                    </a:moveTo>
                    <a:cubicBezTo>
                      <a:pt x="184" y="1"/>
                      <a:pt x="99" y="52"/>
                      <a:pt x="91" y="153"/>
                    </a:cubicBezTo>
                    <a:cubicBezTo>
                      <a:pt x="33" y="955"/>
                      <a:pt x="0" y="1890"/>
                      <a:pt x="654" y="2478"/>
                    </a:cubicBezTo>
                    <a:cubicBezTo>
                      <a:pt x="1274" y="3032"/>
                      <a:pt x="2242" y="3156"/>
                      <a:pt x="3045" y="3173"/>
                    </a:cubicBezTo>
                    <a:cubicBezTo>
                      <a:pt x="3238" y="3177"/>
                      <a:pt x="3445" y="3185"/>
                      <a:pt x="3656" y="3185"/>
                    </a:cubicBezTo>
                    <a:cubicBezTo>
                      <a:pt x="4260" y="3185"/>
                      <a:pt x="4898" y="3122"/>
                      <a:pt x="5345" y="2742"/>
                    </a:cubicBezTo>
                    <a:cubicBezTo>
                      <a:pt x="5560" y="2560"/>
                      <a:pt x="5718" y="2329"/>
                      <a:pt x="5809" y="2064"/>
                    </a:cubicBezTo>
                    <a:cubicBezTo>
                      <a:pt x="5817" y="2039"/>
                      <a:pt x="5825" y="2014"/>
                      <a:pt x="5825" y="1989"/>
                    </a:cubicBezTo>
                    <a:cubicBezTo>
                      <a:pt x="5991" y="1452"/>
                      <a:pt x="5957" y="839"/>
                      <a:pt x="6189" y="302"/>
                    </a:cubicBezTo>
                    <a:cubicBezTo>
                      <a:pt x="6189" y="293"/>
                      <a:pt x="6197" y="277"/>
                      <a:pt x="6206" y="268"/>
                    </a:cubicBezTo>
                    <a:cubicBezTo>
                      <a:pt x="6244" y="158"/>
                      <a:pt x="6136" y="70"/>
                      <a:pt x="6037" y="70"/>
                    </a:cubicBezTo>
                    <a:cubicBezTo>
                      <a:pt x="5988" y="70"/>
                      <a:pt x="5941" y="92"/>
                      <a:pt x="5916" y="144"/>
                    </a:cubicBezTo>
                    <a:lnTo>
                      <a:pt x="5908" y="186"/>
                    </a:lnTo>
                    <a:cubicBezTo>
                      <a:pt x="5718" y="666"/>
                      <a:pt x="5329" y="1013"/>
                      <a:pt x="4898" y="1278"/>
                    </a:cubicBezTo>
                    <a:cubicBezTo>
                      <a:pt x="4361" y="1617"/>
                      <a:pt x="3864" y="1692"/>
                      <a:pt x="3235" y="1708"/>
                    </a:cubicBezTo>
                    <a:cubicBezTo>
                      <a:pt x="3104" y="1712"/>
                      <a:pt x="2967" y="1716"/>
                      <a:pt x="2827" y="1716"/>
                    </a:cubicBezTo>
                    <a:cubicBezTo>
                      <a:pt x="1869" y="1716"/>
                      <a:pt x="763" y="1562"/>
                      <a:pt x="439" y="508"/>
                    </a:cubicBezTo>
                    <a:cubicBezTo>
                      <a:pt x="430" y="484"/>
                      <a:pt x="405" y="459"/>
                      <a:pt x="389" y="442"/>
                    </a:cubicBezTo>
                    <a:cubicBezTo>
                      <a:pt x="389" y="343"/>
                      <a:pt x="397" y="244"/>
                      <a:pt x="405" y="153"/>
                    </a:cubicBezTo>
                    <a:cubicBezTo>
                      <a:pt x="414" y="50"/>
                      <a:pt x="341" y="1"/>
                      <a:pt x="2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8" name="Google Shape;1307;p42">
                <a:extLst>
                  <a:ext uri="{FF2B5EF4-FFF2-40B4-BE49-F238E27FC236}">
                    <a16:creationId xmlns:a16="http://schemas.microsoft.com/office/drawing/2014/main" id="{D9DEA4D7-FCAC-428C-99FF-B7DBC19D5A56}"/>
                  </a:ext>
                </a:extLst>
              </p:cNvPr>
              <p:cNvSpPr/>
              <p:nvPr/>
            </p:nvSpPr>
            <p:spPr>
              <a:xfrm>
                <a:off x="2936244" y="3446731"/>
                <a:ext cx="639032" cy="659357"/>
              </a:xfrm>
              <a:custGeom>
                <a:avLst/>
                <a:gdLst/>
                <a:ahLst/>
                <a:cxnLst/>
                <a:rect l="l" t="t" r="r" b="b"/>
                <a:pathLst>
                  <a:path w="6347" h="7383" extrusionOk="0">
                    <a:moveTo>
                      <a:pt x="348" y="1"/>
                    </a:moveTo>
                    <a:cubicBezTo>
                      <a:pt x="348" y="1"/>
                      <a:pt x="348" y="1"/>
                      <a:pt x="348" y="1"/>
                    </a:cubicBezTo>
                    <a:lnTo>
                      <a:pt x="348" y="1"/>
                    </a:lnTo>
                    <a:lnTo>
                      <a:pt x="299" y="919"/>
                    </a:lnTo>
                    <a:cubicBezTo>
                      <a:pt x="318" y="661"/>
                      <a:pt x="335" y="552"/>
                      <a:pt x="346" y="504"/>
                    </a:cubicBezTo>
                    <a:lnTo>
                      <a:pt x="346" y="504"/>
                    </a:lnTo>
                    <a:cubicBezTo>
                      <a:pt x="348" y="348"/>
                      <a:pt x="348" y="181"/>
                      <a:pt x="348" y="1"/>
                    </a:cubicBezTo>
                    <a:lnTo>
                      <a:pt x="348" y="1"/>
                    </a:lnTo>
                    <a:cubicBezTo>
                      <a:pt x="377" y="603"/>
                      <a:pt x="374" y="390"/>
                      <a:pt x="346" y="504"/>
                    </a:cubicBezTo>
                    <a:lnTo>
                      <a:pt x="346" y="504"/>
                    </a:lnTo>
                    <a:cubicBezTo>
                      <a:pt x="331" y="2346"/>
                      <a:pt x="231" y="2596"/>
                      <a:pt x="117" y="3641"/>
                    </a:cubicBezTo>
                    <a:cubicBezTo>
                      <a:pt x="1" y="4775"/>
                      <a:pt x="92" y="6090"/>
                      <a:pt x="869" y="6810"/>
                    </a:cubicBezTo>
                    <a:cubicBezTo>
                      <a:pt x="1353" y="7266"/>
                      <a:pt x="2003" y="7383"/>
                      <a:pt x="2638" y="7383"/>
                    </a:cubicBezTo>
                    <a:cubicBezTo>
                      <a:pt x="2753" y="7383"/>
                      <a:pt x="2867" y="7379"/>
                      <a:pt x="2979" y="7373"/>
                    </a:cubicBezTo>
                    <a:cubicBezTo>
                      <a:pt x="4072" y="7323"/>
                      <a:pt x="5280" y="6992"/>
                      <a:pt x="5859" y="5941"/>
                    </a:cubicBezTo>
                    <a:cubicBezTo>
                      <a:pt x="6231" y="5279"/>
                      <a:pt x="6322" y="4973"/>
                      <a:pt x="6248" y="4196"/>
                    </a:cubicBezTo>
                    <a:cubicBezTo>
                      <a:pt x="6206" y="3782"/>
                      <a:pt x="6347" y="3616"/>
                      <a:pt x="6157" y="3252"/>
                    </a:cubicBezTo>
                    <a:cubicBezTo>
                      <a:pt x="5718" y="2400"/>
                      <a:pt x="4568" y="1953"/>
                      <a:pt x="3741" y="1631"/>
                    </a:cubicBezTo>
                    <a:cubicBezTo>
                      <a:pt x="2425" y="1126"/>
                      <a:pt x="1051" y="1366"/>
                      <a:pt x="3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9" name="Google Shape;1308;p42">
                <a:extLst>
                  <a:ext uri="{FF2B5EF4-FFF2-40B4-BE49-F238E27FC236}">
                    <a16:creationId xmlns:a16="http://schemas.microsoft.com/office/drawing/2014/main" id="{F83F94A2-A8D6-44A1-9658-EDD7BA15292B}"/>
                  </a:ext>
                </a:extLst>
              </p:cNvPr>
              <p:cNvSpPr/>
              <p:nvPr/>
            </p:nvSpPr>
            <p:spPr>
              <a:xfrm>
                <a:off x="2918246" y="3440026"/>
                <a:ext cx="665713" cy="818682"/>
              </a:xfrm>
              <a:custGeom>
                <a:avLst/>
                <a:gdLst/>
                <a:ahLst/>
                <a:cxnLst/>
                <a:rect l="l" t="t" r="r" b="b"/>
                <a:pathLst>
                  <a:path w="6612" h="9167" extrusionOk="0">
                    <a:moveTo>
                      <a:pt x="6272" y="5942"/>
                    </a:moveTo>
                    <a:lnTo>
                      <a:pt x="6272" y="5942"/>
                    </a:lnTo>
                    <a:cubicBezTo>
                      <a:pt x="6248" y="6115"/>
                      <a:pt x="6223" y="6281"/>
                      <a:pt x="6190" y="6455"/>
                    </a:cubicBezTo>
                    <a:cubicBezTo>
                      <a:pt x="6157" y="6604"/>
                      <a:pt x="6132" y="6761"/>
                      <a:pt x="6107" y="6910"/>
                    </a:cubicBezTo>
                    <a:cubicBezTo>
                      <a:pt x="6049" y="6769"/>
                      <a:pt x="5983" y="6628"/>
                      <a:pt x="5908" y="6496"/>
                    </a:cubicBezTo>
                    <a:cubicBezTo>
                      <a:pt x="5983" y="6413"/>
                      <a:pt x="6041" y="6330"/>
                      <a:pt x="6099" y="6239"/>
                    </a:cubicBezTo>
                    <a:cubicBezTo>
                      <a:pt x="6165" y="6148"/>
                      <a:pt x="6223" y="6049"/>
                      <a:pt x="6272" y="5942"/>
                    </a:cubicBezTo>
                    <a:close/>
                    <a:moveTo>
                      <a:pt x="679" y="505"/>
                    </a:moveTo>
                    <a:cubicBezTo>
                      <a:pt x="1399" y="1407"/>
                      <a:pt x="2549" y="1416"/>
                      <a:pt x="3641" y="1763"/>
                    </a:cubicBezTo>
                    <a:cubicBezTo>
                      <a:pt x="4378" y="1995"/>
                      <a:pt x="5172" y="2309"/>
                      <a:pt x="5768" y="2814"/>
                    </a:cubicBezTo>
                    <a:cubicBezTo>
                      <a:pt x="6107" y="3095"/>
                      <a:pt x="6339" y="3418"/>
                      <a:pt x="6355" y="3873"/>
                    </a:cubicBezTo>
                    <a:cubicBezTo>
                      <a:pt x="6355" y="4130"/>
                      <a:pt x="6380" y="4403"/>
                      <a:pt x="6372" y="4676"/>
                    </a:cubicBezTo>
                    <a:cubicBezTo>
                      <a:pt x="6372" y="4684"/>
                      <a:pt x="6372" y="4692"/>
                      <a:pt x="6372" y="4692"/>
                    </a:cubicBezTo>
                    <a:lnTo>
                      <a:pt x="6372" y="4833"/>
                    </a:lnTo>
                    <a:cubicBezTo>
                      <a:pt x="6372" y="4899"/>
                      <a:pt x="6363" y="4965"/>
                      <a:pt x="6355" y="5023"/>
                    </a:cubicBezTo>
                    <a:cubicBezTo>
                      <a:pt x="6136" y="6744"/>
                      <a:pt x="4403" y="7382"/>
                      <a:pt x="2885" y="7382"/>
                    </a:cubicBezTo>
                    <a:cubicBezTo>
                      <a:pt x="2855" y="7382"/>
                      <a:pt x="2826" y="7382"/>
                      <a:pt x="2797" y="7381"/>
                    </a:cubicBezTo>
                    <a:cubicBezTo>
                      <a:pt x="1804" y="7365"/>
                      <a:pt x="960" y="6934"/>
                      <a:pt x="621" y="5958"/>
                    </a:cubicBezTo>
                    <a:cubicBezTo>
                      <a:pt x="489" y="5553"/>
                      <a:pt x="414" y="5139"/>
                      <a:pt x="414" y="4717"/>
                    </a:cubicBezTo>
                    <a:cubicBezTo>
                      <a:pt x="423" y="4403"/>
                      <a:pt x="439" y="4088"/>
                      <a:pt x="456" y="3774"/>
                    </a:cubicBezTo>
                    <a:cubicBezTo>
                      <a:pt x="456" y="3732"/>
                      <a:pt x="464" y="3699"/>
                      <a:pt x="464" y="3666"/>
                    </a:cubicBezTo>
                    <a:cubicBezTo>
                      <a:pt x="580" y="2615"/>
                      <a:pt x="662" y="1589"/>
                      <a:pt x="679" y="530"/>
                    </a:cubicBezTo>
                    <a:cubicBezTo>
                      <a:pt x="679" y="522"/>
                      <a:pt x="679" y="514"/>
                      <a:pt x="679" y="505"/>
                    </a:cubicBezTo>
                    <a:close/>
                    <a:moveTo>
                      <a:pt x="5859" y="6562"/>
                    </a:moveTo>
                    <a:cubicBezTo>
                      <a:pt x="5925" y="6686"/>
                      <a:pt x="5983" y="6802"/>
                      <a:pt x="6032" y="6934"/>
                    </a:cubicBezTo>
                    <a:cubicBezTo>
                      <a:pt x="6043" y="6951"/>
                      <a:pt x="6061" y="6960"/>
                      <a:pt x="6076" y="6960"/>
                    </a:cubicBezTo>
                    <a:cubicBezTo>
                      <a:pt x="6085" y="6960"/>
                      <a:pt x="6093" y="6957"/>
                      <a:pt x="6099" y="6951"/>
                    </a:cubicBezTo>
                    <a:lnTo>
                      <a:pt x="6099" y="6951"/>
                    </a:lnTo>
                    <a:cubicBezTo>
                      <a:pt x="6066" y="7174"/>
                      <a:pt x="6024" y="7398"/>
                      <a:pt x="5966" y="7621"/>
                    </a:cubicBezTo>
                    <a:cubicBezTo>
                      <a:pt x="5842" y="7356"/>
                      <a:pt x="5710" y="7092"/>
                      <a:pt x="5577" y="6827"/>
                    </a:cubicBezTo>
                    <a:cubicBezTo>
                      <a:pt x="5677" y="6744"/>
                      <a:pt x="5768" y="6653"/>
                      <a:pt x="5859" y="6562"/>
                    </a:cubicBezTo>
                    <a:close/>
                    <a:moveTo>
                      <a:pt x="5511" y="6877"/>
                    </a:moveTo>
                    <a:cubicBezTo>
                      <a:pt x="5660" y="7158"/>
                      <a:pt x="5801" y="7447"/>
                      <a:pt x="5933" y="7737"/>
                    </a:cubicBezTo>
                    <a:cubicBezTo>
                      <a:pt x="5908" y="7820"/>
                      <a:pt x="5884" y="7903"/>
                      <a:pt x="5850" y="7985"/>
                    </a:cubicBezTo>
                    <a:cubicBezTo>
                      <a:pt x="5809" y="8109"/>
                      <a:pt x="5743" y="8225"/>
                      <a:pt x="5660" y="8325"/>
                    </a:cubicBezTo>
                    <a:lnTo>
                      <a:pt x="5139" y="7117"/>
                    </a:lnTo>
                    <a:cubicBezTo>
                      <a:pt x="5271" y="7042"/>
                      <a:pt x="5395" y="6959"/>
                      <a:pt x="5511" y="6877"/>
                    </a:cubicBezTo>
                    <a:close/>
                    <a:moveTo>
                      <a:pt x="356" y="5842"/>
                    </a:moveTo>
                    <a:cubicBezTo>
                      <a:pt x="389" y="5975"/>
                      <a:pt x="439" y="6099"/>
                      <a:pt x="497" y="6223"/>
                    </a:cubicBezTo>
                    <a:cubicBezTo>
                      <a:pt x="687" y="6951"/>
                      <a:pt x="886" y="7679"/>
                      <a:pt x="1093" y="8399"/>
                    </a:cubicBezTo>
                    <a:cubicBezTo>
                      <a:pt x="1018" y="8349"/>
                      <a:pt x="944" y="8300"/>
                      <a:pt x="869" y="8242"/>
                    </a:cubicBezTo>
                    <a:cubicBezTo>
                      <a:pt x="348" y="7828"/>
                      <a:pt x="307" y="7216"/>
                      <a:pt x="323" y="6587"/>
                    </a:cubicBezTo>
                    <a:cubicBezTo>
                      <a:pt x="332" y="6339"/>
                      <a:pt x="340" y="6091"/>
                      <a:pt x="356" y="5842"/>
                    </a:cubicBezTo>
                    <a:close/>
                    <a:moveTo>
                      <a:pt x="662" y="6554"/>
                    </a:moveTo>
                    <a:cubicBezTo>
                      <a:pt x="811" y="6802"/>
                      <a:pt x="1010" y="7017"/>
                      <a:pt x="1250" y="7191"/>
                    </a:cubicBezTo>
                    <a:cubicBezTo>
                      <a:pt x="1358" y="7671"/>
                      <a:pt x="1482" y="8159"/>
                      <a:pt x="1622" y="8639"/>
                    </a:cubicBezTo>
                    <a:cubicBezTo>
                      <a:pt x="1622" y="8639"/>
                      <a:pt x="1631" y="8639"/>
                      <a:pt x="1631" y="8647"/>
                    </a:cubicBezTo>
                    <a:cubicBezTo>
                      <a:pt x="1482" y="8598"/>
                      <a:pt x="1333" y="8531"/>
                      <a:pt x="1192" y="8457"/>
                    </a:cubicBezTo>
                    <a:cubicBezTo>
                      <a:pt x="1002" y="7820"/>
                      <a:pt x="828" y="7191"/>
                      <a:pt x="662" y="6554"/>
                    </a:cubicBezTo>
                    <a:close/>
                    <a:moveTo>
                      <a:pt x="5081" y="7158"/>
                    </a:moveTo>
                    <a:cubicBezTo>
                      <a:pt x="5255" y="7572"/>
                      <a:pt x="5428" y="7977"/>
                      <a:pt x="5602" y="8382"/>
                    </a:cubicBezTo>
                    <a:cubicBezTo>
                      <a:pt x="5478" y="8515"/>
                      <a:pt x="5329" y="8614"/>
                      <a:pt x="5172" y="8689"/>
                    </a:cubicBezTo>
                    <a:lnTo>
                      <a:pt x="5172" y="8680"/>
                    </a:lnTo>
                    <a:lnTo>
                      <a:pt x="4551" y="7381"/>
                    </a:lnTo>
                    <a:cubicBezTo>
                      <a:pt x="4733" y="7315"/>
                      <a:pt x="4907" y="7241"/>
                      <a:pt x="5081" y="7158"/>
                    </a:cubicBezTo>
                    <a:close/>
                    <a:moveTo>
                      <a:pt x="1341" y="7249"/>
                    </a:moveTo>
                    <a:lnTo>
                      <a:pt x="1341" y="7249"/>
                    </a:lnTo>
                    <a:cubicBezTo>
                      <a:pt x="1515" y="7356"/>
                      <a:pt x="1705" y="7439"/>
                      <a:pt x="1904" y="7497"/>
                    </a:cubicBezTo>
                    <a:lnTo>
                      <a:pt x="2466" y="8829"/>
                    </a:lnTo>
                    <a:lnTo>
                      <a:pt x="2475" y="8838"/>
                    </a:lnTo>
                    <a:cubicBezTo>
                      <a:pt x="2201" y="8804"/>
                      <a:pt x="1937" y="8738"/>
                      <a:pt x="1672" y="8656"/>
                    </a:cubicBezTo>
                    <a:cubicBezTo>
                      <a:pt x="1697" y="8656"/>
                      <a:pt x="1705" y="8631"/>
                      <a:pt x="1697" y="8614"/>
                    </a:cubicBezTo>
                    <a:cubicBezTo>
                      <a:pt x="1564" y="8159"/>
                      <a:pt x="1449" y="7712"/>
                      <a:pt x="1341" y="7249"/>
                    </a:cubicBezTo>
                    <a:close/>
                    <a:moveTo>
                      <a:pt x="4477" y="7406"/>
                    </a:moveTo>
                    <a:lnTo>
                      <a:pt x="5097" y="8713"/>
                    </a:lnTo>
                    <a:cubicBezTo>
                      <a:pt x="4924" y="8788"/>
                      <a:pt x="4742" y="8838"/>
                      <a:pt x="4560" y="8871"/>
                    </a:cubicBezTo>
                    <a:lnTo>
                      <a:pt x="3989" y="7538"/>
                    </a:lnTo>
                    <a:cubicBezTo>
                      <a:pt x="4154" y="7505"/>
                      <a:pt x="4320" y="7456"/>
                      <a:pt x="4477" y="7406"/>
                    </a:cubicBezTo>
                    <a:close/>
                    <a:moveTo>
                      <a:pt x="1995" y="7522"/>
                    </a:moveTo>
                    <a:lnTo>
                      <a:pt x="1995" y="7522"/>
                    </a:lnTo>
                    <a:cubicBezTo>
                      <a:pt x="2036" y="7530"/>
                      <a:pt x="2077" y="7538"/>
                      <a:pt x="2127" y="7547"/>
                    </a:cubicBezTo>
                    <a:cubicBezTo>
                      <a:pt x="2284" y="7580"/>
                      <a:pt x="2441" y="7596"/>
                      <a:pt x="2607" y="7613"/>
                    </a:cubicBezTo>
                    <a:cubicBezTo>
                      <a:pt x="2839" y="8027"/>
                      <a:pt x="3029" y="8465"/>
                      <a:pt x="3186" y="8920"/>
                    </a:cubicBezTo>
                    <a:cubicBezTo>
                      <a:pt x="2971" y="8904"/>
                      <a:pt x="2764" y="8879"/>
                      <a:pt x="2599" y="8854"/>
                    </a:cubicBezTo>
                    <a:lnTo>
                      <a:pt x="2516" y="8846"/>
                    </a:lnTo>
                    <a:cubicBezTo>
                      <a:pt x="2532" y="8838"/>
                      <a:pt x="2541" y="8813"/>
                      <a:pt x="2532" y="8788"/>
                    </a:cubicBezTo>
                    <a:lnTo>
                      <a:pt x="1995" y="7522"/>
                    </a:lnTo>
                    <a:close/>
                    <a:moveTo>
                      <a:pt x="3285" y="7621"/>
                    </a:moveTo>
                    <a:cubicBezTo>
                      <a:pt x="3476" y="8060"/>
                      <a:pt x="3666" y="8498"/>
                      <a:pt x="3856" y="8929"/>
                    </a:cubicBezTo>
                    <a:cubicBezTo>
                      <a:pt x="3774" y="8932"/>
                      <a:pt x="3692" y="8934"/>
                      <a:pt x="3610" y="8934"/>
                    </a:cubicBezTo>
                    <a:cubicBezTo>
                      <a:pt x="3495" y="8934"/>
                      <a:pt x="3380" y="8930"/>
                      <a:pt x="3269" y="8920"/>
                    </a:cubicBezTo>
                    <a:cubicBezTo>
                      <a:pt x="3120" y="8473"/>
                      <a:pt x="2930" y="8035"/>
                      <a:pt x="2698" y="7621"/>
                    </a:cubicBezTo>
                    <a:lnTo>
                      <a:pt x="2698" y="7621"/>
                    </a:lnTo>
                    <a:cubicBezTo>
                      <a:pt x="2797" y="7625"/>
                      <a:pt x="2894" y="7627"/>
                      <a:pt x="2992" y="7627"/>
                    </a:cubicBezTo>
                    <a:cubicBezTo>
                      <a:pt x="3089" y="7627"/>
                      <a:pt x="3186" y="7625"/>
                      <a:pt x="3285" y="7621"/>
                    </a:cubicBezTo>
                    <a:close/>
                    <a:moveTo>
                      <a:pt x="3906" y="7547"/>
                    </a:moveTo>
                    <a:lnTo>
                      <a:pt x="4477" y="8879"/>
                    </a:lnTo>
                    <a:cubicBezTo>
                      <a:pt x="4303" y="8912"/>
                      <a:pt x="4121" y="8929"/>
                      <a:pt x="3939" y="8937"/>
                    </a:cubicBezTo>
                    <a:lnTo>
                      <a:pt x="3368" y="7621"/>
                    </a:lnTo>
                    <a:cubicBezTo>
                      <a:pt x="3550" y="7605"/>
                      <a:pt x="3732" y="7580"/>
                      <a:pt x="3906" y="7547"/>
                    </a:cubicBezTo>
                    <a:close/>
                    <a:moveTo>
                      <a:pt x="570" y="0"/>
                    </a:moveTo>
                    <a:cubicBezTo>
                      <a:pt x="556" y="0"/>
                      <a:pt x="542" y="3"/>
                      <a:pt x="530" y="9"/>
                    </a:cubicBezTo>
                    <a:cubicBezTo>
                      <a:pt x="514" y="17"/>
                      <a:pt x="505" y="17"/>
                      <a:pt x="497" y="26"/>
                    </a:cubicBezTo>
                    <a:lnTo>
                      <a:pt x="489" y="34"/>
                    </a:lnTo>
                    <a:cubicBezTo>
                      <a:pt x="480" y="42"/>
                      <a:pt x="472" y="50"/>
                      <a:pt x="472" y="59"/>
                    </a:cubicBezTo>
                    <a:lnTo>
                      <a:pt x="472" y="67"/>
                    </a:lnTo>
                    <a:cubicBezTo>
                      <a:pt x="464" y="83"/>
                      <a:pt x="456" y="100"/>
                      <a:pt x="456" y="117"/>
                    </a:cubicBezTo>
                    <a:cubicBezTo>
                      <a:pt x="456" y="265"/>
                      <a:pt x="456" y="414"/>
                      <a:pt x="447" y="572"/>
                    </a:cubicBezTo>
                    <a:cubicBezTo>
                      <a:pt x="439" y="704"/>
                      <a:pt x="423" y="836"/>
                      <a:pt x="406" y="1027"/>
                    </a:cubicBezTo>
                    <a:cubicBezTo>
                      <a:pt x="406" y="1052"/>
                      <a:pt x="414" y="1085"/>
                      <a:pt x="431" y="1101"/>
                    </a:cubicBezTo>
                    <a:cubicBezTo>
                      <a:pt x="381" y="2036"/>
                      <a:pt x="290" y="2963"/>
                      <a:pt x="216" y="3906"/>
                    </a:cubicBezTo>
                    <a:cubicBezTo>
                      <a:pt x="199" y="4072"/>
                      <a:pt x="191" y="4245"/>
                      <a:pt x="191" y="4419"/>
                    </a:cubicBezTo>
                    <a:cubicBezTo>
                      <a:pt x="116" y="5379"/>
                      <a:pt x="1" y="6380"/>
                      <a:pt x="125" y="7307"/>
                    </a:cubicBezTo>
                    <a:cubicBezTo>
                      <a:pt x="290" y="8564"/>
                      <a:pt x="1564" y="8978"/>
                      <a:pt x="2673" y="9102"/>
                    </a:cubicBezTo>
                    <a:cubicBezTo>
                      <a:pt x="2970" y="9135"/>
                      <a:pt x="3340" y="9166"/>
                      <a:pt x="3727" y="9166"/>
                    </a:cubicBezTo>
                    <a:cubicBezTo>
                      <a:pt x="4529" y="9166"/>
                      <a:pt x="5404" y="9031"/>
                      <a:pt x="5850" y="8490"/>
                    </a:cubicBezTo>
                    <a:cubicBezTo>
                      <a:pt x="6223" y="8035"/>
                      <a:pt x="6256" y="7332"/>
                      <a:pt x="6372" y="6786"/>
                    </a:cubicBezTo>
                    <a:cubicBezTo>
                      <a:pt x="6521" y="6099"/>
                      <a:pt x="6603" y="5395"/>
                      <a:pt x="6612" y="4692"/>
                    </a:cubicBezTo>
                    <a:cubicBezTo>
                      <a:pt x="6603" y="4676"/>
                      <a:pt x="6603" y="4659"/>
                      <a:pt x="6587" y="4643"/>
                    </a:cubicBezTo>
                    <a:cubicBezTo>
                      <a:pt x="6579" y="4452"/>
                      <a:pt x="6570" y="4262"/>
                      <a:pt x="6570" y="4072"/>
                    </a:cubicBezTo>
                    <a:cubicBezTo>
                      <a:pt x="6587" y="3343"/>
                      <a:pt x="6281" y="2880"/>
                      <a:pt x="5677" y="2450"/>
                    </a:cubicBezTo>
                    <a:cubicBezTo>
                      <a:pt x="4982" y="1962"/>
                      <a:pt x="4105" y="1622"/>
                      <a:pt x="3285" y="1416"/>
                    </a:cubicBezTo>
                    <a:cubicBezTo>
                      <a:pt x="2259" y="1167"/>
                      <a:pt x="1242" y="1076"/>
                      <a:pt x="671" y="67"/>
                    </a:cubicBezTo>
                    <a:cubicBezTo>
                      <a:pt x="671" y="59"/>
                      <a:pt x="671" y="59"/>
                      <a:pt x="671" y="59"/>
                    </a:cubicBezTo>
                    <a:cubicBezTo>
                      <a:pt x="662" y="50"/>
                      <a:pt x="662" y="50"/>
                      <a:pt x="654" y="42"/>
                    </a:cubicBezTo>
                    <a:cubicBezTo>
                      <a:pt x="654" y="42"/>
                      <a:pt x="646" y="34"/>
                      <a:pt x="646" y="26"/>
                    </a:cubicBezTo>
                    <a:cubicBezTo>
                      <a:pt x="625" y="9"/>
                      <a:pt x="596" y="0"/>
                      <a:pt x="5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46" name="Google Shape;1309;p42">
              <a:extLst>
                <a:ext uri="{FF2B5EF4-FFF2-40B4-BE49-F238E27FC236}">
                  <a16:creationId xmlns:a16="http://schemas.microsoft.com/office/drawing/2014/main" id="{9D688D6A-A9F8-458D-9542-626A2A858F0B}"/>
                </a:ext>
              </a:extLst>
            </p:cNvPr>
            <p:cNvSpPr txBox="1"/>
            <p:nvPr/>
          </p:nvSpPr>
          <p:spPr>
            <a:xfrm flipH="1">
              <a:off x="2921126" y="3623650"/>
              <a:ext cx="665700" cy="44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3467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3467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50" name="Google Shape;1310;p42">
            <a:extLst>
              <a:ext uri="{FF2B5EF4-FFF2-40B4-BE49-F238E27FC236}">
                <a16:creationId xmlns:a16="http://schemas.microsoft.com/office/drawing/2014/main" id="{72FBD009-ADB0-4AE7-9930-82B745B9EF8F}"/>
              </a:ext>
            </a:extLst>
          </p:cNvPr>
          <p:cNvGrpSpPr/>
          <p:nvPr/>
        </p:nvGrpSpPr>
        <p:grpSpPr>
          <a:xfrm>
            <a:off x="5473608" y="2894579"/>
            <a:ext cx="1096500" cy="990599"/>
            <a:chOff x="2558622" y="1650158"/>
            <a:chExt cx="822375" cy="742949"/>
          </a:xfrm>
        </p:grpSpPr>
        <p:grpSp>
          <p:nvGrpSpPr>
            <p:cNvPr id="51" name="Google Shape;1311;p42">
              <a:extLst>
                <a:ext uri="{FF2B5EF4-FFF2-40B4-BE49-F238E27FC236}">
                  <a16:creationId xmlns:a16="http://schemas.microsoft.com/office/drawing/2014/main" id="{9DF09122-41DB-4456-83A6-9B0DCC4F8AD6}"/>
                </a:ext>
              </a:extLst>
            </p:cNvPr>
            <p:cNvGrpSpPr/>
            <p:nvPr/>
          </p:nvGrpSpPr>
          <p:grpSpPr>
            <a:xfrm>
              <a:off x="2558622" y="1650158"/>
              <a:ext cx="822375" cy="742949"/>
              <a:chOff x="2558622" y="1650158"/>
              <a:chExt cx="822375" cy="742949"/>
            </a:xfrm>
          </p:grpSpPr>
          <p:sp>
            <p:nvSpPr>
              <p:cNvPr id="53" name="Google Shape;1312;p42">
                <a:extLst>
                  <a:ext uri="{FF2B5EF4-FFF2-40B4-BE49-F238E27FC236}">
                    <a16:creationId xmlns:a16="http://schemas.microsoft.com/office/drawing/2014/main" id="{92BE7C99-9DB3-4F88-BEF1-7442A329D779}"/>
                  </a:ext>
                </a:extLst>
              </p:cNvPr>
              <p:cNvSpPr/>
              <p:nvPr/>
            </p:nvSpPr>
            <p:spPr>
              <a:xfrm>
                <a:off x="2621952" y="1892895"/>
                <a:ext cx="739513" cy="481993"/>
              </a:xfrm>
              <a:custGeom>
                <a:avLst/>
                <a:gdLst/>
                <a:ahLst/>
                <a:cxnLst/>
                <a:rect l="l" t="t" r="r" b="b"/>
                <a:pathLst>
                  <a:path w="7345" h="5397" extrusionOk="0">
                    <a:moveTo>
                      <a:pt x="2971" y="4347"/>
                    </a:moveTo>
                    <a:lnTo>
                      <a:pt x="2971" y="4356"/>
                    </a:lnTo>
                    <a:cubicBezTo>
                      <a:pt x="2847" y="4372"/>
                      <a:pt x="2723" y="4397"/>
                      <a:pt x="2607" y="4414"/>
                    </a:cubicBezTo>
                    <a:lnTo>
                      <a:pt x="2656" y="4389"/>
                    </a:lnTo>
                    <a:lnTo>
                      <a:pt x="2673" y="4380"/>
                    </a:lnTo>
                    <a:cubicBezTo>
                      <a:pt x="2772" y="4372"/>
                      <a:pt x="2871" y="4364"/>
                      <a:pt x="2971" y="4347"/>
                    </a:cubicBezTo>
                    <a:close/>
                    <a:moveTo>
                      <a:pt x="7171" y="0"/>
                    </a:moveTo>
                    <a:cubicBezTo>
                      <a:pt x="7146" y="0"/>
                      <a:pt x="7119" y="9"/>
                      <a:pt x="7091" y="28"/>
                    </a:cubicBezTo>
                    <a:cubicBezTo>
                      <a:pt x="6934" y="144"/>
                      <a:pt x="6785" y="268"/>
                      <a:pt x="6661" y="409"/>
                    </a:cubicBezTo>
                    <a:cubicBezTo>
                      <a:pt x="6628" y="442"/>
                      <a:pt x="6611" y="483"/>
                      <a:pt x="6611" y="525"/>
                    </a:cubicBezTo>
                    <a:cubicBezTo>
                      <a:pt x="6413" y="607"/>
                      <a:pt x="6264" y="831"/>
                      <a:pt x="6140" y="1005"/>
                    </a:cubicBezTo>
                    <a:cubicBezTo>
                      <a:pt x="6115" y="1029"/>
                      <a:pt x="6107" y="1063"/>
                      <a:pt x="6115" y="1096"/>
                    </a:cubicBezTo>
                    <a:lnTo>
                      <a:pt x="5503" y="1691"/>
                    </a:lnTo>
                    <a:cubicBezTo>
                      <a:pt x="5453" y="1733"/>
                      <a:pt x="5445" y="1815"/>
                      <a:pt x="5486" y="1873"/>
                    </a:cubicBezTo>
                    <a:cubicBezTo>
                      <a:pt x="5312" y="2031"/>
                      <a:pt x="5155" y="2221"/>
                      <a:pt x="5031" y="2419"/>
                    </a:cubicBezTo>
                    <a:cubicBezTo>
                      <a:pt x="5014" y="2453"/>
                      <a:pt x="5006" y="2486"/>
                      <a:pt x="5014" y="2519"/>
                    </a:cubicBezTo>
                    <a:cubicBezTo>
                      <a:pt x="4915" y="2626"/>
                      <a:pt x="4849" y="2759"/>
                      <a:pt x="4808" y="2891"/>
                    </a:cubicBezTo>
                    <a:cubicBezTo>
                      <a:pt x="4799" y="2899"/>
                      <a:pt x="4791" y="2908"/>
                      <a:pt x="4783" y="2924"/>
                    </a:cubicBezTo>
                    <a:cubicBezTo>
                      <a:pt x="4212" y="3636"/>
                      <a:pt x="3360" y="4066"/>
                      <a:pt x="2441" y="4083"/>
                    </a:cubicBezTo>
                    <a:lnTo>
                      <a:pt x="2185" y="4083"/>
                    </a:lnTo>
                    <a:cubicBezTo>
                      <a:pt x="2127" y="4083"/>
                      <a:pt x="2069" y="4107"/>
                      <a:pt x="2052" y="4165"/>
                    </a:cubicBezTo>
                    <a:cubicBezTo>
                      <a:pt x="1374" y="4157"/>
                      <a:pt x="728" y="3843"/>
                      <a:pt x="323" y="3305"/>
                    </a:cubicBezTo>
                    <a:cubicBezTo>
                      <a:pt x="296" y="3270"/>
                      <a:pt x="262" y="3255"/>
                      <a:pt x="226" y="3255"/>
                    </a:cubicBezTo>
                    <a:cubicBezTo>
                      <a:pt x="117" y="3255"/>
                      <a:pt x="0" y="3389"/>
                      <a:pt x="75" y="3495"/>
                    </a:cubicBezTo>
                    <a:cubicBezTo>
                      <a:pt x="232" y="3710"/>
                      <a:pt x="406" y="3917"/>
                      <a:pt x="596" y="4116"/>
                    </a:cubicBezTo>
                    <a:cubicBezTo>
                      <a:pt x="588" y="4157"/>
                      <a:pt x="604" y="4207"/>
                      <a:pt x="637" y="4240"/>
                    </a:cubicBezTo>
                    <a:cubicBezTo>
                      <a:pt x="853" y="4447"/>
                      <a:pt x="1093" y="4637"/>
                      <a:pt x="1349" y="4811"/>
                    </a:cubicBezTo>
                    <a:cubicBezTo>
                      <a:pt x="1349" y="4852"/>
                      <a:pt x="1382" y="4885"/>
                      <a:pt x="1415" y="4910"/>
                    </a:cubicBezTo>
                    <a:cubicBezTo>
                      <a:pt x="1713" y="5100"/>
                      <a:pt x="2036" y="5233"/>
                      <a:pt x="2375" y="5324"/>
                    </a:cubicBezTo>
                    <a:lnTo>
                      <a:pt x="2400" y="5324"/>
                    </a:lnTo>
                    <a:cubicBezTo>
                      <a:pt x="2425" y="5349"/>
                      <a:pt x="2466" y="5373"/>
                      <a:pt x="2507" y="5373"/>
                    </a:cubicBezTo>
                    <a:cubicBezTo>
                      <a:pt x="2665" y="5388"/>
                      <a:pt x="2819" y="5396"/>
                      <a:pt x="2970" y="5396"/>
                    </a:cubicBezTo>
                    <a:cubicBezTo>
                      <a:pt x="3612" y="5396"/>
                      <a:pt x="4191" y="5242"/>
                      <a:pt x="4667" y="4720"/>
                    </a:cubicBezTo>
                    <a:cubicBezTo>
                      <a:pt x="5246" y="4066"/>
                      <a:pt x="5561" y="3263"/>
                      <a:pt x="5850" y="2461"/>
                    </a:cubicBezTo>
                    <a:cubicBezTo>
                      <a:pt x="5892" y="2461"/>
                      <a:pt x="5933" y="2436"/>
                      <a:pt x="5958" y="2395"/>
                    </a:cubicBezTo>
                    <a:cubicBezTo>
                      <a:pt x="6123" y="2138"/>
                      <a:pt x="6297" y="1882"/>
                      <a:pt x="6462" y="1625"/>
                    </a:cubicBezTo>
                    <a:lnTo>
                      <a:pt x="6479" y="1617"/>
                    </a:lnTo>
                    <a:cubicBezTo>
                      <a:pt x="6653" y="1493"/>
                      <a:pt x="6827" y="1360"/>
                      <a:pt x="6992" y="1220"/>
                    </a:cubicBezTo>
                    <a:cubicBezTo>
                      <a:pt x="7017" y="1195"/>
                      <a:pt x="7033" y="1154"/>
                      <a:pt x="7033" y="1120"/>
                    </a:cubicBezTo>
                    <a:cubicBezTo>
                      <a:pt x="7058" y="1087"/>
                      <a:pt x="7083" y="1054"/>
                      <a:pt x="7108" y="1021"/>
                    </a:cubicBezTo>
                    <a:cubicBezTo>
                      <a:pt x="7265" y="765"/>
                      <a:pt x="7191" y="492"/>
                      <a:pt x="7298" y="235"/>
                    </a:cubicBezTo>
                    <a:cubicBezTo>
                      <a:pt x="7345" y="142"/>
                      <a:pt x="7274" y="0"/>
                      <a:pt x="71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grpSp>
            <p:nvGrpSpPr>
              <p:cNvPr id="54" name="Google Shape;1313;p42">
                <a:extLst>
                  <a:ext uri="{FF2B5EF4-FFF2-40B4-BE49-F238E27FC236}">
                    <a16:creationId xmlns:a16="http://schemas.microsoft.com/office/drawing/2014/main" id="{EC258950-72A2-48AF-9E96-E1328F8A3C1E}"/>
                  </a:ext>
                </a:extLst>
              </p:cNvPr>
              <p:cNvGrpSpPr/>
              <p:nvPr/>
            </p:nvGrpSpPr>
            <p:grpSpPr>
              <a:xfrm>
                <a:off x="2558622" y="1650158"/>
                <a:ext cx="822375" cy="742949"/>
                <a:chOff x="2558622" y="1650158"/>
                <a:chExt cx="822375" cy="742949"/>
              </a:xfrm>
            </p:grpSpPr>
            <p:sp>
              <p:nvSpPr>
                <p:cNvPr id="55" name="Google Shape;1314;p42">
                  <a:extLst>
                    <a:ext uri="{FF2B5EF4-FFF2-40B4-BE49-F238E27FC236}">
                      <a16:creationId xmlns:a16="http://schemas.microsoft.com/office/drawing/2014/main" id="{2AC50427-EFF4-43E9-A097-F743390F6110}"/>
                    </a:ext>
                  </a:extLst>
                </p:cNvPr>
                <p:cNvSpPr/>
                <p:nvPr/>
              </p:nvSpPr>
              <p:spPr>
                <a:xfrm>
                  <a:off x="2577752" y="1661857"/>
                  <a:ext cx="777370" cy="597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21" h="6695" extrusionOk="0">
                      <a:moveTo>
                        <a:pt x="7721" y="2475"/>
                      </a:moveTo>
                      <a:cubicBezTo>
                        <a:pt x="7719" y="2476"/>
                        <a:pt x="7717" y="2477"/>
                        <a:pt x="7715" y="2478"/>
                      </a:cubicBezTo>
                      <a:lnTo>
                        <a:pt x="7715" y="2478"/>
                      </a:lnTo>
                      <a:cubicBezTo>
                        <a:pt x="7717" y="2480"/>
                        <a:pt x="7719" y="2481"/>
                        <a:pt x="7721" y="2483"/>
                      </a:cubicBezTo>
                      <a:lnTo>
                        <a:pt x="7721" y="2475"/>
                      </a:lnTo>
                      <a:close/>
                      <a:moveTo>
                        <a:pt x="2268" y="1"/>
                      </a:moveTo>
                      <a:cubicBezTo>
                        <a:pt x="1862" y="1"/>
                        <a:pt x="1432" y="42"/>
                        <a:pt x="1101" y="274"/>
                      </a:cubicBezTo>
                      <a:cubicBezTo>
                        <a:pt x="927" y="406"/>
                        <a:pt x="779" y="572"/>
                        <a:pt x="663" y="762"/>
                      </a:cubicBezTo>
                      <a:cubicBezTo>
                        <a:pt x="224" y="1457"/>
                        <a:pt x="100" y="2301"/>
                        <a:pt x="59" y="3120"/>
                      </a:cubicBezTo>
                      <a:cubicBezTo>
                        <a:pt x="1" y="4204"/>
                        <a:pt x="141" y="5420"/>
                        <a:pt x="961" y="6132"/>
                      </a:cubicBezTo>
                      <a:cubicBezTo>
                        <a:pt x="1414" y="6526"/>
                        <a:pt x="2005" y="6694"/>
                        <a:pt x="2610" y="6694"/>
                      </a:cubicBezTo>
                      <a:cubicBezTo>
                        <a:pt x="3021" y="6694"/>
                        <a:pt x="3439" y="6617"/>
                        <a:pt x="3823" y="6479"/>
                      </a:cubicBezTo>
                      <a:cubicBezTo>
                        <a:pt x="4163" y="6363"/>
                        <a:pt x="4477" y="6190"/>
                        <a:pt x="4742" y="5958"/>
                      </a:cubicBezTo>
                      <a:cubicBezTo>
                        <a:pt x="5123" y="5627"/>
                        <a:pt x="5362" y="5155"/>
                        <a:pt x="5644" y="4733"/>
                      </a:cubicBezTo>
                      <a:cubicBezTo>
                        <a:pt x="6180" y="3891"/>
                        <a:pt x="6882" y="3033"/>
                        <a:pt x="7715" y="2478"/>
                      </a:cubicBezTo>
                      <a:lnTo>
                        <a:pt x="7715" y="2478"/>
                      </a:lnTo>
                      <a:cubicBezTo>
                        <a:pt x="6202" y="1115"/>
                        <a:pt x="4301" y="25"/>
                        <a:pt x="226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6" name="Google Shape;1315;p42">
                  <a:extLst>
                    <a:ext uri="{FF2B5EF4-FFF2-40B4-BE49-F238E27FC236}">
                      <a16:creationId xmlns:a16="http://schemas.microsoft.com/office/drawing/2014/main" id="{003B7D8D-57C2-4BD1-846A-CE1338BAEB9F}"/>
                    </a:ext>
                  </a:extLst>
                </p:cNvPr>
                <p:cNvSpPr/>
                <p:nvPr/>
              </p:nvSpPr>
              <p:spPr>
                <a:xfrm>
                  <a:off x="2558622" y="1650158"/>
                  <a:ext cx="822375" cy="7429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8" h="8319" extrusionOk="0">
                      <a:moveTo>
                        <a:pt x="7853" y="2796"/>
                      </a:moveTo>
                      <a:cubicBezTo>
                        <a:pt x="7853" y="3143"/>
                        <a:pt x="7869" y="3532"/>
                        <a:pt x="7671" y="3830"/>
                      </a:cubicBezTo>
                      <a:cubicBezTo>
                        <a:pt x="7580" y="3607"/>
                        <a:pt x="7480" y="3400"/>
                        <a:pt x="7373" y="3185"/>
                      </a:cubicBezTo>
                      <a:cubicBezTo>
                        <a:pt x="7522" y="3052"/>
                        <a:pt x="7679" y="2920"/>
                        <a:pt x="7853" y="2796"/>
                      </a:cubicBezTo>
                      <a:close/>
                      <a:moveTo>
                        <a:pt x="7315" y="3243"/>
                      </a:moveTo>
                      <a:cubicBezTo>
                        <a:pt x="7422" y="3458"/>
                        <a:pt x="7522" y="3673"/>
                        <a:pt x="7621" y="3896"/>
                      </a:cubicBezTo>
                      <a:cubicBezTo>
                        <a:pt x="7596" y="3921"/>
                        <a:pt x="7571" y="3954"/>
                        <a:pt x="7547" y="3979"/>
                      </a:cubicBezTo>
                      <a:cubicBezTo>
                        <a:pt x="7431" y="4070"/>
                        <a:pt x="7298" y="4145"/>
                        <a:pt x="7174" y="4236"/>
                      </a:cubicBezTo>
                      <a:lnTo>
                        <a:pt x="6918" y="3673"/>
                      </a:lnTo>
                      <a:cubicBezTo>
                        <a:pt x="6918" y="3665"/>
                        <a:pt x="6909" y="3656"/>
                        <a:pt x="6901" y="3656"/>
                      </a:cubicBezTo>
                      <a:cubicBezTo>
                        <a:pt x="7034" y="3507"/>
                        <a:pt x="7174" y="3375"/>
                        <a:pt x="7315" y="3243"/>
                      </a:cubicBezTo>
                      <a:close/>
                      <a:moveTo>
                        <a:pt x="6852" y="3706"/>
                      </a:moveTo>
                      <a:cubicBezTo>
                        <a:pt x="6943" y="3896"/>
                        <a:pt x="7025" y="4087"/>
                        <a:pt x="7108" y="4277"/>
                      </a:cubicBezTo>
                      <a:cubicBezTo>
                        <a:pt x="7000" y="4376"/>
                        <a:pt x="6893" y="4484"/>
                        <a:pt x="6802" y="4608"/>
                      </a:cubicBezTo>
                      <a:cubicBezTo>
                        <a:pt x="6736" y="4418"/>
                        <a:pt x="6653" y="4236"/>
                        <a:pt x="6562" y="4054"/>
                      </a:cubicBezTo>
                      <a:cubicBezTo>
                        <a:pt x="6653" y="3938"/>
                        <a:pt x="6752" y="3822"/>
                        <a:pt x="6852" y="3706"/>
                      </a:cubicBezTo>
                      <a:close/>
                      <a:moveTo>
                        <a:pt x="6504" y="4120"/>
                      </a:moveTo>
                      <a:cubicBezTo>
                        <a:pt x="6603" y="4302"/>
                        <a:pt x="6678" y="4484"/>
                        <a:pt x="6752" y="4674"/>
                      </a:cubicBezTo>
                      <a:cubicBezTo>
                        <a:pt x="6669" y="4782"/>
                        <a:pt x="6595" y="4898"/>
                        <a:pt x="6537" y="5013"/>
                      </a:cubicBezTo>
                      <a:lnTo>
                        <a:pt x="6289" y="4500"/>
                      </a:lnTo>
                      <a:cubicBezTo>
                        <a:pt x="6281" y="4485"/>
                        <a:pt x="6270" y="4479"/>
                        <a:pt x="6259" y="4479"/>
                      </a:cubicBezTo>
                      <a:cubicBezTo>
                        <a:pt x="6232" y="4479"/>
                        <a:pt x="6205" y="4510"/>
                        <a:pt x="6223" y="4533"/>
                      </a:cubicBezTo>
                      <a:cubicBezTo>
                        <a:pt x="6314" y="4724"/>
                        <a:pt x="6396" y="4906"/>
                        <a:pt x="6487" y="5088"/>
                      </a:cubicBezTo>
                      <a:lnTo>
                        <a:pt x="6430" y="5204"/>
                      </a:lnTo>
                      <a:cubicBezTo>
                        <a:pt x="6347" y="5377"/>
                        <a:pt x="6272" y="5551"/>
                        <a:pt x="6198" y="5725"/>
                      </a:cubicBezTo>
                      <a:cubicBezTo>
                        <a:pt x="6090" y="5493"/>
                        <a:pt x="5983" y="5253"/>
                        <a:pt x="5875" y="5022"/>
                      </a:cubicBezTo>
                      <a:cubicBezTo>
                        <a:pt x="6065" y="4715"/>
                        <a:pt x="6281" y="4409"/>
                        <a:pt x="6504" y="4120"/>
                      </a:cubicBezTo>
                      <a:close/>
                      <a:moveTo>
                        <a:pt x="5826" y="5104"/>
                      </a:moveTo>
                      <a:lnTo>
                        <a:pt x="6165" y="5824"/>
                      </a:lnTo>
                      <a:cubicBezTo>
                        <a:pt x="6074" y="6039"/>
                        <a:pt x="5991" y="6254"/>
                        <a:pt x="5900" y="6470"/>
                      </a:cubicBezTo>
                      <a:cubicBezTo>
                        <a:pt x="5792" y="6172"/>
                        <a:pt x="5643" y="5882"/>
                        <a:pt x="5470" y="5617"/>
                      </a:cubicBezTo>
                      <a:cubicBezTo>
                        <a:pt x="5586" y="5460"/>
                        <a:pt x="5701" y="5286"/>
                        <a:pt x="5826" y="5104"/>
                      </a:cubicBezTo>
                      <a:close/>
                      <a:moveTo>
                        <a:pt x="2365" y="242"/>
                      </a:moveTo>
                      <a:cubicBezTo>
                        <a:pt x="2568" y="242"/>
                        <a:pt x="2772" y="261"/>
                        <a:pt x="2963" y="281"/>
                      </a:cubicBezTo>
                      <a:cubicBezTo>
                        <a:pt x="4766" y="454"/>
                        <a:pt x="6380" y="1431"/>
                        <a:pt x="7720" y="2606"/>
                      </a:cubicBezTo>
                      <a:cubicBezTo>
                        <a:pt x="7149" y="3028"/>
                        <a:pt x="6645" y="3541"/>
                        <a:pt x="6223" y="4111"/>
                      </a:cubicBezTo>
                      <a:cubicBezTo>
                        <a:pt x="5652" y="4848"/>
                        <a:pt x="5288" y="5824"/>
                        <a:pt x="4444" y="6296"/>
                      </a:cubicBezTo>
                      <a:cubicBezTo>
                        <a:pt x="3972" y="6561"/>
                        <a:pt x="3391" y="6716"/>
                        <a:pt x="2821" y="6716"/>
                      </a:cubicBezTo>
                      <a:cubicBezTo>
                        <a:pt x="2432" y="6716"/>
                        <a:pt x="2047" y="6644"/>
                        <a:pt x="1705" y="6486"/>
                      </a:cubicBezTo>
                      <a:cubicBezTo>
                        <a:pt x="869" y="6097"/>
                        <a:pt x="480" y="5195"/>
                        <a:pt x="389" y="4302"/>
                      </a:cubicBezTo>
                      <a:cubicBezTo>
                        <a:pt x="282" y="3433"/>
                        <a:pt x="356" y="2556"/>
                        <a:pt x="604" y="1720"/>
                      </a:cubicBezTo>
                      <a:cubicBezTo>
                        <a:pt x="762" y="1240"/>
                        <a:pt x="1018" y="678"/>
                        <a:pt x="1482" y="429"/>
                      </a:cubicBezTo>
                      <a:cubicBezTo>
                        <a:pt x="1746" y="285"/>
                        <a:pt x="2055" y="242"/>
                        <a:pt x="2365" y="242"/>
                      </a:cubicBezTo>
                      <a:close/>
                      <a:moveTo>
                        <a:pt x="811" y="6072"/>
                      </a:moveTo>
                      <a:lnTo>
                        <a:pt x="811" y="6072"/>
                      </a:lnTo>
                      <a:cubicBezTo>
                        <a:pt x="919" y="6197"/>
                        <a:pt x="1035" y="6312"/>
                        <a:pt x="1167" y="6412"/>
                      </a:cubicBezTo>
                      <a:cubicBezTo>
                        <a:pt x="1250" y="6619"/>
                        <a:pt x="1324" y="6817"/>
                        <a:pt x="1407" y="7016"/>
                      </a:cubicBezTo>
                      <a:cubicBezTo>
                        <a:pt x="1159" y="6734"/>
                        <a:pt x="960" y="6412"/>
                        <a:pt x="811" y="6072"/>
                      </a:cubicBezTo>
                      <a:close/>
                      <a:moveTo>
                        <a:pt x="5420" y="5684"/>
                      </a:moveTo>
                      <a:cubicBezTo>
                        <a:pt x="5602" y="5957"/>
                        <a:pt x="5743" y="6254"/>
                        <a:pt x="5850" y="6569"/>
                      </a:cubicBezTo>
                      <a:cubicBezTo>
                        <a:pt x="5759" y="6776"/>
                        <a:pt x="5643" y="6966"/>
                        <a:pt x="5519" y="7156"/>
                      </a:cubicBezTo>
                      <a:cubicBezTo>
                        <a:pt x="5428" y="6776"/>
                        <a:pt x="5279" y="6412"/>
                        <a:pt x="5064" y="6089"/>
                      </a:cubicBezTo>
                      <a:cubicBezTo>
                        <a:pt x="5188" y="5965"/>
                        <a:pt x="5313" y="5833"/>
                        <a:pt x="5420" y="5684"/>
                      </a:cubicBezTo>
                      <a:close/>
                      <a:moveTo>
                        <a:pt x="1283" y="6503"/>
                      </a:moveTo>
                      <a:lnTo>
                        <a:pt x="1283" y="6503"/>
                      </a:lnTo>
                      <a:cubicBezTo>
                        <a:pt x="1391" y="6569"/>
                        <a:pt x="1498" y="6635"/>
                        <a:pt x="1622" y="6685"/>
                      </a:cubicBezTo>
                      <a:cubicBezTo>
                        <a:pt x="1755" y="6974"/>
                        <a:pt x="1879" y="7272"/>
                        <a:pt x="2011" y="7562"/>
                      </a:cubicBezTo>
                      <a:cubicBezTo>
                        <a:pt x="1986" y="7537"/>
                        <a:pt x="1953" y="7520"/>
                        <a:pt x="1920" y="7496"/>
                      </a:cubicBezTo>
                      <a:cubicBezTo>
                        <a:pt x="1763" y="7380"/>
                        <a:pt x="1614" y="7247"/>
                        <a:pt x="1482" y="7107"/>
                      </a:cubicBezTo>
                      <a:lnTo>
                        <a:pt x="1490" y="7107"/>
                      </a:lnTo>
                      <a:cubicBezTo>
                        <a:pt x="1506" y="7098"/>
                        <a:pt x="1515" y="7074"/>
                        <a:pt x="1506" y="7057"/>
                      </a:cubicBezTo>
                      <a:lnTo>
                        <a:pt x="1283" y="6503"/>
                      </a:lnTo>
                      <a:close/>
                      <a:moveTo>
                        <a:pt x="5006" y="6147"/>
                      </a:moveTo>
                      <a:cubicBezTo>
                        <a:pt x="5222" y="6470"/>
                        <a:pt x="5370" y="6842"/>
                        <a:pt x="5445" y="7223"/>
                      </a:cubicBezTo>
                      <a:cubicBezTo>
                        <a:pt x="5453" y="7223"/>
                        <a:pt x="5453" y="7231"/>
                        <a:pt x="5453" y="7231"/>
                      </a:cubicBezTo>
                      <a:cubicBezTo>
                        <a:pt x="5362" y="7347"/>
                        <a:pt x="5263" y="7454"/>
                        <a:pt x="5155" y="7554"/>
                      </a:cubicBezTo>
                      <a:lnTo>
                        <a:pt x="5164" y="7554"/>
                      </a:lnTo>
                      <a:cubicBezTo>
                        <a:pt x="5130" y="7587"/>
                        <a:pt x="5097" y="7603"/>
                        <a:pt x="5056" y="7636"/>
                      </a:cubicBezTo>
                      <a:cubicBezTo>
                        <a:pt x="4948" y="7223"/>
                        <a:pt x="4808" y="6817"/>
                        <a:pt x="4642" y="6428"/>
                      </a:cubicBezTo>
                      <a:cubicBezTo>
                        <a:pt x="4775" y="6346"/>
                        <a:pt x="4891" y="6246"/>
                        <a:pt x="5006" y="6147"/>
                      </a:cubicBezTo>
                      <a:close/>
                      <a:moveTo>
                        <a:pt x="4584" y="6470"/>
                      </a:moveTo>
                      <a:cubicBezTo>
                        <a:pt x="4742" y="6859"/>
                        <a:pt x="4882" y="7256"/>
                        <a:pt x="4990" y="7669"/>
                      </a:cubicBezTo>
                      <a:cubicBezTo>
                        <a:pt x="4990" y="7669"/>
                        <a:pt x="4990" y="7678"/>
                        <a:pt x="4998" y="7678"/>
                      </a:cubicBezTo>
                      <a:cubicBezTo>
                        <a:pt x="4899" y="7752"/>
                        <a:pt x="4791" y="7810"/>
                        <a:pt x="4684" y="7868"/>
                      </a:cubicBezTo>
                      <a:lnTo>
                        <a:pt x="4675" y="7868"/>
                      </a:lnTo>
                      <a:cubicBezTo>
                        <a:pt x="4510" y="7471"/>
                        <a:pt x="4344" y="7074"/>
                        <a:pt x="4171" y="6676"/>
                      </a:cubicBezTo>
                      <a:cubicBezTo>
                        <a:pt x="4311" y="6619"/>
                        <a:pt x="4452" y="6552"/>
                        <a:pt x="4584" y="6470"/>
                      </a:cubicBezTo>
                      <a:close/>
                      <a:moveTo>
                        <a:pt x="1722" y="6734"/>
                      </a:moveTo>
                      <a:lnTo>
                        <a:pt x="1722" y="6734"/>
                      </a:lnTo>
                      <a:cubicBezTo>
                        <a:pt x="1895" y="6801"/>
                        <a:pt x="2086" y="6859"/>
                        <a:pt x="2276" y="6892"/>
                      </a:cubicBezTo>
                      <a:cubicBezTo>
                        <a:pt x="2392" y="7223"/>
                        <a:pt x="2516" y="7562"/>
                        <a:pt x="2640" y="7893"/>
                      </a:cubicBezTo>
                      <a:cubicBezTo>
                        <a:pt x="2458" y="7827"/>
                        <a:pt x="2292" y="7744"/>
                        <a:pt x="2135" y="7645"/>
                      </a:cubicBezTo>
                      <a:cubicBezTo>
                        <a:pt x="1995" y="7338"/>
                        <a:pt x="1862" y="7032"/>
                        <a:pt x="1722" y="6734"/>
                      </a:cubicBezTo>
                      <a:close/>
                      <a:moveTo>
                        <a:pt x="4096" y="6701"/>
                      </a:moveTo>
                      <a:cubicBezTo>
                        <a:pt x="4270" y="7107"/>
                        <a:pt x="4435" y="7504"/>
                        <a:pt x="4609" y="7901"/>
                      </a:cubicBezTo>
                      <a:cubicBezTo>
                        <a:pt x="4469" y="7959"/>
                        <a:pt x="4320" y="8009"/>
                        <a:pt x="4171" y="8042"/>
                      </a:cubicBezTo>
                      <a:lnTo>
                        <a:pt x="4162" y="8042"/>
                      </a:lnTo>
                      <a:cubicBezTo>
                        <a:pt x="3989" y="7636"/>
                        <a:pt x="3815" y="7239"/>
                        <a:pt x="3633" y="6842"/>
                      </a:cubicBezTo>
                      <a:cubicBezTo>
                        <a:pt x="3774" y="6817"/>
                        <a:pt x="3906" y="6776"/>
                        <a:pt x="4047" y="6726"/>
                      </a:cubicBezTo>
                      <a:lnTo>
                        <a:pt x="4096" y="6701"/>
                      </a:lnTo>
                      <a:close/>
                      <a:moveTo>
                        <a:pt x="2359" y="6900"/>
                      </a:moveTo>
                      <a:cubicBezTo>
                        <a:pt x="2498" y="6925"/>
                        <a:pt x="2642" y="6936"/>
                        <a:pt x="2783" y="6936"/>
                      </a:cubicBezTo>
                      <a:cubicBezTo>
                        <a:pt x="2827" y="6936"/>
                        <a:pt x="2870" y="6935"/>
                        <a:pt x="2913" y="6933"/>
                      </a:cubicBezTo>
                      <a:cubicBezTo>
                        <a:pt x="3078" y="7305"/>
                        <a:pt x="3227" y="7686"/>
                        <a:pt x="3352" y="8075"/>
                      </a:cubicBezTo>
                      <a:cubicBezTo>
                        <a:pt x="3145" y="8050"/>
                        <a:pt x="2930" y="8000"/>
                        <a:pt x="2731" y="7926"/>
                      </a:cubicBezTo>
                      <a:cubicBezTo>
                        <a:pt x="2599" y="7587"/>
                        <a:pt x="2483" y="7247"/>
                        <a:pt x="2359" y="6900"/>
                      </a:cubicBezTo>
                      <a:close/>
                      <a:moveTo>
                        <a:pt x="3558" y="6867"/>
                      </a:moveTo>
                      <a:cubicBezTo>
                        <a:pt x="3740" y="7256"/>
                        <a:pt x="3922" y="7653"/>
                        <a:pt x="4088" y="8050"/>
                      </a:cubicBezTo>
                      <a:cubicBezTo>
                        <a:pt x="3953" y="8076"/>
                        <a:pt x="3819" y="8089"/>
                        <a:pt x="3685" y="8089"/>
                      </a:cubicBezTo>
                      <a:cubicBezTo>
                        <a:pt x="3604" y="8089"/>
                        <a:pt x="3523" y="8084"/>
                        <a:pt x="3443" y="8075"/>
                      </a:cubicBezTo>
                      <a:cubicBezTo>
                        <a:pt x="3318" y="7686"/>
                        <a:pt x="3169" y="7305"/>
                        <a:pt x="3004" y="6933"/>
                      </a:cubicBezTo>
                      <a:cubicBezTo>
                        <a:pt x="3194" y="6925"/>
                        <a:pt x="3376" y="6900"/>
                        <a:pt x="3558" y="6867"/>
                      </a:cubicBezTo>
                      <a:close/>
                      <a:moveTo>
                        <a:pt x="2454" y="1"/>
                      </a:moveTo>
                      <a:cubicBezTo>
                        <a:pt x="2183" y="1"/>
                        <a:pt x="1918" y="31"/>
                        <a:pt x="1672" y="107"/>
                      </a:cubicBezTo>
                      <a:cubicBezTo>
                        <a:pt x="1018" y="297"/>
                        <a:pt x="662" y="885"/>
                        <a:pt x="439" y="1489"/>
                      </a:cubicBezTo>
                      <a:cubicBezTo>
                        <a:pt x="91" y="2465"/>
                        <a:pt x="0" y="3507"/>
                        <a:pt x="158" y="4525"/>
                      </a:cubicBezTo>
                      <a:cubicBezTo>
                        <a:pt x="307" y="5684"/>
                        <a:pt x="720" y="6801"/>
                        <a:pt x="1639" y="7570"/>
                      </a:cubicBezTo>
                      <a:cubicBezTo>
                        <a:pt x="1961" y="7843"/>
                        <a:pt x="2334" y="8050"/>
                        <a:pt x="2739" y="8182"/>
                      </a:cubicBezTo>
                      <a:cubicBezTo>
                        <a:pt x="2745" y="8198"/>
                        <a:pt x="2764" y="8208"/>
                        <a:pt x="2781" y="8208"/>
                      </a:cubicBezTo>
                      <a:cubicBezTo>
                        <a:pt x="2791" y="8208"/>
                        <a:pt x="2800" y="8205"/>
                        <a:pt x="2805" y="8199"/>
                      </a:cubicBezTo>
                      <a:cubicBezTo>
                        <a:pt x="3073" y="8278"/>
                        <a:pt x="3347" y="8318"/>
                        <a:pt x="3622" y="8318"/>
                      </a:cubicBezTo>
                      <a:cubicBezTo>
                        <a:pt x="3977" y="8318"/>
                        <a:pt x="4331" y="8251"/>
                        <a:pt x="4667" y="8116"/>
                      </a:cubicBezTo>
                      <a:cubicBezTo>
                        <a:pt x="5768" y="7669"/>
                        <a:pt x="6074" y="6561"/>
                        <a:pt x="6512" y="5568"/>
                      </a:cubicBezTo>
                      <a:cubicBezTo>
                        <a:pt x="6752" y="5005"/>
                        <a:pt x="7149" y="4517"/>
                        <a:pt x="7662" y="4178"/>
                      </a:cubicBezTo>
                      <a:cubicBezTo>
                        <a:pt x="8167" y="3805"/>
                        <a:pt x="8076" y="3259"/>
                        <a:pt x="8084" y="2688"/>
                      </a:cubicBezTo>
                      <a:cubicBezTo>
                        <a:pt x="8084" y="2647"/>
                        <a:pt x="8068" y="2614"/>
                        <a:pt x="8026" y="2597"/>
                      </a:cubicBezTo>
                      <a:cubicBezTo>
                        <a:pt x="8026" y="2572"/>
                        <a:pt x="8010" y="2548"/>
                        <a:pt x="7993" y="2531"/>
                      </a:cubicBezTo>
                      <a:cubicBezTo>
                        <a:pt x="6794" y="1464"/>
                        <a:pt x="5404" y="554"/>
                        <a:pt x="3823" y="190"/>
                      </a:cubicBezTo>
                      <a:cubicBezTo>
                        <a:pt x="3399" y="90"/>
                        <a:pt x="2919" y="1"/>
                        <a:pt x="245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</p:grpSp>
        <p:sp>
          <p:nvSpPr>
            <p:cNvPr id="52" name="Google Shape;1316;p42">
              <a:extLst>
                <a:ext uri="{FF2B5EF4-FFF2-40B4-BE49-F238E27FC236}">
                  <a16:creationId xmlns:a16="http://schemas.microsoft.com/office/drawing/2014/main" id="{4793CB84-E570-4440-9423-4F7011E52B08}"/>
                </a:ext>
              </a:extLst>
            </p:cNvPr>
            <p:cNvSpPr txBox="1"/>
            <p:nvPr/>
          </p:nvSpPr>
          <p:spPr>
            <a:xfrm flipH="1">
              <a:off x="2558626" y="1740675"/>
              <a:ext cx="665700" cy="44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3467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sz="3467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8506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urt Lewin - Wikipedia">
            <a:extLst>
              <a:ext uri="{FF2B5EF4-FFF2-40B4-BE49-F238E27FC236}">
                <a16:creationId xmlns:a16="http://schemas.microsoft.com/office/drawing/2014/main" id="{8A925584-6ABA-4D2C-8CC1-980BD5A2F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42" y="3648722"/>
            <a:ext cx="1650415" cy="247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0055765-D63C-4611-B604-574305F3FF73}"/>
              </a:ext>
            </a:extLst>
          </p:cNvPr>
          <p:cNvSpPr txBox="1"/>
          <p:nvPr/>
        </p:nvSpPr>
        <p:spPr>
          <a:xfrm>
            <a:off x="338832" y="6124344"/>
            <a:ext cx="1580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Kurt </a:t>
            </a:r>
            <a:r>
              <a:rPr lang="cs-CZ" dirty="0" err="1"/>
              <a:t>Lewin</a:t>
            </a:r>
            <a:endParaRPr lang="cs-CZ" dirty="0"/>
          </a:p>
          <a:p>
            <a:pPr algn="ctr"/>
            <a:r>
              <a:rPr lang="cs-CZ" sz="1400" dirty="0"/>
              <a:t>Foto: Wikipedia</a:t>
            </a:r>
          </a:p>
        </p:txBody>
      </p:sp>
      <p:sp>
        <p:nvSpPr>
          <p:cNvPr id="5" name="TextBox 38">
            <a:extLst>
              <a:ext uri="{FF2B5EF4-FFF2-40B4-BE49-F238E27FC236}">
                <a16:creationId xmlns:a16="http://schemas.microsoft.com/office/drawing/2014/main" id="{120EDC37-C68B-4A8B-A6C8-2775DBE14782}"/>
              </a:ext>
            </a:extLst>
          </p:cNvPr>
          <p:cNvSpPr txBox="1"/>
          <p:nvPr/>
        </p:nvSpPr>
        <p:spPr>
          <a:xfrm>
            <a:off x="2353476" y="5298599"/>
            <a:ext cx="5470253" cy="155940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r">
              <a:lnSpc>
                <a:spcPct val="120000"/>
              </a:lnSpc>
            </a:pPr>
            <a:r>
              <a:rPr lang="cs-CZ" sz="1600" b="1" dirty="0">
                <a:solidFill>
                  <a:schemeClr val="accent4"/>
                </a:solidFill>
              </a:rPr>
              <a:t>Trvalá změna je komplexní</a:t>
            </a:r>
            <a:endParaRPr lang="en-US" sz="1600" b="1" dirty="0">
              <a:solidFill>
                <a:schemeClr val="accent4"/>
              </a:solidFill>
            </a:endParaRPr>
          </a:p>
          <a:p>
            <a:pPr algn="r">
              <a:lnSpc>
                <a:spcPct val="120000"/>
              </a:lnSpc>
            </a:pPr>
            <a:r>
              <a:rPr lang="cs-CZ" altLang="cs-CZ" sz="1400" dirty="0"/>
              <a:t>Změny v jednání jsou jen dočasné, pokud nejsou podloženy </a:t>
            </a:r>
            <a:r>
              <a:rPr lang="cs-CZ" altLang="cs-CZ" sz="1400" b="1" dirty="0"/>
              <a:t>změnou akční teorie</a:t>
            </a:r>
            <a:r>
              <a:rPr lang="cs-CZ" altLang="cs-CZ" sz="1400" dirty="0"/>
              <a:t> a postojů. Před změnami akčních teorií, postojů a jednání musí být </a:t>
            </a:r>
            <a:r>
              <a:rPr lang="cs-CZ" altLang="cs-CZ" sz="1400" b="1" dirty="0"/>
              <a:t>změněno vnímání sebe</a:t>
            </a:r>
            <a:r>
              <a:rPr lang="cs-CZ" altLang="cs-CZ" sz="1400" dirty="0"/>
              <a:t> samého a svého sociálního </a:t>
            </a:r>
            <a:r>
              <a:rPr lang="cs-CZ" altLang="cs-CZ" sz="1400" b="1" dirty="0"/>
              <a:t>prostředí</a:t>
            </a:r>
            <a:r>
              <a:rPr lang="cs-CZ" altLang="cs-CZ" sz="1400" dirty="0"/>
              <a:t>.</a:t>
            </a:r>
          </a:p>
          <a:p>
            <a:pPr algn="r">
              <a:lnSpc>
                <a:spcPct val="120000"/>
              </a:lnSpc>
            </a:pPr>
            <a:endParaRPr lang="cs-CZ" altLang="cs-CZ" sz="1400" dirty="0"/>
          </a:p>
          <a:p>
            <a:pPr algn="r">
              <a:lnSpc>
                <a:spcPct val="120000"/>
              </a:lnSpc>
            </a:pPr>
            <a:r>
              <a:rPr lang="en-US" sz="1333" dirty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6" name="TextBox 50">
            <a:extLst>
              <a:ext uri="{FF2B5EF4-FFF2-40B4-BE49-F238E27FC236}">
                <a16:creationId xmlns:a16="http://schemas.microsoft.com/office/drawing/2014/main" id="{89D79C9A-236B-4617-A2A1-9E11A5F7164B}"/>
              </a:ext>
            </a:extLst>
          </p:cNvPr>
          <p:cNvSpPr txBox="1"/>
          <p:nvPr/>
        </p:nvSpPr>
        <p:spPr>
          <a:xfrm>
            <a:off x="1031404" y="2218651"/>
            <a:ext cx="5470253" cy="6832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r">
              <a:lnSpc>
                <a:spcPct val="120000"/>
              </a:lnSpc>
            </a:pPr>
            <a:r>
              <a:rPr lang="cs-CZ" sz="1600" b="1" dirty="0">
                <a:solidFill>
                  <a:schemeClr val="accent1"/>
                </a:solidFill>
              </a:rPr>
              <a:t>Zkušenost a abstraktní učení se vzájemně doplňují</a:t>
            </a:r>
            <a:endParaRPr lang="en-US" sz="1600" b="1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1400" dirty="0"/>
              <a:t>Ke změně akčních teorií, postojů… je třeba </a:t>
            </a:r>
            <a:r>
              <a:rPr lang="cs-CZ" altLang="cs-CZ" sz="1400" b="1" dirty="0"/>
              <a:t>víc, než jen</a:t>
            </a:r>
            <a:r>
              <a:rPr lang="cs-CZ" altLang="cs-CZ" sz="1400" dirty="0"/>
              <a:t> dodat </a:t>
            </a:r>
            <a:r>
              <a:rPr lang="cs-CZ" altLang="cs-CZ" sz="1400" b="1" dirty="0"/>
              <a:t>informace</a:t>
            </a:r>
            <a:r>
              <a:rPr lang="cs-CZ" altLang="cs-CZ" sz="1400" dirty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400" dirty="0"/>
              <a:t>K vytvoření platné znalosti </a:t>
            </a:r>
            <a:r>
              <a:rPr lang="cs-CZ" altLang="cs-CZ" sz="1400" b="1" dirty="0"/>
              <a:t>nestačí jen</a:t>
            </a:r>
            <a:r>
              <a:rPr lang="cs-CZ" altLang="cs-CZ" sz="1400" dirty="0"/>
              <a:t> vlastní </a:t>
            </a:r>
            <a:r>
              <a:rPr lang="cs-CZ" altLang="cs-CZ" sz="1400" b="1" dirty="0"/>
              <a:t>zkušenost</a:t>
            </a:r>
            <a:r>
              <a:rPr lang="cs-CZ" altLang="cs-CZ" sz="1400" dirty="0"/>
              <a:t>.</a:t>
            </a:r>
          </a:p>
        </p:txBody>
      </p:sp>
      <p:sp>
        <p:nvSpPr>
          <p:cNvPr id="7" name="TextBox 55">
            <a:extLst>
              <a:ext uri="{FF2B5EF4-FFF2-40B4-BE49-F238E27FC236}">
                <a16:creationId xmlns:a16="http://schemas.microsoft.com/office/drawing/2014/main" id="{A00B3EA9-8449-4BE8-AAC2-34E46284E3C1}"/>
              </a:ext>
            </a:extLst>
          </p:cNvPr>
          <p:cNvSpPr txBox="1"/>
          <p:nvPr/>
        </p:nvSpPr>
        <p:spPr>
          <a:xfrm>
            <a:off x="2158472" y="3194851"/>
            <a:ext cx="5470253" cy="79528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r">
              <a:lnSpc>
                <a:spcPct val="120000"/>
              </a:lnSpc>
            </a:pPr>
            <a:r>
              <a:rPr lang="cs-CZ" sz="1600" b="1" dirty="0">
                <a:solidFill>
                  <a:schemeClr val="accent2"/>
                </a:solidFill>
              </a:rPr>
              <a:t>Učení ve skupině je účinnější</a:t>
            </a:r>
            <a:endParaRPr lang="en-US" sz="1600" b="1" dirty="0">
              <a:solidFill>
                <a:schemeClr val="accent2"/>
              </a:solidFill>
            </a:endParaRPr>
          </a:p>
          <a:p>
            <a:pPr algn="r">
              <a:lnSpc>
                <a:spcPct val="120000"/>
              </a:lnSpc>
            </a:pPr>
            <a:r>
              <a:rPr lang="cs-CZ" altLang="cs-CZ" sz="1400" dirty="0"/>
              <a:t>Je snazší změnit akční teorie, postoje a jednání jednotlivce v kontextu </a:t>
            </a:r>
            <a:r>
              <a:rPr lang="cs-CZ" altLang="cs-CZ" sz="1400" b="1" dirty="0"/>
              <a:t>skupiny</a:t>
            </a:r>
            <a:r>
              <a:rPr lang="cs-CZ" altLang="cs-CZ" sz="1400" dirty="0"/>
              <a:t>, než individuální prací.</a:t>
            </a:r>
            <a:r>
              <a:rPr lang="en-US" sz="1333" dirty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8" name="TextBox 56">
            <a:extLst>
              <a:ext uri="{FF2B5EF4-FFF2-40B4-BE49-F238E27FC236}">
                <a16:creationId xmlns:a16="http://schemas.microsoft.com/office/drawing/2014/main" id="{71ED8796-3BA2-457C-A185-3519269CFB83}"/>
              </a:ext>
            </a:extLst>
          </p:cNvPr>
          <p:cNvSpPr txBox="1"/>
          <p:nvPr/>
        </p:nvSpPr>
        <p:spPr>
          <a:xfrm>
            <a:off x="1927219" y="4256262"/>
            <a:ext cx="4059198" cy="104233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r">
              <a:lnSpc>
                <a:spcPct val="120000"/>
              </a:lnSpc>
            </a:pPr>
            <a:r>
              <a:rPr lang="cs-CZ" sz="1600" b="1" dirty="0">
                <a:solidFill>
                  <a:schemeClr val="accent3"/>
                </a:solidFill>
              </a:rPr>
              <a:t>Aktivní učení je efektivnější, než pasivní</a:t>
            </a:r>
            <a:endParaRPr lang="en-US" sz="1600" b="1" dirty="0">
              <a:solidFill>
                <a:schemeClr val="accent3"/>
              </a:solidFill>
            </a:endParaRPr>
          </a:p>
          <a:p>
            <a:pPr algn="r">
              <a:lnSpc>
                <a:spcPct val="120000"/>
              </a:lnSpc>
            </a:pPr>
            <a:r>
              <a:rPr lang="cs-CZ" altLang="cs-CZ" sz="1400" dirty="0"/>
              <a:t>Lidé věří víc tomu, co </a:t>
            </a:r>
            <a:r>
              <a:rPr lang="cs-CZ" altLang="cs-CZ" sz="1400" b="1" dirty="0"/>
              <a:t>sami</a:t>
            </a:r>
            <a:r>
              <a:rPr lang="cs-CZ" altLang="cs-CZ" sz="1400" dirty="0"/>
              <a:t> objevili, než znalosti prezentované někým jiným.</a:t>
            </a:r>
          </a:p>
          <a:p>
            <a:pPr algn="r">
              <a:lnSpc>
                <a:spcPct val="120000"/>
              </a:lnSpc>
            </a:pPr>
            <a:r>
              <a:rPr lang="en-US" sz="1333" dirty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CB187453-8A67-4E2C-AD34-BE1E6C1F353A}"/>
              </a:ext>
            </a:extLst>
          </p:cNvPr>
          <p:cNvSpPr/>
          <p:nvPr/>
        </p:nvSpPr>
        <p:spPr>
          <a:xfrm rot="10800000">
            <a:off x="8016016" y="5039043"/>
            <a:ext cx="822401" cy="1818957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797"/>
          </a:p>
        </p:txBody>
      </p:sp>
      <p:grpSp>
        <p:nvGrpSpPr>
          <p:cNvPr id="10" name="Group 3">
            <a:extLst>
              <a:ext uri="{FF2B5EF4-FFF2-40B4-BE49-F238E27FC236}">
                <a16:creationId xmlns:a16="http://schemas.microsoft.com/office/drawing/2014/main" id="{32FC0C66-5EF5-4F19-B812-DCD1074C910E}"/>
              </a:ext>
            </a:extLst>
          </p:cNvPr>
          <p:cNvGrpSpPr/>
          <p:nvPr/>
        </p:nvGrpSpPr>
        <p:grpSpPr>
          <a:xfrm rot="10800000">
            <a:off x="6069532" y="4115001"/>
            <a:ext cx="2767291" cy="1025684"/>
            <a:chOff x="5065485" y="1137500"/>
            <a:chExt cx="4607759" cy="1556770"/>
          </a:xfrm>
          <a:solidFill>
            <a:schemeClr val="accent3"/>
          </a:solidFill>
        </p:grpSpPr>
        <p:grpSp>
          <p:nvGrpSpPr>
            <p:cNvPr id="11" name="Group 9">
              <a:extLst>
                <a:ext uri="{FF2B5EF4-FFF2-40B4-BE49-F238E27FC236}">
                  <a16:creationId xmlns:a16="http://schemas.microsoft.com/office/drawing/2014/main" id="{06D13710-D47E-4B73-83EF-71755FB4B71F}"/>
                </a:ext>
              </a:extLst>
            </p:cNvPr>
            <p:cNvGrpSpPr/>
            <p:nvPr/>
          </p:nvGrpSpPr>
          <p:grpSpPr>
            <a:xfrm>
              <a:off x="5065485" y="1291770"/>
              <a:ext cx="3265716" cy="1248228"/>
              <a:chOff x="5065485" y="1291770"/>
              <a:chExt cx="3265716" cy="1248228"/>
            </a:xfrm>
            <a:grpFill/>
          </p:grpSpPr>
          <p:sp>
            <p:nvSpPr>
              <p:cNvPr id="13" name="Right Triangle 11">
                <a:extLst>
                  <a:ext uri="{FF2B5EF4-FFF2-40B4-BE49-F238E27FC236}">
                    <a16:creationId xmlns:a16="http://schemas.microsoft.com/office/drawing/2014/main" id="{CDDC3133-4377-4AF3-BC0E-7881FB5ACF78}"/>
                  </a:ext>
                </a:extLst>
              </p:cNvPr>
              <p:cNvSpPr/>
              <p:nvPr/>
            </p:nvSpPr>
            <p:spPr>
              <a:xfrm rot="10800000">
                <a:off x="5065485" y="1291771"/>
                <a:ext cx="1248227" cy="1248227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797"/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7035F76C-BB00-49DA-8384-11D90C48A77D}"/>
                  </a:ext>
                </a:extLst>
              </p:cNvPr>
              <p:cNvSpPr/>
              <p:nvPr/>
            </p:nvSpPr>
            <p:spPr>
              <a:xfrm>
                <a:off x="6313713" y="1291770"/>
                <a:ext cx="2017488" cy="124822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797"/>
              </a:p>
            </p:txBody>
          </p:sp>
        </p:grpSp>
        <p:sp>
          <p:nvSpPr>
            <p:cNvPr id="12" name="Isosceles Triangle 10">
              <a:extLst>
                <a:ext uri="{FF2B5EF4-FFF2-40B4-BE49-F238E27FC236}">
                  <a16:creationId xmlns:a16="http://schemas.microsoft.com/office/drawing/2014/main" id="{7CA58692-5744-495F-B98A-2FC6B3FB0B13}"/>
                </a:ext>
              </a:extLst>
            </p:cNvPr>
            <p:cNvSpPr/>
            <p:nvPr/>
          </p:nvSpPr>
          <p:spPr>
            <a:xfrm rot="5400000">
              <a:off x="8223838" y="1244863"/>
              <a:ext cx="1556770" cy="134204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797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4BA075B-5AF7-4FEC-A4CD-0A28FDA617D4}"/>
              </a:ext>
            </a:extLst>
          </p:cNvPr>
          <p:cNvSpPr/>
          <p:nvPr/>
        </p:nvSpPr>
        <p:spPr>
          <a:xfrm rot="10800000">
            <a:off x="8957952" y="2971484"/>
            <a:ext cx="822401" cy="3886515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797"/>
          </a:p>
        </p:txBody>
      </p:sp>
      <p:grpSp>
        <p:nvGrpSpPr>
          <p:cNvPr id="16" name="Group 29">
            <a:extLst>
              <a:ext uri="{FF2B5EF4-FFF2-40B4-BE49-F238E27FC236}">
                <a16:creationId xmlns:a16="http://schemas.microsoft.com/office/drawing/2014/main" id="{3F98CBF8-5087-4698-82F6-304AF6E771E2}"/>
              </a:ext>
            </a:extLst>
          </p:cNvPr>
          <p:cNvGrpSpPr/>
          <p:nvPr/>
        </p:nvGrpSpPr>
        <p:grpSpPr>
          <a:xfrm rot="10800000">
            <a:off x="7628725" y="2149083"/>
            <a:ext cx="2151631" cy="822400"/>
            <a:chOff x="5065485" y="1291770"/>
            <a:chExt cx="3265716" cy="1248228"/>
          </a:xfrm>
          <a:solidFill>
            <a:schemeClr val="accent1"/>
          </a:solidFill>
        </p:grpSpPr>
        <p:sp>
          <p:nvSpPr>
            <p:cNvPr id="17" name="Right Triangle 31">
              <a:extLst>
                <a:ext uri="{FF2B5EF4-FFF2-40B4-BE49-F238E27FC236}">
                  <a16:creationId xmlns:a16="http://schemas.microsoft.com/office/drawing/2014/main" id="{2E8D7FB8-527C-4C50-AE9A-C509F9EF00F6}"/>
                </a:ext>
              </a:extLst>
            </p:cNvPr>
            <p:cNvSpPr/>
            <p:nvPr/>
          </p:nvSpPr>
          <p:spPr>
            <a:xfrm rot="10800000">
              <a:off x="5065485" y="1291771"/>
              <a:ext cx="1248227" cy="1248227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797"/>
            </a:p>
          </p:txBody>
        </p:sp>
        <p:sp>
          <p:nvSpPr>
            <p:cNvPr id="18" name="Rectangle 32">
              <a:extLst>
                <a:ext uri="{FF2B5EF4-FFF2-40B4-BE49-F238E27FC236}">
                  <a16:creationId xmlns:a16="http://schemas.microsoft.com/office/drawing/2014/main" id="{A468CB68-356B-478D-9BFE-3AD6FE5E24DE}"/>
                </a:ext>
              </a:extLst>
            </p:cNvPr>
            <p:cNvSpPr/>
            <p:nvPr/>
          </p:nvSpPr>
          <p:spPr>
            <a:xfrm>
              <a:off x="6313713" y="1291770"/>
              <a:ext cx="2017488" cy="12482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797"/>
            </a:p>
          </p:txBody>
        </p:sp>
      </p:grpSp>
      <p:sp>
        <p:nvSpPr>
          <p:cNvPr id="19" name="Isosceles Triangle 30">
            <a:extLst>
              <a:ext uri="{FF2B5EF4-FFF2-40B4-BE49-F238E27FC236}">
                <a16:creationId xmlns:a16="http://schemas.microsoft.com/office/drawing/2014/main" id="{2E873E6F-D0AF-4751-8A59-91B708678B3E}"/>
              </a:ext>
            </a:extLst>
          </p:cNvPr>
          <p:cNvSpPr/>
          <p:nvPr/>
        </p:nvSpPr>
        <p:spPr>
          <a:xfrm rot="16200000">
            <a:off x="6673779" y="2131783"/>
            <a:ext cx="1025684" cy="884211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797"/>
          </a:p>
        </p:txBody>
      </p:sp>
      <p:sp>
        <p:nvSpPr>
          <p:cNvPr id="20" name="Rectangle 34">
            <a:extLst>
              <a:ext uri="{FF2B5EF4-FFF2-40B4-BE49-F238E27FC236}">
                <a16:creationId xmlns:a16="http://schemas.microsoft.com/office/drawing/2014/main" id="{72B8E045-90EB-4BA6-B682-4E95AFCBB7C6}"/>
              </a:ext>
            </a:extLst>
          </p:cNvPr>
          <p:cNvSpPr/>
          <p:nvPr/>
        </p:nvSpPr>
        <p:spPr>
          <a:xfrm rot="10800000">
            <a:off x="9899886" y="4010771"/>
            <a:ext cx="822401" cy="2847228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797"/>
          </a:p>
        </p:txBody>
      </p:sp>
      <p:grpSp>
        <p:nvGrpSpPr>
          <p:cNvPr id="21" name="Group 16">
            <a:extLst>
              <a:ext uri="{FF2B5EF4-FFF2-40B4-BE49-F238E27FC236}">
                <a16:creationId xmlns:a16="http://schemas.microsoft.com/office/drawing/2014/main" id="{CB11A45B-FD62-4239-A96B-6B8A14FA08A0}"/>
              </a:ext>
            </a:extLst>
          </p:cNvPr>
          <p:cNvGrpSpPr/>
          <p:nvPr/>
        </p:nvGrpSpPr>
        <p:grpSpPr>
          <a:xfrm>
            <a:off x="8629977" y="5144069"/>
            <a:ext cx="3035841" cy="1025684"/>
            <a:chOff x="4797221" y="3821287"/>
            <a:chExt cx="2276881" cy="769263"/>
          </a:xfrm>
        </p:grpSpPr>
        <p:grpSp>
          <p:nvGrpSpPr>
            <p:cNvPr id="22" name="Group 46">
              <a:extLst>
                <a:ext uri="{FF2B5EF4-FFF2-40B4-BE49-F238E27FC236}">
                  <a16:creationId xmlns:a16="http://schemas.microsoft.com/office/drawing/2014/main" id="{524E48AE-D395-4F96-8B5F-FFC6B42B1DDA}"/>
                </a:ext>
              </a:extLst>
            </p:cNvPr>
            <p:cNvGrpSpPr/>
            <p:nvPr/>
          </p:nvGrpSpPr>
          <p:grpSpPr>
            <a:xfrm rot="10800000">
              <a:off x="5460379" y="3897519"/>
              <a:ext cx="1613723" cy="616800"/>
              <a:chOff x="5065485" y="1291770"/>
              <a:chExt cx="3265716" cy="1248228"/>
            </a:xfrm>
          </p:grpSpPr>
          <p:sp>
            <p:nvSpPr>
              <p:cNvPr id="24" name="Right Triangle 48">
                <a:extLst>
                  <a:ext uri="{FF2B5EF4-FFF2-40B4-BE49-F238E27FC236}">
                    <a16:creationId xmlns:a16="http://schemas.microsoft.com/office/drawing/2014/main" id="{A148C83A-6401-4EAE-9A06-4CE273F23014}"/>
                  </a:ext>
                </a:extLst>
              </p:cNvPr>
              <p:cNvSpPr/>
              <p:nvPr/>
            </p:nvSpPr>
            <p:spPr>
              <a:xfrm rot="10800000">
                <a:off x="5065485" y="1291771"/>
                <a:ext cx="1248227" cy="1248227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797"/>
              </a:p>
            </p:txBody>
          </p:sp>
          <p:sp>
            <p:nvSpPr>
              <p:cNvPr id="25" name="Rectangle 49">
                <a:extLst>
                  <a:ext uri="{FF2B5EF4-FFF2-40B4-BE49-F238E27FC236}">
                    <a16:creationId xmlns:a16="http://schemas.microsoft.com/office/drawing/2014/main" id="{CD4E2A5F-AFEC-42B6-91B2-948797747B05}"/>
                  </a:ext>
                </a:extLst>
              </p:cNvPr>
              <p:cNvSpPr/>
              <p:nvPr/>
            </p:nvSpPr>
            <p:spPr>
              <a:xfrm>
                <a:off x="6313713" y="1291770"/>
                <a:ext cx="2017488" cy="124822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797"/>
              </a:p>
            </p:txBody>
          </p:sp>
        </p:grpSp>
        <p:sp>
          <p:nvSpPr>
            <p:cNvPr id="23" name="Isosceles Triangle 47">
              <a:extLst>
                <a:ext uri="{FF2B5EF4-FFF2-40B4-BE49-F238E27FC236}">
                  <a16:creationId xmlns:a16="http://schemas.microsoft.com/office/drawing/2014/main" id="{CB5626D7-9300-470C-B097-5B57547B6D59}"/>
                </a:ext>
              </a:extLst>
            </p:cNvPr>
            <p:cNvSpPr/>
            <p:nvPr/>
          </p:nvSpPr>
          <p:spPr>
            <a:xfrm rot="16200000">
              <a:off x="4744168" y="3874340"/>
              <a:ext cx="769263" cy="663158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797"/>
            </a:p>
          </p:txBody>
        </p:sp>
      </p:grpSp>
      <p:sp>
        <p:nvSpPr>
          <p:cNvPr id="26" name="Rectangle 57">
            <a:extLst>
              <a:ext uri="{FF2B5EF4-FFF2-40B4-BE49-F238E27FC236}">
                <a16:creationId xmlns:a16="http://schemas.microsoft.com/office/drawing/2014/main" id="{B6E5AE2B-1380-4B19-A4A7-5CC5B8B9040F}"/>
              </a:ext>
            </a:extLst>
          </p:cNvPr>
          <p:cNvSpPr/>
          <p:nvPr/>
        </p:nvSpPr>
        <p:spPr>
          <a:xfrm rot="10800000">
            <a:off x="10842094" y="6068110"/>
            <a:ext cx="822401" cy="789889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797"/>
          </a:p>
        </p:txBody>
      </p:sp>
      <p:grpSp>
        <p:nvGrpSpPr>
          <p:cNvPr id="27" name="Group 63">
            <a:extLst>
              <a:ext uri="{FF2B5EF4-FFF2-40B4-BE49-F238E27FC236}">
                <a16:creationId xmlns:a16="http://schemas.microsoft.com/office/drawing/2014/main" id="{43F64E96-6B21-41B2-AD67-ABE9A1E4C705}"/>
              </a:ext>
            </a:extLst>
          </p:cNvPr>
          <p:cNvGrpSpPr/>
          <p:nvPr/>
        </p:nvGrpSpPr>
        <p:grpSpPr>
          <a:xfrm rot="10800000">
            <a:off x="7954999" y="3086731"/>
            <a:ext cx="2767291" cy="1025684"/>
            <a:chOff x="5065485" y="1137500"/>
            <a:chExt cx="4607759" cy="1556770"/>
          </a:xfrm>
          <a:solidFill>
            <a:schemeClr val="accent2"/>
          </a:solidFill>
        </p:grpSpPr>
        <p:grpSp>
          <p:nvGrpSpPr>
            <p:cNvPr id="28" name="Group 64">
              <a:extLst>
                <a:ext uri="{FF2B5EF4-FFF2-40B4-BE49-F238E27FC236}">
                  <a16:creationId xmlns:a16="http://schemas.microsoft.com/office/drawing/2014/main" id="{67CE5B60-2ACD-4D47-ABD0-A1C03BE9077B}"/>
                </a:ext>
              </a:extLst>
            </p:cNvPr>
            <p:cNvGrpSpPr/>
            <p:nvPr/>
          </p:nvGrpSpPr>
          <p:grpSpPr>
            <a:xfrm>
              <a:off x="5065485" y="1291770"/>
              <a:ext cx="3265716" cy="1248228"/>
              <a:chOff x="5065485" y="1291770"/>
              <a:chExt cx="3265716" cy="1248228"/>
            </a:xfrm>
            <a:grpFill/>
          </p:grpSpPr>
          <p:sp>
            <p:nvSpPr>
              <p:cNvPr id="30" name="Right Triangle 66">
                <a:extLst>
                  <a:ext uri="{FF2B5EF4-FFF2-40B4-BE49-F238E27FC236}">
                    <a16:creationId xmlns:a16="http://schemas.microsoft.com/office/drawing/2014/main" id="{6C83FB4A-F5B3-46F6-9598-0A9F2F6873EB}"/>
                  </a:ext>
                </a:extLst>
              </p:cNvPr>
              <p:cNvSpPr/>
              <p:nvPr/>
            </p:nvSpPr>
            <p:spPr>
              <a:xfrm rot="10800000">
                <a:off x="5065485" y="1291771"/>
                <a:ext cx="1248227" cy="1248227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797"/>
              </a:p>
            </p:txBody>
          </p:sp>
          <p:sp>
            <p:nvSpPr>
              <p:cNvPr id="31" name="Rectangle 67">
                <a:extLst>
                  <a:ext uri="{FF2B5EF4-FFF2-40B4-BE49-F238E27FC236}">
                    <a16:creationId xmlns:a16="http://schemas.microsoft.com/office/drawing/2014/main" id="{5B5F4B99-CECF-4F1C-9E34-E6FBD8387E2F}"/>
                  </a:ext>
                </a:extLst>
              </p:cNvPr>
              <p:cNvSpPr/>
              <p:nvPr/>
            </p:nvSpPr>
            <p:spPr>
              <a:xfrm>
                <a:off x="6313713" y="1291770"/>
                <a:ext cx="2017488" cy="124822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797"/>
              </a:p>
            </p:txBody>
          </p:sp>
        </p:grpSp>
        <p:sp>
          <p:nvSpPr>
            <p:cNvPr id="29" name="Isosceles Triangle 65">
              <a:extLst>
                <a:ext uri="{FF2B5EF4-FFF2-40B4-BE49-F238E27FC236}">
                  <a16:creationId xmlns:a16="http://schemas.microsoft.com/office/drawing/2014/main" id="{19235965-C11B-4632-877B-019574021DC1}"/>
                </a:ext>
              </a:extLst>
            </p:cNvPr>
            <p:cNvSpPr/>
            <p:nvPr/>
          </p:nvSpPr>
          <p:spPr>
            <a:xfrm rot="5400000">
              <a:off x="8223838" y="1244863"/>
              <a:ext cx="1556770" cy="134204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797"/>
            </a:p>
          </p:txBody>
        </p:sp>
      </p:grpSp>
    </p:spTree>
    <p:extLst>
      <p:ext uri="{BB962C8B-B14F-4D97-AF65-F5344CB8AC3E}">
        <p14:creationId xmlns:p14="http://schemas.microsoft.com/office/powerpoint/2010/main" val="991667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4606FC3E-B957-459B-9EAD-81EB00ABFF42}"/>
              </a:ext>
            </a:extLst>
          </p:cNvPr>
          <p:cNvSpPr txBox="1"/>
          <p:nvPr/>
        </p:nvSpPr>
        <p:spPr>
          <a:xfrm>
            <a:off x="188377" y="5281069"/>
            <a:ext cx="17114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David </a:t>
            </a:r>
            <a:r>
              <a:rPr lang="cs-CZ" dirty="0" err="1"/>
              <a:t>Kolb</a:t>
            </a:r>
            <a:endParaRPr lang="cs-CZ" dirty="0"/>
          </a:p>
          <a:p>
            <a:pPr algn="ctr"/>
            <a:r>
              <a:rPr lang="cs-CZ" sz="1400" dirty="0"/>
              <a:t>Foto: </a:t>
            </a:r>
            <a:r>
              <a:rPr lang="cs-CZ" sz="1000" dirty="0"/>
              <a:t>learningfromexperience.com</a:t>
            </a:r>
          </a:p>
        </p:txBody>
      </p:sp>
      <p:sp>
        <p:nvSpPr>
          <p:cNvPr id="7" name="Řečová bublina: obdélníkový bublinový popisek se zakulacenými rohy 6">
            <a:extLst>
              <a:ext uri="{FF2B5EF4-FFF2-40B4-BE49-F238E27FC236}">
                <a16:creationId xmlns:a16="http://schemas.microsoft.com/office/drawing/2014/main" id="{398B22BD-A1BD-479E-83A9-13A164D8F83C}"/>
              </a:ext>
            </a:extLst>
          </p:cNvPr>
          <p:cNvSpPr/>
          <p:nvPr/>
        </p:nvSpPr>
        <p:spPr>
          <a:xfrm>
            <a:off x="1627193" y="433808"/>
            <a:ext cx="5343829" cy="1907401"/>
          </a:xfrm>
          <a:prstGeom prst="wedgeRoundRectCallout">
            <a:avLst>
              <a:gd name="adj1" fmla="val -41012"/>
              <a:gd name="adj2" fmla="val 9376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Zkušenostní učení je nekončící </a:t>
            </a:r>
            <a:r>
              <a:rPr lang="cs-CZ" b="1" dirty="0"/>
              <a:t>proces</a:t>
            </a:r>
            <a:r>
              <a:rPr lang="cs-CZ" dirty="0"/>
              <a:t>…zakotvený ve </a:t>
            </a:r>
            <a:r>
              <a:rPr lang="cs-CZ" b="1" dirty="0"/>
              <a:t>zkušenosti</a:t>
            </a:r>
            <a:r>
              <a:rPr lang="cs-CZ" dirty="0"/>
              <a:t> …výsledek </a:t>
            </a:r>
            <a:r>
              <a:rPr lang="cs-CZ" b="1" dirty="0"/>
              <a:t>konfliktu</a:t>
            </a:r>
            <a:r>
              <a:rPr lang="cs-CZ" dirty="0"/>
              <a:t> mezi opačnými mody adaptace na světě (zkušenost x koncept, pozorování x akce)</a:t>
            </a:r>
          </a:p>
        </p:txBody>
      </p:sp>
      <p:pic>
        <p:nvPicPr>
          <p:cNvPr id="57" name="Picture 9" descr="Picture of Alice Kolb">
            <a:extLst>
              <a:ext uri="{FF2B5EF4-FFF2-40B4-BE49-F238E27FC236}">
                <a16:creationId xmlns:a16="http://schemas.microsoft.com/office/drawing/2014/main" id="{BCD48034-0E39-4593-9229-66BCBB3A1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3202" y="3287001"/>
            <a:ext cx="1428750" cy="1885950"/>
          </a:xfrm>
          <a:prstGeom prst="rect">
            <a:avLst/>
          </a:prstGeom>
        </p:spPr>
      </p:pic>
      <p:cxnSp>
        <p:nvCxnSpPr>
          <p:cNvPr id="73" name="Přímá spojnice se šipkou 72">
            <a:extLst>
              <a:ext uri="{FF2B5EF4-FFF2-40B4-BE49-F238E27FC236}">
                <a16:creationId xmlns:a16="http://schemas.microsoft.com/office/drawing/2014/main" id="{AF3F6A4D-87BD-4AB6-8416-E0DEBB8C5154}"/>
              </a:ext>
            </a:extLst>
          </p:cNvPr>
          <p:cNvCxnSpPr>
            <a:cxnSpLocks/>
          </p:cNvCxnSpPr>
          <p:nvPr/>
        </p:nvCxnSpPr>
        <p:spPr>
          <a:xfrm>
            <a:off x="7689208" y="2911876"/>
            <a:ext cx="0" cy="3222594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Přímá spojnice se šipkou 75">
            <a:extLst>
              <a:ext uri="{FF2B5EF4-FFF2-40B4-BE49-F238E27FC236}">
                <a16:creationId xmlns:a16="http://schemas.microsoft.com/office/drawing/2014/main" id="{519AB3A0-BAB8-4253-BC67-2ED281D26A4E}"/>
              </a:ext>
            </a:extLst>
          </p:cNvPr>
          <p:cNvCxnSpPr>
            <a:cxnSpLocks/>
          </p:cNvCxnSpPr>
          <p:nvPr/>
        </p:nvCxnSpPr>
        <p:spPr>
          <a:xfrm>
            <a:off x="5948039" y="4507422"/>
            <a:ext cx="3667081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Freeform 7">
            <a:extLst>
              <a:ext uri="{FF2B5EF4-FFF2-40B4-BE49-F238E27FC236}">
                <a16:creationId xmlns:a16="http://schemas.microsoft.com/office/drawing/2014/main" id="{42DCCD8F-EDCF-4AF6-895F-A6E6329882A3}"/>
              </a:ext>
            </a:extLst>
          </p:cNvPr>
          <p:cNvSpPr>
            <a:spLocks/>
          </p:cNvSpPr>
          <p:nvPr/>
        </p:nvSpPr>
        <p:spPr bwMode="auto">
          <a:xfrm>
            <a:off x="8836131" y="2632545"/>
            <a:ext cx="1428747" cy="905519"/>
          </a:xfrm>
          <a:custGeom>
            <a:avLst/>
            <a:gdLst>
              <a:gd name="T0" fmla="*/ 198 w 1041"/>
              <a:gd name="T1" fmla="*/ 158 h 953"/>
              <a:gd name="T2" fmla="*/ 329 w 1041"/>
              <a:gd name="T3" fmla="*/ 155 h 953"/>
              <a:gd name="T4" fmla="*/ 718 w 1041"/>
              <a:gd name="T5" fmla="*/ 587 h 953"/>
              <a:gd name="T6" fmla="*/ 618 w 1041"/>
              <a:gd name="T7" fmla="*/ 587 h 953"/>
              <a:gd name="T8" fmla="*/ 829 w 1041"/>
              <a:gd name="T9" fmla="*/ 953 h 953"/>
              <a:gd name="T10" fmla="*/ 1041 w 1041"/>
              <a:gd name="T11" fmla="*/ 587 h 953"/>
              <a:gd name="T12" fmla="*/ 940 w 1041"/>
              <a:gd name="T13" fmla="*/ 587 h 953"/>
              <a:gd name="T14" fmla="*/ 287 w 1041"/>
              <a:gd name="T15" fmla="*/ 58 h 953"/>
              <a:gd name="T16" fmla="*/ 178 w 1041"/>
              <a:gd name="T17" fmla="*/ 90 h 953"/>
              <a:gd name="T18" fmla="*/ 95 w 1041"/>
              <a:gd name="T19" fmla="*/ 136 h 953"/>
              <a:gd name="T20" fmla="*/ 40 w 1041"/>
              <a:gd name="T21" fmla="*/ 182 h 953"/>
              <a:gd name="T22" fmla="*/ 0 w 1041"/>
              <a:gd name="T23" fmla="*/ 228 h 953"/>
              <a:gd name="T24" fmla="*/ 198 w 1041"/>
              <a:gd name="T25" fmla="*/ 158 h 9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41" h="953">
                <a:moveTo>
                  <a:pt x="198" y="158"/>
                </a:moveTo>
                <a:cubicBezTo>
                  <a:pt x="240" y="151"/>
                  <a:pt x="329" y="154"/>
                  <a:pt x="329" y="155"/>
                </a:cubicBezTo>
                <a:cubicBezTo>
                  <a:pt x="560" y="178"/>
                  <a:pt x="714" y="363"/>
                  <a:pt x="718" y="587"/>
                </a:cubicBezTo>
                <a:cubicBezTo>
                  <a:pt x="618" y="587"/>
                  <a:pt x="618" y="587"/>
                  <a:pt x="618" y="587"/>
                </a:cubicBezTo>
                <a:cubicBezTo>
                  <a:pt x="829" y="953"/>
                  <a:pt x="829" y="953"/>
                  <a:pt x="829" y="953"/>
                </a:cubicBezTo>
                <a:cubicBezTo>
                  <a:pt x="1041" y="587"/>
                  <a:pt x="1041" y="587"/>
                  <a:pt x="1041" y="587"/>
                </a:cubicBezTo>
                <a:cubicBezTo>
                  <a:pt x="940" y="587"/>
                  <a:pt x="940" y="587"/>
                  <a:pt x="940" y="587"/>
                </a:cubicBezTo>
                <a:cubicBezTo>
                  <a:pt x="909" y="274"/>
                  <a:pt x="633" y="0"/>
                  <a:pt x="287" y="58"/>
                </a:cubicBezTo>
                <a:cubicBezTo>
                  <a:pt x="246" y="65"/>
                  <a:pt x="210" y="77"/>
                  <a:pt x="178" y="90"/>
                </a:cubicBezTo>
                <a:cubicBezTo>
                  <a:pt x="146" y="104"/>
                  <a:pt x="118" y="120"/>
                  <a:pt x="95" y="136"/>
                </a:cubicBezTo>
                <a:cubicBezTo>
                  <a:pt x="72" y="152"/>
                  <a:pt x="54" y="168"/>
                  <a:pt x="40" y="182"/>
                </a:cubicBezTo>
                <a:cubicBezTo>
                  <a:pt x="26" y="196"/>
                  <a:pt x="12" y="212"/>
                  <a:pt x="0" y="228"/>
                </a:cubicBezTo>
                <a:cubicBezTo>
                  <a:pt x="62" y="194"/>
                  <a:pt x="128" y="169"/>
                  <a:pt x="198" y="1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3" name="Freeform 7">
            <a:extLst>
              <a:ext uri="{FF2B5EF4-FFF2-40B4-BE49-F238E27FC236}">
                <a16:creationId xmlns:a16="http://schemas.microsoft.com/office/drawing/2014/main" id="{8FBA30CA-868B-48C5-905D-C5E0CC3A7137}"/>
              </a:ext>
            </a:extLst>
          </p:cNvPr>
          <p:cNvSpPr>
            <a:spLocks/>
          </p:cNvSpPr>
          <p:nvPr/>
        </p:nvSpPr>
        <p:spPr bwMode="auto">
          <a:xfrm rot="5789822">
            <a:off x="9148328" y="5506382"/>
            <a:ext cx="1428747" cy="905519"/>
          </a:xfrm>
          <a:custGeom>
            <a:avLst/>
            <a:gdLst>
              <a:gd name="T0" fmla="*/ 198 w 1041"/>
              <a:gd name="T1" fmla="*/ 158 h 953"/>
              <a:gd name="T2" fmla="*/ 329 w 1041"/>
              <a:gd name="T3" fmla="*/ 155 h 953"/>
              <a:gd name="T4" fmla="*/ 718 w 1041"/>
              <a:gd name="T5" fmla="*/ 587 h 953"/>
              <a:gd name="T6" fmla="*/ 618 w 1041"/>
              <a:gd name="T7" fmla="*/ 587 h 953"/>
              <a:gd name="T8" fmla="*/ 829 w 1041"/>
              <a:gd name="T9" fmla="*/ 953 h 953"/>
              <a:gd name="T10" fmla="*/ 1041 w 1041"/>
              <a:gd name="T11" fmla="*/ 587 h 953"/>
              <a:gd name="T12" fmla="*/ 940 w 1041"/>
              <a:gd name="T13" fmla="*/ 587 h 953"/>
              <a:gd name="T14" fmla="*/ 287 w 1041"/>
              <a:gd name="T15" fmla="*/ 58 h 953"/>
              <a:gd name="T16" fmla="*/ 178 w 1041"/>
              <a:gd name="T17" fmla="*/ 90 h 953"/>
              <a:gd name="T18" fmla="*/ 95 w 1041"/>
              <a:gd name="T19" fmla="*/ 136 h 953"/>
              <a:gd name="T20" fmla="*/ 40 w 1041"/>
              <a:gd name="T21" fmla="*/ 182 h 953"/>
              <a:gd name="T22" fmla="*/ 0 w 1041"/>
              <a:gd name="T23" fmla="*/ 228 h 953"/>
              <a:gd name="T24" fmla="*/ 198 w 1041"/>
              <a:gd name="T25" fmla="*/ 158 h 9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41" h="953">
                <a:moveTo>
                  <a:pt x="198" y="158"/>
                </a:moveTo>
                <a:cubicBezTo>
                  <a:pt x="240" y="151"/>
                  <a:pt x="329" y="154"/>
                  <a:pt x="329" y="155"/>
                </a:cubicBezTo>
                <a:cubicBezTo>
                  <a:pt x="560" y="178"/>
                  <a:pt x="714" y="363"/>
                  <a:pt x="718" y="587"/>
                </a:cubicBezTo>
                <a:cubicBezTo>
                  <a:pt x="618" y="587"/>
                  <a:pt x="618" y="587"/>
                  <a:pt x="618" y="587"/>
                </a:cubicBezTo>
                <a:cubicBezTo>
                  <a:pt x="829" y="953"/>
                  <a:pt x="829" y="953"/>
                  <a:pt x="829" y="953"/>
                </a:cubicBezTo>
                <a:cubicBezTo>
                  <a:pt x="1041" y="587"/>
                  <a:pt x="1041" y="587"/>
                  <a:pt x="1041" y="587"/>
                </a:cubicBezTo>
                <a:cubicBezTo>
                  <a:pt x="940" y="587"/>
                  <a:pt x="940" y="587"/>
                  <a:pt x="940" y="587"/>
                </a:cubicBezTo>
                <a:cubicBezTo>
                  <a:pt x="909" y="274"/>
                  <a:pt x="633" y="0"/>
                  <a:pt x="287" y="58"/>
                </a:cubicBezTo>
                <a:cubicBezTo>
                  <a:pt x="246" y="65"/>
                  <a:pt x="210" y="77"/>
                  <a:pt x="178" y="90"/>
                </a:cubicBezTo>
                <a:cubicBezTo>
                  <a:pt x="146" y="104"/>
                  <a:pt x="118" y="120"/>
                  <a:pt x="95" y="136"/>
                </a:cubicBezTo>
                <a:cubicBezTo>
                  <a:pt x="72" y="152"/>
                  <a:pt x="54" y="168"/>
                  <a:pt x="40" y="182"/>
                </a:cubicBezTo>
                <a:cubicBezTo>
                  <a:pt x="26" y="196"/>
                  <a:pt x="12" y="212"/>
                  <a:pt x="0" y="228"/>
                </a:cubicBezTo>
                <a:cubicBezTo>
                  <a:pt x="62" y="194"/>
                  <a:pt x="128" y="169"/>
                  <a:pt x="198" y="1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4" name="Freeform 7">
            <a:extLst>
              <a:ext uri="{FF2B5EF4-FFF2-40B4-BE49-F238E27FC236}">
                <a16:creationId xmlns:a16="http://schemas.microsoft.com/office/drawing/2014/main" id="{FB2C24E0-757B-4A11-A35B-8BAE8033C92C}"/>
              </a:ext>
            </a:extLst>
          </p:cNvPr>
          <p:cNvSpPr>
            <a:spLocks/>
          </p:cNvSpPr>
          <p:nvPr/>
        </p:nvSpPr>
        <p:spPr bwMode="auto">
          <a:xfrm rot="11376723">
            <a:off x="5047967" y="5589708"/>
            <a:ext cx="1428747" cy="905519"/>
          </a:xfrm>
          <a:custGeom>
            <a:avLst/>
            <a:gdLst>
              <a:gd name="T0" fmla="*/ 198 w 1041"/>
              <a:gd name="T1" fmla="*/ 158 h 953"/>
              <a:gd name="T2" fmla="*/ 329 w 1041"/>
              <a:gd name="T3" fmla="*/ 155 h 953"/>
              <a:gd name="T4" fmla="*/ 718 w 1041"/>
              <a:gd name="T5" fmla="*/ 587 h 953"/>
              <a:gd name="T6" fmla="*/ 618 w 1041"/>
              <a:gd name="T7" fmla="*/ 587 h 953"/>
              <a:gd name="T8" fmla="*/ 829 w 1041"/>
              <a:gd name="T9" fmla="*/ 953 h 953"/>
              <a:gd name="T10" fmla="*/ 1041 w 1041"/>
              <a:gd name="T11" fmla="*/ 587 h 953"/>
              <a:gd name="T12" fmla="*/ 940 w 1041"/>
              <a:gd name="T13" fmla="*/ 587 h 953"/>
              <a:gd name="T14" fmla="*/ 287 w 1041"/>
              <a:gd name="T15" fmla="*/ 58 h 953"/>
              <a:gd name="T16" fmla="*/ 178 w 1041"/>
              <a:gd name="T17" fmla="*/ 90 h 953"/>
              <a:gd name="T18" fmla="*/ 95 w 1041"/>
              <a:gd name="T19" fmla="*/ 136 h 953"/>
              <a:gd name="T20" fmla="*/ 40 w 1041"/>
              <a:gd name="T21" fmla="*/ 182 h 953"/>
              <a:gd name="T22" fmla="*/ 0 w 1041"/>
              <a:gd name="T23" fmla="*/ 228 h 953"/>
              <a:gd name="T24" fmla="*/ 198 w 1041"/>
              <a:gd name="T25" fmla="*/ 158 h 9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41" h="953">
                <a:moveTo>
                  <a:pt x="198" y="158"/>
                </a:moveTo>
                <a:cubicBezTo>
                  <a:pt x="240" y="151"/>
                  <a:pt x="329" y="154"/>
                  <a:pt x="329" y="155"/>
                </a:cubicBezTo>
                <a:cubicBezTo>
                  <a:pt x="560" y="178"/>
                  <a:pt x="714" y="363"/>
                  <a:pt x="718" y="587"/>
                </a:cubicBezTo>
                <a:cubicBezTo>
                  <a:pt x="618" y="587"/>
                  <a:pt x="618" y="587"/>
                  <a:pt x="618" y="587"/>
                </a:cubicBezTo>
                <a:cubicBezTo>
                  <a:pt x="829" y="953"/>
                  <a:pt x="829" y="953"/>
                  <a:pt x="829" y="953"/>
                </a:cubicBezTo>
                <a:cubicBezTo>
                  <a:pt x="1041" y="587"/>
                  <a:pt x="1041" y="587"/>
                  <a:pt x="1041" y="587"/>
                </a:cubicBezTo>
                <a:cubicBezTo>
                  <a:pt x="940" y="587"/>
                  <a:pt x="940" y="587"/>
                  <a:pt x="940" y="587"/>
                </a:cubicBezTo>
                <a:cubicBezTo>
                  <a:pt x="909" y="274"/>
                  <a:pt x="633" y="0"/>
                  <a:pt x="287" y="58"/>
                </a:cubicBezTo>
                <a:cubicBezTo>
                  <a:pt x="246" y="65"/>
                  <a:pt x="210" y="77"/>
                  <a:pt x="178" y="90"/>
                </a:cubicBezTo>
                <a:cubicBezTo>
                  <a:pt x="146" y="104"/>
                  <a:pt x="118" y="120"/>
                  <a:pt x="95" y="136"/>
                </a:cubicBezTo>
                <a:cubicBezTo>
                  <a:pt x="72" y="152"/>
                  <a:pt x="54" y="168"/>
                  <a:pt x="40" y="182"/>
                </a:cubicBezTo>
                <a:cubicBezTo>
                  <a:pt x="26" y="196"/>
                  <a:pt x="12" y="212"/>
                  <a:pt x="0" y="228"/>
                </a:cubicBezTo>
                <a:cubicBezTo>
                  <a:pt x="62" y="194"/>
                  <a:pt x="128" y="169"/>
                  <a:pt x="198" y="1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5" name="Freeform 7">
            <a:extLst>
              <a:ext uri="{FF2B5EF4-FFF2-40B4-BE49-F238E27FC236}">
                <a16:creationId xmlns:a16="http://schemas.microsoft.com/office/drawing/2014/main" id="{13C8A6D1-5481-40FC-BACD-4354AAEF05F9}"/>
              </a:ext>
            </a:extLst>
          </p:cNvPr>
          <p:cNvSpPr>
            <a:spLocks/>
          </p:cNvSpPr>
          <p:nvPr/>
        </p:nvSpPr>
        <p:spPr bwMode="auto">
          <a:xfrm rot="16463184">
            <a:off x="4644207" y="2906196"/>
            <a:ext cx="1428747" cy="905519"/>
          </a:xfrm>
          <a:custGeom>
            <a:avLst/>
            <a:gdLst>
              <a:gd name="T0" fmla="*/ 198 w 1041"/>
              <a:gd name="T1" fmla="*/ 158 h 953"/>
              <a:gd name="T2" fmla="*/ 329 w 1041"/>
              <a:gd name="T3" fmla="*/ 155 h 953"/>
              <a:gd name="T4" fmla="*/ 718 w 1041"/>
              <a:gd name="T5" fmla="*/ 587 h 953"/>
              <a:gd name="T6" fmla="*/ 618 w 1041"/>
              <a:gd name="T7" fmla="*/ 587 h 953"/>
              <a:gd name="T8" fmla="*/ 829 w 1041"/>
              <a:gd name="T9" fmla="*/ 953 h 953"/>
              <a:gd name="T10" fmla="*/ 1041 w 1041"/>
              <a:gd name="T11" fmla="*/ 587 h 953"/>
              <a:gd name="T12" fmla="*/ 940 w 1041"/>
              <a:gd name="T13" fmla="*/ 587 h 953"/>
              <a:gd name="T14" fmla="*/ 287 w 1041"/>
              <a:gd name="T15" fmla="*/ 58 h 953"/>
              <a:gd name="T16" fmla="*/ 178 w 1041"/>
              <a:gd name="T17" fmla="*/ 90 h 953"/>
              <a:gd name="T18" fmla="*/ 95 w 1041"/>
              <a:gd name="T19" fmla="*/ 136 h 953"/>
              <a:gd name="T20" fmla="*/ 40 w 1041"/>
              <a:gd name="T21" fmla="*/ 182 h 953"/>
              <a:gd name="T22" fmla="*/ 0 w 1041"/>
              <a:gd name="T23" fmla="*/ 228 h 953"/>
              <a:gd name="T24" fmla="*/ 198 w 1041"/>
              <a:gd name="T25" fmla="*/ 158 h 9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41" h="953">
                <a:moveTo>
                  <a:pt x="198" y="158"/>
                </a:moveTo>
                <a:cubicBezTo>
                  <a:pt x="240" y="151"/>
                  <a:pt x="329" y="154"/>
                  <a:pt x="329" y="155"/>
                </a:cubicBezTo>
                <a:cubicBezTo>
                  <a:pt x="560" y="178"/>
                  <a:pt x="714" y="363"/>
                  <a:pt x="718" y="587"/>
                </a:cubicBezTo>
                <a:cubicBezTo>
                  <a:pt x="618" y="587"/>
                  <a:pt x="618" y="587"/>
                  <a:pt x="618" y="587"/>
                </a:cubicBezTo>
                <a:cubicBezTo>
                  <a:pt x="829" y="953"/>
                  <a:pt x="829" y="953"/>
                  <a:pt x="829" y="953"/>
                </a:cubicBezTo>
                <a:cubicBezTo>
                  <a:pt x="1041" y="587"/>
                  <a:pt x="1041" y="587"/>
                  <a:pt x="1041" y="587"/>
                </a:cubicBezTo>
                <a:cubicBezTo>
                  <a:pt x="940" y="587"/>
                  <a:pt x="940" y="587"/>
                  <a:pt x="940" y="587"/>
                </a:cubicBezTo>
                <a:cubicBezTo>
                  <a:pt x="909" y="274"/>
                  <a:pt x="633" y="0"/>
                  <a:pt x="287" y="58"/>
                </a:cubicBezTo>
                <a:cubicBezTo>
                  <a:pt x="246" y="65"/>
                  <a:pt x="210" y="77"/>
                  <a:pt x="178" y="90"/>
                </a:cubicBezTo>
                <a:cubicBezTo>
                  <a:pt x="146" y="104"/>
                  <a:pt x="118" y="120"/>
                  <a:pt x="95" y="136"/>
                </a:cubicBezTo>
                <a:cubicBezTo>
                  <a:pt x="72" y="152"/>
                  <a:pt x="54" y="168"/>
                  <a:pt x="40" y="182"/>
                </a:cubicBezTo>
                <a:cubicBezTo>
                  <a:pt x="26" y="196"/>
                  <a:pt x="12" y="212"/>
                  <a:pt x="0" y="228"/>
                </a:cubicBezTo>
                <a:cubicBezTo>
                  <a:pt x="62" y="194"/>
                  <a:pt x="128" y="169"/>
                  <a:pt x="198" y="1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0" name="TextovéPole 89">
            <a:extLst>
              <a:ext uri="{FF2B5EF4-FFF2-40B4-BE49-F238E27FC236}">
                <a16:creationId xmlns:a16="http://schemas.microsoft.com/office/drawing/2014/main" id="{52D2C053-5668-42A9-8CBF-63B13E571B0B}"/>
              </a:ext>
            </a:extLst>
          </p:cNvPr>
          <p:cNvSpPr txBox="1"/>
          <p:nvPr/>
        </p:nvSpPr>
        <p:spPr>
          <a:xfrm>
            <a:off x="7011573" y="2233186"/>
            <a:ext cx="1276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Konkrétní zkušenost</a:t>
            </a:r>
          </a:p>
        </p:txBody>
      </p:sp>
      <p:sp>
        <p:nvSpPr>
          <p:cNvPr id="91" name="TextovéPole 90">
            <a:extLst>
              <a:ext uri="{FF2B5EF4-FFF2-40B4-BE49-F238E27FC236}">
                <a16:creationId xmlns:a16="http://schemas.microsoft.com/office/drawing/2014/main" id="{AB3532A7-6F96-43C9-965A-575D166F0273}"/>
              </a:ext>
            </a:extLst>
          </p:cNvPr>
          <p:cNvSpPr txBox="1"/>
          <p:nvPr/>
        </p:nvSpPr>
        <p:spPr>
          <a:xfrm>
            <a:off x="6776159" y="6135328"/>
            <a:ext cx="1826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Abstraktní konceptualizace</a:t>
            </a:r>
          </a:p>
        </p:txBody>
      </p:sp>
      <p:sp>
        <p:nvSpPr>
          <p:cNvPr id="92" name="TextovéPole 91">
            <a:extLst>
              <a:ext uri="{FF2B5EF4-FFF2-40B4-BE49-F238E27FC236}">
                <a16:creationId xmlns:a16="http://schemas.microsoft.com/office/drawing/2014/main" id="{D375FA2F-0A82-49B1-B4FA-EC89F704FF94}"/>
              </a:ext>
            </a:extLst>
          </p:cNvPr>
          <p:cNvSpPr txBox="1"/>
          <p:nvPr/>
        </p:nvSpPr>
        <p:spPr>
          <a:xfrm>
            <a:off x="10150559" y="4184256"/>
            <a:ext cx="1276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Reflektivní pozorování</a:t>
            </a:r>
          </a:p>
        </p:txBody>
      </p:sp>
      <p:sp>
        <p:nvSpPr>
          <p:cNvPr id="93" name="TextovéPole 92">
            <a:extLst>
              <a:ext uri="{FF2B5EF4-FFF2-40B4-BE49-F238E27FC236}">
                <a16:creationId xmlns:a16="http://schemas.microsoft.com/office/drawing/2014/main" id="{420BC881-BD60-45E1-A5DD-858CFD1BBC5B}"/>
              </a:ext>
            </a:extLst>
          </p:cNvPr>
          <p:cNvSpPr txBox="1"/>
          <p:nvPr/>
        </p:nvSpPr>
        <p:spPr>
          <a:xfrm>
            <a:off x="4101483" y="4200007"/>
            <a:ext cx="1846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Aktivní experimentování</a:t>
            </a:r>
          </a:p>
        </p:txBody>
      </p:sp>
      <p:sp>
        <p:nvSpPr>
          <p:cNvPr id="94" name="TextovéPole 93">
            <a:extLst>
              <a:ext uri="{FF2B5EF4-FFF2-40B4-BE49-F238E27FC236}">
                <a16:creationId xmlns:a16="http://schemas.microsoft.com/office/drawing/2014/main" id="{C672A5A0-EA54-4CAC-8E94-ED4DDECDE380}"/>
              </a:ext>
            </a:extLst>
          </p:cNvPr>
          <p:cNvSpPr txBox="1"/>
          <p:nvPr/>
        </p:nvSpPr>
        <p:spPr>
          <a:xfrm>
            <a:off x="7921732" y="3612824"/>
            <a:ext cx="1828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Cítím a pozoruji</a:t>
            </a:r>
          </a:p>
        </p:txBody>
      </p:sp>
      <p:sp>
        <p:nvSpPr>
          <p:cNvPr id="95" name="TextovéPole 94">
            <a:extLst>
              <a:ext uri="{FF2B5EF4-FFF2-40B4-BE49-F238E27FC236}">
                <a16:creationId xmlns:a16="http://schemas.microsoft.com/office/drawing/2014/main" id="{9BE8A555-FD7D-4507-ADB2-297FF3EFCE2C}"/>
              </a:ext>
            </a:extLst>
          </p:cNvPr>
          <p:cNvSpPr txBox="1"/>
          <p:nvPr/>
        </p:nvSpPr>
        <p:spPr>
          <a:xfrm>
            <a:off x="7921731" y="4988285"/>
            <a:ext cx="1828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Myslím a pozoruji</a:t>
            </a:r>
          </a:p>
        </p:txBody>
      </p:sp>
      <p:sp>
        <p:nvSpPr>
          <p:cNvPr id="96" name="TextovéPole 95">
            <a:extLst>
              <a:ext uri="{FF2B5EF4-FFF2-40B4-BE49-F238E27FC236}">
                <a16:creationId xmlns:a16="http://schemas.microsoft.com/office/drawing/2014/main" id="{1BB08D83-26D2-4360-84AA-A60B6C716A3B}"/>
              </a:ext>
            </a:extLst>
          </p:cNvPr>
          <p:cNvSpPr txBox="1"/>
          <p:nvPr/>
        </p:nvSpPr>
        <p:spPr>
          <a:xfrm>
            <a:off x="5948037" y="5019315"/>
            <a:ext cx="1828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Myslím a jednám</a:t>
            </a:r>
          </a:p>
        </p:txBody>
      </p:sp>
      <p:sp>
        <p:nvSpPr>
          <p:cNvPr id="97" name="TextovéPole 96">
            <a:extLst>
              <a:ext uri="{FF2B5EF4-FFF2-40B4-BE49-F238E27FC236}">
                <a16:creationId xmlns:a16="http://schemas.microsoft.com/office/drawing/2014/main" id="{803D627A-11F4-4E67-ACB1-0E6EBA9D09FE}"/>
              </a:ext>
            </a:extLst>
          </p:cNvPr>
          <p:cNvSpPr txBox="1"/>
          <p:nvPr/>
        </p:nvSpPr>
        <p:spPr>
          <a:xfrm>
            <a:off x="5976673" y="3612824"/>
            <a:ext cx="1828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Cítím a jednám</a:t>
            </a:r>
          </a:p>
        </p:txBody>
      </p:sp>
      <p:sp>
        <p:nvSpPr>
          <p:cNvPr id="98" name="TextovéPole 97">
            <a:extLst>
              <a:ext uri="{FF2B5EF4-FFF2-40B4-BE49-F238E27FC236}">
                <a16:creationId xmlns:a16="http://schemas.microsoft.com/office/drawing/2014/main" id="{6FED24DC-DCB8-458A-B460-50D762774788}"/>
              </a:ext>
            </a:extLst>
          </p:cNvPr>
          <p:cNvSpPr txBox="1"/>
          <p:nvPr/>
        </p:nvSpPr>
        <p:spPr>
          <a:xfrm>
            <a:off x="188377" y="6134470"/>
            <a:ext cx="4323425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Kolbův cyklus: teoretický model zkušenostního učení</a:t>
            </a:r>
          </a:p>
        </p:txBody>
      </p:sp>
    </p:spTree>
    <p:extLst>
      <p:ext uri="{BB962C8B-B14F-4D97-AF65-F5344CB8AC3E}">
        <p14:creationId xmlns:p14="http://schemas.microsoft.com/office/powerpoint/2010/main" val="156982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6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7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8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6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11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12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6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15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16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6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19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20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2" grpId="0" animBg="1"/>
          <p:bldP spid="83" grpId="0" animBg="1"/>
          <p:bldP spid="84" grpId="0" animBg="1"/>
          <p:bldP spid="8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2" grpId="0" animBg="1"/>
          <p:bldP spid="83" grpId="0" animBg="1"/>
          <p:bldP spid="84" grpId="0" animBg="1"/>
          <p:bldP spid="85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4606FC3E-B957-459B-9EAD-81EB00ABFF42}"/>
              </a:ext>
            </a:extLst>
          </p:cNvPr>
          <p:cNvSpPr txBox="1"/>
          <p:nvPr/>
        </p:nvSpPr>
        <p:spPr>
          <a:xfrm>
            <a:off x="188377" y="5281069"/>
            <a:ext cx="17114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David </a:t>
            </a:r>
            <a:r>
              <a:rPr lang="cs-CZ" dirty="0" err="1"/>
              <a:t>Kolb</a:t>
            </a:r>
            <a:endParaRPr lang="cs-CZ" dirty="0"/>
          </a:p>
          <a:p>
            <a:pPr algn="ctr"/>
            <a:r>
              <a:rPr lang="cs-CZ" sz="1400" dirty="0"/>
              <a:t>Foto: </a:t>
            </a:r>
            <a:r>
              <a:rPr lang="cs-CZ" sz="1000" dirty="0"/>
              <a:t>learningfromexperience.com</a:t>
            </a:r>
          </a:p>
        </p:txBody>
      </p:sp>
      <p:sp>
        <p:nvSpPr>
          <p:cNvPr id="7" name="Řečová bublina: obdélníkový bublinový popisek se zakulacenými rohy 6">
            <a:extLst>
              <a:ext uri="{FF2B5EF4-FFF2-40B4-BE49-F238E27FC236}">
                <a16:creationId xmlns:a16="http://schemas.microsoft.com/office/drawing/2014/main" id="{398B22BD-A1BD-479E-83A9-13A164D8F83C}"/>
              </a:ext>
            </a:extLst>
          </p:cNvPr>
          <p:cNvSpPr/>
          <p:nvPr/>
        </p:nvSpPr>
        <p:spPr>
          <a:xfrm>
            <a:off x="1627193" y="433808"/>
            <a:ext cx="5343829" cy="1907401"/>
          </a:xfrm>
          <a:prstGeom prst="wedgeRoundRectCallout">
            <a:avLst>
              <a:gd name="adj1" fmla="val -41012"/>
              <a:gd name="adj2" fmla="val 9376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Zkušenostní učení předpokládá osvojení souvisejících dovedností. Míra jejich zvládnutí může vést k preferenci učení v určitém kvadrantu. Facilitace učení pouze v některém z kvadrantů může vyhovovat jen části studentů.</a:t>
            </a:r>
          </a:p>
        </p:txBody>
      </p:sp>
      <p:pic>
        <p:nvPicPr>
          <p:cNvPr id="57" name="Picture 9" descr="Picture of Alice Kolb">
            <a:extLst>
              <a:ext uri="{FF2B5EF4-FFF2-40B4-BE49-F238E27FC236}">
                <a16:creationId xmlns:a16="http://schemas.microsoft.com/office/drawing/2014/main" id="{BCD48034-0E39-4593-9229-66BCBB3A1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3202" y="3287001"/>
            <a:ext cx="1428750" cy="1885950"/>
          </a:xfrm>
          <a:prstGeom prst="rect">
            <a:avLst/>
          </a:prstGeom>
        </p:spPr>
      </p:pic>
      <p:cxnSp>
        <p:nvCxnSpPr>
          <p:cNvPr id="73" name="Přímá spojnice se šipkou 72">
            <a:extLst>
              <a:ext uri="{FF2B5EF4-FFF2-40B4-BE49-F238E27FC236}">
                <a16:creationId xmlns:a16="http://schemas.microsoft.com/office/drawing/2014/main" id="{AF3F6A4D-87BD-4AB6-8416-E0DEBB8C5154}"/>
              </a:ext>
            </a:extLst>
          </p:cNvPr>
          <p:cNvCxnSpPr>
            <a:cxnSpLocks/>
          </p:cNvCxnSpPr>
          <p:nvPr/>
        </p:nvCxnSpPr>
        <p:spPr>
          <a:xfrm>
            <a:off x="7689208" y="2911876"/>
            <a:ext cx="0" cy="3222594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Přímá spojnice se šipkou 75">
            <a:extLst>
              <a:ext uri="{FF2B5EF4-FFF2-40B4-BE49-F238E27FC236}">
                <a16:creationId xmlns:a16="http://schemas.microsoft.com/office/drawing/2014/main" id="{519AB3A0-BAB8-4253-BC67-2ED281D26A4E}"/>
              </a:ext>
            </a:extLst>
          </p:cNvPr>
          <p:cNvCxnSpPr>
            <a:cxnSpLocks/>
          </p:cNvCxnSpPr>
          <p:nvPr/>
        </p:nvCxnSpPr>
        <p:spPr>
          <a:xfrm>
            <a:off x="5948039" y="4507422"/>
            <a:ext cx="3667081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ovéPole 89">
            <a:extLst>
              <a:ext uri="{FF2B5EF4-FFF2-40B4-BE49-F238E27FC236}">
                <a16:creationId xmlns:a16="http://schemas.microsoft.com/office/drawing/2014/main" id="{52D2C053-5668-42A9-8CBF-63B13E571B0B}"/>
              </a:ext>
            </a:extLst>
          </p:cNvPr>
          <p:cNvSpPr txBox="1"/>
          <p:nvPr/>
        </p:nvSpPr>
        <p:spPr>
          <a:xfrm>
            <a:off x="7011573" y="2233186"/>
            <a:ext cx="1276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Vycházet s lidmi</a:t>
            </a:r>
          </a:p>
        </p:txBody>
      </p:sp>
      <p:sp>
        <p:nvSpPr>
          <p:cNvPr id="91" name="TextovéPole 90">
            <a:extLst>
              <a:ext uri="{FF2B5EF4-FFF2-40B4-BE49-F238E27FC236}">
                <a16:creationId xmlns:a16="http://schemas.microsoft.com/office/drawing/2014/main" id="{AB3532A7-6F96-43C9-965A-575D166F0273}"/>
              </a:ext>
            </a:extLst>
          </p:cNvPr>
          <p:cNvSpPr txBox="1"/>
          <p:nvPr/>
        </p:nvSpPr>
        <p:spPr>
          <a:xfrm>
            <a:off x="6776159" y="6314562"/>
            <a:ext cx="1826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Kvantifikovat</a:t>
            </a:r>
          </a:p>
        </p:txBody>
      </p:sp>
      <p:sp>
        <p:nvSpPr>
          <p:cNvPr id="92" name="TextovéPole 91">
            <a:extLst>
              <a:ext uri="{FF2B5EF4-FFF2-40B4-BE49-F238E27FC236}">
                <a16:creationId xmlns:a16="http://schemas.microsoft.com/office/drawing/2014/main" id="{D375FA2F-0A82-49B1-B4FA-EC89F704FF94}"/>
              </a:ext>
            </a:extLst>
          </p:cNvPr>
          <p:cNvSpPr txBox="1"/>
          <p:nvPr/>
        </p:nvSpPr>
        <p:spPr>
          <a:xfrm>
            <a:off x="10096497" y="4306456"/>
            <a:ext cx="1828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Sbírat informace</a:t>
            </a:r>
          </a:p>
        </p:txBody>
      </p:sp>
      <p:sp>
        <p:nvSpPr>
          <p:cNvPr id="93" name="TextovéPole 92">
            <a:extLst>
              <a:ext uri="{FF2B5EF4-FFF2-40B4-BE49-F238E27FC236}">
                <a16:creationId xmlns:a16="http://schemas.microsoft.com/office/drawing/2014/main" id="{420BC881-BD60-45E1-A5DD-858CFD1BBC5B}"/>
              </a:ext>
            </a:extLst>
          </p:cNvPr>
          <p:cNvSpPr txBox="1"/>
          <p:nvPr/>
        </p:nvSpPr>
        <p:spPr>
          <a:xfrm>
            <a:off x="4101483" y="4309382"/>
            <a:ext cx="1846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Jednat</a:t>
            </a:r>
          </a:p>
        </p:txBody>
      </p:sp>
      <p:sp>
        <p:nvSpPr>
          <p:cNvPr id="94" name="TextovéPole 93">
            <a:extLst>
              <a:ext uri="{FF2B5EF4-FFF2-40B4-BE49-F238E27FC236}">
                <a16:creationId xmlns:a16="http://schemas.microsoft.com/office/drawing/2014/main" id="{C672A5A0-EA54-4CAC-8E94-ED4DDECDE380}"/>
              </a:ext>
            </a:extLst>
          </p:cNvPr>
          <p:cNvSpPr txBox="1"/>
          <p:nvPr/>
        </p:nvSpPr>
        <p:spPr>
          <a:xfrm>
            <a:off x="7737765" y="3750203"/>
            <a:ext cx="1828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Divergující</a:t>
            </a:r>
          </a:p>
          <a:p>
            <a:r>
              <a:rPr lang="cs-CZ" i="1" dirty="0"/>
              <a:t>„reflektivní“</a:t>
            </a:r>
          </a:p>
        </p:txBody>
      </p:sp>
      <p:sp>
        <p:nvSpPr>
          <p:cNvPr id="95" name="TextovéPole 94">
            <a:extLst>
              <a:ext uri="{FF2B5EF4-FFF2-40B4-BE49-F238E27FC236}">
                <a16:creationId xmlns:a16="http://schemas.microsoft.com/office/drawing/2014/main" id="{9BE8A555-FD7D-4507-ADB2-297FF3EFCE2C}"/>
              </a:ext>
            </a:extLst>
          </p:cNvPr>
          <p:cNvSpPr txBox="1"/>
          <p:nvPr/>
        </p:nvSpPr>
        <p:spPr>
          <a:xfrm>
            <a:off x="7737765" y="4549609"/>
            <a:ext cx="1828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Asimilující</a:t>
            </a:r>
          </a:p>
          <a:p>
            <a:r>
              <a:rPr lang="cs-CZ" i="1" dirty="0"/>
              <a:t>„teoretik“</a:t>
            </a:r>
          </a:p>
        </p:txBody>
      </p:sp>
      <p:sp>
        <p:nvSpPr>
          <p:cNvPr id="96" name="TextovéPole 95">
            <a:extLst>
              <a:ext uri="{FF2B5EF4-FFF2-40B4-BE49-F238E27FC236}">
                <a16:creationId xmlns:a16="http://schemas.microsoft.com/office/drawing/2014/main" id="{1BB08D83-26D2-4360-84AA-A60B6C716A3B}"/>
              </a:ext>
            </a:extLst>
          </p:cNvPr>
          <p:cNvSpPr txBox="1"/>
          <p:nvPr/>
        </p:nvSpPr>
        <p:spPr>
          <a:xfrm>
            <a:off x="6366167" y="4555330"/>
            <a:ext cx="1828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Konvergující</a:t>
            </a:r>
          </a:p>
          <a:p>
            <a:r>
              <a:rPr lang="cs-CZ" i="1" dirty="0"/>
              <a:t>„plánovač“</a:t>
            </a:r>
          </a:p>
        </p:txBody>
      </p:sp>
      <p:sp>
        <p:nvSpPr>
          <p:cNvPr id="97" name="TextovéPole 96">
            <a:extLst>
              <a:ext uri="{FF2B5EF4-FFF2-40B4-BE49-F238E27FC236}">
                <a16:creationId xmlns:a16="http://schemas.microsoft.com/office/drawing/2014/main" id="{803D627A-11F4-4E67-ACB1-0E6EBA9D09FE}"/>
              </a:ext>
            </a:extLst>
          </p:cNvPr>
          <p:cNvSpPr txBox="1"/>
          <p:nvPr/>
        </p:nvSpPr>
        <p:spPr>
          <a:xfrm>
            <a:off x="6293431" y="3786777"/>
            <a:ext cx="1828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Akomodující</a:t>
            </a:r>
          </a:p>
          <a:p>
            <a:r>
              <a:rPr lang="cs-CZ" i="1" dirty="0"/>
              <a:t>„pragmatik“</a:t>
            </a:r>
          </a:p>
        </p:txBody>
      </p:sp>
      <p:sp>
        <p:nvSpPr>
          <p:cNvPr id="98" name="TextovéPole 97">
            <a:extLst>
              <a:ext uri="{FF2B5EF4-FFF2-40B4-BE49-F238E27FC236}">
                <a16:creationId xmlns:a16="http://schemas.microsoft.com/office/drawing/2014/main" id="{6FED24DC-DCB8-458A-B460-50D762774788}"/>
              </a:ext>
            </a:extLst>
          </p:cNvPr>
          <p:cNvSpPr txBox="1"/>
          <p:nvPr/>
        </p:nvSpPr>
        <p:spPr>
          <a:xfrm>
            <a:off x="188377" y="6134470"/>
            <a:ext cx="4323425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Kolbova typologie stylů učení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5FC670E9-9A0A-43C0-9B97-2028F17ECFBC}"/>
              </a:ext>
            </a:extLst>
          </p:cNvPr>
          <p:cNvSpPr txBox="1"/>
          <p:nvPr/>
        </p:nvSpPr>
        <p:spPr>
          <a:xfrm>
            <a:off x="8602256" y="2715350"/>
            <a:ext cx="2246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Pomáhat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0BCB4C65-49A6-4015-99AF-1CBEC1A030D6}"/>
              </a:ext>
            </a:extLst>
          </p:cNvPr>
          <p:cNvSpPr txBox="1"/>
          <p:nvPr/>
        </p:nvSpPr>
        <p:spPr>
          <a:xfrm>
            <a:off x="9615120" y="3508804"/>
            <a:ext cx="1846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Objasňovat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C2AA581A-CA38-4E80-A562-F343589652C8}"/>
              </a:ext>
            </a:extLst>
          </p:cNvPr>
          <p:cNvSpPr txBox="1"/>
          <p:nvPr/>
        </p:nvSpPr>
        <p:spPr>
          <a:xfrm>
            <a:off x="9755272" y="5295765"/>
            <a:ext cx="2296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Analyzovat informace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F59B665C-3E7F-467D-A866-15FF7C484F91}"/>
              </a:ext>
            </a:extLst>
          </p:cNvPr>
          <p:cNvSpPr txBox="1"/>
          <p:nvPr/>
        </p:nvSpPr>
        <p:spPr>
          <a:xfrm>
            <a:off x="8911694" y="5982513"/>
            <a:ext cx="1846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Tvořit teorie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80ED296A-D319-4EA6-8362-1A618B45A5E0}"/>
              </a:ext>
            </a:extLst>
          </p:cNvPr>
          <p:cNvSpPr txBox="1"/>
          <p:nvPr/>
        </p:nvSpPr>
        <p:spPr>
          <a:xfrm>
            <a:off x="5092400" y="5991396"/>
            <a:ext cx="1846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Technologické dovednosti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052F8625-5FA6-48C2-82EB-BBD85B270521}"/>
              </a:ext>
            </a:extLst>
          </p:cNvPr>
          <p:cNvSpPr txBox="1"/>
          <p:nvPr/>
        </p:nvSpPr>
        <p:spPr>
          <a:xfrm>
            <a:off x="4619913" y="5364170"/>
            <a:ext cx="1846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Určovat cíle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DEBC8EFB-5D22-4FDB-89F4-406AEB15237E}"/>
              </a:ext>
            </a:extLst>
          </p:cNvPr>
          <p:cNvSpPr txBox="1"/>
          <p:nvPr/>
        </p:nvSpPr>
        <p:spPr>
          <a:xfrm>
            <a:off x="4511802" y="3396841"/>
            <a:ext cx="1846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Iniciovat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58731536-156F-457E-B846-EA9BC5691AF2}"/>
              </a:ext>
            </a:extLst>
          </p:cNvPr>
          <p:cNvSpPr txBox="1"/>
          <p:nvPr/>
        </p:nvSpPr>
        <p:spPr>
          <a:xfrm>
            <a:off x="5092400" y="2780535"/>
            <a:ext cx="1846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Vést lidi</a:t>
            </a:r>
          </a:p>
        </p:txBody>
      </p:sp>
      <p:sp>
        <p:nvSpPr>
          <p:cNvPr id="2" name="Myšlenková bublina: obláček 1">
            <a:extLst>
              <a:ext uri="{FF2B5EF4-FFF2-40B4-BE49-F238E27FC236}">
                <a16:creationId xmlns:a16="http://schemas.microsoft.com/office/drawing/2014/main" id="{F2648202-C340-4FB6-920E-E3A23DA1E8AB}"/>
              </a:ext>
            </a:extLst>
          </p:cNvPr>
          <p:cNvSpPr/>
          <p:nvPr/>
        </p:nvSpPr>
        <p:spPr>
          <a:xfrm>
            <a:off x="7770700" y="2961263"/>
            <a:ext cx="1520506" cy="716009"/>
          </a:xfrm>
          <a:prstGeom prst="cloudCallout">
            <a:avLst>
              <a:gd name="adj1" fmla="val -41526"/>
              <a:gd name="adj2" fmla="val 677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i="1" dirty="0"/>
              <a:t>Co si o tom myslíš?</a:t>
            </a:r>
          </a:p>
        </p:txBody>
      </p:sp>
      <p:sp>
        <p:nvSpPr>
          <p:cNvPr id="30" name="Myšlenková bublina: obláček 29">
            <a:extLst>
              <a:ext uri="{FF2B5EF4-FFF2-40B4-BE49-F238E27FC236}">
                <a16:creationId xmlns:a16="http://schemas.microsoft.com/office/drawing/2014/main" id="{21B158C7-F5FA-45B7-A6D9-5ADDE308F105}"/>
              </a:ext>
            </a:extLst>
          </p:cNvPr>
          <p:cNvSpPr/>
          <p:nvPr/>
        </p:nvSpPr>
        <p:spPr>
          <a:xfrm>
            <a:off x="7964899" y="5248219"/>
            <a:ext cx="1795719" cy="750099"/>
          </a:xfrm>
          <a:prstGeom prst="cloudCallout">
            <a:avLst>
              <a:gd name="adj1" fmla="val -53812"/>
              <a:gd name="adj2" fmla="val -397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i="1" dirty="0"/>
              <a:t>Proč to nefungovalo?</a:t>
            </a:r>
          </a:p>
        </p:txBody>
      </p:sp>
      <p:sp>
        <p:nvSpPr>
          <p:cNvPr id="31" name="Myšlenková bublina: obláček 30">
            <a:extLst>
              <a:ext uri="{FF2B5EF4-FFF2-40B4-BE49-F238E27FC236}">
                <a16:creationId xmlns:a16="http://schemas.microsoft.com/office/drawing/2014/main" id="{8D2AAF77-6504-4E46-BD67-1EC7726CBC47}"/>
              </a:ext>
            </a:extLst>
          </p:cNvPr>
          <p:cNvSpPr/>
          <p:nvPr/>
        </p:nvSpPr>
        <p:spPr>
          <a:xfrm>
            <a:off x="6191857" y="5260402"/>
            <a:ext cx="1417396" cy="750099"/>
          </a:xfrm>
          <a:prstGeom prst="cloudCallout">
            <a:avLst>
              <a:gd name="adj1" fmla="val 37365"/>
              <a:gd name="adj2" fmla="val -659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i="1" dirty="0"/>
              <a:t>Co takhle zkusit…</a:t>
            </a:r>
          </a:p>
        </p:txBody>
      </p:sp>
      <p:sp>
        <p:nvSpPr>
          <p:cNvPr id="32" name="Myšlenková bublina: obláček 31">
            <a:extLst>
              <a:ext uri="{FF2B5EF4-FFF2-40B4-BE49-F238E27FC236}">
                <a16:creationId xmlns:a16="http://schemas.microsoft.com/office/drawing/2014/main" id="{C256AE82-DE6F-41D0-A2D5-EAF3832C2A83}"/>
              </a:ext>
            </a:extLst>
          </p:cNvPr>
          <p:cNvSpPr/>
          <p:nvPr/>
        </p:nvSpPr>
        <p:spPr>
          <a:xfrm>
            <a:off x="6096000" y="3026665"/>
            <a:ext cx="1521906" cy="670916"/>
          </a:xfrm>
          <a:prstGeom prst="cloudCallout">
            <a:avLst>
              <a:gd name="adj1" fmla="val 36071"/>
              <a:gd name="adj2" fmla="val 6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i="1" dirty="0"/>
              <a:t>Franto, ty půjdeš…</a:t>
            </a:r>
          </a:p>
        </p:txBody>
      </p:sp>
    </p:spTree>
    <p:extLst>
      <p:ext uri="{BB962C8B-B14F-4D97-AF65-F5344CB8AC3E}">
        <p14:creationId xmlns:p14="http://schemas.microsoft.com/office/powerpoint/2010/main" val="1658437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>
            <a:extLst>
              <a:ext uri="{FF2B5EF4-FFF2-40B4-BE49-F238E27FC236}">
                <a16:creationId xmlns:a16="http://schemas.microsoft.com/office/drawing/2014/main" id="{785ACBD3-EFA7-43C3-8F71-D5FA5569C4AC}"/>
              </a:ext>
            </a:extLst>
          </p:cNvPr>
          <p:cNvSpPr>
            <a:spLocks/>
          </p:cNvSpPr>
          <p:nvPr/>
        </p:nvSpPr>
        <p:spPr bwMode="auto">
          <a:xfrm>
            <a:off x="323836" y="656216"/>
            <a:ext cx="1689100" cy="2417763"/>
          </a:xfrm>
          <a:custGeom>
            <a:avLst/>
            <a:gdLst>
              <a:gd name="T0" fmla="*/ 444 w 444"/>
              <a:gd name="T1" fmla="*/ 118 h 635"/>
              <a:gd name="T2" fmla="*/ 418 w 444"/>
              <a:gd name="T3" fmla="*/ 118 h 635"/>
              <a:gd name="T4" fmla="*/ 418 w 444"/>
              <a:gd name="T5" fmla="*/ 260 h 635"/>
              <a:gd name="T6" fmla="*/ 377 w 444"/>
              <a:gd name="T7" fmla="*/ 257 h 635"/>
              <a:gd name="T8" fmla="*/ 82 w 444"/>
              <a:gd name="T9" fmla="*/ 551 h 635"/>
              <a:gd name="T10" fmla="*/ 90 w 444"/>
              <a:gd name="T11" fmla="*/ 617 h 635"/>
              <a:gd name="T12" fmla="*/ 10 w 444"/>
              <a:gd name="T13" fmla="*/ 635 h 635"/>
              <a:gd name="T14" fmla="*/ 0 w 444"/>
              <a:gd name="T15" fmla="*/ 551 h 635"/>
              <a:gd name="T16" fmla="*/ 336 w 444"/>
              <a:gd name="T17" fmla="*/ 177 h 635"/>
              <a:gd name="T18" fmla="*/ 336 w 444"/>
              <a:gd name="T19" fmla="*/ 118 h 635"/>
              <a:gd name="T20" fmla="*/ 308 w 444"/>
              <a:gd name="T21" fmla="*/ 118 h 635"/>
              <a:gd name="T22" fmla="*/ 376 w 444"/>
              <a:gd name="T23" fmla="*/ 0 h 635"/>
              <a:gd name="T24" fmla="*/ 444 w 444"/>
              <a:gd name="T25" fmla="*/ 118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4" h="635">
                <a:moveTo>
                  <a:pt x="444" y="118"/>
                </a:moveTo>
                <a:cubicBezTo>
                  <a:pt x="418" y="118"/>
                  <a:pt x="418" y="118"/>
                  <a:pt x="418" y="118"/>
                </a:cubicBezTo>
                <a:cubicBezTo>
                  <a:pt x="418" y="260"/>
                  <a:pt x="418" y="260"/>
                  <a:pt x="418" y="260"/>
                </a:cubicBezTo>
                <a:cubicBezTo>
                  <a:pt x="404" y="258"/>
                  <a:pt x="391" y="257"/>
                  <a:pt x="377" y="257"/>
                </a:cubicBezTo>
                <a:cubicBezTo>
                  <a:pt x="214" y="257"/>
                  <a:pt x="82" y="389"/>
                  <a:pt x="82" y="551"/>
                </a:cubicBezTo>
                <a:cubicBezTo>
                  <a:pt x="82" y="574"/>
                  <a:pt x="85" y="596"/>
                  <a:pt x="90" y="617"/>
                </a:cubicBezTo>
                <a:cubicBezTo>
                  <a:pt x="10" y="635"/>
                  <a:pt x="10" y="635"/>
                  <a:pt x="10" y="635"/>
                </a:cubicBezTo>
                <a:cubicBezTo>
                  <a:pt x="3" y="608"/>
                  <a:pt x="0" y="580"/>
                  <a:pt x="0" y="551"/>
                </a:cubicBezTo>
                <a:cubicBezTo>
                  <a:pt x="0" y="357"/>
                  <a:pt x="147" y="197"/>
                  <a:pt x="336" y="177"/>
                </a:cubicBezTo>
                <a:cubicBezTo>
                  <a:pt x="336" y="118"/>
                  <a:pt x="336" y="118"/>
                  <a:pt x="336" y="118"/>
                </a:cubicBezTo>
                <a:cubicBezTo>
                  <a:pt x="308" y="118"/>
                  <a:pt x="308" y="118"/>
                  <a:pt x="308" y="118"/>
                </a:cubicBezTo>
                <a:cubicBezTo>
                  <a:pt x="376" y="0"/>
                  <a:pt x="376" y="0"/>
                  <a:pt x="376" y="0"/>
                </a:cubicBezTo>
                <a:lnTo>
                  <a:pt x="444" y="1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F4B50D6-1F8D-4FDB-8830-36241907EC55}"/>
              </a:ext>
            </a:extLst>
          </p:cNvPr>
          <p:cNvSpPr txBox="1"/>
          <p:nvPr/>
        </p:nvSpPr>
        <p:spPr>
          <a:xfrm>
            <a:off x="619829" y="162596"/>
            <a:ext cx="2448494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dirty="0"/>
              <a:t>Učení ze zkušenosti</a:t>
            </a:r>
          </a:p>
        </p:txBody>
      </p:sp>
      <p:grpSp>
        <p:nvGrpSpPr>
          <p:cNvPr id="5" name="Google Shape;253;p20">
            <a:extLst>
              <a:ext uri="{FF2B5EF4-FFF2-40B4-BE49-F238E27FC236}">
                <a16:creationId xmlns:a16="http://schemas.microsoft.com/office/drawing/2014/main" id="{04D302F6-BC81-4106-8752-C305520F3013}"/>
              </a:ext>
            </a:extLst>
          </p:cNvPr>
          <p:cNvGrpSpPr/>
          <p:nvPr/>
        </p:nvGrpSpPr>
        <p:grpSpPr>
          <a:xfrm>
            <a:off x="8305533" y="2760752"/>
            <a:ext cx="2512800" cy="3091048"/>
            <a:chOff x="6229150" y="2070564"/>
            <a:chExt cx="1884600" cy="2318286"/>
          </a:xfrm>
        </p:grpSpPr>
        <p:grpSp>
          <p:nvGrpSpPr>
            <p:cNvPr id="6" name="Google Shape;254;p20">
              <a:extLst>
                <a:ext uri="{FF2B5EF4-FFF2-40B4-BE49-F238E27FC236}">
                  <a16:creationId xmlns:a16="http://schemas.microsoft.com/office/drawing/2014/main" id="{A64A05D1-EA10-49CF-8AA3-0B09E5E621AB}"/>
                </a:ext>
              </a:extLst>
            </p:cNvPr>
            <p:cNvGrpSpPr/>
            <p:nvPr/>
          </p:nvGrpSpPr>
          <p:grpSpPr>
            <a:xfrm>
              <a:off x="6955069" y="2543104"/>
              <a:ext cx="433078" cy="467150"/>
              <a:chOff x="6955069" y="2543104"/>
              <a:chExt cx="433078" cy="467150"/>
            </a:xfrm>
          </p:grpSpPr>
          <p:sp>
            <p:nvSpPr>
              <p:cNvPr id="13" name="Google Shape;255;p20">
                <a:extLst>
                  <a:ext uri="{FF2B5EF4-FFF2-40B4-BE49-F238E27FC236}">
                    <a16:creationId xmlns:a16="http://schemas.microsoft.com/office/drawing/2014/main" id="{8281A517-2A24-461A-AE62-E0E7588BDC1D}"/>
                  </a:ext>
                </a:extLst>
              </p:cNvPr>
              <p:cNvSpPr/>
              <p:nvPr/>
            </p:nvSpPr>
            <p:spPr>
              <a:xfrm>
                <a:off x="7024558" y="2612565"/>
                <a:ext cx="293105" cy="397690"/>
              </a:xfrm>
              <a:custGeom>
                <a:avLst/>
                <a:gdLst/>
                <a:ahLst/>
                <a:cxnLst/>
                <a:rect l="l" t="t" r="r" b="b"/>
                <a:pathLst>
                  <a:path w="10347" h="14039" extrusionOk="0">
                    <a:moveTo>
                      <a:pt x="5191" y="608"/>
                    </a:moveTo>
                    <a:cubicBezTo>
                      <a:pt x="7715" y="608"/>
                      <a:pt x="9763" y="2668"/>
                      <a:pt x="9763" y="5192"/>
                    </a:cubicBezTo>
                    <a:cubicBezTo>
                      <a:pt x="9763" y="7180"/>
                      <a:pt x="8477" y="8931"/>
                      <a:pt x="6596" y="9550"/>
                    </a:cubicBezTo>
                    <a:cubicBezTo>
                      <a:pt x="6465" y="9597"/>
                      <a:pt x="6358" y="9705"/>
                      <a:pt x="6358" y="9835"/>
                    </a:cubicBezTo>
                    <a:lnTo>
                      <a:pt x="6358" y="10455"/>
                    </a:lnTo>
                    <a:lnTo>
                      <a:pt x="3977" y="10455"/>
                    </a:lnTo>
                    <a:lnTo>
                      <a:pt x="3977" y="9835"/>
                    </a:lnTo>
                    <a:cubicBezTo>
                      <a:pt x="3977" y="9705"/>
                      <a:pt x="3881" y="9597"/>
                      <a:pt x="3762" y="9550"/>
                    </a:cubicBezTo>
                    <a:cubicBezTo>
                      <a:pt x="1869" y="8931"/>
                      <a:pt x="607" y="7180"/>
                      <a:pt x="607" y="5192"/>
                    </a:cubicBezTo>
                    <a:cubicBezTo>
                      <a:pt x="607" y="2668"/>
                      <a:pt x="2655" y="608"/>
                      <a:pt x="5191" y="608"/>
                    </a:cubicBezTo>
                    <a:close/>
                    <a:moveTo>
                      <a:pt x="6358" y="11050"/>
                    </a:moveTo>
                    <a:lnTo>
                      <a:pt x="6358" y="12538"/>
                    </a:lnTo>
                    <a:lnTo>
                      <a:pt x="6108" y="12538"/>
                    </a:lnTo>
                    <a:cubicBezTo>
                      <a:pt x="5929" y="12538"/>
                      <a:pt x="5763" y="12669"/>
                      <a:pt x="5763" y="12836"/>
                    </a:cubicBezTo>
                    <a:lnTo>
                      <a:pt x="5763" y="13431"/>
                    </a:lnTo>
                    <a:lnTo>
                      <a:pt x="4572" y="13431"/>
                    </a:lnTo>
                    <a:lnTo>
                      <a:pt x="4572" y="12836"/>
                    </a:lnTo>
                    <a:cubicBezTo>
                      <a:pt x="4572" y="12669"/>
                      <a:pt x="4441" y="12538"/>
                      <a:pt x="4274" y="12538"/>
                    </a:cubicBezTo>
                    <a:lnTo>
                      <a:pt x="3977" y="12538"/>
                    </a:lnTo>
                    <a:lnTo>
                      <a:pt x="3977" y="11050"/>
                    </a:lnTo>
                    <a:close/>
                    <a:moveTo>
                      <a:pt x="5191" y="1"/>
                    </a:moveTo>
                    <a:cubicBezTo>
                      <a:pt x="2322" y="1"/>
                      <a:pt x="0" y="2335"/>
                      <a:pt x="0" y="5192"/>
                    </a:cubicBezTo>
                    <a:cubicBezTo>
                      <a:pt x="0" y="7371"/>
                      <a:pt x="1298" y="9300"/>
                      <a:pt x="3381" y="10062"/>
                    </a:cubicBezTo>
                    <a:lnTo>
                      <a:pt x="3381" y="12836"/>
                    </a:lnTo>
                    <a:cubicBezTo>
                      <a:pt x="3381" y="13014"/>
                      <a:pt x="3489" y="13145"/>
                      <a:pt x="3655" y="13145"/>
                    </a:cubicBezTo>
                    <a:lnTo>
                      <a:pt x="3977" y="13145"/>
                    </a:lnTo>
                    <a:lnTo>
                      <a:pt x="3977" y="13753"/>
                    </a:lnTo>
                    <a:cubicBezTo>
                      <a:pt x="3977" y="13931"/>
                      <a:pt x="4096" y="14038"/>
                      <a:pt x="4274" y="14038"/>
                    </a:cubicBezTo>
                    <a:lnTo>
                      <a:pt x="6108" y="14038"/>
                    </a:lnTo>
                    <a:cubicBezTo>
                      <a:pt x="6275" y="14038"/>
                      <a:pt x="6358" y="13931"/>
                      <a:pt x="6358" y="13753"/>
                    </a:cubicBezTo>
                    <a:lnTo>
                      <a:pt x="6358" y="13134"/>
                    </a:lnTo>
                    <a:lnTo>
                      <a:pt x="6715" y="13134"/>
                    </a:lnTo>
                    <a:cubicBezTo>
                      <a:pt x="6882" y="13134"/>
                      <a:pt x="6953" y="13014"/>
                      <a:pt x="6953" y="12836"/>
                    </a:cubicBezTo>
                    <a:lnTo>
                      <a:pt x="6953" y="10062"/>
                    </a:lnTo>
                    <a:cubicBezTo>
                      <a:pt x="9037" y="9300"/>
                      <a:pt x="10347" y="7371"/>
                      <a:pt x="10347" y="5192"/>
                    </a:cubicBezTo>
                    <a:cubicBezTo>
                      <a:pt x="10347" y="2335"/>
                      <a:pt x="8049" y="1"/>
                      <a:pt x="519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" name="Google Shape;256;p20">
                <a:extLst>
                  <a:ext uri="{FF2B5EF4-FFF2-40B4-BE49-F238E27FC236}">
                    <a16:creationId xmlns:a16="http://schemas.microsoft.com/office/drawing/2014/main" id="{70D955AE-6769-43C2-BC08-A5005FD509B7}"/>
                  </a:ext>
                </a:extLst>
              </p:cNvPr>
              <p:cNvSpPr/>
              <p:nvPr/>
            </p:nvSpPr>
            <p:spPr>
              <a:xfrm>
                <a:off x="7162487" y="2543104"/>
                <a:ext cx="16883" cy="51953"/>
              </a:xfrm>
              <a:custGeom>
                <a:avLst/>
                <a:gdLst/>
                <a:ahLst/>
                <a:cxnLst/>
                <a:rect l="l" t="t" r="r" b="b"/>
                <a:pathLst>
                  <a:path w="596" h="1834" extrusionOk="0">
                    <a:moveTo>
                      <a:pt x="298" y="0"/>
                    </a:moveTo>
                    <a:cubicBezTo>
                      <a:pt x="132" y="0"/>
                      <a:pt x="1" y="143"/>
                      <a:pt x="1" y="310"/>
                    </a:cubicBezTo>
                    <a:lnTo>
                      <a:pt x="1" y="1536"/>
                    </a:lnTo>
                    <a:cubicBezTo>
                      <a:pt x="1" y="1703"/>
                      <a:pt x="132" y="1834"/>
                      <a:pt x="298" y="1834"/>
                    </a:cubicBezTo>
                    <a:cubicBezTo>
                      <a:pt x="465" y="1834"/>
                      <a:pt x="596" y="1703"/>
                      <a:pt x="596" y="1536"/>
                    </a:cubicBezTo>
                    <a:lnTo>
                      <a:pt x="596" y="310"/>
                    </a:lnTo>
                    <a:cubicBezTo>
                      <a:pt x="596" y="143"/>
                      <a:pt x="465" y="0"/>
                      <a:pt x="2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" name="Google Shape;257;p20">
                <a:extLst>
                  <a:ext uri="{FF2B5EF4-FFF2-40B4-BE49-F238E27FC236}">
                    <a16:creationId xmlns:a16="http://schemas.microsoft.com/office/drawing/2014/main" id="{765EEC89-C6A4-449E-B00C-311E46D3B7FF}"/>
                  </a:ext>
                </a:extLst>
              </p:cNvPr>
              <p:cNvSpPr/>
              <p:nvPr/>
            </p:nvSpPr>
            <p:spPr>
              <a:xfrm>
                <a:off x="7336195" y="2752873"/>
                <a:ext cx="51953" cy="16912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597" extrusionOk="0">
                    <a:moveTo>
                      <a:pt x="298" y="1"/>
                    </a:moveTo>
                    <a:cubicBezTo>
                      <a:pt x="131" y="1"/>
                      <a:pt x="0" y="132"/>
                      <a:pt x="0" y="299"/>
                    </a:cubicBezTo>
                    <a:cubicBezTo>
                      <a:pt x="0" y="465"/>
                      <a:pt x="131" y="596"/>
                      <a:pt x="298" y="596"/>
                    </a:cubicBezTo>
                    <a:lnTo>
                      <a:pt x="1524" y="596"/>
                    </a:lnTo>
                    <a:cubicBezTo>
                      <a:pt x="1691" y="596"/>
                      <a:pt x="1834" y="465"/>
                      <a:pt x="1834" y="299"/>
                    </a:cubicBezTo>
                    <a:cubicBezTo>
                      <a:pt x="1834" y="132"/>
                      <a:pt x="1691" y="1"/>
                      <a:pt x="15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" name="Google Shape;258;p20">
                <a:extLst>
                  <a:ext uri="{FF2B5EF4-FFF2-40B4-BE49-F238E27FC236}">
                    <a16:creationId xmlns:a16="http://schemas.microsoft.com/office/drawing/2014/main" id="{E3536116-3476-47DF-82EE-8A6599EC2AE2}"/>
                  </a:ext>
                </a:extLst>
              </p:cNvPr>
              <p:cNvSpPr/>
              <p:nvPr/>
            </p:nvSpPr>
            <p:spPr>
              <a:xfrm>
                <a:off x="6955069" y="2752873"/>
                <a:ext cx="51953" cy="16912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597" extrusionOk="0">
                    <a:moveTo>
                      <a:pt x="298" y="1"/>
                    </a:moveTo>
                    <a:cubicBezTo>
                      <a:pt x="131" y="1"/>
                      <a:pt x="0" y="132"/>
                      <a:pt x="0" y="299"/>
                    </a:cubicBezTo>
                    <a:cubicBezTo>
                      <a:pt x="0" y="465"/>
                      <a:pt x="131" y="596"/>
                      <a:pt x="298" y="596"/>
                    </a:cubicBezTo>
                    <a:lnTo>
                      <a:pt x="1524" y="596"/>
                    </a:lnTo>
                    <a:cubicBezTo>
                      <a:pt x="1691" y="596"/>
                      <a:pt x="1834" y="465"/>
                      <a:pt x="1834" y="299"/>
                    </a:cubicBezTo>
                    <a:cubicBezTo>
                      <a:pt x="1834" y="132"/>
                      <a:pt x="1691" y="1"/>
                      <a:pt x="15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" name="Google Shape;259;p20">
                <a:extLst>
                  <a:ext uri="{FF2B5EF4-FFF2-40B4-BE49-F238E27FC236}">
                    <a16:creationId xmlns:a16="http://schemas.microsoft.com/office/drawing/2014/main" id="{5F6A6733-FDB5-4262-8A68-75CC39174E0F}"/>
                  </a:ext>
                </a:extLst>
              </p:cNvPr>
              <p:cNvSpPr/>
              <p:nvPr/>
            </p:nvSpPr>
            <p:spPr>
              <a:xfrm>
                <a:off x="7284581" y="2603981"/>
                <a:ext cx="43539" cy="42010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483" extrusionOk="0">
                    <a:moveTo>
                      <a:pt x="1197" y="0"/>
                    </a:moveTo>
                    <a:cubicBezTo>
                      <a:pt x="1117" y="0"/>
                      <a:pt x="1037" y="30"/>
                      <a:pt x="977" y="90"/>
                    </a:cubicBezTo>
                    <a:lnTo>
                      <a:pt x="120" y="959"/>
                    </a:lnTo>
                    <a:cubicBezTo>
                      <a:pt x="1" y="1078"/>
                      <a:pt x="1" y="1268"/>
                      <a:pt x="120" y="1387"/>
                    </a:cubicBezTo>
                    <a:cubicBezTo>
                      <a:pt x="179" y="1447"/>
                      <a:pt x="251" y="1483"/>
                      <a:pt x="334" y="1483"/>
                    </a:cubicBezTo>
                    <a:cubicBezTo>
                      <a:pt x="406" y="1483"/>
                      <a:pt x="489" y="1447"/>
                      <a:pt x="548" y="1387"/>
                    </a:cubicBezTo>
                    <a:lnTo>
                      <a:pt x="1418" y="530"/>
                    </a:lnTo>
                    <a:cubicBezTo>
                      <a:pt x="1537" y="411"/>
                      <a:pt x="1537" y="209"/>
                      <a:pt x="1418" y="90"/>
                    </a:cubicBezTo>
                    <a:cubicBezTo>
                      <a:pt x="1358" y="30"/>
                      <a:pt x="1278" y="0"/>
                      <a:pt x="11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" name="Google Shape;260;p20">
                <a:extLst>
                  <a:ext uri="{FF2B5EF4-FFF2-40B4-BE49-F238E27FC236}">
                    <a16:creationId xmlns:a16="http://schemas.microsoft.com/office/drawing/2014/main" id="{CF2B6E5E-CB40-4C6C-95E4-966104BEDDF3}"/>
                  </a:ext>
                </a:extLst>
              </p:cNvPr>
              <p:cNvSpPr/>
              <p:nvPr/>
            </p:nvSpPr>
            <p:spPr>
              <a:xfrm>
                <a:off x="7015096" y="2873466"/>
                <a:ext cx="43539" cy="42010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483" extrusionOk="0">
                    <a:moveTo>
                      <a:pt x="1193" y="0"/>
                    </a:moveTo>
                    <a:cubicBezTo>
                      <a:pt x="1114" y="0"/>
                      <a:pt x="1036" y="30"/>
                      <a:pt x="977" y="90"/>
                    </a:cubicBezTo>
                    <a:lnTo>
                      <a:pt x="120" y="959"/>
                    </a:lnTo>
                    <a:cubicBezTo>
                      <a:pt x="1" y="1078"/>
                      <a:pt x="1" y="1268"/>
                      <a:pt x="120" y="1387"/>
                    </a:cubicBezTo>
                    <a:cubicBezTo>
                      <a:pt x="179" y="1447"/>
                      <a:pt x="251" y="1483"/>
                      <a:pt x="334" y="1483"/>
                    </a:cubicBezTo>
                    <a:cubicBezTo>
                      <a:pt x="405" y="1483"/>
                      <a:pt x="489" y="1447"/>
                      <a:pt x="548" y="1387"/>
                    </a:cubicBezTo>
                    <a:lnTo>
                      <a:pt x="1417" y="530"/>
                    </a:lnTo>
                    <a:cubicBezTo>
                      <a:pt x="1537" y="411"/>
                      <a:pt x="1537" y="221"/>
                      <a:pt x="1417" y="90"/>
                    </a:cubicBezTo>
                    <a:cubicBezTo>
                      <a:pt x="1352" y="30"/>
                      <a:pt x="1272" y="0"/>
                      <a:pt x="11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" name="Google Shape;261;p20">
                <a:extLst>
                  <a:ext uri="{FF2B5EF4-FFF2-40B4-BE49-F238E27FC236}">
                    <a16:creationId xmlns:a16="http://schemas.microsoft.com/office/drawing/2014/main" id="{4D33DF0F-4FD0-4AC9-9D0A-99FB602197C2}"/>
                  </a:ext>
                </a:extLst>
              </p:cNvPr>
              <p:cNvSpPr/>
              <p:nvPr/>
            </p:nvSpPr>
            <p:spPr>
              <a:xfrm>
                <a:off x="7284581" y="2873466"/>
                <a:ext cx="43539" cy="42010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483" extrusionOk="0">
                    <a:moveTo>
                      <a:pt x="334" y="0"/>
                    </a:moveTo>
                    <a:cubicBezTo>
                      <a:pt x="257" y="0"/>
                      <a:pt x="179" y="30"/>
                      <a:pt x="120" y="90"/>
                    </a:cubicBezTo>
                    <a:cubicBezTo>
                      <a:pt x="1" y="221"/>
                      <a:pt x="1" y="411"/>
                      <a:pt x="120" y="530"/>
                    </a:cubicBezTo>
                    <a:lnTo>
                      <a:pt x="977" y="1387"/>
                    </a:lnTo>
                    <a:cubicBezTo>
                      <a:pt x="1037" y="1447"/>
                      <a:pt x="1120" y="1483"/>
                      <a:pt x="1191" y="1483"/>
                    </a:cubicBezTo>
                    <a:cubicBezTo>
                      <a:pt x="1275" y="1483"/>
                      <a:pt x="1358" y="1447"/>
                      <a:pt x="1418" y="1387"/>
                    </a:cubicBezTo>
                    <a:cubicBezTo>
                      <a:pt x="1537" y="1268"/>
                      <a:pt x="1537" y="1078"/>
                      <a:pt x="1418" y="959"/>
                    </a:cubicBezTo>
                    <a:lnTo>
                      <a:pt x="548" y="90"/>
                    </a:lnTo>
                    <a:cubicBezTo>
                      <a:pt x="489" y="30"/>
                      <a:pt x="411" y="0"/>
                      <a:pt x="3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" name="Google Shape;262;p20">
                <a:extLst>
                  <a:ext uri="{FF2B5EF4-FFF2-40B4-BE49-F238E27FC236}">
                    <a16:creationId xmlns:a16="http://schemas.microsoft.com/office/drawing/2014/main" id="{B879CDE4-1890-432A-BE68-73674D56C007}"/>
                  </a:ext>
                </a:extLst>
              </p:cNvPr>
              <p:cNvSpPr/>
              <p:nvPr/>
            </p:nvSpPr>
            <p:spPr>
              <a:xfrm>
                <a:off x="7015096" y="2603981"/>
                <a:ext cx="43539" cy="42010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483" extrusionOk="0">
                    <a:moveTo>
                      <a:pt x="334" y="0"/>
                    </a:moveTo>
                    <a:cubicBezTo>
                      <a:pt x="257" y="0"/>
                      <a:pt x="179" y="30"/>
                      <a:pt x="120" y="90"/>
                    </a:cubicBezTo>
                    <a:cubicBezTo>
                      <a:pt x="1" y="209"/>
                      <a:pt x="1" y="411"/>
                      <a:pt x="120" y="530"/>
                    </a:cubicBezTo>
                    <a:lnTo>
                      <a:pt x="977" y="1387"/>
                    </a:lnTo>
                    <a:cubicBezTo>
                      <a:pt x="1036" y="1447"/>
                      <a:pt x="1120" y="1483"/>
                      <a:pt x="1191" y="1483"/>
                    </a:cubicBezTo>
                    <a:cubicBezTo>
                      <a:pt x="1275" y="1483"/>
                      <a:pt x="1358" y="1447"/>
                      <a:pt x="1417" y="1387"/>
                    </a:cubicBezTo>
                    <a:cubicBezTo>
                      <a:pt x="1537" y="1268"/>
                      <a:pt x="1537" y="1078"/>
                      <a:pt x="1417" y="959"/>
                    </a:cubicBezTo>
                    <a:lnTo>
                      <a:pt x="548" y="90"/>
                    </a:lnTo>
                    <a:cubicBezTo>
                      <a:pt x="489" y="30"/>
                      <a:pt x="411" y="0"/>
                      <a:pt x="3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7" name="Google Shape;263;p20">
              <a:extLst>
                <a:ext uri="{FF2B5EF4-FFF2-40B4-BE49-F238E27FC236}">
                  <a16:creationId xmlns:a16="http://schemas.microsoft.com/office/drawing/2014/main" id="{F735AAB3-8F5B-41F7-A25B-76B7A468E4CE}"/>
                </a:ext>
              </a:extLst>
            </p:cNvPr>
            <p:cNvSpPr/>
            <p:nvPr/>
          </p:nvSpPr>
          <p:spPr>
            <a:xfrm>
              <a:off x="6459282" y="2070564"/>
              <a:ext cx="1424335" cy="1424335"/>
            </a:xfrm>
            <a:custGeom>
              <a:avLst/>
              <a:gdLst/>
              <a:ahLst/>
              <a:cxnLst/>
              <a:rect l="l" t="t" r="r" b="b"/>
              <a:pathLst>
                <a:path w="50281" h="50281" extrusionOk="0">
                  <a:moveTo>
                    <a:pt x="25146" y="4430"/>
                  </a:moveTo>
                  <a:cubicBezTo>
                    <a:pt x="36552" y="4430"/>
                    <a:pt x="45851" y="13717"/>
                    <a:pt x="45851" y="25135"/>
                  </a:cubicBezTo>
                  <a:cubicBezTo>
                    <a:pt x="45851" y="36553"/>
                    <a:pt x="36552" y="45840"/>
                    <a:pt x="25146" y="45840"/>
                  </a:cubicBezTo>
                  <a:cubicBezTo>
                    <a:pt x="13728" y="45840"/>
                    <a:pt x="4441" y="36553"/>
                    <a:pt x="4441" y="25135"/>
                  </a:cubicBezTo>
                  <a:cubicBezTo>
                    <a:pt x="4441" y="13717"/>
                    <a:pt x="13728" y="4430"/>
                    <a:pt x="25146" y="4430"/>
                  </a:cubicBezTo>
                  <a:close/>
                  <a:moveTo>
                    <a:pt x="25146" y="1"/>
                  </a:moveTo>
                  <a:cubicBezTo>
                    <a:pt x="11263" y="1"/>
                    <a:pt x="0" y="11252"/>
                    <a:pt x="0" y="25135"/>
                  </a:cubicBezTo>
                  <a:cubicBezTo>
                    <a:pt x="0" y="39017"/>
                    <a:pt x="11263" y="50281"/>
                    <a:pt x="25146" y="50281"/>
                  </a:cubicBezTo>
                  <a:cubicBezTo>
                    <a:pt x="39029" y="50281"/>
                    <a:pt x="50280" y="39017"/>
                    <a:pt x="50280" y="25135"/>
                  </a:cubicBezTo>
                  <a:cubicBezTo>
                    <a:pt x="50280" y="11252"/>
                    <a:pt x="39029" y="1"/>
                    <a:pt x="25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" name="Google Shape;264;p20">
              <a:extLst>
                <a:ext uri="{FF2B5EF4-FFF2-40B4-BE49-F238E27FC236}">
                  <a16:creationId xmlns:a16="http://schemas.microsoft.com/office/drawing/2014/main" id="{CEC20C58-81A0-4B0E-8E33-3E06D21F22E4}"/>
                </a:ext>
              </a:extLst>
            </p:cNvPr>
            <p:cNvSpPr/>
            <p:nvPr/>
          </p:nvSpPr>
          <p:spPr>
            <a:xfrm>
              <a:off x="6459272" y="2070564"/>
              <a:ext cx="1424335" cy="724164"/>
            </a:xfrm>
            <a:custGeom>
              <a:avLst/>
              <a:gdLst/>
              <a:ahLst/>
              <a:cxnLst/>
              <a:rect l="l" t="t" r="r" b="b"/>
              <a:pathLst>
                <a:path w="50281" h="25564" extrusionOk="0">
                  <a:moveTo>
                    <a:pt x="25146" y="1"/>
                  </a:moveTo>
                  <a:cubicBezTo>
                    <a:pt x="11263" y="1"/>
                    <a:pt x="0" y="11252"/>
                    <a:pt x="0" y="25135"/>
                  </a:cubicBezTo>
                  <a:cubicBezTo>
                    <a:pt x="0" y="25278"/>
                    <a:pt x="12" y="25420"/>
                    <a:pt x="12" y="25563"/>
                  </a:cubicBezTo>
                  <a:lnTo>
                    <a:pt x="4453" y="25563"/>
                  </a:lnTo>
                  <a:cubicBezTo>
                    <a:pt x="4441" y="25420"/>
                    <a:pt x="4441" y="25278"/>
                    <a:pt x="4441" y="25135"/>
                  </a:cubicBezTo>
                  <a:cubicBezTo>
                    <a:pt x="4441" y="13717"/>
                    <a:pt x="13728" y="4430"/>
                    <a:pt x="25146" y="4430"/>
                  </a:cubicBezTo>
                  <a:cubicBezTo>
                    <a:pt x="36552" y="4430"/>
                    <a:pt x="45851" y="13717"/>
                    <a:pt x="45851" y="25135"/>
                  </a:cubicBezTo>
                  <a:cubicBezTo>
                    <a:pt x="45851" y="25278"/>
                    <a:pt x="45839" y="25420"/>
                    <a:pt x="45839" y="25563"/>
                  </a:cubicBezTo>
                  <a:lnTo>
                    <a:pt x="50268" y="25563"/>
                  </a:lnTo>
                  <a:cubicBezTo>
                    <a:pt x="50268" y="25420"/>
                    <a:pt x="50280" y="25278"/>
                    <a:pt x="50280" y="25135"/>
                  </a:cubicBezTo>
                  <a:cubicBezTo>
                    <a:pt x="50280" y="11252"/>
                    <a:pt x="39029" y="1"/>
                    <a:pt x="25146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" name="Google Shape;265;p20">
              <a:extLst>
                <a:ext uri="{FF2B5EF4-FFF2-40B4-BE49-F238E27FC236}">
                  <a16:creationId xmlns:a16="http://schemas.microsoft.com/office/drawing/2014/main" id="{272FCD17-86B0-4AB7-BDB4-FD1E95F17377}"/>
                </a:ext>
              </a:extLst>
            </p:cNvPr>
            <p:cNvSpPr/>
            <p:nvPr/>
          </p:nvSpPr>
          <p:spPr>
            <a:xfrm>
              <a:off x="7694034" y="2662819"/>
              <a:ext cx="263786" cy="263786"/>
            </a:xfrm>
            <a:custGeom>
              <a:avLst/>
              <a:gdLst/>
              <a:ahLst/>
              <a:cxnLst/>
              <a:rect l="l" t="t" r="r" b="b"/>
              <a:pathLst>
                <a:path w="9312" h="9312" extrusionOk="0">
                  <a:moveTo>
                    <a:pt x="4656" y="1"/>
                  </a:moveTo>
                  <a:cubicBezTo>
                    <a:pt x="2085" y="1"/>
                    <a:pt x="1" y="2085"/>
                    <a:pt x="1" y="4656"/>
                  </a:cubicBezTo>
                  <a:cubicBezTo>
                    <a:pt x="1" y="7228"/>
                    <a:pt x="2085" y="9312"/>
                    <a:pt x="4656" y="9312"/>
                  </a:cubicBezTo>
                  <a:cubicBezTo>
                    <a:pt x="7228" y="9312"/>
                    <a:pt x="9312" y="7228"/>
                    <a:pt x="9312" y="4656"/>
                  </a:cubicBezTo>
                  <a:cubicBezTo>
                    <a:pt x="9312" y="2085"/>
                    <a:pt x="7228" y="1"/>
                    <a:pt x="4656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" name="Google Shape;266;p20">
              <a:extLst>
                <a:ext uri="{FF2B5EF4-FFF2-40B4-BE49-F238E27FC236}">
                  <a16:creationId xmlns:a16="http://schemas.microsoft.com/office/drawing/2014/main" id="{E9D38050-F136-4422-ADF6-DE31CA4FFA5F}"/>
                </a:ext>
              </a:extLst>
            </p:cNvPr>
            <p:cNvSpPr/>
            <p:nvPr/>
          </p:nvSpPr>
          <p:spPr>
            <a:xfrm>
              <a:off x="7750039" y="2718823"/>
              <a:ext cx="151467" cy="151467"/>
            </a:xfrm>
            <a:custGeom>
              <a:avLst/>
              <a:gdLst/>
              <a:ahLst/>
              <a:cxnLst/>
              <a:rect l="l" t="t" r="r" b="b"/>
              <a:pathLst>
                <a:path w="5347" h="5347" extrusionOk="0">
                  <a:moveTo>
                    <a:pt x="2679" y="0"/>
                  </a:moveTo>
                  <a:cubicBezTo>
                    <a:pt x="1203" y="0"/>
                    <a:pt x="0" y="1191"/>
                    <a:pt x="0" y="2679"/>
                  </a:cubicBezTo>
                  <a:cubicBezTo>
                    <a:pt x="0" y="4156"/>
                    <a:pt x="1203" y="5346"/>
                    <a:pt x="2679" y="5346"/>
                  </a:cubicBezTo>
                  <a:cubicBezTo>
                    <a:pt x="4156" y="5346"/>
                    <a:pt x="5346" y="4156"/>
                    <a:pt x="5346" y="2679"/>
                  </a:cubicBezTo>
                  <a:cubicBezTo>
                    <a:pt x="5346" y="1191"/>
                    <a:pt x="4156" y="0"/>
                    <a:pt x="26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" name="Google Shape;267;p20">
              <a:extLst>
                <a:ext uri="{FF2B5EF4-FFF2-40B4-BE49-F238E27FC236}">
                  <a16:creationId xmlns:a16="http://schemas.microsoft.com/office/drawing/2014/main" id="{A4312459-1D3C-4AC5-BCCF-16D0B6D58886}"/>
                </a:ext>
              </a:extLst>
            </p:cNvPr>
            <p:cNvSpPr txBox="1"/>
            <p:nvPr/>
          </p:nvSpPr>
          <p:spPr>
            <a:xfrm>
              <a:off x="6229150" y="3507100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cs-CZ" sz="2267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Transfer</a:t>
              </a:r>
              <a:endParaRPr sz="2267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" name="Google Shape;268;p20">
              <a:extLst>
                <a:ext uri="{FF2B5EF4-FFF2-40B4-BE49-F238E27FC236}">
                  <a16:creationId xmlns:a16="http://schemas.microsoft.com/office/drawing/2014/main" id="{ECCA2325-E44A-4458-BD65-240B6329FD5A}"/>
                </a:ext>
              </a:extLst>
            </p:cNvPr>
            <p:cNvSpPr txBox="1"/>
            <p:nvPr/>
          </p:nvSpPr>
          <p:spPr>
            <a:xfrm>
              <a:off x="6229150" y="3853950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cs-CZ" sz="16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Co na základě toho zkusíme příště dělat? Jak tu zkušenost využít?</a:t>
              </a:r>
              <a:endParaRPr sz="16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1" name="Google Shape;269;p20">
            <a:extLst>
              <a:ext uri="{FF2B5EF4-FFF2-40B4-BE49-F238E27FC236}">
                <a16:creationId xmlns:a16="http://schemas.microsoft.com/office/drawing/2014/main" id="{2E1AD2B2-3FA8-4B0D-8F0E-91F5EBBB435C}"/>
              </a:ext>
            </a:extLst>
          </p:cNvPr>
          <p:cNvGrpSpPr/>
          <p:nvPr/>
        </p:nvGrpSpPr>
        <p:grpSpPr>
          <a:xfrm>
            <a:off x="6574135" y="1483484"/>
            <a:ext cx="2512800" cy="3176400"/>
            <a:chOff x="4930613" y="1112613"/>
            <a:chExt cx="1884600" cy="2382300"/>
          </a:xfrm>
        </p:grpSpPr>
        <p:sp>
          <p:nvSpPr>
            <p:cNvPr id="23" name="Google Shape;271;p20">
              <a:extLst>
                <a:ext uri="{FF2B5EF4-FFF2-40B4-BE49-F238E27FC236}">
                  <a16:creationId xmlns:a16="http://schemas.microsoft.com/office/drawing/2014/main" id="{07DB5D80-36E9-42A2-A6D3-3F1C93B5628E}"/>
                </a:ext>
              </a:extLst>
            </p:cNvPr>
            <p:cNvSpPr/>
            <p:nvPr/>
          </p:nvSpPr>
          <p:spPr>
            <a:xfrm>
              <a:off x="5160743" y="2070564"/>
              <a:ext cx="1424335" cy="1424335"/>
            </a:xfrm>
            <a:custGeom>
              <a:avLst/>
              <a:gdLst/>
              <a:ahLst/>
              <a:cxnLst/>
              <a:rect l="l" t="t" r="r" b="b"/>
              <a:pathLst>
                <a:path w="50281" h="50281" extrusionOk="0">
                  <a:moveTo>
                    <a:pt x="25134" y="4430"/>
                  </a:moveTo>
                  <a:cubicBezTo>
                    <a:pt x="36552" y="4430"/>
                    <a:pt x="45839" y="13717"/>
                    <a:pt x="45839" y="25135"/>
                  </a:cubicBezTo>
                  <a:cubicBezTo>
                    <a:pt x="45839" y="36553"/>
                    <a:pt x="36552" y="45840"/>
                    <a:pt x="25134" y="45840"/>
                  </a:cubicBezTo>
                  <a:cubicBezTo>
                    <a:pt x="13716" y="45840"/>
                    <a:pt x="4429" y="36553"/>
                    <a:pt x="4429" y="25135"/>
                  </a:cubicBezTo>
                  <a:cubicBezTo>
                    <a:pt x="4429" y="13717"/>
                    <a:pt x="13716" y="4430"/>
                    <a:pt x="25134" y="4430"/>
                  </a:cubicBezTo>
                  <a:close/>
                  <a:moveTo>
                    <a:pt x="25134" y="1"/>
                  </a:moveTo>
                  <a:cubicBezTo>
                    <a:pt x="11251" y="1"/>
                    <a:pt x="0" y="11252"/>
                    <a:pt x="0" y="25135"/>
                  </a:cubicBezTo>
                  <a:cubicBezTo>
                    <a:pt x="0" y="39017"/>
                    <a:pt x="11251" y="50281"/>
                    <a:pt x="25134" y="50281"/>
                  </a:cubicBezTo>
                  <a:cubicBezTo>
                    <a:pt x="39017" y="50281"/>
                    <a:pt x="50280" y="39017"/>
                    <a:pt x="50280" y="25135"/>
                  </a:cubicBezTo>
                  <a:cubicBezTo>
                    <a:pt x="50280" y="11252"/>
                    <a:pt x="39017" y="1"/>
                    <a:pt x="25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" name="Google Shape;272;p20">
              <a:extLst>
                <a:ext uri="{FF2B5EF4-FFF2-40B4-BE49-F238E27FC236}">
                  <a16:creationId xmlns:a16="http://schemas.microsoft.com/office/drawing/2014/main" id="{A59AE747-7BFC-45E8-B019-5466CEDF3389}"/>
                </a:ext>
              </a:extLst>
            </p:cNvPr>
            <p:cNvSpPr/>
            <p:nvPr/>
          </p:nvSpPr>
          <p:spPr>
            <a:xfrm>
              <a:off x="5161054" y="2794714"/>
              <a:ext cx="1423683" cy="700199"/>
            </a:xfrm>
            <a:custGeom>
              <a:avLst/>
              <a:gdLst/>
              <a:ahLst/>
              <a:cxnLst/>
              <a:rect l="l" t="t" r="r" b="b"/>
              <a:pathLst>
                <a:path w="50258" h="24718" extrusionOk="0">
                  <a:moveTo>
                    <a:pt x="1" y="0"/>
                  </a:moveTo>
                  <a:cubicBezTo>
                    <a:pt x="227" y="13681"/>
                    <a:pt x="11383" y="24718"/>
                    <a:pt x="25123" y="24718"/>
                  </a:cubicBezTo>
                  <a:cubicBezTo>
                    <a:pt x="38875" y="24718"/>
                    <a:pt x="50031" y="13681"/>
                    <a:pt x="50257" y="0"/>
                  </a:cubicBezTo>
                  <a:lnTo>
                    <a:pt x="45816" y="0"/>
                  </a:lnTo>
                  <a:cubicBezTo>
                    <a:pt x="45590" y="11216"/>
                    <a:pt x="36398" y="20277"/>
                    <a:pt x="25123" y="20277"/>
                  </a:cubicBezTo>
                  <a:cubicBezTo>
                    <a:pt x="13848" y="20277"/>
                    <a:pt x="4656" y="11216"/>
                    <a:pt x="4430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273;p20">
              <a:extLst>
                <a:ext uri="{FF2B5EF4-FFF2-40B4-BE49-F238E27FC236}">
                  <a16:creationId xmlns:a16="http://schemas.microsoft.com/office/drawing/2014/main" id="{6648404C-A57B-4C77-AD1A-B4EED71F28F0}"/>
                </a:ext>
              </a:extLst>
            </p:cNvPr>
            <p:cNvSpPr txBox="1"/>
            <p:nvPr/>
          </p:nvSpPr>
          <p:spPr>
            <a:xfrm>
              <a:off x="4930613" y="1112613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cs-CZ" sz="2267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Zobecnění</a:t>
              </a:r>
              <a:endParaRPr sz="2267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" name="Google Shape;274;p20">
              <a:extLst>
                <a:ext uri="{FF2B5EF4-FFF2-40B4-BE49-F238E27FC236}">
                  <a16:creationId xmlns:a16="http://schemas.microsoft.com/office/drawing/2014/main" id="{01CA4FFD-7C20-4C16-B036-3B5E966ADCEE}"/>
                </a:ext>
              </a:extLst>
            </p:cNvPr>
            <p:cNvSpPr txBox="1"/>
            <p:nvPr/>
          </p:nvSpPr>
          <p:spPr>
            <a:xfrm>
              <a:off x="4930613" y="1459462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cs-CZ" sz="16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Proč se to stalo, co z toho vyplývá</a:t>
              </a:r>
              <a:endParaRPr sz="16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" name="Google Shape;275;p20">
              <a:extLst>
                <a:ext uri="{FF2B5EF4-FFF2-40B4-BE49-F238E27FC236}">
                  <a16:creationId xmlns:a16="http://schemas.microsoft.com/office/drawing/2014/main" id="{8B2BC4F7-641D-4BC8-9508-8CDE7CF4B260}"/>
                </a:ext>
              </a:extLst>
            </p:cNvPr>
            <p:cNvSpPr/>
            <p:nvPr/>
          </p:nvSpPr>
          <p:spPr>
            <a:xfrm>
              <a:off x="6392814" y="2662819"/>
              <a:ext cx="263786" cy="263786"/>
            </a:xfrm>
            <a:custGeom>
              <a:avLst/>
              <a:gdLst/>
              <a:ahLst/>
              <a:cxnLst/>
              <a:rect l="l" t="t" r="r" b="b"/>
              <a:pathLst>
                <a:path w="9312" h="9312" extrusionOk="0">
                  <a:moveTo>
                    <a:pt x="4656" y="1"/>
                  </a:moveTo>
                  <a:cubicBezTo>
                    <a:pt x="2084" y="1"/>
                    <a:pt x="1" y="2085"/>
                    <a:pt x="1" y="4656"/>
                  </a:cubicBezTo>
                  <a:cubicBezTo>
                    <a:pt x="1" y="7228"/>
                    <a:pt x="2084" y="9312"/>
                    <a:pt x="4656" y="9312"/>
                  </a:cubicBezTo>
                  <a:cubicBezTo>
                    <a:pt x="7228" y="9312"/>
                    <a:pt x="9311" y="7228"/>
                    <a:pt x="9311" y="4656"/>
                  </a:cubicBezTo>
                  <a:cubicBezTo>
                    <a:pt x="9311" y="2085"/>
                    <a:pt x="7228" y="1"/>
                    <a:pt x="4656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276;p20">
              <a:extLst>
                <a:ext uri="{FF2B5EF4-FFF2-40B4-BE49-F238E27FC236}">
                  <a16:creationId xmlns:a16="http://schemas.microsoft.com/office/drawing/2014/main" id="{128243B1-529E-4B34-9342-5812AF3FE0D7}"/>
                </a:ext>
              </a:extLst>
            </p:cNvPr>
            <p:cNvSpPr/>
            <p:nvPr/>
          </p:nvSpPr>
          <p:spPr>
            <a:xfrm>
              <a:off x="6449130" y="2718823"/>
              <a:ext cx="151467" cy="151467"/>
            </a:xfrm>
            <a:custGeom>
              <a:avLst/>
              <a:gdLst/>
              <a:ahLst/>
              <a:cxnLst/>
              <a:rect l="l" t="t" r="r" b="b"/>
              <a:pathLst>
                <a:path w="5347" h="5347" extrusionOk="0">
                  <a:moveTo>
                    <a:pt x="2668" y="0"/>
                  </a:moveTo>
                  <a:cubicBezTo>
                    <a:pt x="1192" y="0"/>
                    <a:pt x="1" y="1191"/>
                    <a:pt x="1" y="2679"/>
                  </a:cubicBezTo>
                  <a:cubicBezTo>
                    <a:pt x="1" y="4156"/>
                    <a:pt x="1192" y="5346"/>
                    <a:pt x="2668" y="5346"/>
                  </a:cubicBezTo>
                  <a:cubicBezTo>
                    <a:pt x="4144" y="5346"/>
                    <a:pt x="5347" y="4156"/>
                    <a:pt x="5347" y="2679"/>
                  </a:cubicBezTo>
                  <a:cubicBezTo>
                    <a:pt x="5347" y="1191"/>
                    <a:pt x="4144" y="0"/>
                    <a:pt x="26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9" name="Google Shape;278;p20">
            <a:extLst>
              <a:ext uri="{FF2B5EF4-FFF2-40B4-BE49-F238E27FC236}">
                <a16:creationId xmlns:a16="http://schemas.microsoft.com/office/drawing/2014/main" id="{2E2E6835-AB9B-460A-A3BB-1CB5EC4759B4}"/>
              </a:ext>
            </a:extLst>
          </p:cNvPr>
          <p:cNvGrpSpPr/>
          <p:nvPr/>
        </p:nvGrpSpPr>
        <p:grpSpPr>
          <a:xfrm>
            <a:off x="4839614" y="2760752"/>
            <a:ext cx="2512800" cy="3099197"/>
            <a:chOff x="3629713" y="2070564"/>
            <a:chExt cx="1884600" cy="2324398"/>
          </a:xfrm>
        </p:grpSpPr>
        <p:sp>
          <p:nvSpPr>
            <p:cNvPr id="31" name="Google Shape;293;p20">
              <a:extLst>
                <a:ext uri="{FF2B5EF4-FFF2-40B4-BE49-F238E27FC236}">
                  <a16:creationId xmlns:a16="http://schemas.microsoft.com/office/drawing/2014/main" id="{CB968A70-F905-4FB5-ADC8-C6D8BAE279C1}"/>
                </a:ext>
              </a:extLst>
            </p:cNvPr>
            <p:cNvSpPr/>
            <p:nvPr/>
          </p:nvSpPr>
          <p:spPr>
            <a:xfrm>
              <a:off x="3860514" y="2070564"/>
              <a:ext cx="1424335" cy="1424335"/>
            </a:xfrm>
            <a:custGeom>
              <a:avLst/>
              <a:gdLst/>
              <a:ahLst/>
              <a:cxnLst/>
              <a:rect l="l" t="t" r="r" b="b"/>
              <a:pathLst>
                <a:path w="50281" h="50281" extrusionOk="0">
                  <a:moveTo>
                    <a:pt x="25146" y="4430"/>
                  </a:moveTo>
                  <a:cubicBezTo>
                    <a:pt x="36565" y="4430"/>
                    <a:pt x="45851" y="13717"/>
                    <a:pt x="45851" y="25135"/>
                  </a:cubicBezTo>
                  <a:cubicBezTo>
                    <a:pt x="45851" y="36553"/>
                    <a:pt x="36565" y="45840"/>
                    <a:pt x="25146" y="45840"/>
                  </a:cubicBezTo>
                  <a:cubicBezTo>
                    <a:pt x="13728" y="45840"/>
                    <a:pt x="4442" y="36553"/>
                    <a:pt x="4442" y="25135"/>
                  </a:cubicBezTo>
                  <a:cubicBezTo>
                    <a:pt x="4442" y="13717"/>
                    <a:pt x="13728" y="4430"/>
                    <a:pt x="25146" y="4430"/>
                  </a:cubicBezTo>
                  <a:close/>
                  <a:moveTo>
                    <a:pt x="25146" y="1"/>
                  </a:moveTo>
                  <a:cubicBezTo>
                    <a:pt x="11264" y="1"/>
                    <a:pt x="0" y="11252"/>
                    <a:pt x="0" y="25135"/>
                  </a:cubicBezTo>
                  <a:cubicBezTo>
                    <a:pt x="0" y="39017"/>
                    <a:pt x="11264" y="50281"/>
                    <a:pt x="25146" y="50281"/>
                  </a:cubicBezTo>
                  <a:cubicBezTo>
                    <a:pt x="39029" y="50281"/>
                    <a:pt x="50281" y="39017"/>
                    <a:pt x="50281" y="25135"/>
                  </a:cubicBezTo>
                  <a:cubicBezTo>
                    <a:pt x="50281" y="11252"/>
                    <a:pt x="39029" y="1"/>
                    <a:pt x="25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" name="Google Shape;294;p20">
              <a:extLst>
                <a:ext uri="{FF2B5EF4-FFF2-40B4-BE49-F238E27FC236}">
                  <a16:creationId xmlns:a16="http://schemas.microsoft.com/office/drawing/2014/main" id="{262FFB38-3B87-41F0-8A24-B791F49023E1}"/>
                </a:ext>
              </a:extLst>
            </p:cNvPr>
            <p:cNvSpPr/>
            <p:nvPr/>
          </p:nvSpPr>
          <p:spPr>
            <a:xfrm>
              <a:off x="3860514" y="2070564"/>
              <a:ext cx="1424335" cy="724164"/>
            </a:xfrm>
            <a:custGeom>
              <a:avLst/>
              <a:gdLst/>
              <a:ahLst/>
              <a:cxnLst/>
              <a:rect l="l" t="t" r="r" b="b"/>
              <a:pathLst>
                <a:path w="50281" h="25564" extrusionOk="0">
                  <a:moveTo>
                    <a:pt x="25146" y="1"/>
                  </a:moveTo>
                  <a:cubicBezTo>
                    <a:pt x="11264" y="1"/>
                    <a:pt x="0" y="11252"/>
                    <a:pt x="0" y="25135"/>
                  </a:cubicBezTo>
                  <a:cubicBezTo>
                    <a:pt x="0" y="25278"/>
                    <a:pt x="12" y="25420"/>
                    <a:pt x="12" y="25563"/>
                  </a:cubicBezTo>
                  <a:lnTo>
                    <a:pt x="4453" y="25563"/>
                  </a:lnTo>
                  <a:cubicBezTo>
                    <a:pt x="4453" y="25420"/>
                    <a:pt x="4442" y="25278"/>
                    <a:pt x="4442" y="25135"/>
                  </a:cubicBezTo>
                  <a:cubicBezTo>
                    <a:pt x="4442" y="13717"/>
                    <a:pt x="13728" y="4430"/>
                    <a:pt x="25146" y="4430"/>
                  </a:cubicBezTo>
                  <a:cubicBezTo>
                    <a:pt x="36565" y="4430"/>
                    <a:pt x="45851" y="13717"/>
                    <a:pt x="45851" y="25135"/>
                  </a:cubicBezTo>
                  <a:cubicBezTo>
                    <a:pt x="45851" y="25278"/>
                    <a:pt x="45840" y="25420"/>
                    <a:pt x="45840" y="25563"/>
                  </a:cubicBezTo>
                  <a:lnTo>
                    <a:pt x="50269" y="25563"/>
                  </a:lnTo>
                  <a:cubicBezTo>
                    <a:pt x="50281" y="25420"/>
                    <a:pt x="50281" y="25278"/>
                    <a:pt x="50281" y="25135"/>
                  </a:cubicBezTo>
                  <a:cubicBezTo>
                    <a:pt x="50281" y="11252"/>
                    <a:pt x="39029" y="1"/>
                    <a:pt x="25146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" name="Google Shape;295;p20">
              <a:extLst>
                <a:ext uri="{FF2B5EF4-FFF2-40B4-BE49-F238E27FC236}">
                  <a16:creationId xmlns:a16="http://schemas.microsoft.com/office/drawing/2014/main" id="{A08F8ABF-9BDA-4ACB-B50B-83057F4D0D48}"/>
                </a:ext>
              </a:extLst>
            </p:cNvPr>
            <p:cNvSpPr txBox="1"/>
            <p:nvPr/>
          </p:nvSpPr>
          <p:spPr>
            <a:xfrm>
              <a:off x="3629713" y="3515263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cs-CZ" sz="2267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Reflexe</a:t>
              </a:r>
              <a:endParaRPr sz="2267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4" name="Google Shape;296;p20">
              <a:extLst>
                <a:ext uri="{FF2B5EF4-FFF2-40B4-BE49-F238E27FC236}">
                  <a16:creationId xmlns:a16="http://schemas.microsoft.com/office/drawing/2014/main" id="{F247EE15-8900-4EC0-860F-3711E1C699B3}"/>
                </a:ext>
              </a:extLst>
            </p:cNvPr>
            <p:cNvSpPr txBox="1"/>
            <p:nvPr/>
          </p:nvSpPr>
          <p:spPr>
            <a:xfrm>
              <a:off x="3629713" y="3860062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cs-CZ" sz="16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Jak to proběhlo, co se stalo</a:t>
              </a:r>
              <a:endParaRPr sz="16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" name="Google Shape;297;p20">
              <a:extLst>
                <a:ext uri="{FF2B5EF4-FFF2-40B4-BE49-F238E27FC236}">
                  <a16:creationId xmlns:a16="http://schemas.microsoft.com/office/drawing/2014/main" id="{262EF36D-E931-4C61-AF68-EF93978323BC}"/>
                </a:ext>
              </a:extLst>
            </p:cNvPr>
            <p:cNvSpPr/>
            <p:nvPr/>
          </p:nvSpPr>
          <p:spPr>
            <a:xfrm>
              <a:off x="5091934" y="2662819"/>
              <a:ext cx="263757" cy="263786"/>
            </a:xfrm>
            <a:custGeom>
              <a:avLst/>
              <a:gdLst/>
              <a:ahLst/>
              <a:cxnLst/>
              <a:rect l="l" t="t" r="r" b="b"/>
              <a:pathLst>
                <a:path w="9311" h="9312" extrusionOk="0">
                  <a:moveTo>
                    <a:pt x="4656" y="1"/>
                  </a:moveTo>
                  <a:cubicBezTo>
                    <a:pt x="2084" y="1"/>
                    <a:pt x="0" y="2085"/>
                    <a:pt x="0" y="4656"/>
                  </a:cubicBezTo>
                  <a:cubicBezTo>
                    <a:pt x="0" y="7228"/>
                    <a:pt x="2084" y="9312"/>
                    <a:pt x="4656" y="9312"/>
                  </a:cubicBezTo>
                  <a:cubicBezTo>
                    <a:pt x="7227" y="9312"/>
                    <a:pt x="9311" y="7228"/>
                    <a:pt x="9311" y="4656"/>
                  </a:cubicBezTo>
                  <a:cubicBezTo>
                    <a:pt x="9311" y="2085"/>
                    <a:pt x="7227" y="1"/>
                    <a:pt x="4656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298;p20">
              <a:extLst>
                <a:ext uri="{FF2B5EF4-FFF2-40B4-BE49-F238E27FC236}">
                  <a16:creationId xmlns:a16="http://schemas.microsoft.com/office/drawing/2014/main" id="{7A1969E5-CE8F-433F-B835-EF513AF83E84}"/>
                </a:ext>
              </a:extLst>
            </p:cNvPr>
            <p:cNvSpPr/>
            <p:nvPr/>
          </p:nvSpPr>
          <p:spPr>
            <a:xfrm>
              <a:off x="5147910" y="2718823"/>
              <a:ext cx="151807" cy="151467"/>
            </a:xfrm>
            <a:custGeom>
              <a:avLst/>
              <a:gdLst/>
              <a:ahLst/>
              <a:cxnLst/>
              <a:rect l="l" t="t" r="r" b="b"/>
              <a:pathLst>
                <a:path w="5359" h="5347" extrusionOk="0">
                  <a:moveTo>
                    <a:pt x="2680" y="0"/>
                  </a:moveTo>
                  <a:cubicBezTo>
                    <a:pt x="1203" y="0"/>
                    <a:pt x="1" y="1191"/>
                    <a:pt x="1" y="2679"/>
                  </a:cubicBezTo>
                  <a:cubicBezTo>
                    <a:pt x="1" y="4156"/>
                    <a:pt x="1203" y="5346"/>
                    <a:pt x="2680" y="5346"/>
                  </a:cubicBezTo>
                  <a:cubicBezTo>
                    <a:pt x="4156" y="5346"/>
                    <a:pt x="5358" y="4156"/>
                    <a:pt x="5358" y="2679"/>
                  </a:cubicBezTo>
                  <a:cubicBezTo>
                    <a:pt x="5358" y="1191"/>
                    <a:pt x="4156" y="0"/>
                    <a:pt x="26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0" name="Google Shape;299;p20">
            <a:extLst>
              <a:ext uri="{FF2B5EF4-FFF2-40B4-BE49-F238E27FC236}">
                <a16:creationId xmlns:a16="http://schemas.microsoft.com/office/drawing/2014/main" id="{CD098FEF-BFC9-427E-A523-57E0375E12FD}"/>
              </a:ext>
            </a:extLst>
          </p:cNvPr>
          <p:cNvGrpSpPr/>
          <p:nvPr/>
        </p:nvGrpSpPr>
        <p:grpSpPr>
          <a:xfrm>
            <a:off x="3105551" y="1483484"/>
            <a:ext cx="2512800" cy="3176400"/>
            <a:chOff x="2329163" y="1112613"/>
            <a:chExt cx="1884600" cy="2382300"/>
          </a:xfrm>
        </p:grpSpPr>
        <p:sp>
          <p:nvSpPr>
            <p:cNvPr id="52" name="Google Shape;304;p20">
              <a:extLst>
                <a:ext uri="{FF2B5EF4-FFF2-40B4-BE49-F238E27FC236}">
                  <a16:creationId xmlns:a16="http://schemas.microsoft.com/office/drawing/2014/main" id="{8746F057-E410-40BC-94EE-9945AC456ACF}"/>
                </a:ext>
              </a:extLst>
            </p:cNvPr>
            <p:cNvSpPr/>
            <p:nvPr/>
          </p:nvSpPr>
          <p:spPr>
            <a:xfrm>
              <a:off x="2559294" y="2070564"/>
              <a:ext cx="1424335" cy="1424335"/>
            </a:xfrm>
            <a:custGeom>
              <a:avLst/>
              <a:gdLst/>
              <a:ahLst/>
              <a:cxnLst/>
              <a:rect l="l" t="t" r="r" b="b"/>
              <a:pathLst>
                <a:path w="50281" h="50281" extrusionOk="0">
                  <a:moveTo>
                    <a:pt x="25134" y="4430"/>
                  </a:moveTo>
                  <a:cubicBezTo>
                    <a:pt x="36552" y="4430"/>
                    <a:pt x="45839" y="13717"/>
                    <a:pt x="45839" y="25135"/>
                  </a:cubicBezTo>
                  <a:cubicBezTo>
                    <a:pt x="45839" y="36553"/>
                    <a:pt x="36552" y="45840"/>
                    <a:pt x="25134" y="45840"/>
                  </a:cubicBezTo>
                  <a:cubicBezTo>
                    <a:pt x="13716" y="45840"/>
                    <a:pt x="4429" y="36553"/>
                    <a:pt x="4429" y="25135"/>
                  </a:cubicBezTo>
                  <a:cubicBezTo>
                    <a:pt x="4429" y="13717"/>
                    <a:pt x="13716" y="4430"/>
                    <a:pt x="25134" y="4430"/>
                  </a:cubicBezTo>
                  <a:close/>
                  <a:moveTo>
                    <a:pt x="25134" y="1"/>
                  </a:moveTo>
                  <a:cubicBezTo>
                    <a:pt x="11252" y="1"/>
                    <a:pt x="0" y="11252"/>
                    <a:pt x="0" y="25135"/>
                  </a:cubicBezTo>
                  <a:cubicBezTo>
                    <a:pt x="0" y="39017"/>
                    <a:pt x="11252" y="50281"/>
                    <a:pt x="25134" y="50281"/>
                  </a:cubicBezTo>
                  <a:cubicBezTo>
                    <a:pt x="39017" y="50281"/>
                    <a:pt x="50280" y="39017"/>
                    <a:pt x="50280" y="25135"/>
                  </a:cubicBezTo>
                  <a:cubicBezTo>
                    <a:pt x="50280" y="11252"/>
                    <a:pt x="39017" y="1"/>
                    <a:pt x="25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" name="Google Shape;305;p20">
              <a:extLst>
                <a:ext uri="{FF2B5EF4-FFF2-40B4-BE49-F238E27FC236}">
                  <a16:creationId xmlns:a16="http://schemas.microsoft.com/office/drawing/2014/main" id="{47569D39-9432-483D-9800-98398308CB2E}"/>
                </a:ext>
              </a:extLst>
            </p:cNvPr>
            <p:cNvSpPr/>
            <p:nvPr/>
          </p:nvSpPr>
          <p:spPr>
            <a:xfrm>
              <a:off x="2559634" y="2794714"/>
              <a:ext cx="1423655" cy="700199"/>
            </a:xfrm>
            <a:custGeom>
              <a:avLst/>
              <a:gdLst/>
              <a:ahLst/>
              <a:cxnLst/>
              <a:rect l="l" t="t" r="r" b="b"/>
              <a:pathLst>
                <a:path w="50257" h="24718" extrusionOk="0">
                  <a:moveTo>
                    <a:pt x="0" y="0"/>
                  </a:moveTo>
                  <a:cubicBezTo>
                    <a:pt x="226" y="13681"/>
                    <a:pt x="11382" y="24718"/>
                    <a:pt x="25122" y="24718"/>
                  </a:cubicBezTo>
                  <a:cubicBezTo>
                    <a:pt x="38862" y="24718"/>
                    <a:pt x="50030" y="13681"/>
                    <a:pt x="50256" y="0"/>
                  </a:cubicBezTo>
                  <a:lnTo>
                    <a:pt x="45815" y="0"/>
                  </a:lnTo>
                  <a:cubicBezTo>
                    <a:pt x="45589" y="11216"/>
                    <a:pt x="36397" y="20277"/>
                    <a:pt x="25122" y="20277"/>
                  </a:cubicBezTo>
                  <a:cubicBezTo>
                    <a:pt x="13847" y="20277"/>
                    <a:pt x="4655" y="11216"/>
                    <a:pt x="4429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" name="Google Shape;306;p20">
              <a:extLst>
                <a:ext uri="{FF2B5EF4-FFF2-40B4-BE49-F238E27FC236}">
                  <a16:creationId xmlns:a16="http://schemas.microsoft.com/office/drawing/2014/main" id="{4ACDCC9E-C99C-43B7-9B90-518150B835E0}"/>
                </a:ext>
              </a:extLst>
            </p:cNvPr>
            <p:cNvSpPr/>
            <p:nvPr/>
          </p:nvSpPr>
          <p:spPr>
            <a:xfrm>
              <a:off x="3791025" y="2662819"/>
              <a:ext cx="263786" cy="263786"/>
            </a:xfrm>
            <a:custGeom>
              <a:avLst/>
              <a:gdLst/>
              <a:ahLst/>
              <a:cxnLst/>
              <a:rect l="l" t="t" r="r" b="b"/>
              <a:pathLst>
                <a:path w="9312" h="9312" extrusionOk="0">
                  <a:moveTo>
                    <a:pt x="4656" y="1"/>
                  </a:moveTo>
                  <a:cubicBezTo>
                    <a:pt x="2084" y="1"/>
                    <a:pt x="1" y="2085"/>
                    <a:pt x="1" y="4656"/>
                  </a:cubicBezTo>
                  <a:cubicBezTo>
                    <a:pt x="1" y="7228"/>
                    <a:pt x="2084" y="9312"/>
                    <a:pt x="4656" y="9312"/>
                  </a:cubicBezTo>
                  <a:cubicBezTo>
                    <a:pt x="7228" y="9312"/>
                    <a:pt x="9311" y="7228"/>
                    <a:pt x="9311" y="4656"/>
                  </a:cubicBezTo>
                  <a:cubicBezTo>
                    <a:pt x="9311" y="2085"/>
                    <a:pt x="7228" y="1"/>
                    <a:pt x="4656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" name="Google Shape;307;p20">
              <a:extLst>
                <a:ext uri="{FF2B5EF4-FFF2-40B4-BE49-F238E27FC236}">
                  <a16:creationId xmlns:a16="http://schemas.microsoft.com/office/drawing/2014/main" id="{4A4C9313-D62A-48F2-8A46-6E6B452816D1}"/>
                </a:ext>
              </a:extLst>
            </p:cNvPr>
            <p:cNvSpPr/>
            <p:nvPr/>
          </p:nvSpPr>
          <p:spPr>
            <a:xfrm>
              <a:off x="3847030" y="2718823"/>
              <a:ext cx="151467" cy="151467"/>
            </a:xfrm>
            <a:custGeom>
              <a:avLst/>
              <a:gdLst/>
              <a:ahLst/>
              <a:cxnLst/>
              <a:rect l="l" t="t" r="r" b="b"/>
              <a:pathLst>
                <a:path w="5347" h="5347" extrusionOk="0">
                  <a:moveTo>
                    <a:pt x="2679" y="0"/>
                  </a:moveTo>
                  <a:cubicBezTo>
                    <a:pt x="1191" y="0"/>
                    <a:pt x="0" y="1191"/>
                    <a:pt x="0" y="2679"/>
                  </a:cubicBezTo>
                  <a:cubicBezTo>
                    <a:pt x="0" y="4156"/>
                    <a:pt x="1191" y="5346"/>
                    <a:pt x="2679" y="5346"/>
                  </a:cubicBezTo>
                  <a:cubicBezTo>
                    <a:pt x="4156" y="5346"/>
                    <a:pt x="5346" y="4156"/>
                    <a:pt x="5346" y="2679"/>
                  </a:cubicBezTo>
                  <a:cubicBezTo>
                    <a:pt x="5346" y="1191"/>
                    <a:pt x="4156" y="0"/>
                    <a:pt x="26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" name="Google Shape;308;p20">
              <a:extLst>
                <a:ext uri="{FF2B5EF4-FFF2-40B4-BE49-F238E27FC236}">
                  <a16:creationId xmlns:a16="http://schemas.microsoft.com/office/drawing/2014/main" id="{8F8308F4-A527-4697-9440-40A9BA88B530}"/>
                </a:ext>
              </a:extLst>
            </p:cNvPr>
            <p:cNvSpPr txBox="1"/>
            <p:nvPr/>
          </p:nvSpPr>
          <p:spPr>
            <a:xfrm>
              <a:off x="2329163" y="1112613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cs-CZ" sz="2267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Aktivita</a:t>
              </a:r>
              <a:endParaRPr sz="2267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7" name="Google Shape;309;p20">
              <a:extLst>
                <a:ext uri="{FF2B5EF4-FFF2-40B4-BE49-F238E27FC236}">
                  <a16:creationId xmlns:a16="http://schemas.microsoft.com/office/drawing/2014/main" id="{39B8DBE4-ACEA-4FE0-8DC0-069B976B5971}"/>
                </a:ext>
              </a:extLst>
            </p:cNvPr>
            <p:cNvSpPr txBox="1"/>
            <p:nvPr/>
          </p:nvSpPr>
          <p:spPr>
            <a:xfrm>
              <a:off x="2329163" y="1459462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cs-CZ" sz="16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Konkrétní zkušenost</a:t>
              </a:r>
              <a:endParaRPr sz="16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1" name="Google Shape;310;p20">
            <a:extLst>
              <a:ext uri="{FF2B5EF4-FFF2-40B4-BE49-F238E27FC236}">
                <a16:creationId xmlns:a16="http://schemas.microsoft.com/office/drawing/2014/main" id="{4646D6D7-EBED-40AC-9AC3-B565BB1865F7}"/>
              </a:ext>
            </a:extLst>
          </p:cNvPr>
          <p:cNvGrpSpPr/>
          <p:nvPr/>
        </p:nvGrpSpPr>
        <p:grpSpPr>
          <a:xfrm>
            <a:off x="1373717" y="2760753"/>
            <a:ext cx="2512800" cy="3100564"/>
            <a:chOff x="1030288" y="2070564"/>
            <a:chExt cx="1884600" cy="2325423"/>
          </a:xfrm>
        </p:grpSpPr>
        <p:sp>
          <p:nvSpPr>
            <p:cNvPr id="63" name="Google Shape;314;p20">
              <a:extLst>
                <a:ext uri="{FF2B5EF4-FFF2-40B4-BE49-F238E27FC236}">
                  <a16:creationId xmlns:a16="http://schemas.microsoft.com/office/drawing/2014/main" id="{30E94C2B-E1C1-46F1-B37B-9BAD271D66C8}"/>
                </a:ext>
              </a:extLst>
            </p:cNvPr>
            <p:cNvSpPr/>
            <p:nvPr/>
          </p:nvSpPr>
          <p:spPr>
            <a:xfrm>
              <a:off x="1260425" y="2070564"/>
              <a:ext cx="1424335" cy="1424335"/>
            </a:xfrm>
            <a:custGeom>
              <a:avLst/>
              <a:gdLst/>
              <a:ahLst/>
              <a:cxnLst/>
              <a:rect l="l" t="t" r="r" b="b"/>
              <a:pathLst>
                <a:path w="50281" h="50281" extrusionOk="0">
                  <a:moveTo>
                    <a:pt x="25146" y="4430"/>
                  </a:moveTo>
                  <a:cubicBezTo>
                    <a:pt x="36564" y="4430"/>
                    <a:pt x="45851" y="13717"/>
                    <a:pt x="45851" y="25135"/>
                  </a:cubicBezTo>
                  <a:cubicBezTo>
                    <a:pt x="45851" y="36553"/>
                    <a:pt x="36564" y="45840"/>
                    <a:pt x="25146" y="45840"/>
                  </a:cubicBezTo>
                  <a:cubicBezTo>
                    <a:pt x="13728" y="45840"/>
                    <a:pt x="4441" y="36553"/>
                    <a:pt x="4441" y="25135"/>
                  </a:cubicBezTo>
                  <a:cubicBezTo>
                    <a:pt x="4441" y="13717"/>
                    <a:pt x="13728" y="4430"/>
                    <a:pt x="25146" y="4430"/>
                  </a:cubicBezTo>
                  <a:close/>
                  <a:moveTo>
                    <a:pt x="25146" y="1"/>
                  </a:moveTo>
                  <a:cubicBezTo>
                    <a:pt x="11264" y="1"/>
                    <a:pt x="0" y="11252"/>
                    <a:pt x="0" y="25135"/>
                  </a:cubicBezTo>
                  <a:cubicBezTo>
                    <a:pt x="0" y="39017"/>
                    <a:pt x="11264" y="50281"/>
                    <a:pt x="25146" y="50281"/>
                  </a:cubicBezTo>
                  <a:cubicBezTo>
                    <a:pt x="39029" y="50281"/>
                    <a:pt x="50280" y="39017"/>
                    <a:pt x="50280" y="25135"/>
                  </a:cubicBezTo>
                  <a:cubicBezTo>
                    <a:pt x="50280" y="11252"/>
                    <a:pt x="39029" y="1"/>
                    <a:pt x="25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" name="Google Shape;315;p20">
              <a:extLst>
                <a:ext uri="{FF2B5EF4-FFF2-40B4-BE49-F238E27FC236}">
                  <a16:creationId xmlns:a16="http://schemas.microsoft.com/office/drawing/2014/main" id="{765405FC-5064-49AB-A9AE-8E0406310904}"/>
                </a:ext>
              </a:extLst>
            </p:cNvPr>
            <p:cNvSpPr/>
            <p:nvPr/>
          </p:nvSpPr>
          <p:spPr>
            <a:xfrm>
              <a:off x="1260425" y="2070564"/>
              <a:ext cx="1424335" cy="724164"/>
            </a:xfrm>
            <a:custGeom>
              <a:avLst/>
              <a:gdLst/>
              <a:ahLst/>
              <a:cxnLst/>
              <a:rect l="l" t="t" r="r" b="b"/>
              <a:pathLst>
                <a:path w="50281" h="25564" extrusionOk="0">
                  <a:moveTo>
                    <a:pt x="25146" y="1"/>
                  </a:moveTo>
                  <a:cubicBezTo>
                    <a:pt x="11264" y="1"/>
                    <a:pt x="0" y="11252"/>
                    <a:pt x="0" y="25135"/>
                  </a:cubicBezTo>
                  <a:cubicBezTo>
                    <a:pt x="0" y="25278"/>
                    <a:pt x="12" y="25420"/>
                    <a:pt x="12" y="25563"/>
                  </a:cubicBezTo>
                  <a:lnTo>
                    <a:pt x="4453" y="25563"/>
                  </a:lnTo>
                  <a:cubicBezTo>
                    <a:pt x="4453" y="25420"/>
                    <a:pt x="4441" y="25278"/>
                    <a:pt x="4441" y="25135"/>
                  </a:cubicBezTo>
                  <a:cubicBezTo>
                    <a:pt x="4441" y="13717"/>
                    <a:pt x="13728" y="4430"/>
                    <a:pt x="25146" y="4430"/>
                  </a:cubicBezTo>
                  <a:cubicBezTo>
                    <a:pt x="36564" y="4430"/>
                    <a:pt x="45851" y="13717"/>
                    <a:pt x="45851" y="25135"/>
                  </a:cubicBezTo>
                  <a:cubicBezTo>
                    <a:pt x="45851" y="25278"/>
                    <a:pt x="45839" y="25420"/>
                    <a:pt x="45839" y="25563"/>
                  </a:cubicBezTo>
                  <a:lnTo>
                    <a:pt x="50268" y="25563"/>
                  </a:lnTo>
                  <a:cubicBezTo>
                    <a:pt x="50280" y="25420"/>
                    <a:pt x="50280" y="25278"/>
                    <a:pt x="50280" y="25135"/>
                  </a:cubicBezTo>
                  <a:cubicBezTo>
                    <a:pt x="50280" y="11252"/>
                    <a:pt x="39029" y="1"/>
                    <a:pt x="25146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" name="Google Shape;316;p20">
              <a:extLst>
                <a:ext uri="{FF2B5EF4-FFF2-40B4-BE49-F238E27FC236}">
                  <a16:creationId xmlns:a16="http://schemas.microsoft.com/office/drawing/2014/main" id="{12C780A5-4BF6-4B2D-ADA9-C964B9602094}"/>
                </a:ext>
              </a:extLst>
            </p:cNvPr>
            <p:cNvSpPr/>
            <p:nvPr/>
          </p:nvSpPr>
          <p:spPr>
            <a:xfrm>
              <a:off x="2489805" y="2662819"/>
              <a:ext cx="263786" cy="263786"/>
            </a:xfrm>
            <a:custGeom>
              <a:avLst/>
              <a:gdLst/>
              <a:ahLst/>
              <a:cxnLst/>
              <a:rect l="l" t="t" r="r" b="b"/>
              <a:pathLst>
                <a:path w="9312" h="9312" extrusionOk="0">
                  <a:moveTo>
                    <a:pt x="4656" y="1"/>
                  </a:moveTo>
                  <a:cubicBezTo>
                    <a:pt x="2084" y="1"/>
                    <a:pt x="0" y="2085"/>
                    <a:pt x="0" y="4656"/>
                  </a:cubicBezTo>
                  <a:cubicBezTo>
                    <a:pt x="0" y="7228"/>
                    <a:pt x="2084" y="9312"/>
                    <a:pt x="4656" y="9312"/>
                  </a:cubicBezTo>
                  <a:cubicBezTo>
                    <a:pt x="7228" y="9312"/>
                    <a:pt x="9311" y="7228"/>
                    <a:pt x="9311" y="4656"/>
                  </a:cubicBezTo>
                  <a:cubicBezTo>
                    <a:pt x="9311" y="2085"/>
                    <a:pt x="7228" y="1"/>
                    <a:pt x="4656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" name="Google Shape;317;p20">
              <a:extLst>
                <a:ext uri="{FF2B5EF4-FFF2-40B4-BE49-F238E27FC236}">
                  <a16:creationId xmlns:a16="http://schemas.microsoft.com/office/drawing/2014/main" id="{916C3E57-CDE9-4FDB-B0B7-D50E671E75FC}"/>
                </a:ext>
              </a:extLst>
            </p:cNvPr>
            <p:cNvSpPr/>
            <p:nvPr/>
          </p:nvSpPr>
          <p:spPr>
            <a:xfrm>
              <a:off x="2546121" y="2718823"/>
              <a:ext cx="151467" cy="151467"/>
            </a:xfrm>
            <a:custGeom>
              <a:avLst/>
              <a:gdLst/>
              <a:ahLst/>
              <a:cxnLst/>
              <a:rect l="l" t="t" r="r" b="b"/>
              <a:pathLst>
                <a:path w="5347" h="5347" extrusionOk="0">
                  <a:moveTo>
                    <a:pt x="2668" y="0"/>
                  </a:moveTo>
                  <a:cubicBezTo>
                    <a:pt x="1191" y="0"/>
                    <a:pt x="1" y="1191"/>
                    <a:pt x="1" y="2679"/>
                  </a:cubicBezTo>
                  <a:cubicBezTo>
                    <a:pt x="1" y="4156"/>
                    <a:pt x="1191" y="5346"/>
                    <a:pt x="2668" y="5346"/>
                  </a:cubicBezTo>
                  <a:cubicBezTo>
                    <a:pt x="4144" y="5346"/>
                    <a:pt x="5347" y="4156"/>
                    <a:pt x="5347" y="2679"/>
                  </a:cubicBezTo>
                  <a:cubicBezTo>
                    <a:pt x="5347" y="1191"/>
                    <a:pt x="4144" y="0"/>
                    <a:pt x="26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" name="Google Shape;318;p20">
              <a:extLst>
                <a:ext uri="{FF2B5EF4-FFF2-40B4-BE49-F238E27FC236}">
                  <a16:creationId xmlns:a16="http://schemas.microsoft.com/office/drawing/2014/main" id="{8381ADFC-2A10-42B0-8229-033488918593}"/>
                </a:ext>
              </a:extLst>
            </p:cNvPr>
            <p:cNvSpPr txBox="1"/>
            <p:nvPr/>
          </p:nvSpPr>
          <p:spPr>
            <a:xfrm>
              <a:off x="1030288" y="3861087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cs-CZ" sz="16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O čem to bude</a:t>
              </a:r>
              <a:endParaRPr sz="16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8" name="Google Shape;319;p20">
              <a:extLst>
                <a:ext uri="{FF2B5EF4-FFF2-40B4-BE49-F238E27FC236}">
                  <a16:creationId xmlns:a16="http://schemas.microsoft.com/office/drawing/2014/main" id="{6F3013DF-536E-4A82-BF83-25ADA765B5D7}"/>
                </a:ext>
              </a:extLst>
            </p:cNvPr>
            <p:cNvSpPr txBox="1"/>
            <p:nvPr/>
          </p:nvSpPr>
          <p:spPr>
            <a:xfrm>
              <a:off x="1030288" y="3514238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cs-CZ" sz="2267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Zarámování aktivity</a:t>
              </a:r>
              <a:endParaRPr sz="2267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137" name="TextovéPole 136">
            <a:extLst>
              <a:ext uri="{FF2B5EF4-FFF2-40B4-BE49-F238E27FC236}">
                <a16:creationId xmlns:a16="http://schemas.microsoft.com/office/drawing/2014/main" id="{59A46898-C638-46D4-8147-0F7B7B8B7C97}"/>
              </a:ext>
            </a:extLst>
          </p:cNvPr>
          <p:cNvSpPr txBox="1"/>
          <p:nvPr/>
        </p:nvSpPr>
        <p:spPr>
          <a:xfrm>
            <a:off x="317284" y="6493046"/>
            <a:ext cx="11738592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/>
              <a:t>„Dobrodružná vlna“ – metodika pro facilitaci učení ze zkušenosti podle organizace Project </a:t>
            </a:r>
            <a:r>
              <a:rPr lang="cs-CZ" dirty="0" err="1"/>
              <a:t>Adventure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144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 p14:presetBounceEnd="6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</p:bldLst>
      </p:timing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1066</Words>
  <Application>Microsoft Office PowerPoint</Application>
  <PresentationFormat>Širokoúhlá obrazovka</PresentationFormat>
  <Paragraphs>151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Fira Sans Extra Condensed Medium</vt:lpstr>
      <vt:lpstr>Roboto</vt:lpstr>
      <vt:lpstr>Motiv Office</vt:lpstr>
      <vt:lpstr>Metodika přípravy programů: zkušenostní učení</vt:lpstr>
      <vt:lpstr>Cíle lekce</vt:lpstr>
      <vt:lpstr>Vstupní otázky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Otázky k zamyšlení</vt:lpstr>
      <vt:lpstr>Doporučená 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Metodika přípravy programů: posilování hodnot</dc:title>
  <dc:creator>Jan Činčera</dc:creator>
  <cp:lastModifiedBy>Jan Činčera</cp:lastModifiedBy>
  <cp:revision>46</cp:revision>
  <dcterms:created xsi:type="dcterms:W3CDTF">2022-11-28T19:16:56Z</dcterms:created>
  <dcterms:modified xsi:type="dcterms:W3CDTF">2023-04-18T13:08:30Z</dcterms:modified>
</cp:coreProperties>
</file>