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5"/>
  </p:notesMasterIdLst>
  <p:sldIdLst>
    <p:sldId id="1282" r:id="rId2"/>
    <p:sldId id="281" r:id="rId3"/>
    <p:sldId id="1286" r:id="rId4"/>
    <p:sldId id="877" r:id="rId5"/>
    <p:sldId id="1285" r:id="rId6"/>
    <p:sldId id="340" r:id="rId7"/>
    <p:sldId id="1275" r:id="rId8"/>
    <p:sldId id="937" r:id="rId9"/>
    <p:sldId id="935" r:id="rId10"/>
    <p:sldId id="279" r:id="rId11"/>
    <p:sldId id="1281" r:id="rId12"/>
    <p:sldId id="294" r:id="rId13"/>
    <p:sldId id="773" r:id="rId14"/>
    <p:sldId id="841" r:id="rId15"/>
    <p:sldId id="1284" r:id="rId16"/>
    <p:sldId id="813" r:id="rId17"/>
    <p:sldId id="934" r:id="rId18"/>
    <p:sldId id="938" r:id="rId19"/>
    <p:sldId id="941" r:id="rId20"/>
    <p:sldId id="945" r:id="rId21"/>
    <p:sldId id="633" r:id="rId22"/>
    <p:sldId id="778" r:id="rId23"/>
    <p:sldId id="640" r:id="rId24"/>
    <p:sldId id="946" r:id="rId25"/>
    <p:sldId id="879" r:id="rId26"/>
    <p:sldId id="1279" r:id="rId27"/>
    <p:sldId id="668" r:id="rId28"/>
    <p:sldId id="848" r:id="rId29"/>
    <p:sldId id="881" r:id="rId30"/>
    <p:sldId id="260" r:id="rId31"/>
    <p:sldId id="847" r:id="rId32"/>
    <p:sldId id="948" r:id="rId33"/>
    <p:sldId id="1280" r:id="rId3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stutis"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29"/>
    <a:srgbClr val="DF0418"/>
    <a:srgbClr val="242021"/>
    <a:srgbClr val="979797"/>
    <a:srgbClr val="646464"/>
    <a:srgbClr val="F3F3F3"/>
    <a:srgbClr val="544A4C"/>
    <a:srgbClr val="473F41"/>
    <a:srgbClr val="000000"/>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2" autoAdjust="0"/>
    <p:restoredTop sz="95728" autoAdjust="0"/>
  </p:normalViewPr>
  <p:slideViewPr>
    <p:cSldViewPr snapToGrid="0">
      <p:cViewPr varScale="1">
        <p:scale>
          <a:sx n="104" d="100"/>
          <a:sy n="104" d="100"/>
        </p:scale>
        <p:origin x="1056" y="20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10AF-164A-8FD4-BD34D2470D00}"/>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78326552930883597"/>
          <c:y val="0.376215496008515"/>
          <c:w val="0.17603666420391598"/>
          <c:h val="0.35970520927670402"/>
        </c:manualLayout>
      </c:layout>
      <c:overlay val="0"/>
    </c:legend>
    <c:plotVisOnly val="1"/>
    <c:dispBlanksAs val="zero"/>
    <c:showDLblsOverMax val="0"/>
  </c:chart>
  <c:txPr>
    <a:bodyPr/>
    <a:lstStyle/>
    <a:p>
      <a:pPr>
        <a:defRPr sz="1400">
          <a:solidFill>
            <a:schemeClr val="tx1">
              <a:lumMod val="75000"/>
              <a:lumOff val="25000"/>
            </a:schemeClr>
          </a:solidFill>
          <a:latin typeface="Century Gothic"/>
          <a:cs typeface="Century Gothic"/>
        </a:defRPr>
      </a:pPr>
      <a:endParaRPr lang="en-S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C74DC-5B62-EE4C-A2DF-D63DD56856C6}" type="datetimeFigureOut">
              <a:rPr lang="x-none" smtClean="0"/>
              <a:pPr/>
              <a:t>30/03/2023</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08062-2D0F-3E44-9ABB-7B05A90293CD}" type="slidenum">
              <a:rPr lang="x-none" smtClean="0"/>
              <a:pPr/>
              <a:t>‹#›</a:t>
            </a:fld>
            <a:endParaRPr lang="x-none"/>
          </a:p>
        </p:txBody>
      </p:sp>
    </p:spTree>
    <p:extLst>
      <p:ext uri="{BB962C8B-B14F-4D97-AF65-F5344CB8AC3E}">
        <p14:creationId xmlns:p14="http://schemas.microsoft.com/office/powerpoint/2010/main" val="343782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c.europa.eu/info/business-economy-euro/banking-and-finance/green-finance_en#commission-action-plan-on-sustainable-finance" TargetMode="External"/><Relationship Id="rId13" Type="http://schemas.openxmlformats.org/officeDocument/2006/relationships/hyperlink" Target="https://ec.europa.eu/info/law/better-regulation/initiatives/ares-2017-5524115#isc-2018-03036" TargetMode="External"/><Relationship Id="rId3" Type="http://schemas.openxmlformats.org/officeDocument/2006/relationships/hyperlink" Target="http://eur-lex.europa.eu/legal-content/EN/TXT/?uri=CELEX:52016DC0601" TargetMode="External"/><Relationship Id="rId7" Type="http://schemas.openxmlformats.org/officeDocument/2006/relationships/hyperlink" Target="https://ec.europa.eu/info/events/finance-180322-sustainable-finance_en" TargetMode="External"/><Relationship Id="rId12" Type="http://schemas.openxmlformats.org/officeDocument/2006/relationships/hyperlink" Target="https://ec.europa.eu/info/law/better-regulation/initiatives/ares-2017-5524115#isc-2018-03038" TargetMode="External"/><Relationship Id="rId17" Type="http://schemas.openxmlformats.org/officeDocument/2006/relationships/hyperlink" Target="http://europa.eu/rapid/press-release_IP-19-2130_en.htm?locale=en" TargetMode="External"/><Relationship Id="rId2" Type="http://schemas.openxmlformats.org/officeDocument/2006/relationships/slide" Target="../slides/slide23.xml"/><Relationship Id="rId16" Type="http://schemas.openxmlformats.org/officeDocument/2006/relationships/hyperlink" Target="https://ec.europa.eu/info/publications/190201-call-for-advice-to-esas-short-term-pressure_en" TargetMode="External"/><Relationship Id="rId1" Type="http://schemas.openxmlformats.org/officeDocument/2006/relationships/notesMaster" Target="../notesMasters/notesMaster1.xml"/><Relationship Id="rId6" Type="http://schemas.openxmlformats.org/officeDocument/2006/relationships/hyperlink" Target="https://ec.europa.eu/info/publications/180308-action-plan-sustainable-growth_en" TargetMode="External"/><Relationship Id="rId11" Type="http://schemas.openxmlformats.org/officeDocument/2006/relationships/hyperlink" Target="https://ec.europa.eu/info/publications/180524-proposal-sustainable-finance_en#benchmarks" TargetMode="External"/><Relationship Id="rId5" Type="http://schemas.openxmlformats.org/officeDocument/2006/relationships/hyperlink" Target="https://ec.europa.eu/info/business-economy-euro/banking-and-finance/green-finance_en#hleg" TargetMode="External"/><Relationship Id="rId15" Type="http://schemas.openxmlformats.org/officeDocument/2006/relationships/hyperlink" Target="https://ec.europa.eu/info/files/180828-letter-eiopa-solvency-2_en" TargetMode="External"/><Relationship Id="rId10" Type="http://schemas.openxmlformats.org/officeDocument/2006/relationships/hyperlink" Target="https://ec.europa.eu/info/publications/180524-proposal-sustainable-finance_en#risks" TargetMode="External"/><Relationship Id="rId4" Type="http://schemas.openxmlformats.org/officeDocument/2006/relationships/hyperlink" Target="http://ec.europa.eu/transparency/regexpert/index.cfm?do=groupDetail.groupDetail&amp;groupID=3485&amp;NewSearch=1&amp;NewSearch=1&amp;Lang=EN" TargetMode="External"/><Relationship Id="rId9" Type="http://schemas.openxmlformats.org/officeDocument/2006/relationships/hyperlink" Target="https://ec.europa.eu/info/publications/180524-proposal-sustainable-finance_en#investment" TargetMode="External"/><Relationship Id="rId14" Type="http://schemas.openxmlformats.org/officeDocument/2006/relationships/hyperlink" Target="https://ec.europa.eu/info/files/letter-dg-fisma-sustainability-risks-and-factors_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64A223-37B8-7640-B1B7-A19D4FE00F00}" type="slidenum">
              <a:rPr lang="en-GB" smtClean="0"/>
              <a:t>2</a:t>
            </a:fld>
            <a:endParaRPr lang="en-GB"/>
          </a:p>
        </p:txBody>
      </p:sp>
    </p:spTree>
    <p:extLst>
      <p:ext uri="{BB962C8B-B14F-4D97-AF65-F5344CB8AC3E}">
        <p14:creationId xmlns:p14="http://schemas.microsoft.com/office/powerpoint/2010/main" val="2479276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17</a:t>
            </a:fld>
            <a:endParaRPr lang="x-none"/>
          </a:p>
        </p:txBody>
      </p:sp>
    </p:spTree>
    <p:extLst>
      <p:ext uri="{BB962C8B-B14F-4D97-AF65-F5344CB8AC3E}">
        <p14:creationId xmlns:p14="http://schemas.microsoft.com/office/powerpoint/2010/main" val="68716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18</a:t>
            </a:fld>
            <a:endParaRPr lang="x-none"/>
          </a:p>
        </p:txBody>
      </p:sp>
    </p:spTree>
    <p:extLst>
      <p:ext uri="{BB962C8B-B14F-4D97-AF65-F5344CB8AC3E}">
        <p14:creationId xmlns:p14="http://schemas.microsoft.com/office/powerpoint/2010/main" val="100242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19</a:t>
            </a:fld>
            <a:endParaRPr lang="x-none"/>
          </a:p>
        </p:txBody>
      </p:sp>
    </p:spTree>
    <p:extLst>
      <p:ext uri="{BB962C8B-B14F-4D97-AF65-F5344CB8AC3E}">
        <p14:creationId xmlns:p14="http://schemas.microsoft.com/office/powerpoint/2010/main" val="2612058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20</a:t>
            </a:fld>
            <a:endParaRPr lang="x-none"/>
          </a:p>
        </p:txBody>
      </p:sp>
    </p:spTree>
    <p:extLst>
      <p:ext uri="{BB962C8B-B14F-4D97-AF65-F5344CB8AC3E}">
        <p14:creationId xmlns:p14="http://schemas.microsoft.com/office/powerpoint/2010/main" val="254236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Kopfzeilenplatzhalt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32881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announced in its communication on </a:t>
            </a:r>
            <a:r>
              <a:rPr lang="en-US" dirty="0">
                <a:hlinkClick r:id="rId3"/>
              </a:rPr>
              <a:t>Capital Markets Union – Accelerating reform</a:t>
            </a:r>
            <a:r>
              <a:rPr lang="en-US" dirty="0"/>
              <a:t>, the European Commission established a </a:t>
            </a:r>
            <a:r>
              <a:rPr lang="en-US" dirty="0">
                <a:hlinkClick r:id="rId4"/>
              </a:rPr>
              <a:t>High-level expert group on sustainable finance</a:t>
            </a:r>
            <a:r>
              <a:rPr lang="en-US" dirty="0"/>
              <a:t> (HLEG) in December 2016. The HLEG comprised 20 senior experts from civil society, the finance sector, academia and observers from European and international institutions. The group was mandated to provide advice to the Commission on how to steer the flow of public and private capital towards sustainable investments identify the steps that financial institutions and supervisors should take to protect the stability of the financial system from risks related to the environment deploy these policies on a pan-European scale.</a:t>
            </a:r>
          </a:p>
          <a:p>
            <a:r>
              <a:rPr lang="en-US" dirty="0"/>
              <a:t>The recommendations of the </a:t>
            </a:r>
            <a:r>
              <a:rPr lang="en-US" dirty="0">
                <a:hlinkClick r:id="rId5"/>
              </a:rPr>
              <a:t>High-level expert group on sustainable finance</a:t>
            </a:r>
            <a:r>
              <a:rPr lang="en-US" dirty="0"/>
              <a:t> form the basis of the </a:t>
            </a:r>
            <a:r>
              <a:rPr lang="en-US" dirty="0">
                <a:hlinkClick r:id="rId6"/>
              </a:rPr>
              <a:t>action plan on sustainable finance</a:t>
            </a:r>
            <a:r>
              <a:rPr lang="en-US" dirty="0"/>
              <a:t> adopted by the Commission in March 2018.</a:t>
            </a:r>
          </a:p>
          <a:p>
            <a:r>
              <a:rPr lang="en-US" dirty="0"/>
              <a:t>The action plan sets out a comprehensive strategy to further connect finance with sustainability. Its key actions include</a:t>
            </a:r>
          </a:p>
          <a:p>
            <a:r>
              <a:rPr lang="en-US" dirty="0"/>
              <a:t>establishing a clear and detailed EU classification system – or taxonomy – for sustainable activities. This will create a common language for all actors in the financial system establishing EU labels for green financial products. This will help investors to easily identify products that comply with green or low-carbon criteria introducing measures to clarify asset managers' and institutional investors' duties regarding sustainability</a:t>
            </a:r>
          </a:p>
          <a:p>
            <a:r>
              <a:rPr lang="en-US" dirty="0"/>
              <a:t>strengthening the transparency of companies on their environmental, social and governance (ESG) policies. The Commission will evaluate the current reporting requirements for issuers to make sure they provide the right information to investors introducing a 'green supporting factor' in the EU prudential rules for banks and insurance companies. This means incorporating climate risks into banks' risk management policies and supporting financial institutions that contribute to fund sustainable projects To discuss its action plan, the Commission </a:t>
            </a:r>
            <a:r>
              <a:rPr lang="en-US" dirty="0" err="1"/>
              <a:t>organised</a:t>
            </a:r>
            <a:r>
              <a:rPr lang="en-US" dirty="0"/>
              <a:t> a </a:t>
            </a:r>
            <a:r>
              <a:rPr lang="en-US" dirty="0">
                <a:hlinkClick r:id="rId7"/>
              </a:rPr>
              <a:t>high level conference on 22 March 2018</a:t>
            </a:r>
            <a:r>
              <a:rPr lang="en-US" dirty="0"/>
              <a:t>.</a:t>
            </a:r>
          </a:p>
          <a:p>
            <a:r>
              <a:rPr lang="en-US" dirty="0"/>
              <a:t>In May 2018, the Commission adopted a package of measures implementing several key actions announced in its </a:t>
            </a:r>
            <a:r>
              <a:rPr lang="en-US" dirty="0">
                <a:hlinkClick r:id="rId8"/>
              </a:rPr>
              <a:t>action plan on sustainable finance</a:t>
            </a:r>
            <a:r>
              <a:rPr lang="en-US" dirty="0"/>
              <a:t>. The package includes:</a:t>
            </a:r>
          </a:p>
          <a:p>
            <a:r>
              <a:rPr lang="en-US" dirty="0"/>
              <a:t>A </a:t>
            </a:r>
            <a:r>
              <a:rPr lang="en-US" dirty="0">
                <a:hlinkClick r:id="rId9"/>
              </a:rPr>
              <a:t>proposal for a regulation on the establishment of a framework to facilitate sustainable investment</a:t>
            </a:r>
            <a:r>
              <a:rPr lang="en-US" dirty="0"/>
              <a:t>. This regulation establishes the conditions and the framework to gradually create a unified classification system ('taxonomy') on what can be considered an environmentally sustainable economic activity. This is a first and essential step in the efforts to channel investments into sustainable activities.</a:t>
            </a:r>
          </a:p>
          <a:p>
            <a:r>
              <a:rPr lang="en-US" dirty="0"/>
              <a:t>A </a:t>
            </a:r>
            <a:r>
              <a:rPr lang="en-US" dirty="0">
                <a:hlinkClick r:id="rId10"/>
              </a:rPr>
              <a:t>proposal for a regulation on disclosures relating to sustainable investments and sustainability risks and amending Directive (EU)2016/2341</a:t>
            </a:r>
            <a:r>
              <a:rPr lang="en-US" dirty="0"/>
              <a:t>. This regulation will introduce disclosure obligations on how institutional investors and asset managers integrate environmental, social and governance (ESG) factors into their risk management processes. Delegated acts will further specify requirements on integrating ESG factors into investment decisions, which is part of institutional investors' and asset managers' duties towards investors and beneficiaries.</a:t>
            </a:r>
          </a:p>
          <a:p>
            <a:r>
              <a:rPr lang="en-US" dirty="0"/>
              <a:t>A </a:t>
            </a:r>
            <a:r>
              <a:rPr lang="en-US" dirty="0">
                <a:hlinkClick r:id="rId11"/>
              </a:rPr>
              <a:t>proposal for a regulation amending the benchmark regulation</a:t>
            </a:r>
            <a:r>
              <a:rPr lang="en-US" dirty="0"/>
              <a:t>. The proposed amendment will create a new category of benchmarks comprising low-carbon and positive carbon impact benchmarks, which will provide investors with better information on the carbon footprint of their investments.</a:t>
            </a:r>
          </a:p>
          <a:p>
            <a:r>
              <a:rPr lang="en-US" dirty="0"/>
              <a:t>In addition, from 24 May to 21 June 2018, the Commission has been seeking feedback on amendments to delegated acts under the </a:t>
            </a:r>
            <a:r>
              <a:rPr lang="en-US" dirty="0">
                <a:hlinkClick r:id="rId12"/>
              </a:rPr>
              <a:t>Markets in Financial Instruments Directive (MiFID II)</a:t>
            </a:r>
            <a:r>
              <a:rPr lang="en-US" dirty="0"/>
              <a:t> and the </a:t>
            </a:r>
            <a:r>
              <a:rPr lang="en-US" dirty="0">
                <a:hlinkClick r:id="rId13"/>
              </a:rPr>
              <a:t>Insurance Distribution Directive</a:t>
            </a:r>
            <a:r>
              <a:rPr lang="en-US" dirty="0"/>
              <a:t> to include ESG considerations into the advice that investment firms and insurance distributors offer to individual clients.</a:t>
            </a:r>
          </a:p>
          <a:p>
            <a:r>
              <a:rPr lang="en-US" dirty="0"/>
              <a:t>The Commission intends to clarify how asset managers, insurance companies, and investment or insurance advisors should integrate sustainability risks and, where relevant, other sustainability factors in the areas of </a:t>
            </a:r>
            <a:r>
              <a:rPr lang="en-US" dirty="0" err="1"/>
              <a:t>organisational</a:t>
            </a:r>
            <a:r>
              <a:rPr lang="en-US" dirty="0"/>
              <a:t> requirements, operating conditions, risk management and target market assessment. It will do it either by amending existing delegated acts under the UCITS Directive 2009/65/EC, the AIFM Directive 2011/61/EU, the MiFID II Directive 2014/65/EU, the Solvency II Directive 2009/138/EC and the IDD Directive 2016/97, or by adopting new delegated acts under the same Directives. Directorate-General for Financial Stability, Financial Services and Capital Markets Union sent a </a:t>
            </a:r>
            <a:r>
              <a:rPr lang="en-US" dirty="0">
                <a:hlinkClick r:id="rId14"/>
              </a:rPr>
              <a:t>formal request to EIOPA and ESMA for technical advices</a:t>
            </a:r>
            <a:r>
              <a:rPr lang="en-US" dirty="0"/>
              <a:t> in this respect.</a:t>
            </a:r>
          </a:p>
          <a:p>
            <a:r>
              <a:rPr lang="en-US" dirty="0"/>
              <a:t>On 28 September 2018, the Commission requested EIOPA for an </a:t>
            </a:r>
            <a:r>
              <a:rPr lang="en-US" dirty="0">
                <a:hlinkClick r:id="rId15"/>
              </a:rPr>
              <a:t>opinion on sustainability within Solvency II</a:t>
            </a:r>
            <a:r>
              <a:rPr lang="en-US" dirty="0"/>
              <a:t>, in particular relating to those aspects that concern climate change mitigation.</a:t>
            </a:r>
          </a:p>
          <a:p>
            <a:r>
              <a:rPr lang="en-US" dirty="0"/>
              <a:t>On 1 February 2019 the </a:t>
            </a:r>
            <a:r>
              <a:rPr lang="en-US" dirty="0">
                <a:hlinkClick r:id="rId16"/>
              </a:rPr>
              <a:t>Commission requested advice from ESMA, EBA and EIOPA on undue short-term pressure from the financial sector on corporations</a:t>
            </a:r>
            <a:r>
              <a:rPr lang="en-US" dirty="0"/>
              <a:t>. This Call for advice is a part of action 10 from the action plan on financing sustainable growth that aims at fostering sustainable corporate governance and attenuating short-termism in capital markets.</a:t>
            </a:r>
          </a:p>
          <a:p>
            <a:r>
              <a:rPr lang="en-US" dirty="0"/>
              <a:t>On 18 April 2019, the </a:t>
            </a:r>
            <a:r>
              <a:rPr lang="en-US" dirty="0">
                <a:hlinkClick r:id="rId17"/>
              </a:rPr>
              <a:t>European Parliament endorsed the legislation setting the building blocks of a capital markets union, including the regulation on disclosures relating to sustainable investments and sustainability risks</a:t>
            </a:r>
            <a:r>
              <a:rPr lang="en-US" dirty="0"/>
              <a:t>.</a:t>
            </a:r>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390544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a:p>
        </p:txBody>
      </p:sp>
      <p:sp>
        <p:nvSpPr>
          <p:cNvPr id="4" name="Slide Number Placeholder 3"/>
          <p:cNvSpPr>
            <a:spLocks noGrp="1"/>
          </p:cNvSpPr>
          <p:nvPr>
            <p:ph type="sldNum" sz="quarter" idx="5"/>
          </p:nvPr>
        </p:nvSpPr>
        <p:spPr/>
        <p:txBody>
          <a:bodyPr/>
          <a:lstStyle/>
          <a:p>
            <a:fld id="{B5008062-2D0F-3E44-9ABB-7B05A90293CD}" type="slidenum">
              <a:rPr lang="x-none" smtClean="0"/>
              <a:pPr/>
              <a:t>24</a:t>
            </a:fld>
            <a:endParaRPr lang="x-none"/>
          </a:p>
        </p:txBody>
      </p:sp>
    </p:spTree>
    <p:extLst>
      <p:ext uri="{BB962C8B-B14F-4D97-AF65-F5344CB8AC3E}">
        <p14:creationId xmlns:p14="http://schemas.microsoft.com/office/powerpoint/2010/main" val="1272647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25</a:t>
            </a:fld>
            <a:endParaRPr lang="x-none"/>
          </a:p>
        </p:txBody>
      </p:sp>
    </p:spTree>
    <p:extLst>
      <p:ext uri="{BB962C8B-B14F-4D97-AF65-F5344CB8AC3E}">
        <p14:creationId xmlns:p14="http://schemas.microsoft.com/office/powerpoint/2010/main" val="68716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26</a:t>
            </a:fld>
            <a:endParaRPr lang="x-none"/>
          </a:p>
        </p:txBody>
      </p:sp>
    </p:spTree>
    <p:extLst>
      <p:ext uri="{BB962C8B-B14F-4D97-AF65-F5344CB8AC3E}">
        <p14:creationId xmlns:p14="http://schemas.microsoft.com/office/powerpoint/2010/main" val="2764835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One of the most ambitious current international projects aiming to standardize the definition of climate finance is the work of the Technical Expert Group (TEG) "Sustainable Finance" of the European Commission.  In June 2019, the TEG submitted a draft report (EU TEG 2019) for public consultation. The report defines sustainable finance in the form of a taxonomy for the area of climate finance. It defines sectoral threshold values, which a financed project (e.g. in the aluminum or steel sector) must comply with in order for the corresponding financing to be considered "sustainable finance". According to the proposals of the European Commission, it is planned to establish a "Sustainable Finance Platform", which will continuously develop and adapt this taxonomy in the coming years, also beyond climate financing for other important sustainability dimensions. </a:t>
            </a:r>
            <a:endParaRPr lang="en-DE" sz="1200" b="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can the Taxonomy be used by investors?</a:t>
            </a:r>
          </a:p>
          <a:p>
            <a:r>
              <a:rPr lang="en-US" sz="1200" b="0" i="0" u="none" strike="noStrike" kern="1200" baseline="0" dirty="0">
                <a:solidFill>
                  <a:schemeClr val="tx1"/>
                </a:solidFill>
                <a:latin typeface="+mn-lt"/>
                <a:ea typeface="+mn-ea"/>
                <a:cs typeface="+mn-cs"/>
              </a:rPr>
              <a:t>■ Expressing investment preferences;</a:t>
            </a:r>
          </a:p>
          <a:p>
            <a:r>
              <a:rPr lang="en-US" sz="1200" b="0" i="0" u="none" strike="noStrike" kern="1200" baseline="0" dirty="0">
                <a:solidFill>
                  <a:schemeClr val="tx1"/>
                </a:solidFill>
                <a:latin typeface="+mn-lt"/>
                <a:ea typeface="+mn-ea"/>
                <a:cs typeface="+mn-cs"/>
              </a:rPr>
              <a:t>■ Selecting holdings;</a:t>
            </a:r>
          </a:p>
          <a:p>
            <a:r>
              <a:rPr lang="en-US" sz="1200" b="0" i="0" u="none" strike="noStrike" kern="1200" baseline="0" dirty="0">
                <a:solidFill>
                  <a:schemeClr val="tx1"/>
                </a:solidFill>
                <a:latin typeface="+mn-lt"/>
                <a:ea typeface="+mn-ea"/>
                <a:cs typeface="+mn-cs"/>
              </a:rPr>
              <a:t>■ Designing green financial products;</a:t>
            </a:r>
          </a:p>
          <a:p>
            <a:r>
              <a:rPr lang="en-US" sz="1200" b="0" i="0" u="none" strike="noStrike" kern="1200" baseline="0" dirty="0">
                <a:solidFill>
                  <a:schemeClr val="tx1"/>
                </a:solidFill>
                <a:latin typeface="+mn-lt"/>
                <a:ea typeface="+mn-ea"/>
                <a:cs typeface="+mn-cs"/>
              </a:rPr>
              <a:t>■ Measuring the environmental performance of a security or product;</a:t>
            </a:r>
          </a:p>
          <a:p>
            <a:r>
              <a:rPr lang="en-US" sz="1200" b="0" i="0" u="none" strike="noStrike" kern="1200" baseline="0" dirty="0">
                <a:solidFill>
                  <a:schemeClr val="tx1"/>
                </a:solidFill>
                <a:latin typeface="+mn-lt"/>
                <a:ea typeface="+mn-ea"/>
                <a:cs typeface="+mn-cs"/>
              </a:rPr>
              <a:t>■ Engaging with investees</a:t>
            </a:r>
            <a:endParaRPr lang="ru-RU" sz="1200" b="0" i="0" u="none" strike="noStrike" kern="1200" baseline="0" dirty="0">
              <a:solidFill>
                <a:schemeClr val="tx1"/>
              </a:solidFill>
              <a:latin typeface="+mn-lt"/>
              <a:ea typeface="+mn-ea"/>
              <a:cs typeface="+mn-cs"/>
            </a:endParaRPr>
          </a:p>
          <a:p>
            <a:endParaRPr lang="ru-RU" sz="1200" b="0" i="0" u="none" strike="noStrike" kern="1200" baseline="0" dirty="0">
              <a:solidFill>
                <a:schemeClr val="tx1"/>
              </a:solidFill>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278570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3</a:t>
            </a:fld>
            <a:endParaRPr lang="x-none"/>
          </a:p>
        </p:txBody>
      </p:sp>
    </p:spTree>
    <p:extLst>
      <p:ext uri="{BB962C8B-B14F-4D97-AF65-F5344CB8AC3E}">
        <p14:creationId xmlns:p14="http://schemas.microsoft.com/office/powerpoint/2010/main" val="100255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28</a:t>
            </a:fld>
            <a:endParaRPr lang="x-none"/>
          </a:p>
        </p:txBody>
      </p:sp>
    </p:spTree>
    <p:extLst>
      <p:ext uri="{BB962C8B-B14F-4D97-AF65-F5344CB8AC3E}">
        <p14:creationId xmlns:p14="http://schemas.microsoft.com/office/powerpoint/2010/main" val="137824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Task Force on Climate-related Financial Disclosure (TCFD) was established in 2015 by G20 Finance Ministers and Central Bank Governors within the Financial Stability Board (FSB), and its chair at the time, Mark Carney, then Governor of the Bank of England.</a:t>
            </a:r>
            <a:endParaRPr lang="en-GB"/>
          </a:p>
        </p:txBody>
      </p:sp>
      <p:sp>
        <p:nvSpPr>
          <p:cNvPr id="4" name="Slide Number Placeholder 3"/>
          <p:cNvSpPr>
            <a:spLocks noGrp="1"/>
          </p:cNvSpPr>
          <p:nvPr>
            <p:ph type="sldNum" sz="quarter" idx="5"/>
          </p:nvPr>
        </p:nvSpPr>
        <p:spPr/>
        <p:txBody>
          <a:bodyPr/>
          <a:lstStyle/>
          <a:p>
            <a:fld id="{47772C1F-126D-2344-8A05-2AB7D8D1D1FD}" type="slidenum">
              <a:rPr lang="en-GB" smtClean="0"/>
              <a:t>29</a:t>
            </a:fld>
            <a:endParaRPr lang="en-GB"/>
          </a:p>
        </p:txBody>
      </p:sp>
    </p:spTree>
    <p:extLst>
      <p:ext uri="{BB962C8B-B14F-4D97-AF65-F5344CB8AC3E}">
        <p14:creationId xmlns:p14="http://schemas.microsoft.com/office/powerpoint/2010/main" val="1268997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31</a:t>
            </a:fld>
            <a:endParaRPr lang="x-none"/>
          </a:p>
        </p:txBody>
      </p:sp>
    </p:spTree>
    <p:extLst>
      <p:ext uri="{BB962C8B-B14F-4D97-AF65-F5344CB8AC3E}">
        <p14:creationId xmlns:p14="http://schemas.microsoft.com/office/powerpoint/2010/main" val="440185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72C1F-126D-2344-8A05-2AB7D8D1D1FD}" type="slidenum">
              <a:rPr lang="en-GB" smtClean="0"/>
              <a:t>32</a:t>
            </a:fld>
            <a:endParaRPr lang="en-GB"/>
          </a:p>
        </p:txBody>
      </p:sp>
    </p:spTree>
    <p:extLst>
      <p:ext uri="{BB962C8B-B14F-4D97-AF65-F5344CB8AC3E}">
        <p14:creationId xmlns:p14="http://schemas.microsoft.com/office/powerpoint/2010/main" val="900542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3571C65B-52EE-B542-8564-D111C371273B}" type="slidenum">
              <a:rPr lang="de-DE" smtClean="0"/>
              <a:t>33</a:t>
            </a:fld>
            <a:endParaRPr lang="de-DE"/>
          </a:p>
        </p:txBody>
      </p:sp>
    </p:spTree>
    <p:extLst>
      <p:ext uri="{BB962C8B-B14F-4D97-AF65-F5344CB8AC3E}">
        <p14:creationId xmlns:p14="http://schemas.microsoft.com/office/powerpoint/2010/main" val="288217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5</a:t>
            </a:fld>
            <a:endParaRPr lang="x-none"/>
          </a:p>
        </p:txBody>
      </p:sp>
    </p:spTree>
    <p:extLst>
      <p:ext uri="{BB962C8B-B14F-4D97-AF65-F5344CB8AC3E}">
        <p14:creationId xmlns:p14="http://schemas.microsoft.com/office/powerpoint/2010/main" val="244063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6</a:t>
            </a:fld>
            <a:endParaRPr lang="x-none"/>
          </a:p>
        </p:txBody>
      </p:sp>
    </p:spTree>
    <p:extLst>
      <p:ext uri="{BB962C8B-B14F-4D97-AF65-F5344CB8AC3E}">
        <p14:creationId xmlns:p14="http://schemas.microsoft.com/office/powerpoint/2010/main" val="210707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C6C56-0C4A-4D40-8BD8-881EE2D695FC}" type="slidenum">
              <a:rPr lang="en-PT" smtClean="0"/>
              <a:t>7</a:t>
            </a:fld>
            <a:endParaRPr lang="en-PT"/>
          </a:p>
        </p:txBody>
      </p:sp>
    </p:spTree>
    <p:extLst>
      <p:ext uri="{BB962C8B-B14F-4D97-AF65-F5344CB8AC3E}">
        <p14:creationId xmlns:p14="http://schemas.microsoft.com/office/powerpoint/2010/main" val="1661174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8</a:t>
            </a:fld>
            <a:endParaRPr lang="x-none"/>
          </a:p>
        </p:txBody>
      </p:sp>
    </p:spTree>
    <p:extLst>
      <p:ext uri="{BB962C8B-B14F-4D97-AF65-F5344CB8AC3E}">
        <p14:creationId xmlns:p14="http://schemas.microsoft.com/office/powerpoint/2010/main" val="532300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K" dirty="0"/>
              <a:t>Source: </a:t>
            </a:r>
            <a:r>
              <a:rPr lang="en-GB" dirty="0"/>
              <a:t>https://</a:t>
            </a:r>
            <a:r>
              <a:rPr lang="en-GB" dirty="0" err="1"/>
              <a:t>www.visualcapitalist.com</a:t>
            </a:r>
            <a:r>
              <a:rPr lang="en-GB" dirty="0"/>
              <a:t>/</a:t>
            </a:r>
            <a:r>
              <a:rPr lang="en-GB" dirty="0" err="1"/>
              <a:t>sp</a:t>
            </a:r>
            <a:r>
              <a:rPr lang="en-GB" dirty="0"/>
              <a:t>/race-to-net-zero-carbon-neutral-goals-by-country/ </a:t>
            </a:r>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9</a:t>
            </a:fld>
            <a:endParaRPr lang="x-none"/>
          </a:p>
        </p:txBody>
      </p:sp>
    </p:spTree>
    <p:extLst>
      <p:ext uri="{BB962C8B-B14F-4D97-AF65-F5344CB8AC3E}">
        <p14:creationId xmlns:p14="http://schemas.microsoft.com/office/powerpoint/2010/main" val="102193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772C1F-126D-2344-8A05-2AB7D8D1D1FD}" type="slidenum">
              <a:rPr lang="en-GB" smtClean="0"/>
              <a:t>12</a:t>
            </a:fld>
            <a:endParaRPr lang="en-GB"/>
          </a:p>
        </p:txBody>
      </p:sp>
    </p:spTree>
    <p:extLst>
      <p:ext uri="{BB962C8B-B14F-4D97-AF65-F5344CB8AC3E}">
        <p14:creationId xmlns:p14="http://schemas.microsoft.com/office/powerpoint/2010/main" val="48800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B5008062-2D0F-3E44-9ABB-7B05A90293CD}" type="slidenum">
              <a:rPr lang="x-none" smtClean="0"/>
              <a:pPr/>
              <a:t>14</a:t>
            </a:fld>
            <a:endParaRPr lang="x-none"/>
          </a:p>
        </p:txBody>
      </p:sp>
    </p:spTree>
    <p:extLst>
      <p:ext uri="{BB962C8B-B14F-4D97-AF65-F5344CB8AC3E}">
        <p14:creationId xmlns:p14="http://schemas.microsoft.com/office/powerpoint/2010/main" val="2737751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3051B"/>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p>
        </p:txBody>
      </p:sp>
      <p:pic>
        <p:nvPicPr>
          <p:cNvPr id="8" name="Picture 7" descr="AvantGardeEnergy_Logo_white.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08443" y="4487334"/>
            <a:ext cx="2069628" cy="1371300"/>
          </a:xfrm>
          <a:prstGeom prst="rect">
            <a:avLst/>
          </a:prstGeom>
        </p:spPr>
      </p:pic>
      <p:sp>
        <p:nvSpPr>
          <p:cNvPr id="2" name="Title 1"/>
          <p:cNvSpPr>
            <a:spLocks noGrp="1"/>
          </p:cNvSpPr>
          <p:nvPr>
            <p:ph type="ctrTitle"/>
          </p:nvPr>
        </p:nvSpPr>
        <p:spPr>
          <a:xfrm>
            <a:off x="914400" y="933578"/>
            <a:ext cx="10363200" cy="1791159"/>
          </a:xfrm>
        </p:spPr>
        <p:txBody>
          <a:bodyPr anchor="t">
            <a:noAutofit/>
          </a:bodyPr>
          <a:lstStyle>
            <a:lvl1pPr algn="l">
              <a:defRPr sz="6000">
                <a:solidFill>
                  <a:schemeClr val="bg1"/>
                </a:solidFill>
                <a:latin typeface="Century Gothic"/>
                <a:cs typeface="Century Gothic"/>
              </a:defRPr>
            </a:lvl1pPr>
          </a:lstStyle>
          <a:p>
            <a:r>
              <a:rPr lang="en-GB" dirty="0"/>
              <a:t>Click to edit Master title style</a:t>
            </a:r>
            <a:endParaRPr lang="en-US" dirty="0"/>
          </a:p>
        </p:txBody>
      </p:sp>
      <p:sp>
        <p:nvSpPr>
          <p:cNvPr id="3" name="Subtitle 2"/>
          <p:cNvSpPr>
            <a:spLocks noGrp="1"/>
          </p:cNvSpPr>
          <p:nvPr>
            <p:ph type="subTitle" idx="1"/>
          </p:nvPr>
        </p:nvSpPr>
        <p:spPr>
          <a:xfrm>
            <a:off x="914400" y="3077945"/>
            <a:ext cx="10363200" cy="817612"/>
          </a:xfrm>
        </p:spPr>
        <p:txBody>
          <a:bodyPr anchor="t">
            <a:normAutofit/>
          </a:bodyPr>
          <a:lstStyle>
            <a:lvl1pPr marL="0" indent="0" algn="l">
              <a:buNone/>
              <a:defRPr sz="2667">
                <a:solidFill>
                  <a:srgbClr val="FFFFFF"/>
                </a:solidFill>
                <a:latin typeface="Century Gothic"/>
                <a:cs typeface="Century Gothic"/>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914400" y="4981251"/>
            <a:ext cx="6189776" cy="1232171"/>
          </a:xfrm>
          <a:prstGeom prst="rect">
            <a:avLst/>
          </a:prstGeom>
        </p:spPr>
        <p:txBody>
          <a:bodyPr/>
          <a:lstStyle>
            <a:lvl1pPr>
              <a:defRPr sz="1600" b="1">
                <a:latin typeface="Century Gothic"/>
                <a:cs typeface="Century Gothic"/>
              </a:defRPr>
            </a:lvl1pPr>
          </a:lstStyle>
          <a:p>
            <a:fld id="{BCDBFE84-5ADE-9B44-996A-920AAFF997A3}" type="datetime1">
              <a:rPr lang="sk-SK" smtClean="0"/>
              <a:t>30.3.2023</a:t>
            </a:fld>
            <a:endParaRPr lang="en-US"/>
          </a:p>
        </p:txBody>
      </p:sp>
    </p:spTree>
    <p:extLst>
      <p:ext uri="{BB962C8B-B14F-4D97-AF65-F5344CB8AC3E}">
        <p14:creationId xmlns:p14="http://schemas.microsoft.com/office/powerpoint/2010/main" val="54705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Picture 5" descr="AvantGardeEnergy_Photo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02424" y="1420557"/>
            <a:ext cx="8989949" cy="3048523"/>
          </a:xfrm>
        </p:spPr>
        <p:txBody>
          <a:bodyPr anchor="t">
            <a:normAutofit/>
          </a:bodyPr>
          <a:lstStyle>
            <a:lvl1pPr algn="l">
              <a:defRPr sz="5333" b="0">
                <a:solidFill>
                  <a:schemeClr val="bg1"/>
                </a:solidFill>
                <a:latin typeface="Century Gothic"/>
                <a:cs typeface="Century Gothic"/>
              </a:defRPr>
            </a:lvl1pPr>
          </a:lstStyle>
          <a:p>
            <a:r>
              <a:rPr lang="en-GB" dirty="0"/>
              <a:t>Click to edit Master title style</a:t>
            </a:r>
            <a:endParaRPr lang="en-US" dirty="0"/>
          </a:p>
        </p:txBody>
      </p:sp>
      <p:sp>
        <p:nvSpPr>
          <p:cNvPr id="7" name="Text Placeholder 3"/>
          <p:cNvSpPr>
            <a:spLocks noGrp="1"/>
          </p:cNvSpPr>
          <p:nvPr>
            <p:ph type="body" sz="half" idx="2"/>
          </p:nvPr>
        </p:nvSpPr>
        <p:spPr>
          <a:xfrm>
            <a:off x="1109389" y="4672799"/>
            <a:ext cx="3337164" cy="547493"/>
          </a:xfrm>
          <a:ln>
            <a:solidFill>
              <a:schemeClr val="bg1"/>
            </a:solidFill>
          </a:ln>
        </p:spPr>
        <p:txBody>
          <a:bodyPr>
            <a:normAutofit/>
          </a:bodyPr>
          <a:lstStyle>
            <a:lvl1pPr marL="0" indent="0" algn="ctr">
              <a:lnSpc>
                <a:spcPct val="150000"/>
              </a:lnSpc>
              <a:buNone/>
              <a:defRPr sz="1600" b="1">
                <a:solidFill>
                  <a:srgbClr val="FFFFFF"/>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spTree>
    <p:extLst>
      <p:ext uri="{BB962C8B-B14F-4D97-AF65-F5344CB8AC3E}">
        <p14:creationId xmlns:p14="http://schemas.microsoft.com/office/powerpoint/2010/main" val="130114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descr="AvantGardeEnergy_Photo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02424" y="1420557"/>
            <a:ext cx="8989949" cy="3048523"/>
          </a:xfrm>
        </p:spPr>
        <p:txBody>
          <a:bodyPr anchor="t">
            <a:normAutofit/>
          </a:bodyPr>
          <a:lstStyle>
            <a:lvl1pPr algn="l">
              <a:defRPr sz="5333" b="0">
                <a:solidFill>
                  <a:srgbClr val="E3051B"/>
                </a:solidFill>
                <a:latin typeface="Century Gothic"/>
                <a:cs typeface="Century Gothic"/>
              </a:defRPr>
            </a:lvl1pPr>
          </a:lstStyle>
          <a:p>
            <a:r>
              <a:rPr lang="en-GB" dirty="0"/>
              <a:t>Click to edit Master title style</a:t>
            </a:r>
            <a:endParaRPr lang="en-US" dirty="0"/>
          </a:p>
        </p:txBody>
      </p:sp>
      <p:sp>
        <p:nvSpPr>
          <p:cNvPr id="7" name="Text Placeholder 3"/>
          <p:cNvSpPr>
            <a:spLocks noGrp="1"/>
          </p:cNvSpPr>
          <p:nvPr>
            <p:ph type="body" sz="half" idx="2"/>
          </p:nvPr>
        </p:nvSpPr>
        <p:spPr>
          <a:xfrm>
            <a:off x="1109389" y="4672799"/>
            <a:ext cx="3337164" cy="547493"/>
          </a:xfrm>
          <a:ln>
            <a:solidFill>
              <a:schemeClr val="bg1"/>
            </a:solidFill>
          </a:ln>
        </p:spPr>
        <p:txBody>
          <a:bodyPr>
            <a:normAutofit/>
          </a:bodyPr>
          <a:lstStyle>
            <a:lvl1pPr marL="0" indent="0" algn="ctr">
              <a:lnSpc>
                <a:spcPct val="150000"/>
              </a:lnSpc>
              <a:buNone/>
              <a:defRPr sz="1600" b="1">
                <a:solidFill>
                  <a:srgbClr val="FFFFFF"/>
                </a:solidFill>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spTree>
    <p:extLst>
      <p:ext uri="{BB962C8B-B14F-4D97-AF65-F5344CB8AC3E}">
        <p14:creationId xmlns:p14="http://schemas.microsoft.com/office/powerpoint/2010/main" val="270954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n between slide 1">
    <p:spTree>
      <p:nvGrpSpPr>
        <p:cNvPr id="1" name=""/>
        <p:cNvGrpSpPr/>
        <p:nvPr/>
      </p:nvGrpSpPr>
      <p:grpSpPr>
        <a:xfrm>
          <a:off x="0" y="0"/>
          <a:ext cx="0" cy="0"/>
          <a:chOff x="0" y="0"/>
          <a:chExt cx="0" cy="0"/>
        </a:xfrm>
      </p:grpSpPr>
      <p:pic>
        <p:nvPicPr>
          <p:cNvPr id="5" name="Picture 4" descr="AvantGardeEnergy_Photo_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vantGardeEnergy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700015" y="1335852"/>
            <a:ext cx="2789181" cy="2789181"/>
          </a:xfrm>
          <a:prstGeom prst="rect">
            <a:avLst/>
          </a:prstGeom>
        </p:spPr>
      </p:pic>
    </p:spTree>
    <p:extLst>
      <p:ext uri="{BB962C8B-B14F-4D97-AF65-F5344CB8AC3E}">
        <p14:creationId xmlns:p14="http://schemas.microsoft.com/office/powerpoint/2010/main" val="51826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n between slide 2">
    <p:spTree>
      <p:nvGrpSpPr>
        <p:cNvPr id="1" name=""/>
        <p:cNvGrpSpPr/>
        <p:nvPr/>
      </p:nvGrpSpPr>
      <p:grpSpPr>
        <a:xfrm>
          <a:off x="0" y="0"/>
          <a:ext cx="0" cy="0"/>
          <a:chOff x="0" y="0"/>
          <a:chExt cx="0" cy="0"/>
        </a:xfrm>
      </p:grpSpPr>
      <p:pic>
        <p:nvPicPr>
          <p:cNvPr id="4" name="Picture 3" descr="AvantGardeEnergy_Photo_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vantGardeEnergy_Logo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81200" y="2013185"/>
            <a:ext cx="2832000" cy="2832000"/>
          </a:xfrm>
          <a:prstGeom prst="rect">
            <a:avLst/>
          </a:prstGeom>
        </p:spPr>
      </p:pic>
    </p:spTree>
    <p:extLst>
      <p:ext uri="{BB962C8B-B14F-4D97-AF65-F5344CB8AC3E}">
        <p14:creationId xmlns:p14="http://schemas.microsoft.com/office/powerpoint/2010/main" val="120578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In between slide 3">
    <p:spTree>
      <p:nvGrpSpPr>
        <p:cNvPr id="1" name=""/>
        <p:cNvGrpSpPr/>
        <p:nvPr/>
      </p:nvGrpSpPr>
      <p:grpSpPr>
        <a:xfrm>
          <a:off x="0" y="0"/>
          <a:ext cx="0" cy="0"/>
          <a:chOff x="0" y="0"/>
          <a:chExt cx="0" cy="0"/>
        </a:xfrm>
      </p:grpSpPr>
      <p:pic>
        <p:nvPicPr>
          <p:cNvPr id="5" name="Picture 4" descr="AvantGardeEnergy_Photo_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vantGardeEnergy_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8815" y="212438"/>
            <a:ext cx="2789181" cy="2789181"/>
          </a:xfrm>
          <a:prstGeom prst="rect">
            <a:avLst/>
          </a:prstGeom>
        </p:spPr>
      </p:pic>
    </p:spTree>
    <p:extLst>
      <p:ext uri="{BB962C8B-B14F-4D97-AF65-F5344CB8AC3E}">
        <p14:creationId xmlns:p14="http://schemas.microsoft.com/office/powerpoint/2010/main" val="192652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3051B"/>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p>
        </p:txBody>
      </p:sp>
      <p:pic>
        <p:nvPicPr>
          <p:cNvPr id="8" name="Picture 7" descr="AvantGardeEnergy_Logo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08443" y="4487334"/>
            <a:ext cx="2069628" cy="2069628"/>
          </a:xfrm>
          <a:prstGeom prst="rect">
            <a:avLst/>
          </a:prstGeom>
        </p:spPr>
      </p:pic>
      <p:sp>
        <p:nvSpPr>
          <p:cNvPr id="2" name="Title 1"/>
          <p:cNvSpPr>
            <a:spLocks noGrp="1"/>
          </p:cNvSpPr>
          <p:nvPr>
            <p:ph type="ctrTitle"/>
          </p:nvPr>
        </p:nvSpPr>
        <p:spPr>
          <a:xfrm>
            <a:off x="914400" y="2696175"/>
            <a:ext cx="10363200" cy="1330196"/>
          </a:xfrm>
        </p:spPr>
        <p:txBody>
          <a:bodyPr anchor="t">
            <a:noAutofit/>
          </a:bodyPr>
          <a:lstStyle>
            <a:lvl1pPr algn="l">
              <a:defRPr sz="6000" b="0">
                <a:solidFill>
                  <a:schemeClr val="bg1"/>
                </a:solidFill>
                <a:latin typeface="Century Gothic"/>
                <a:cs typeface="Century Gothic"/>
              </a:defRPr>
            </a:lvl1pPr>
          </a:lstStyle>
          <a:p>
            <a:r>
              <a:rPr lang="en-GB" dirty="0"/>
              <a:t>Click to edit Master title</a:t>
            </a:r>
            <a:endParaRPr lang="en-US" dirty="0"/>
          </a:p>
        </p:txBody>
      </p:sp>
      <p:sp>
        <p:nvSpPr>
          <p:cNvPr id="5" name="Text Placeholder 4"/>
          <p:cNvSpPr>
            <a:spLocks noGrp="1"/>
          </p:cNvSpPr>
          <p:nvPr>
            <p:ph type="body" sz="quarter" idx="11"/>
          </p:nvPr>
        </p:nvSpPr>
        <p:spPr>
          <a:xfrm>
            <a:off x="914400" y="4487334"/>
            <a:ext cx="6189133" cy="1725084"/>
          </a:xfrm>
        </p:spPr>
        <p:txBody>
          <a:bodyPr>
            <a:normAutofit/>
          </a:bodyPr>
          <a:lstStyle>
            <a:lvl1pPr>
              <a:defRPr sz="1067"/>
            </a:lvl1pPr>
            <a:lvl2pPr>
              <a:defRPr sz="1067"/>
            </a:lvl2pPr>
            <a:lvl3pPr>
              <a:defRPr sz="1067"/>
            </a:lvl3pPr>
            <a:lvl4pPr>
              <a:defRPr sz="1067"/>
            </a:lvl4pPr>
            <a:lvl5pPr>
              <a:defRPr sz="1067"/>
            </a:lvl5pPr>
          </a:lstStyle>
          <a:p>
            <a:pPr lvl="0"/>
            <a:r>
              <a:rPr lang="sl-SI" dirty="0"/>
              <a:t>Click to edit Master text styles</a:t>
            </a:r>
          </a:p>
        </p:txBody>
      </p:sp>
    </p:spTree>
    <p:extLst>
      <p:ext uri="{BB962C8B-B14F-4D97-AF65-F5344CB8AC3E}">
        <p14:creationId xmlns:p14="http://schemas.microsoft.com/office/powerpoint/2010/main" val="245747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5F2B2-5B9C-9144-8DFD-9F93E7A6521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83A21E3-2354-4B4F-83B8-0B97E52AF294}"/>
              </a:ext>
            </a:extLst>
          </p:cNvPr>
          <p:cNvSpPr>
            <a:spLocks noGrp="1"/>
          </p:cNvSpPr>
          <p:nvPr>
            <p:ph type="dt" sz="half" idx="10"/>
          </p:nvPr>
        </p:nvSpPr>
        <p:spPr/>
        <p:txBody>
          <a:bodyPr/>
          <a:lstStyle/>
          <a:p>
            <a:fld id="{EC3C6993-E774-E648-BB37-ADB01934A530}" type="datetime1">
              <a:rPr lang="sk-SK" smtClean="0"/>
              <a:t>30.3.2023</a:t>
            </a:fld>
            <a:endParaRPr lang="en-GB"/>
          </a:p>
        </p:txBody>
      </p:sp>
      <p:sp>
        <p:nvSpPr>
          <p:cNvPr id="4" name="Footer Placeholder 3">
            <a:extLst>
              <a:ext uri="{FF2B5EF4-FFF2-40B4-BE49-F238E27FC236}">
                <a16:creationId xmlns:a16="http://schemas.microsoft.com/office/drawing/2014/main" id="{136F5B09-E6B4-404B-A691-0DB99DEB5A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16FEEE-AEB9-3E41-9963-1A9A5D24F7C2}"/>
              </a:ext>
            </a:extLst>
          </p:cNvPr>
          <p:cNvSpPr>
            <a:spLocks noGrp="1"/>
          </p:cNvSpPr>
          <p:nvPr>
            <p:ph type="sldNum" sz="quarter" idx="12"/>
          </p:nvPr>
        </p:nvSpPr>
        <p:spPr/>
        <p:txBody>
          <a:bodyPr/>
          <a:lstStyle/>
          <a:p>
            <a:fld id="{35E8EBD4-89E0-5543-A68B-DC658660DBC8}" type="slidenum">
              <a:rPr lang="en-GB" smtClean="0"/>
              <a:t>‹#›</a:t>
            </a:fld>
            <a:endParaRPr lang="en-GB"/>
          </a:p>
        </p:txBody>
      </p:sp>
    </p:spTree>
    <p:extLst>
      <p:ext uri="{BB962C8B-B14F-4D97-AF65-F5344CB8AC3E}">
        <p14:creationId xmlns:p14="http://schemas.microsoft.com/office/powerpoint/2010/main" val="71631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7F45-F318-D842-8E63-2BDE92CF2A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43164FE-5CFE-084C-B7BB-37749748F34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EFBAD3-F21C-F843-883A-C6D41D874ED2}"/>
              </a:ext>
            </a:extLst>
          </p:cNvPr>
          <p:cNvSpPr>
            <a:spLocks noGrp="1"/>
          </p:cNvSpPr>
          <p:nvPr>
            <p:ph type="dt" sz="half" idx="10"/>
          </p:nvPr>
        </p:nvSpPr>
        <p:spPr/>
        <p:txBody>
          <a:bodyPr/>
          <a:lstStyle/>
          <a:p>
            <a:fld id="{32E4C908-B4F5-0547-8920-B36375C6B900}" type="datetime1">
              <a:rPr lang="sk-SK" smtClean="0"/>
              <a:t>30.3.2023</a:t>
            </a:fld>
            <a:endParaRPr lang="en-GB"/>
          </a:p>
        </p:txBody>
      </p:sp>
      <p:sp>
        <p:nvSpPr>
          <p:cNvPr id="5" name="Footer Placeholder 4">
            <a:extLst>
              <a:ext uri="{FF2B5EF4-FFF2-40B4-BE49-F238E27FC236}">
                <a16:creationId xmlns:a16="http://schemas.microsoft.com/office/drawing/2014/main" id="{43DE93B6-3924-5C4E-BCA1-7638AE6640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F8317-B064-7147-92D0-FC4ECF63FADE}"/>
              </a:ext>
            </a:extLst>
          </p:cNvPr>
          <p:cNvSpPr>
            <a:spLocks noGrp="1"/>
          </p:cNvSpPr>
          <p:nvPr>
            <p:ph type="sldNum" sz="quarter" idx="12"/>
          </p:nvPr>
        </p:nvSpPr>
        <p:spPr/>
        <p:txBody>
          <a:bodyPr/>
          <a:lstStyle/>
          <a:p>
            <a:fld id="{35E8EBD4-89E0-5543-A68B-DC658660DBC8}" type="slidenum">
              <a:rPr lang="en-GB" smtClean="0"/>
              <a:t>‹#›</a:t>
            </a:fld>
            <a:endParaRPr lang="en-GB"/>
          </a:p>
        </p:txBody>
      </p:sp>
    </p:spTree>
    <p:extLst>
      <p:ext uri="{BB962C8B-B14F-4D97-AF65-F5344CB8AC3E}">
        <p14:creationId xmlns:p14="http://schemas.microsoft.com/office/powerpoint/2010/main" val="380122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Inhaltsverzeichnis">
    <p:spTree>
      <p:nvGrpSpPr>
        <p:cNvPr id="1" name=""/>
        <p:cNvGrpSpPr/>
        <p:nvPr/>
      </p:nvGrpSpPr>
      <p:grpSpPr>
        <a:xfrm>
          <a:off x="0" y="0"/>
          <a:ext cx="0" cy="0"/>
          <a:chOff x="0" y="0"/>
          <a:chExt cx="0" cy="0"/>
        </a:xfrm>
      </p:grpSpPr>
      <p:sp>
        <p:nvSpPr>
          <p:cNvPr id="9" name="Textplatzhalter 8"/>
          <p:cNvSpPr>
            <a:spLocks noGrp="1"/>
          </p:cNvSpPr>
          <p:nvPr>
            <p:ph type="body" sz="quarter" idx="13" hasCustomPrompt="1"/>
          </p:nvPr>
        </p:nvSpPr>
        <p:spPr>
          <a:xfrm>
            <a:off x="1625600" y="1426106"/>
            <a:ext cx="9956800" cy="4525433"/>
          </a:xfrm>
          <a:prstGeom prst="rect">
            <a:avLst/>
          </a:prstGeom>
        </p:spPr>
        <p:txBody>
          <a:bodyPr vert="horz"/>
          <a:lstStyle>
            <a:lvl1pPr marL="685783" indent="-685783">
              <a:lnSpc>
                <a:spcPct val="130000"/>
              </a:lnSpc>
              <a:buClr>
                <a:srgbClr val="49B3CE"/>
              </a:buClr>
              <a:buFont typeface="Wingdings" charset="2"/>
              <a:buAutoNum type="arabicPlain"/>
              <a:defRPr sz="4267">
                <a:solidFill>
                  <a:srgbClr val="000000"/>
                </a:solidFill>
                <a:latin typeface="+mj-lt"/>
                <a:cs typeface="Gilroy Regular"/>
              </a:defRPr>
            </a:lvl1pPr>
            <a:lvl2pPr marL="609585" indent="0">
              <a:buFont typeface="Arial"/>
              <a:buNone/>
              <a:defRPr sz="2400">
                <a:solidFill>
                  <a:srgbClr val="000000"/>
                </a:solidFill>
                <a:latin typeface="Gilroy Regular"/>
                <a:cs typeface="Gilroy Regular"/>
              </a:defRPr>
            </a:lvl2pPr>
            <a:lvl3pPr marL="1219170" indent="0">
              <a:buFont typeface="Arial"/>
              <a:buNone/>
              <a:defRPr sz="2400">
                <a:solidFill>
                  <a:srgbClr val="000000"/>
                </a:solidFill>
                <a:latin typeface="Gilroy Regular"/>
                <a:cs typeface="Gilroy Regular"/>
              </a:defRPr>
            </a:lvl3pPr>
            <a:lvl4pPr marL="1828754" indent="0">
              <a:buFont typeface="Arial"/>
              <a:buNone/>
              <a:defRPr sz="2400">
                <a:solidFill>
                  <a:srgbClr val="000000"/>
                </a:solidFill>
                <a:latin typeface="Gilroy Regular"/>
                <a:cs typeface="Gilroy Regular"/>
              </a:defRPr>
            </a:lvl4pPr>
            <a:lvl5pPr marL="2438339" indent="0">
              <a:buFont typeface="Arial"/>
              <a:buNone/>
              <a:defRPr sz="2400">
                <a:solidFill>
                  <a:srgbClr val="000000"/>
                </a:solidFill>
                <a:latin typeface="Gilroy Regular"/>
                <a:cs typeface="Gilroy Regular"/>
              </a:defRPr>
            </a:lvl5pPr>
          </a:lstStyle>
          <a:p>
            <a:pPr lvl="0"/>
            <a:r>
              <a:rPr lang="de-DE" dirty="0" err="1"/>
              <a:t>Xxxxxx</a:t>
            </a:r>
            <a:endParaRPr lang="de-DE" dirty="0"/>
          </a:p>
          <a:p>
            <a:pPr lvl="0"/>
            <a:r>
              <a:rPr lang="de-DE" dirty="0" err="1"/>
              <a:t>Xxxxxx</a:t>
            </a:r>
            <a:endParaRPr lang="de-DE" dirty="0"/>
          </a:p>
          <a:p>
            <a:pPr lvl="0"/>
            <a:r>
              <a:rPr lang="de-DE" dirty="0" err="1"/>
              <a:t>Xxxxxx</a:t>
            </a:r>
            <a:endParaRPr lang="de-DE" dirty="0"/>
          </a:p>
          <a:p>
            <a:pPr lvl="0"/>
            <a:endParaRPr lang="de-DE" dirty="0"/>
          </a:p>
          <a:p>
            <a:pPr lvl="0"/>
            <a:endParaRPr lang="de-DE" dirty="0"/>
          </a:p>
        </p:txBody>
      </p:sp>
      <p:sp>
        <p:nvSpPr>
          <p:cNvPr id="10" name="Titel 1"/>
          <p:cNvSpPr>
            <a:spLocks noGrp="1"/>
          </p:cNvSpPr>
          <p:nvPr>
            <p:ph type="title" hasCustomPrompt="1"/>
          </p:nvPr>
        </p:nvSpPr>
        <p:spPr>
          <a:xfrm>
            <a:off x="334434" y="283105"/>
            <a:ext cx="11247965" cy="738664"/>
          </a:xfrm>
          <a:prstGeom prst="rect">
            <a:avLst/>
          </a:prstGeom>
        </p:spPr>
        <p:txBody>
          <a:bodyPr wrap="square" lIns="0" tIns="0" rIns="0" bIns="0">
            <a:spAutoFit/>
          </a:bodyPr>
          <a:lstStyle>
            <a:lvl1pPr marL="0" marR="0" indent="0" algn="l" defTabSz="609585" rtl="0" eaLnBrk="1" fontAlgn="auto" latinLnBrk="0" hangingPunct="1">
              <a:lnSpc>
                <a:spcPct val="100000"/>
              </a:lnSpc>
              <a:spcBef>
                <a:spcPct val="0"/>
              </a:spcBef>
              <a:spcAft>
                <a:spcPts val="0"/>
              </a:spcAft>
              <a:buClrTx/>
              <a:buSzTx/>
              <a:buFontTx/>
              <a:buNone/>
              <a:tabLst/>
              <a:defRPr sz="4800" b="0" i="0">
                <a:solidFill>
                  <a:schemeClr val="accent2"/>
                </a:solidFill>
                <a:latin typeface="+mj-lt"/>
                <a:cs typeface="Gilroy Medium"/>
              </a:defRPr>
            </a:lvl1pPr>
          </a:lstStyle>
          <a:p>
            <a:r>
              <a:rPr lang="de-DE" dirty="0"/>
              <a:t>Inhalt</a:t>
            </a:r>
          </a:p>
        </p:txBody>
      </p:sp>
    </p:spTree>
    <p:extLst>
      <p:ext uri="{BB962C8B-B14F-4D97-AF65-F5344CB8AC3E}">
        <p14:creationId xmlns:p14="http://schemas.microsoft.com/office/powerpoint/2010/main" val="11335434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5606A-7FED-4D48-A484-97DCD2A3A9D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9D87CCA-0B99-4DC6-B781-0964546D6A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06BFE93-BFC1-42CF-AF75-C5232818FECF}"/>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A2DF0E9-2FFF-4C97-8943-05F4C4EB2AD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B013813-6B22-4AD7-97CD-2A7A4AD91C8F}"/>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3015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094790" y="1591551"/>
            <a:ext cx="3594791" cy="599615"/>
          </a:xfrm>
          <a:ln>
            <a:solidFill>
              <a:schemeClr val="bg1"/>
            </a:solidFill>
          </a:ln>
        </p:spPr>
        <p:txBody>
          <a:bodyPr anchor="t">
            <a:noAutofit/>
          </a:bodyPr>
          <a:lstStyle>
            <a:lvl1pPr algn="ctr">
              <a:lnSpc>
                <a:spcPct val="150000"/>
              </a:lnSpc>
              <a:defRPr sz="1600" b="1" cap="all">
                <a:solidFill>
                  <a:srgbClr val="FFFFFF"/>
                </a:solidFill>
                <a:latin typeface="Century Gothic"/>
                <a:cs typeface="Century Gothic"/>
              </a:defRPr>
            </a:lvl1pPr>
          </a:lstStyle>
          <a:p>
            <a:r>
              <a:rPr lang="en-GB" dirty="0"/>
              <a:t>Click to edit Master title style</a:t>
            </a:r>
            <a:endParaRPr lang="en-US" dirty="0"/>
          </a:p>
        </p:txBody>
      </p:sp>
      <p:sp>
        <p:nvSpPr>
          <p:cNvPr id="3" name="Text Placeholder 2"/>
          <p:cNvSpPr>
            <a:spLocks noGrp="1"/>
          </p:cNvSpPr>
          <p:nvPr>
            <p:ph type="body" idx="1"/>
          </p:nvPr>
        </p:nvSpPr>
        <p:spPr>
          <a:xfrm>
            <a:off x="963085" y="2664797"/>
            <a:ext cx="7248732" cy="3179384"/>
          </a:xfrm>
        </p:spPr>
        <p:txBody>
          <a:bodyPr anchor="t"/>
          <a:lstStyle>
            <a:lvl1pPr marL="0" indent="0">
              <a:buNone/>
              <a:defRPr sz="5333">
                <a:solidFill>
                  <a:srgbClr val="FFFFFF"/>
                </a:solidFill>
                <a:latin typeface="Century Gothic"/>
                <a:cs typeface="Century Gothic"/>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803873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 text and Imag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09688EAA-9496-994E-9B63-F0D3B8ECA4B9}"/>
              </a:ext>
            </a:extLst>
          </p:cNvPr>
          <p:cNvSpPr>
            <a:spLocks noGrp="1"/>
          </p:cNvSpPr>
          <p:nvPr>
            <p:ph type="pic" idx="1"/>
          </p:nvPr>
        </p:nvSpPr>
        <p:spPr>
          <a:xfrm>
            <a:off x="3647018" y="2421466"/>
            <a:ext cx="7776631" cy="3790951"/>
          </a:xfrm>
        </p:spPr>
        <p:txBody>
          <a:bodyPr anchor="ctr" anchorCtr="0"/>
          <a:lstStyle>
            <a:lvl1pPr marL="0" indent="0" algn="ctr">
              <a:buNone/>
              <a:defRPr sz="2133" cap="none"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8" name="Datumsplatzhalter 7">
            <a:extLst>
              <a:ext uri="{FF2B5EF4-FFF2-40B4-BE49-F238E27FC236}">
                <a16:creationId xmlns:a16="http://schemas.microsoft.com/office/drawing/2014/main" id="{9659573A-307D-444F-8C68-3ADA2AA17B92}"/>
              </a:ext>
            </a:extLst>
          </p:cNvPr>
          <p:cNvSpPr>
            <a:spLocks noGrp="1"/>
          </p:cNvSpPr>
          <p:nvPr>
            <p:ph type="dt" sz="half" idx="10"/>
          </p:nvPr>
        </p:nvSpPr>
        <p:spPr/>
        <p:txBody>
          <a:bodyPr/>
          <a:lstStyle/>
          <a:p>
            <a:fld id="{99BEA785-91D2-1943-932E-DB34137DF76B}" type="datetime1">
              <a:rPr lang="sk-SK" smtClean="0"/>
              <a:t>30.3.2023</a:t>
            </a:fld>
            <a:endParaRPr lang="de-DE" dirty="0"/>
          </a:p>
        </p:txBody>
      </p:sp>
      <p:sp>
        <p:nvSpPr>
          <p:cNvPr id="9" name="Foliennummernplatzhalter 8">
            <a:extLst>
              <a:ext uri="{FF2B5EF4-FFF2-40B4-BE49-F238E27FC236}">
                <a16:creationId xmlns:a16="http://schemas.microsoft.com/office/drawing/2014/main" id="{87FDA1A8-837D-394E-A9A2-2FD8642A449F}"/>
              </a:ext>
            </a:extLst>
          </p:cNvPr>
          <p:cNvSpPr>
            <a:spLocks noGrp="1"/>
          </p:cNvSpPr>
          <p:nvPr>
            <p:ph type="sldNum" sz="quarter" idx="11"/>
          </p:nvPr>
        </p:nvSpPr>
        <p:spPr/>
        <p:txBody>
          <a:bodyPr/>
          <a:lstStyle/>
          <a:p>
            <a:fld id="{5BB9E904-9AEB-6C42-8A24-041048A80976}" type="slidenum">
              <a:rPr lang="de-DE" smtClean="0"/>
              <a:pPr/>
              <a:t>‹#›</a:t>
            </a:fld>
            <a:endParaRPr lang="de-DE"/>
          </a:p>
        </p:txBody>
      </p:sp>
      <p:sp>
        <p:nvSpPr>
          <p:cNvPr id="10" name="Titel 9">
            <a:extLst>
              <a:ext uri="{FF2B5EF4-FFF2-40B4-BE49-F238E27FC236}">
                <a16:creationId xmlns:a16="http://schemas.microsoft.com/office/drawing/2014/main" id="{27142D50-5B02-0E46-84C7-2C9DD48A43FF}"/>
              </a:ext>
            </a:extLst>
          </p:cNvPr>
          <p:cNvSpPr>
            <a:spLocks noGrp="1"/>
          </p:cNvSpPr>
          <p:nvPr>
            <p:ph type="title" hasCustomPrompt="1"/>
          </p:nvPr>
        </p:nvSpPr>
        <p:spPr/>
        <p:txBody>
          <a:bodyPr/>
          <a:lstStyle/>
          <a:p>
            <a:r>
              <a:rPr lang="de-DE" spc="160" err="1"/>
              <a:t>Replace</a:t>
            </a:r>
            <a:r>
              <a:rPr lang="de-DE" spc="160"/>
              <a:t> </a:t>
            </a:r>
            <a:r>
              <a:rPr lang="de-DE" spc="160" err="1"/>
              <a:t>text</a:t>
            </a:r>
            <a:r>
              <a:rPr lang="de-DE" spc="160"/>
              <a:t> </a:t>
            </a:r>
            <a:r>
              <a:rPr lang="de-DE" spc="160" err="1"/>
              <a:t>with</a:t>
            </a:r>
            <a:r>
              <a:rPr lang="de-DE" spc="160"/>
              <a:t> Slide </a:t>
            </a:r>
            <a:r>
              <a:rPr lang="de-DE" spc="160" err="1"/>
              <a:t>headline</a:t>
            </a:r>
            <a:endParaRPr lang="de-DE"/>
          </a:p>
        </p:txBody>
      </p:sp>
      <p:sp>
        <p:nvSpPr>
          <p:cNvPr id="12" name="Textplatzhalter 30">
            <a:extLst>
              <a:ext uri="{FF2B5EF4-FFF2-40B4-BE49-F238E27FC236}">
                <a16:creationId xmlns:a16="http://schemas.microsoft.com/office/drawing/2014/main" id="{08AA6D45-4277-F349-8893-E384FC654F55}"/>
              </a:ext>
            </a:extLst>
          </p:cNvPr>
          <p:cNvSpPr>
            <a:spLocks noGrp="1"/>
          </p:cNvSpPr>
          <p:nvPr>
            <p:ph type="body" sz="quarter" idx="14" hasCustomPrompt="1"/>
          </p:nvPr>
        </p:nvSpPr>
        <p:spPr>
          <a:xfrm>
            <a:off x="768354" y="1795201"/>
            <a:ext cx="10655297" cy="290276"/>
          </a:xfrm>
        </p:spPr>
        <p:txBody>
          <a:bodyPr/>
          <a:lstStyle/>
          <a:p>
            <a:r>
              <a:rPr lang="de-DE" sz="1867" b="0" spc="0"/>
              <a:t>SUB-HEADLINE / MAX. LENGTH IS THE END OF THE LINE</a:t>
            </a:r>
          </a:p>
        </p:txBody>
      </p:sp>
      <p:sp>
        <p:nvSpPr>
          <p:cNvPr id="13" name="Inhaltsplatzhalter 2">
            <a:extLst>
              <a:ext uri="{FF2B5EF4-FFF2-40B4-BE49-F238E27FC236}">
                <a16:creationId xmlns:a16="http://schemas.microsoft.com/office/drawing/2014/main" id="{530E20D5-B5AF-ED41-89BD-3D0E21180D3B}"/>
              </a:ext>
            </a:extLst>
          </p:cNvPr>
          <p:cNvSpPr>
            <a:spLocks noGrp="1"/>
          </p:cNvSpPr>
          <p:nvPr>
            <p:ph idx="16" hasCustomPrompt="1"/>
          </p:nvPr>
        </p:nvSpPr>
        <p:spPr>
          <a:xfrm>
            <a:off x="768352" y="2421467"/>
            <a:ext cx="2639483" cy="3790949"/>
          </a:xfrm>
        </p:spPr>
        <p:txBody>
          <a:bodyPr/>
          <a:lstStyle>
            <a:lvl1pPr>
              <a:defRPr sz="1733" baseline="0"/>
            </a:lvl1pPr>
            <a:lvl2pPr>
              <a:defRPr sz="1733"/>
            </a:lvl2pPr>
            <a:lvl3pPr>
              <a:defRPr sz="1733"/>
            </a:lvl3pPr>
            <a:lvl4pPr>
              <a:defRPr sz="1733"/>
            </a:lvl4pPr>
            <a:lvl5pPr>
              <a:defRPr sz="1733"/>
            </a:lvl5pPr>
            <a:lvl6pPr>
              <a:defRPr sz="2667"/>
            </a:lvl6pPr>
            <a:lvl7pPr>
              <a:defRPr sz="2667"/>
            </a:lvl7pPr>
            <a:lvl8pPr>
              <a:defRPr sz="2667"/>
            </a:lvl8pPr>
            <a:lvl9pPr>
              <a:defRPr sz="2667"/>
            </a:lvl9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Tree>
    <p:extLst>
      <p:ext uri="{BB962C8B-B14F-4D97-AF65-F5344CB8AC3E}">
        <p14:creationId xmlns:p14="http://schemas.microsoft.com/office/powerpoint/2010/main" val="318267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6D7B4B0-DB83-0242-4EA9-5B7B137313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19710" y="-8878"/>
            <a:ext cx="812537" cy="791294"/>
          </a:xfrm>
          <a:prstGeom prst="rect">
            <a:avLst/>
          </a:prstGeom>
        </p:spPr>
      </p:pic>
      <p:cxnSp>
        <p:nvCxnSpPr>
          <p:cNvPr id="4" name="Прямая соединительная линия 8">
            <a:extLst>
              <a:ext uri="{FF2B5EF4-FFF2-40B4-BE49-F238E27FC236}">
                <a16:creationId xmlns:a16="http://schemas.microsoft.com/office/drawing/2014/main" id="{DBE079B1-B488-B15D-8957-C568200D05BB}"/>
              </a:ext>
            </a:extLst>
          </p:cNvPr>
          <p:cNvCxnSpPr>
            <a:cxnSpLocks/>
          </p:cNvCxnSpPr>
          <p:nvPr userDrawn="1"/>
        </p:nvCxnSpPr>
        <p:spPr>
          <a:xfrm flipH="1">
            <a:off x="89648" y="833718"/>
            <a:ext cx="12012704" cy="0"/>
          </a:xfrm>
          <a:prstGeom prst="line">
            <a:avLst/>
          </a:prstGeom>
          <a:ln>
            <a:solidFill>
              <a:srgbClr val="EC1C29"/>
            </a:solidFill>
          </a:ln>
        </p:spPr>
        <p:style>
          <a:lnRef idx="1">
            <a:schemeClr val="accent1"/>
          </a:lnRef>
          <a:fillRef idx="0">
            <a:schemeClr val="accent1"/>
          </a:fillRef>
          <a:effectRef idx="0">
            <a:schemeClr val="accent1"/>
          </a:effectRef>
          <a:fontRef idx="minor">
            <a:schemeClr val="tx1"/>
          </a:fontRef>
        </p:style>
      </p:cxnSp>
      <p:sp>
        <p:nvSpPr>
          <p:cNvPr id="2" name="Content Placeholder 3">
            <a:extLst>
              <a:ext uri="{FF2B5EF4-FFF2-40B4-BE49-F238E27FC236}">
                <a16:creationId xmlns:a16="http://schemas.microsoft.com/office/drawing/2014/main" id="{82A606A1-CA63-9ACB-D858-177AC67F0516}"/>
              </a:ext>
            </a:extLst>
          </p:cNvPr>
          <p:cNvSpPr>
            <a:spLocks noGrp="1"/>
          </p:cNvSpPr>
          <p:nvPr>
            <p:ph sz="half" idx="2"/>
          </p:nvPr>
        </p:nvSpPr>
        <p:spPr>
          <a:xfrm>
            <a:off x="529698" y="2459117"/>
            <a:ext cx="5241808" cy="3755251"/>
          </a:xfrm>
        </p:spPr>
        <p:txBody>
          <a:bodyPr>
            <a:normAutofit/>
          </a:bodyPr>
          <a:lstStyle>
            <a:lvl1pPr marL="285750"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1pPr>
            <a:lvl2pPr marL="895335"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2pPr>
            <a:lvl3pPr marL="1504920"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3pPr>
            <a:lvl4pPr marL="2114504"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4pPr>
            <a:lvl5pPr marL="2724089"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3">
            <a:extLst>
              <a:ext uri="{FF2B5EF4-FFF2-40B4-BE49-F238E27FC236}">
                <a16:creationId xmlns:a16="http://schemas.microsoft.com/office/drawing/2014/main" id="{5D938767-D9B1-F0A2-A006-0B5A05EE4975}"/>
              </a:ext>
            </a:extLst>
          </p:cNvPr>
          <p:cNvSpPr>
            <a:spLocks noGrp="1"/>
          </p:cNvSpPr>
          <p:nvPr>
            <p:ph sz="half" idx="10"/>
          </p:nvPr>
        </p:nvSpPr>
        <p:spPr>
          <a:xfrm>
            <a:off x="6317135" y="2459117"/>
            <a:ext cx="5237416" cy="3755251"/>
          </a:xfrm>
        </p:spPr>
        <p:txBody>
          <a:bodyPr>
            <a:normAutofit/>
          </a:bodyPr>
          <a:lstStyle>
            <a:lvl1pPr marL="285750"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1pPr>
            <a:lvl2pPr marL="895335"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2pPr>
            <a:lvl3pPr marL="1504920"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3pPr>
            <a:lvl4pPr marL="2114504"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4pPr>
            <a:lvl5pPr marL="2724089" indent="-285750" algn="l">
              <a:lnSpc>
                <a:spcPct val="120000"/>
              </a:lnSpc>
              <a:buFont typeface="Arial" panose="020B0604020202020204" pitchFamily="34" charset="0"/>
              <a:buChar char="•"/>
              <a:defRPr sz="1800">
                <a:solidFill>
                  <a:schemeClr val="tx1">
                    <a:lumMod val="75000"/>
                    <a:lumOff val="25000"/>
                  </a:schemeClr>
                </a:solidFill>
                <a:latin typeface="Century Gothic"/>
                <a:cs typeface="Century Gothic"/>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6E6ECD0F-73E0-4A69-30CC-D4A067993FFB}"/>
              </a:ext>
            </a:extLst>
          </p:cNvPr>
          <p:cNvSpPr>
            <a:spLocks noGrp="1"/>
          </p:cNvSpPr>
          <p:nvPr>
            <p:ph idx="1"/>
          </p:nvPr>
        </p:nvSpPr>
        <p:spPr>
          <a:xfrm>
            <a:off x="539650" y="976543"/>
            <a:ext cx="11012713" cy="627675"/>
          </a:xfrm>
        </p:spPr>
        <p:txBody>
          <a:bodyPr>
            <a:normAutofit/>
          </a:bodyPr>
          <a:lstStyle>
            <a:lvl1pPr marL="0" indent="0">
              <a:lnSpc>
                <a:spcPct val="150000"/>
              </a:lnSpc>
              <a:buNone/>
              <a:defRPr sz="2400">
                <a:solidFill>
                  <a:schemeClr val="tx1">
                    <a:lumMod val="65000"/>
                    <a:lumOff val="35000"/>
                  </a:schemeClr>
                </a:solidFill>
                <a:latin typeface="Century Gothic"/>
                <a:cs typeface="Century Gothic"/>
              </a:defRPr>
            </a:lvl1pPr>
            <a:lvl3pPr marL="1219170" indent="0">
              <a:buNone/>
              <a:defRPr sz="2667">
                <a:solidFill>
                  <a:schemeClr val="tx1">
                    <a:lumMod val="50000"/>
                    <a:lumOff val="50000"/>
                  </a:schemeClr>
                </a:solidFill>
                <a:latin typeface="Century Gothic"/>
                <a:cs typeface="Century Gothic"/>
              </a:defRPr>
            </a:lvl3pPr>
          </a:lstStyle>
          <a:p>
            <a:pPr lvl="0"/>
            <a:r>
              <a:rPr lang="en-GB" dirty="0"/>
              <a:t>Click to edit Master text styles</a:t>
            </a:r>
          </a:p>
        </p:txBody>
      </p:sp>
      <p:sp>
        <p:nvSpPr>
          <p:cNvPr id="10" name="Title 1">
            <a:extLst>
              <a:ext uri="{FF2B5EF4-FFF2-40B4-BE49-F238E27FC236}">
                <a16:creationId xmlns:a16="http://schemas.microsoft.com/office/drawing/2014/main" id="{81088C69-A806-08FB-D395-A93FFF818710}"/>
              </a:ext>
            </a:extLst>
          </p:cNvPr>
          <p:cNvSpPr>
            <a:spLocks noGrp="1"/>
          </p:cNvSpPr>
          <p:nvPr>
            <p:ph type="title"/>
          </p:nvPr>
        </p:nvSpPr>
        <p:spPr>
          <a:xfrm>
            <a:off x="529699" y="0"/>
            <a:ext cx="10043607" cy="833716"/>
          </a:xfrm>
        </p:spPr>
        <p:txBody>
          <a:bodyPr>
            <a:normAutofit/>
          </a:bodyPr>
          <a:lstStyle>
            <a:lvl1pPr>
              <a:defRPr sz="2900">
                <a:solidFill>
                  <a:srgbClr val="FF0000"/>
                </a:solidFill>
              </a:defRPr>
            </a:lvl1pPr>
          </a:lstStyle>
          <a:p>
            <a:r>
              <a:rPr lang="sl-SI" dirty="0"/>
              <a:t>Click to edit Master title style</a:t>
            </a:r>
            <a:endParaRPr lang="en-US" dirty="0"/>
          </a:p>
        </p:txBody>
      </p:sp>
      <p:sp>
        <p:nvSpPr>
          <p:cNvPr id="11" name="Content Placeholder 2">
            <a:extLst>
              <a:ext uri="{FF2B5EF4-FFF2-40B4-BE49-F238E27FC236}">
                <a16:creationId xmlns:a16="http://schemas.microsoft.com/office/drawing/2014/main" id="{B5C7A608-7E52-30FA-6EC2-C0B753BCC023}"/>
              </a:ext>
            </a:extLst>
          </p:cNvPr>
          <p:cNvSpPr>
            <a:spLocks noGrp="1"/>
          </p:cNvSpPr>
          <p:nvPr>
            <p:ph idx="11"/>
          </p:nvPr>
        </p:nvSpPr>
        <p:spPr>
          <a:xfrm>
            <a:off x="534674" y="1763538"/>
            <a:ext cx="5236832" cy="535780"/>
          </a:xfrm>
        </p:spPr>
        <p:txBody>
          <a:bodyPr>
            <a:normAutofit/>
          </a:bodyPr>
          <a:lstStyle>
            <a:lvl1pPr marL="0" indent="0">
              <a:lnSpc>
                <a:spcPct val="150000"/>
              </a:lnSpc>
              <a:buNone/>
              <a:defRPr sz="1600">
                <a:solidFill>
                  <a:schemeClr val="tx1">
                    <a:lumMod val="65000"/>
                    <a:lumOff val="35000"/>
                  </a:schemeClr>
                </a:solidFill>
                <a:latin typeface="Century Gothic"/>
                <a:cs typeface="Century Gothic"/>
              </a:defRPr>
            </a:lvl1pPr>
            <a:lvl3pPr marL="1219170" indent="0">
              <a:buNone/>
              <a:defRPr sz="2667">
                <a:solidFill>
                  <a:schemeClr val="tx1">
                    <a:lumMod val="50000"/>
                    <a:lumOff val="50000"/>
                  </a:schemeClr>
                </a:solidFill>
                <a:latin typeface="Century Gothic"/>
                <a:cs typeface="Century Gothic"/>
              </a:defRPr>
            </a:lvl3pPr>
          </a:lstStyle>
          <a:p>
            <a:pPr lvl="0"/>
            <a:r>
              <a:rPr lang="en-GB" dirty="0"/>
              <a:t>Click to edit Master text styles</a:t>
            </a:r>
          </a:p>
        </p:txBody>
      </p:sp>
      <p:sp>
        <p:nvSpPr>
          <p:cNvPr id="12" name="Content Placeholder 2">
            <a:extLst>
              <a:ext uri="{FF2B5EF4-FFF2-40B4-BE49-F238E27FC236}">
                <a16:creationId xmlns:a16="http://schemas.microsoft.com/office/drawing/2014/main" id="{775E18B3-4E61-1F30-3339-20766E0215F8}"/>
              </a:ext>
            </a:extLst>
          </p:cNvPr>
          <p:cNvSpPr>
            <a:spLocks noGrp="1"/>
          </p:cNvSpPr>
          <p:nvPr>
            <p:ph idx="12"/>
          </p:nvPr>
        </p:nvSpPr>
        <p:spPr>
          <a:xfrm>
            <a:off x="6315531" y="1765021"/>
            <a:ext cx="5236832" cy="535780"/>
          </a:xfrm>
        </p:spPr>
        <p:txBody>
          <a:bodyPr>
            <a:normAutofit/>
          </a:bodyPr>
          <a:lstStyle>
            <a:lvl1pPr marL="0" indent="0">
              <a:lnSpc>
                <a:spcPct val="150000"/>
              </a:lnSpc>
              <a:buNone/>
              <a:defRPr sz="1600">
                <a:solidFill>
                  <a:schemeClr val="tx1">
                    <a:lumMod val="65000"/>
                    <a:lumOff val="35000"/>
                  </a:schemeClr>
                </a:solidFill>
                <a:latin typeface="Century Gothic"/>
                <a:cs typeface="Century Gothic"/>
              </a:defRPr>
            </a:lvl1pPr>
            <a:lvl3pPr marL="1219170" indent="0">
              <a:buNone/>
              <a:defRPr sz="2667">
                <a:solidFill>
                  <a:schemeClr val="tx1">
                    <a:lumMod val="50000"/>
                    <a:lumOff val="50000"/>
                  </a:schemeClr>
                </a:solidFill>
                <a:latin typeface="Century Gothic"/>
                <a:cs typeface="Century Gothic"/>
              </a:defRPr>
            </a:lvl3pPr>
          </a:lstStyle>
          <a:p>
            <a:pPr lvl="0"/>
            <a:r>
              <a:rPr lang="en-GB" dirty="0"/>
              <a:t>Click to edit Master text styles</a:t>
            </a:r>
          </a:p>
        </p:txBody>
      </p:sp>
    </p:spTree>
    <p:extLst>
      <p:ext uri="{BB962C8B-B14F-4D97-AF65-F5344CB8AC3E}">
        <p14:creationId xmlns:p14="http://schemas.microsoft.com/office/powerpoint/2010/main" val="99714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6341"/>
            <a:ext cx="10972800" cy="1143000"/>
          </a:xfrm>
        </p:spPr>
        <p:txBody>
          <a:bodyPr>
            <a:normAutofit/>
          </a:bodyPr>
          <a:lstStyle>
            <a:lvl1pPr algn="l">
              <a:defRPr sz="4267" b="1">
                <a:latin typeface="Century Gothic"/>
                <a:cs typeface="Century Gothic"/>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marL="0" indent="0">
              <a:buNone/>
              <a:defRPr sz="3200">
                <a:solidFill>
                  <a:schemeClr val="tx1">
                    <a:lumMod val="65000"/>
                    <a:lumOff val="35000"/>
                  </a:schemeClr>
                </a:solidFill>
                <a:latin typeface="Century Gothic"/>
                <a:cs typeface="Century Gothic"/>
              </a:defRPr>
            </a:lvl1pPr>
            <a:lvl3pPr marL="1219170" indent="0">
              <a:buNone/>
              <a:defRPr sz="2667">
                <a:solidFill>
                  <a:schemeClr val="tx1">
                    <a:lumMod val="50000"/>
                    <a:lumOff val="50000"/>
                  </a:schemeClr>
                </a:solidFill>
                <a:latin typeface="Century Gothic"/>
                <a:cs typeface="Century Gothic"/>
              </a:defRPr>
            </a:lvl3pPr>
          </a:lstStyle>
          <a:p>
            <a:pPr lvl="0"/>
            <a:r>
              <a:rPr lang="en-GB" dirty="0"/>
              <a:t>Click to edit Master text styles</a:t>
            </a:r>
          </a:p>
        </p:txBody>
      </p:sp>
      <p:sp>
        <p:nvSpPr>
          <p:cNvPr id="5" name="Text Placeholder 4"/>
          <p:cNvSpPr>
            <a:spLocks noGrp="1"/>
          </p:cNvSpPr>
          <p:nvPr>
            <p:ph type="body" sz="quarter" idx="10"/>
          </p:nvPr>
        </p:nvSpPr>
        <p:spPr>
          <a:xfrm>
            <a:off x="609600" y="2520951"/>
            <a:ext cx="10972800" cy="3706283"/>
          </a:xfrm>
        </p:spPr>
        <p:txBody>
          <a:bodyPr>
            <a:norm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sl-SI" dirty="0"/>
              <a:t>Click to edit Master text styles</a:t>
            </a:r>
          </a:p>
        </p:txBody>
      </p:sp>
    </p:spTree>
    <p:extLst>
      <p:ext uri="{BB962C8B-B14F-4D97-AF65-F5344CB8AC3E}">
        <p14:creationId xmlns:p14="http://schemas.microsoft.com/office/powerpoint/2010/main" val="381390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0119" y="532025"/>
            <a:ext cx="3171655" cy="514772"/>
          </a:xfrm>
          <a:ln>
            <a:solidFill>
              <a:schemeClr val="tx1"/>
            </a:solidFill>
          </a:ln>
        </p:spPr>
        <p:txBody>
          <a:bodyPr>
            <a:normAutofit/>
          </a:bodyPr>
          <a:lstStyle>
            <a:lvl1pPr algn="ctr">
              <a:defRPr sz="1600" b="1">
                <a:latin typeface="Century Gothic"/>
                <a:cs typeface="Century Gothic"/>
              </a:defRPr>
            </a:lvl1pPr>
          </a:lstStyle>
          <a:p>
            <a:r>
              <a:rPr lang="en-GB" dirty="0"/>
              <a:t>Click to edit Master title style</a:t>
            </a:r>
            <a:endParaRPr lang="en-US" dirty="0"/>
          </a:p>
        </p:txBody>
      </p:sp>
      <p:sp>
        <p:nvSpPr>
          <p:cNvPr id="4" name="Content Placeholder 3"/>
          <p:cNvSpPr>
            <a:spLocks noGrp="1"/>
          </p:cNvSpPr>
          <p:nvPr>
            <p:ph sz="half" idx="2"/>
          </p:nvPr>
        </p:nvSpPr>
        <p:spPr>
          <a:xfrm>
            <a:off x="609600" y="2013185"/>
            <a:ext cx="5241808" cy="4187504"/>
          </a:xfrm>
        </p:spPr>
        <p:txBody>
          <a:bodyPr>
            <a:normAutofit/>
          </a:bodyPr>
          <a:lstStyle>
            <a:lvl1pPr marL="0" indent="0" algn="l">
              <a:lnSpc>
                <a:spcPct val="120000"/>
              </a:lnSpc>
              <a:buNone/>
              <a:defRPr sz="2400">
                <a:solidFill>
                  <a:schemeClr val="tx1">
                    <a:lumMod val="75000"/>
                    <a:lumOff val="25000"/>
                  </a:schemeClr>
                </a:solidFill>
                <a:latin typeface="Century Gothic"/>
                <a:cs typeface="Century Gothic"/>
              </a:defRPr>
            </a:lvl1pPr>
            <a:lvl2pPr marL="609585" indent="0" algn="l">
              <a:lnSpc>
                <a:spcPct val="120000"/>
              </a:lnSpc>
              <a:buNone/>
              <a:defRPr sz="2400">
                <a:solidFill>
                  <a:schemeClr val="tx1">
                    <a:lumMod val="75000"/>
                    <a:lumOff val="25000"/>
                  </a:schemeClr>
                </a:solidFill>
                <a:latin typeface="Century Gothic"/>
                <a:cs typeface="Century Gothic"/>
              </a:defRPr>
            </a:lvl2pPr>
            <a:lvl3pPr marL="1219170" indent="0" algn="l">
              <a:lnSpc>
                <a:spcPct val="120000"/>
              </a:lnSpc>
              <a:buNone/>
              <a:defRPr sz="2400">
                <a:solidFill>
                  <a:schemeClr val="tx1">
                    <a:lumMod val="75000"/>
                    <a:lumOff val="25000"/>
                  </a:schemeClr>
                </a:solidFill>
                <a:latin typeface="Century Gothic"/>
                <a:cs typeface="Century Gothic"/>
              </a:defRPr>
            </a:lvl3pPr>
            <a:lvl4pPr marL="1828754" indent="0" algn="l">
              <a:lnSpc>
                <a:spcPct val="120000"/>
              </a:lnSpc>
              <a:buNone/>
              <a:defRPr sz="2400">
                <a:solidFill>
                  <a:schemeClr val="tx1">
                    <a:lumMod val="75000"/>
                    <a:lumOff val="25000"/>
                  </a:schemeClr>
                </a:solidFill>
                <a:latin typeface="Century Gothic"/>
                <a:cs typeface="Century Gothic"/>
              </a:defRPr>
            </a:lvl4pPr>
            <a:lvl5pPr marL="2438339" indent="0" algn="l">
              <a:lnSpc>
                <a:spcPct val="120000"/>
              </a:lnSpc>
              <a:buNone/>
              <a:defRPr sz="2400">
                <a:solidFill>
                  <a:schemeClr val="tx1">
                    <a:lumMod val="75000"/>
                    <a:lumOff val="25000"/>
                  </a:schemeClr>
                </a:solidFill>
                <a:latin typeface="Century Gothic"/>
                <a:cs typeface="Century Gothic"/>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3"/>
          <p:cNvSpPr>
            <a:spLocks noGrp="1"/>
          </p:cNvSpPr>
          <p:nvPr>
            <p:ph sz="half" idx="10"/>
          </p:nvPr>
        </p:nvSpPr>
        <p:spPr>
          <a:xfrm>
            <a:off x="6397037" y="2013185"/>
            <a:ext cx="5237416" cy="4187504"/>
          </a:xfrm>
        </p:spPr>
        <p:txBody>
          <a:bodyPr>
            <a:normAutofit/>
          </a:bodyPr>
          <a:lstStyle>
            <a:lvl1pPr marL="0" indent="0" algn="l">
              <a:lnSpc>
                <a:spcPct val="120000"/>
              </a:lnSpc>
              <a:buNone/>
              <a:defRPr sz="2400">
                <a:solidFill>
                  <a:schemeClr val="tx1">
                    <a:lumMod val="75000"/>
                    <a:lumOff val="25000"/>
                  </a:schemeClr>
                </a:solidFill>
                <a:latin typeface="Century Gothic"/>
                <a:cs typeface="Century Gothic"/>
              </a:defRPr>
            </a:lvl1pPr>
            <a:lvl2pPr marL="609585" indent="0" algn="l">
              <a:lnSpc>
                <a:spcPct val="120000"/>
              </a:lnSpc>
              <a:buNone/>
              <a:defRPr sz="2400">
                <a:solidFill>
                  <a:schemeClr val="tx1">
                    <a:lumMod val="75000"/>
                    <a:lumOff val="25000"/>
                  </a:schemeClr>
                </a:solidFill>
                <a:latin typeface="Century Gothic"/>
                <a:cs typeface="Century Gothic"/>
              </a:defRPr>
            </a:lvl2pPr>
            <a:lvl3pPr marL="1219170" indent="0" algn="l">
              <a:lnSpc>
                <a:spcPct val="120000"/>
              </a:lnSpc>
              <a:buNone/>
              <a:defRPr sz="2400">
                <a:solidFill>
                  <a:schemeClr val="tx1">
                    <a:lumMod val="75000"/>
                    <a:lumOff val="25000"/>
                  </a:schemeClr>
                </a:solidFill>
                <a:latin typeface="Century Gothic"/>
                <a:cs typeface="Century Gothic"/>
              </a:defRPr>
            </a:lvl3pPr>
            <a:lvl4pPr marL="1828754" indent="0" algn="l">
              <a:lnSpc>
                <a:spcPct val="120000"/>
              </a:lnSpc>
              <a:buNone/>
              <a:defRPr sz="2400">
                <a:solidFill>
                  <a:schemeClr val="tx1">
                    <a:lumMod val="75000"/>
                    <a:lumOff val="25000"/>
                  </a:schemeClr>
                </a:solidFill>
                <a:latin typeface="Century Gothic"/>
                <a:cs typeface="Century Gothic"/>
              </a:defRPr>
            </a:lvl4pPr>
            <a:lvl5pPr marL="2438339" indent="0" algn="l">
              <a:lnSpc>
                <a:spcPct val="120000"/>
              </a:lnSpc>
              <a:buNone/>
              <a:defRPr sz="2400">
                <a:solidFill>
                  <a:schemeClr val="tx1">
                    <a:lumMod val="75000"/>
                    <a:lumOff val="25000"/>
                  </a:schemeClr>
                </a:solidFill>
                <a:latin typeface="Century Gothic"/>
                <a:cs typeface="Century Gothic"/>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89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85252"/>
            <a:ext cx="7315200" cy="566739"/>
          </a:xfrm>
          <a:ln>
            <a:solidFill>
              <a:schemeClr val="tx1"/>
            </a:solidFill>
          </a:ln>
        </p:spPr>
        <p:txBody>
          <a:bodyPr anchor="t">
            <a:normAutofit/>
          </a:bodyPr>
          <a:lstStyle>
            <a:lvl1pPr algn="ctr">
              <a:lnSpc>
                <a:spcPct val="150000"/>
              </a:lnSpc>
              <a:defRPr sz="1600" b="1">
                <a:latin typeface="Century Gothic"/>
                <a:cs typeface="Century Gothic"/>
              </a:defRPr>
            </a:lvl1pPr>
          </a:lstStyle>
          <a:p>
            <a:r>
              <a:rPr lang="en-GB"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normAutofit/>
          </a:bodyPr>
          <a:lstStyle>
            <a:lvl1pPr marL="0" indent="0">
              <a:buNone/>
              <a:defRPr sz="4267">
                <a:latin typeface="Century Gothic"/>
                <a:cs typeface="Century Gothic"/>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879315"/>
            <a:ext cx="7315200" cy="668243"/>
          </a:xfrm>
        </p:spPr>
        <p:txBody>
          <a:bodyPr>
            <a:normAutofit/>
          </a:bodyPr>
          <a:lstStyle>
            <a:lvl1pPr marL="0" indent="0" algn="ctr">
              <a:lnSpc>
                <a:spcPct val="120000"/>
              </a:lnSpc>
              <a:buNone/>
              <a:defRPr sz="1600">
                <a:latin typeface="Century Gothic"/>
                <a:cs typeface="Century Gothic"/>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dirty="0"/>
              <a:t>Click to edit Master text styles</a:t>
            </a:r>
          </a:p>
        </p:txBody>
      </p:sp>
    </p:spTree>
    <p:extLst>
      <p:ext uri="{BB962C8B-B14F-4D97-AF65-F5344CB8AC3E}">
        <p14:creationId xmlns:p14="http://schemas.microsoft.com/office/powerpoint/2010/main" val="298606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6" name="Rectangle 45"/>
          <p:cNvSpPr/>
          <p:nvPr userDrawn="1"/>
        </p:nvSpPr>
        <p:spPr>
          <a:xfrm>
            <a:off x="0" y="0"/>
            <a:ext cx="12192000" cy="6858000"/>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ormAutofit/>
          </a:bodyPr>
          <a:lstStyle>
            <a:lvl1pPr>
              <a:defRPr sz="3733">
                <a:solidFill>
                  <a:srgbClr val="FFFFFF"/>
                </a:solidFill>
              </a:defRPr>
            </a:lvl1pPr>
          </a:lstStyle>
          <a:p>
            <a:r>
              <a:rPr lang="sl-SI" dirty="0"/>
              <a:t>Click to edit Master title style</a:t>
            </a:r>
            <a:endParaRPr lang="en-US" dirty="0"/>
          </a:p>
        </p:txBody>
      </p:sp>
      <p:sp>
        <p:nvSpPr>
          <p:cNvPr id="48" name="Text Placeholder 36"/>
          <p:cNvSpPr>
            <a:spLocks noGrp="1"/>
          </p:cNvSpPr>
          <p:nvPr userDrawn="1"/>
        </p:nvSpPr>
        <p:spPr>
          <a:xfrm>
            <a:off x="1007436" y="4239205"/>
            <a:ext cx="1248833" cy="19261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itchFamily="34" charset="0"/>
              <a:buNone/>
              <a:defRPr sz="11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67"/>
          </a:p>
        </p:txBody>
      </p:sp>
      <p:sp>
        <p:nvSpPr>
          <p:cNvPr id="49" name="Text Placeholder 37"/>
          <p:cNvSpPr>
            <a:spLocks noGrp="1"/>
          </p:cNvSpPr>
          <p:nvPr userDrawn="1"/>
        </p:nvSpPr>
        <p:spPr>
          <a:xfrm>
            <a:off x="3215681" y="4239205"/>
            <a:ext cx="1248833" cy="19261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itchFamily="34" charset="0"/>
              <a:buNone/>
              <a:defRPr sz="11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67"/>
          </a:p>
        </p:txBody>
      </p:sp>
      <p:sp>
        <p:nvSpPr>
          <p:cNvPr id="50" name="Text Placeholder 38"/>
          <p:cNvSpPr>
            <a:spLocks noGrp="1"/>
          </p:cNvSpPr>
          <p:nvPr userDrawn="1"/>
        </p:nvSpPr>
        <p:spPr>
          <a:xfrm>
            <a:off x="5423926" y="4239205"/>
            <a:ext cx="1248833" cy="19261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itchFamily="34" charset="0"/>
              <a:buNone/>
              <a:defRPr sz="11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67"/>
          </a:p>
        </p:txBody>
      </p:sp>
      <p:sp>
        <p:nvSpPr>
          <p:cNvPr id="51" name="Text Placeholder 39"/>
          <p:cNvSpPr>
            <a:spLocks noGrp="1"/>
          </p:cNvSpPr>
          <p:nvPr userDrawn="1"/>
        </p:nvSpPr>
        <p:spPr>
          <a:xfrm>
            <a:off x="7728182" y="4239205"/>
            <a:ext cx="1248833" cy="19261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itchFamily="34" charset="0"/>
              <a:buNone/>
              <a:defRPr sz="11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67"/>
          </a:p>
        </p:txBody>
      </p:sp>
      <p:sp>
        <p:nvSpPr>
          <p:cNvPr id="52" name="Text Placeholder 40"/>
          <p:cNvSpPr>
            <a:spLocks noGrp="1"/>
          </p:cNvSpPr>
          <p:nvPr userDrawn="1"/>
        </p:nvSpPr>
        <p:spPr>
          <a:xfrm>
            <a:off x="9936428" y="4239205"/>
            <a:ext cx="1248833" cy="192617"/>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itchFamily="34" charset="0"/>
              <a:buNone/>
              <a:defRPr sz="1100" b="1" kern="1200" baseline="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67"/>
          </a:p>
        </p:txBody>
      </p:sp>
      <p:cxnSp>
        <p:nvCxnSpPr>
          <p:cNvPr id="55" name="Straight Arrow Connector 54"/>
          <p:cNvCxnSpPr/>
          <p:nvPr userDrawn="1"/>
        </p:nvCxnSpPr>
        <p:spPr>
          <a:xfrm>
            <a:off x="527382" y="3855161"/>
            <a:ext cx="11137237"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userDrawn="1"/>
        </p:nvGrpSpPr>
        <p:grpSpPr>
          <a:xfrm>
            <a:off x="4031771" y="3089913"/>
            <a:ext cx="4128459" cy="93175"/>
            <a:chOff x="3023828" y="2645885"/>
            <a:chExt cx="3096344" cy="69881"/>
          </a:xfrm>
        </p:grpSpPr>
        <p:cxnSp>
          <p:nvCxnSpPr>
            <p:cNvPr id="65" name="Straight Connector 64"/>
            <p:cNvCxnSpPr/>
            <p:nvPr userDrawn="1"/>
          </p:nvCxnSpPr>
          <p:spPr>
            <a:xfrm>
              <a:off x="3023828" y="2645885"/>
              <a:ext cx="309634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120172" y="2645885"/>
              <a:ext cx="0" cy="698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3023828" y="2645885"/>
              <a:ext cx="0" cy="698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userDrawn="1"/>
        </p:nvGrpSpPr>
        <p:grpSpPr>
          <a:xfrm>
            <a:off x="527382" y="3089913"/>
            <a:ext cx="3360373" cy="93175"/>
            <a:chOff x="395536" y="2645885"/>
            <a:chExt cx="2520280" cy="69881"/>
          </a:xfrm>
        </p:grpSpPr>
        <p:cxnSp>
          <p:nvCxnSpPr>
            <p:cNvPr id="62" name="Straight Connector 61"/>
            <p:cNvCxnSpPr/>
            <p:nvPr userDrawn="1"/>
          </p:nvCxnSpPr>
          <p:spPr>
            <a:xfrm>
              <a:off x="395536" y="2645885"/>
              <a:ext cx="25202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2915816" y="2645885"/>
              <a:ext cx="0" cy="698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395536" y="2645885"/>
              <a:ext cx="0" cy="698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userDrawn="1"/>
        </p:nvGrpSpPr>
        <p:grpSpPr>
          <a:xfrm>
            <a:off x="8304246" y="3089913"/>
            <a:ext cx="3360373" cy="93175"/>
            <a:chOff x="6228184" y="2645885"/>
            <a:chExt cx="2520280" cy="69881"/>
          </a:xfrm>
        </p:grpSpPr>
        <p:cxnSp>
          <p:nvCxnSpPr>
            <p:cNvPr id="59" name="Straight Connector 58"/>
            <p:cNvCxnSpPr/>
            <p:nvPr userDrawn="1"/>
          </p:nvCxnSpPr>
          <p:spPr>
            <a:xfrm>
              <a:off x="6228184" y="2645885"/>
              <a:ext cx="25202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228184" y="2645885"/>
              <a:ext cx="0" cy="698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8748464" y="2645885"/>
              <a:ext cx="0" cy="698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 name="Text Placeholder 36"/>
          <p:cNvSpPr>
            <a:spLocks noGrp="1"/>
          </p:cNvSpPr>
          <p:nvPr>
            <p:ph type="body" sz="quarter" idx="15"/>
          </p:nvPr>
        </p:nvSpPr>
        <p:spPr>
          <a:xfrm>
            <a:off x="1007436" y="4677140"/>
            <a:ext cx="1248833" cy="192617"/>
          </a:xfrm>
        </p:spPr>
        <p:txBody>
          <a:bodyPr>
            <a:noAutofit/>
          </a:bodyPr>
          <a:lstStyle>
            <a:lvl1pPr algn="ctr">
              <a:defRPr sz="1600">
                <a:solidFill>
                  <a:schemeClr val="bg1"/>
                </a:solidFill>
              </a:defRPr>
            </a:lvl1pPr>
          </a:lstStyle>
          <a:p>
            <a:endParaRPr lang="en-US"/>
          </a:p>
        </p:txBody>
      </p:sp>
      <p:sp>
        <p:nvSpPr>
          <p:cNvPr id="71" name="Text Placeholder 37"/>
          <p:cNvSpPr>
            <a:spLocks noGrp="1"/>
          </p:cNvSpPr>
          <p:nvPr>
            <p:ph type="body" sz="quarter" idx="16"/>
          </p:nvPr>
        </p:nvSpPr>
        <p:spPr>
          <a:xfrm>
            <a:off x="3215681" y="4677140"/>
            <a:ext cx="1248833" cy="192617"/>
          </a:xfrm>
        </p:spPr>
        <p:txBody>
          <a:bodyPr>
            <a:noAutofit/>
          </a:bodyPr>
          <a:lstStyle>
            <a:lvl1pPr algn="ctr">
              <a:defRPr sz="1600">
                <a:solidFill>
                  <a:schemeClr val="bg1"/>
                </a:solidFill>
              </a:defRPr>
            </a:lvl1pPr>
          </a:lstStyle>
          <a:p>
            <a:endParaRPr lang="en-US"/>
          </a:p>
        </p:txBody>
      </p:sp>
      <p:sp>
        <p:nvSpPr>
          <p:cNvPr id="72" name="Text Placeholder 38"/>
          <p:cNvSpPr>
            <a:spLocks noGrp="1"/>
          </p:cNvSpPr>
          <p:nvPr>
            <p:ph type="body" sz="quarter" idx="17"/>
          </p:nvPr>
        </p:nvSpPr>
        <p:spPr>
          <a:xfrm>
            <a:off x="5423926" y="4677140"/>
            <a:ext cx="1248833" cy="192617"/>
          </a:xfrm>
        </p:spPr>
        <p:txBody>
          <a:bodyPr>
            <a:noAutofit/>
          </a:bodyPr>
          <a:lstStyle>
            <a:lvl1pPr algn="ctr">
              <a:defRPr sz="1600">
                <a:solidFill>
                  <a:schemeClr val="bg1"/>
                </a:solidFill>
              </a:defRPr>
            </a:lvl1pPr>
          </a:lstStyle>
          <a:p>
            <a:endParaRPr lang="en-US"/>
          </a:p>
        </p:txBody>
      </p:sp>
      <p:sp>
        <p:nvSpPr>
          <p:cNvPr id="73" name="Text Placeholder 39"/>
          <p:cNvSpPr>
            <a:spLocks noGrp="1"/>
          </p:cNvSpPr>
          <p:nvPr>
            <p:ph type="body" sz="quarter" idx="18"/>
          </p:nvPr>
        </p:nvSpPr>
        <p:spPr>
          <a:xfrm>
            <a:off x="7728182" y="4677140"/>
            <a:ext cx="1248833" cy="192617"/>
          </a:xfrm>
        </p:spPr>
        <p:txBody>
          <a:bodyPr>
            <a:noAutofit/>
          </a:bodyPr>
          <a:lstStyle>
            <a:lvl1pPr algn="ctr">
              <a:defRPr sz="1600">
                <a:solidFill>
                  <a:schemeClr val="bg1"/>
                </a:solidFill>
              </a:defRPr>
            </a:lvl1pPr>
          </a:lstStyle>
          <a:p>
            <a:endParaRPr lang="en-US"/>
          </a:p>
        </p:txBody>
      </p:sp>
      <p:sp>
        <p:nvSpPr>
          <p:cNvPr id="74" name="Text Placeholder 40"/>
          <p:cNvSpPr>
            <a:spLocks noGrp="1"/>
          </p:cNvSpPr>
          <p:nvPr>
            <p:ph type="body" sz="quarter" idx="19"/>
          </p:nvPr>
        </p:nvSpPr>
        <p:spPr>
          <a:xfrm>
            <a:off x="9936428" y="4677140"/>
            <a:ext cx="1248833" cy="192617"/>
          </a:xfrm>
        </p:spPr>
        <p:txBody>
          <a:bodyPr>
            <a:noAutofit/>
          </a:bodyPr>
          <a:lstStyle>
            <a:lvl1pPr algn="ctr">
              <a:defRPr sz="1600">
                <a:solidFill>
                  <a:schemeClr val="bg1"/>
                </a:solidFill>
              </a:defRPr>
            </a:lvl1pPr>
          </a:lstStyle>
          <a:p>
            <a:endParaRPr lang="en-US"/>
          </a:p>
        </p:txBody>
      </p:sp>
      <p:sp>
        <p:nvSpPr>
          <p:cNvPr id="75" name="Text Placeholder 35"/>
          <p:cNvSpPr>
            <a:spLocks noGrp="1"/>
          </p:cNvSpPr>
          <p:nvPr>
            <p:ph type="body" sz="quarter" idx="12"/>
          </p:nvPr>
        </p:nvSpPr>
        <p:spPr>
          <a:xfrm>
            <a:off x="5184000" y="2553934"/>
            <a:ext cx="1824000" cy="192617"/>
          </a:xfrm>
        </p:spPr>
        <p:txBody>
          <a:bodyPr>
            <a:noAutofit/>
          </a:bodyPr>
          <a:lstStyle>
            <a:lvl1pPr algn="ctr">
              <a:defRPr sz="1600" b="1">
                <a:solidFill>
                  <a:schemeClr val="bg1"/>
                </a:solidFill>
              </a:defRPr>
            </a:lvl1pPr>
          </a:lstStyle>
          <a:p>
            <a:endParaRPr lang="en-US"/>
          </a:p>
        </p:txBody>
      </p:sp>
      <p:sp>
        <p:nvSpPr>
          <p:cNvPr id="76" name="Text Placeholder 41"/>
          <p:cNvSpPr>
            <a:spLocks noGrp="1"/>
          </p:cNvSpPr>
          <p:nvPr>
            <p:ph type="body" sz="quarter" idx="20"/>
          </p:nvPr>
        </p:nvSpPr>
        <p:spPr>
          <a:xfrm>
            <a:off x="1498667" y="2553934"/>
            <a:ext cx="1824000" cy="192617"/>
          </a:xfrm>
        </p:spPr>
        <p:txBody>
          <a:bodyPr>
            <a:noAutofit/>
          </a:bodyPr>
          <a:lstStyle>
            <a:lvl1pPr algn="ctr">
              <a:defRPr sz="1600" b="1">
                <a:solidFill>
                  <a:schemeClr val="bg1"/>
                </a:solidFill>
              </a:defRPr>
            </a:lvl1pPr>
          </a:lstStyle>
          <a:p>
            <a:endParaRPr lang="en-US" dirty="0"/>
          </a:p>
        </p:txBody>
      </p:sp>
      <p:sp>
        <p:nvSpPr>
          <p:cNvPr id="77" name="Text Placeholder 42"/>
          <p:cNvSpPr>
            <a:spLocks noGrp="1"/>
          </p:cNvSpPr>
          <p:nvPr>
            <p:ph type="body" sz="quarter" idx="21"/>
          </p:nvPr>
        </p:nvSpPr>
        <p:spPr>
          <a:xfrm>
            <a:off x="9072331" y="2553934"/>
            <a:ext cx="1824000" cy="192617"/>
          </a:xfrm>
        </p:spPr>
        <p:txBody>
          <a:bodyPr>
            <a:noAutofit/>
          </a:bodyPr>
          <a:lstStyle>
            <a:lvl1pPr algn="ctr">
              <a:defRPr sz="1600" b="1">
                <a:solidFill>
                  <a:schemeClr val="bg1"/>
                </a:solidFill>
              </a:defRPr>
            </a:lvl1pPr>
          </a:lstStyle>
          <a:p>
            <a:endParaRPr lang="en-US"/>
          </a:p>
        </p:txBody>
      </p:sp>
    </p:spTree>
    <p:extLst>
      <p:ext uri="{BB962C8B-B14F-4D97-AF65-F5344CB8AC3E}">
        <p14:creationId xmlns:p14="http://schemas.microsoft.com/office/powerpoint/2010/main" val="153751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vl1pPr>
          </a:lstStyle>
          <a:p>
            <a:r>
              <a:rPr lang="sl-SI" dirty="0"/>
              <a:t>Click to edit Master title style</a:t>
            </a:r>
            <a:endParaRPr lang="en-US" dirty="0"/>
          </a:p>
        </p:txBody>
      </p:sp>
      <p:sp>
        <p:nvSpPr>
          <p:cNvPr id="4" name="Table Placeholder 3"/>
          <p:cNvSpPr>
            <a:spLocks noGrp="1"/>
          </p:cNvSpPr>
          <p:nvPr>
            <p:ph type="tbl" sz="quarter" idx="10"/>
          </p:nvPr>
        </p:nvSpPr>
        <p:spPr>
          <a:xfrm>
            <a:off x="609600" y="1599259"/>
            <a:ext cx="10972800" cy="4590815"/>
          </a:xfrm>
        </p:spPr>
        <p:txBody>
          <a:bodyPr/>
          <a:lstStyle/>
          <a:p>
            <a:endParaRPr lang="en-US"/>
          </a:p>
        </p:txBody>
      </p:sp>
      <p:graphicFrame>
        <p:nvGraphicFramePr>
          <p:cNvPr id="6" name="Table 5"/>
          <p:cNvGraphicFramePr>
            <a:graphicFrameLocks noGrp="1"/>
          </p:cNvGraphicFramePr>
          <p:nvPr userDrawn="1"/>
        </p:nvGraphicFramePr>
        <p:xfrm>
          <a:off x="609600" y="1693328"/>
          <a:ext cx="10972800" cy="4496742"/>
        </p:xfrm>
        <a:graphic>
          <a:graphicData uri="http://schemas.openxmlformats.org/drawingml/2006/table">
            <a:tbl>
              <a:tblPr firstRow="1">
                <a:tableStyleId>{5C22544A-7EE6-4342-B048-85BDC9FD1C3A}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49457">
                <a:tc>
                  <a:txBody>
                    <a:bodyPr/>
                    <a:lstStyle/>
                    <a:p>
                      <a:endParaRPr lang="en-US" sz="3200"/>
                    </a:p>
                  </a:txBody>
                  <a:tcPr marL="121920" marR="121920" marT="60960" marB="60960"/>
                </a:tc>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0"/>
                  </a:ext>
                </a:extLst>
              </a:tr>
              <a:tr h="749457">
                <a:tc>
                  <a:txBody>
                    <a:bodyPr/>
                    <a:lstStyle/>
                    <a:p>
                      <a:endParaRPr lang="en-US" sz="3200"/>
                    </a:p>
                  </a:txBody>
                  <a:tcPr marL="121920" marR="121920" marT="60960" marB="60960"/>
                </a:tc>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1"/>
                  </a:ext>
                </a:extLst>
              </a:tr>
              <a:tr h="749457">
                <a:tc>
                  <a:txBody>
                    <a:bodyPr/>
                    <a:lstStyle/>
                    <a:p>
                      <a:endParaRPr lang="en-US" sz="3200"/>
                    </a:p>
                  </a:txBody>
                  <a:tcPr marL="121920" marR="121920" marT="60960" marB="60960"/>
                </a:tc>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2"/>
                  </a:ext>
                </a:extLst>
              </a:tr>
              <a:tr h="749457">
                <a:tc>
                  <a:txBody>
                    <a:bodyPr/>
                    <a:lstStyle/>
                    <a:p>
                      <a:endParaRPr lang="en-US" sz="3200"/>
                    </a:p>
                  </a:txBody>
                  <a:tcPr marL="121920" marR="121920" marT="60960" marB="60960"/>
                </a:tc>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3"/>
                  </a:ext>
                </a:extLst>
              </a:tr>
              <a:tr h="749457">
                <a:tc>
                  <a:txBody>
                    <a:bodyPr/>
                    <a:lstStyle/>
                    <a:p>
                      <a:endParaRPr lang="en-US" sz="3200"/>
                    </a:p>
                  </a:txBody>
                  <a:tcPr marL="121920" marR="121920" marT="60960" marB="60960"/>
                </a:tc>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4"/>
                  </a:ext>
                </a:extLst>
              </a:tr>
              <a:tr h="749457">
                <a:tc>
                  <a:txBody>
                    <a:bodyPr/>
                    <a:lstStyle/>
                    <a:p>
                      <a:endParaRPr lang="en-US" sz="3200"/>
                    </a:p>
                  </a:txBody>
                  <a:tcPr marL="121920" marR="121920" marT="60960" marB="60960"/>
                </a:tc>
                <a:tc>
                  <a:txBody>
                    <a:bodyPr/>
                    <a:lstStyle/>
                    <a:p>
                      <a:endParaRPr lang="en-US" sz="3200"/>
                    </a:p>
                  </a:txBody>
                  <a:tcPr marL="121920" marR="121920" marT="60960" marB="60960"/>
                </a:tc>
                <a:tc>
                  <a:txBody>
                    <a:bodyPr/>
                    <a:lstStyle/>
                    <a:p>
                      <a:endParaRPr lang="en-US" sz="3200"/>
                    </a:p>
                  </a:txBody>
                  <a:tcPr marL="121920" marR="121920" marT="60960" marB="6096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3987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33"/>
            </a:lvl1pPr>
          </a:lstStyle>
          <a:p>
            <a:r>
              <a:rPr lang="sl-SI"/>
              <a:t>Click to edit Master title style</a:t>
            </a:r>
            <a:endParaRPr lang="en-US"/>
          </a:p>
        </p:txBody>
      </p:sp>
      <p:sp>
        <p:nvSpPr>
          <p:cNvPr id="4" name="Chart Placeholder 3"/>
          <p:cNvSpPr>
            <a:spLocks noGrp="1"/>
          </p:cNvSpPr>
          <p:nvPr>
            <p:ph type="chart" sz="quarter" idx="10"/>
          </p:nvPr>
        </p:nvSpPr>
        <p:spPr>
          <a:xfrm>
            <a:off x="609600" y="1617134"/>
            <a:ext cx="10972800" cy="4705351"/>
          </a:xfrm>
        </p:spPr>
        <p:txBody>
          <a:bodyPr/>
          <a:lstStyle/>
          <a:p>
            <a:endParaRPr lang="en-US"/>
          </a:p>
        </p:txBody>
      </p:sp>
    </p:spTree>
    <p:extLst>
      <p:ext uri="{BB962C8B-B14F-4D97-AF65-F5344CB8AC3E}">
        <p14:creationId xmlns:p14="http://schemas.microsoft.com/office/powerpoint/2010/main" val="27288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733"/>
            </a:lvl1pPr>
          </a:lstStyle>
          <a:p>
            <a:r>
              <a:rPr lang="sl-SI"/>
              <a:t>Click to edit Master title style</a:t>
            </a:r>
            <a:endParaRPr lang="en-US"/>
          </a:p>
        </p:txBody>
      </p:sp>
      <p:sp>
        <p:nvSpPr>
          <p:cNvPr id="4" name="Chart Placeholder 3"/>
          <p:cNvSpPr>
            <a:spLocks noGrp="1"/>
          </p:cNvSpPr>
          <p:nvPr>
            <p:ph type="chart" sz="quarter" idx="10"/>
          </p:nvPr>
        </p:nvSpPr>
        <p:spPr>
          <a:xfrm>
            <a:off x="4421481" y="1636184"/>
            <a:ext cx="7160919" cy="4705349"/>
          </a:xfrm>
        </p:spPr>
        <p:txBody>
          <a:bodyPr/>
          <a:lstStyle/>
          <a:p>
            <a:endParaRPr lang="en-US"/>
          </a:p>
        </p:txBody>
      </p:sp>
      <p:graphicFrame>
        <p:nvGraphicFramePr>
          <p:cNvPr id="5" name="Chart 4"/>
          <p:cNvGraphicFramePr/>
          <p:nvPr userDrawn="1"/>
        </p:nvGraphicFramePr>
        <p:xfrm>
          <a:off x="4421482" y="1636184"/>
          <a:ext cx="7160917" cy="470534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6"/>
          <p:cNvSpPr>
            <a:spLocks noGrp="1"/>
          </p:cNvSpPr>
          <p:nvPr>
            <p:ph sz="quarter" idx="11"/>
          </p:nvPr>
        </p:nvSpPr>
        <p:spPr>
          <a:xfrm>
            <a:off x="609601" y="1636184"/>
            <a:ext cx="3511551" cy="4705349"/>
          </a:xfrm>
        </p:spPr>
        <p:txBody>
          <a:bodyPr>
            <a:normAutofit/>
          </a:bodyPr>
          <a:lstStyle>
            <a:lvl1pPr>
              <a:buFontTx/>
              <a:buNone/>
              <a:defRPr sz="1600"/>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lvl="0"/>
            <a:r>
              <a:rPr lang="sl-SI" dirty="0"/>
              <a:t>Click to edit Master text styles</a:t>
            </a:r>
          </a:p>
          <a:p>
            <a:pPr lvl="1"/>
            <a:r>
              <a:rPr lang="sl-SI" dirty="0"/>
              <a:t>Second level</a:t>
            </a:r>
          </a:p>
          <a:p>
            <a:pPr lvl="2"/>
            <a:r>
              <a:rPr lang="sl-SI" dirty="0"/>
              <a:t>Third level</a:t>
            </a:r>
          </a:p>
          <a:p>
            <a:pPr lvl="3"/>
            <a:r>
              <a:rPr lang="sl-SI" dirty="0"/>
              <a:t>Fourth level</a:t>
            </a:r>
          </a:p>
          <a:p>
            <a:pPr lvl="4"/>
            <a:r>
              <a:rPr lang="sl-SI" dirty="0"/>
              <a:t>Fifth level</a:t>
            </a:r>
            <a:endParaRPr lang="en-US" dirty="0"/>
          </a:p>
        </p:txBody>
      </p:sp>
    </p:spTree>
    <p:extLst>
      <p:ext uri="{BB962C8B-B14F-4D97-AF65-F5344CB8AC3E}">
        <p14:creationId xmlns:p14="http://schemas.microsoft.com/office/powerpoint/2010/main" val="312824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634331"/>
          </a:xfrm>
          <a:prstGeom prst="rect">
            <a:avLst/>
          </a:prstGeom>
        </p:spPr>
        <p:txBody>
          <a:bodyPr vert="horz" lIns="91440" tIns="45720" rIns="91440" bIns="45720" rtlCol="0">
            <a:normAutofit/>
          </a:bodyPr>
          <a:lstStyle/>
          <a:p>
            <a:pPr lvl="0"/>
            <a:r>
              <a:rPr lang="en-GB" dirty="0"/>
              <a:t>Click to edit Master text styles</a:t>
            </a:r>
            <a:endParaRPr lang="en-US" dirty="0"/>
          </a:p>
        </p:txBody>
      </p:sp>
    </p:spTree>
    <p:extLst>
      <p:ext uri="{BB962C8B-B14F-4D97-AF65-F5344CB8AC3E}">
        <p14:creationId xmlns:p14="http://schemas.microsoft.com/office/powerpoint/2010/main" val="26990233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4" r:id="rId16"/>
    <p:sldLayoutId id="2147483695" r:id="rId17"/>
    <p:sldLayoutId id="2147483697" r:id="rId18"/>
    <p:sldLayoutId id="2147483698" r:id="rId19"/>
    <p:sldLayoutId id="2147483699" r:id="rId20"/>
    <p:sldLayoutId id="2147483704" r:id="rId21"/>
  </p:sldLayoutIdLst>
  <p:hf sldNum="0" hdr="0" ftr="0" dt="0"/>
  <p:txStyles>
    <p:titleStyle>
      <a:lvl1pPr algn="l" defTabSz="609585" rtl="0" eaLnBrk="1" latinLnBrk="0" hangingPunct="1">
        <a:spcBef>
          <a:spcPct val="0"/>
        </a:spcBef>
        <a:buNone/>
        <a:defRPr sz="4267" b="1" kern="1200">
          <a:solidFill>
            <a:schemeClr val="tx1"/>
          </a:solidFill>
          <a:latin typeface="Century Gothic"/>
          <a:ea typeface="+mj-ea"/>
          <a:cs typeface="Century Gothic"/>
        </a:defRPr>
      </a:lvl1pPr>
    </p:titleStyle>
    <p:bodyStyle>
      <a:lvl1pPr marL="0" indent="0" algn="l" defTabSz="609585" rtl="0" eaLnBrk="1" latinLnBrk="0" hangingPunct="1">
        <a:spcBef>
          <a:spcPct val="20000"/>
        </a:spcBef>
        <a:buFont typeface="Arial"/>
        <a:buNone/>
        <a:defRPr sz="3200" kern="1200">
          <a:solidFill>
            <a:schemeClr val="tx1"/>
          </a:solidFill>
          <a:latin typeface="Century Gothic"/>
          <a:ea typeface="+mn-ea"/>
          <a:cs typeface="Century Gothic"/>
        </a:defRPr>
      </a:lvl1pPr>
      <a:lvl2pPr marL="990575" indent="-380990" algn="l" defTabSz="609585" rtl="0" eaLnBrk="1" latinLnBrk="0" hangingPunct="1">
        <a:spcBef>
          <a:spcPct val="20000"/>
        </a:spcBef>
        <a:buFont typeface="Arial"/>
        <a:buChar char="–"/>
        <a:defRPr sz="3200" kern="1200">
          <a:solidFill>
            <a:schemeClr val="tx1"/>
          </a:solidFill>
          <a:latin typeface="Century Gothic"/>
          <a:ea typeface="+mn-ea"/>
          <a:cs typeface="Century Gothic"/>
        </a:defRPr>
      </a:lvl2pPr>
      <a:lvl3pPr marL="1523962" indent="-304792" algn="l" defTabSz="609585" rtl="0" eaLnBrk="1" latinLnBrk="0" hangingPunct="1">
        <a:spcBef>
          <a:spcPct val="20000"/>
        </a:spcBef>
        <a:buFont typeface="Arial"/>
        <a:buChar char="•"/>
        <a:defRPr sz="2667" kern="1200">
          <a:solidFill>
            <a:schemeClr val="tx1"/>
          </a:solidFill>
          <a:latin typeface="Century Gothic"/>
          <a:ea typeface="+mn-ea"/>
          <a:cs typeface="Century Gothic"/>
        </a:defRPr>
      </a:lvl3pPr>
      <a:lvl4pPr marL="2133547" indent="-304792" algn="l" defTabSz="609585" rtl="0" eaLnBrk="1" latinLnBrk="0" hangingPunct="1">
        <a:spcBef>
          <a:spcPct val="20000"/>
        </a:spcBef>
        <a:buFont typeface="Arial"/>
        <a:buChar char="–"/>
        <a:defRPr sz="2400" kern="1200">
          <a:solidFill>
            <a:schemeClr val="tx1"/>
          </a:solidFill>
          <a:latin typeface="Century Gothic"/>
          <a:ea typeface="+mn-ea"/>
          <a:cs typeface="Century Gothic"/>
        </a:defRPr>
      </a:lvl4pPr>
      <a:lvl5pPr marL="2743131" indent="-304792" algn="l" defTabSz="609585" rtl="0" eaLnBrk="1" latinLnBrk="0" hangingPunct="1">
        <a:spcBef>
          <a:spcPct val="20000"/>
        </a:spcBef>
        <a:buFont typeface="Arial"/>
        <a:buChar char="»"/>
        <a:defRPr sz="2400" kern="1200">
          <a:solidFill>
            <a:schemeClr val="tx1"/>
          </a:solidFill>
          <a:latin typeface="Century Gothic"/>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0.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175" y="548150"/>
            <a:ext cx="10733649" cy="4906783"/>
          </a:xfrm>
        </p:spPr>
        <p:txBody>
          <a:bodyPr/>
          <a:lstStyle/>
          <a:p>
            <a:pPr algn="ctr"/>
            <a:r>
              <a:rPr lang="en-US" sz="3200" dirty="0"/>
              <a:t>2022-2023 Spring Term</a:t>
            </a:r>
            <a:br>
              <a:rPr lang="en-US" sz="4400" dirty="0"/>
            </a:br>
            <a:br>
              <a:rPr lang="en-US" sz="3200" dirty="0"/>
            </a:br>
            <a:br>
              <a:rPr lang="en-US" sz="4400" dirty="0"/>
            </a:br>
            <a:r>
              <a:rPr lang="en-US" sz="3600" dirty="0"/>
              <a:t>Green transition from international and European perspective</a:t>
            </a:r>
            <a:br>
              <a:rPr lang="en-US" sz="3600" dirty="0"/>
            </a:br>
            <a:br>
              <a:rPr lang="en-US" sz="4400" dirty="0"/>
            </a:br>
            <a:r>
              <a:rPr lang="en-US" sz="4400" dirty="0" err="1"/>
              <a:t>Decarbonisation</a:t>
            </a:r>
            <a:r>
              <a:rPr lang="en-US" sz="4400" dirty="0"/>
              <a:t> &amp; Business</a:t>
            </a:r>
            <a:br>
              <a:rPr lang="en-US" sz="4400" dirty="0"/>
            </a:br>
            <a:br>
              <a:rPr lang="en-US" sz="4400" dirty="0"/>
            </a:br>
            <a:r>
              <a:rPr lang="en-US" sz="2400" dirty="0"/>
              <a:t>Lecture 1 │30 March 2023</a:t>
            </a:r>
            <a:br>
              <a:rPr lang="en-US" sz="4400" dirty="0"/>
            </a:br>
            <a:r>
              <a:rPr lang="en-US" sz="2800" dirty="0"/>
              <a:t>Marina Olshanskaya </a:t>
            </a:r>
            <a:r>
              <a:rPr lang="de-DE" sz="2800" dirty="0"/>
              <a:t>&amp; Aleksandra Novikova</a:t>
            </a:r>
            <a:br>
              <a:rPr lang="de-DE" sz="2800" dirty="0"/>
            </a:br>
            <a:br>
              <a:rPr lang="en-US" sz="4400" dirty="0"/>
            </a:br>
            <a:br>
              <a:rPr lang="en-US" sz="4400" dirty="0"/>
            </a:br>
            <a:br>
              <a:rPr lang="en-US" sz="3600" dirty="0"/>
            </a:br>
            <a:br>
              <a:rPr lang="en-US" sz="3600" dirty="0"/>
            </a:br>
            <a:br>
              <a:rPr lang="en-US" sz="4400" dirty="0"/>
            </a:br>
            <a:endParaRPr lang="en-US" dirty="0"/>
          </a:p>
        </p:txBody>
      </p:sp>
      <p:pic>
        <p:nvPicPr>
          <p:cNvPr id="3" name="Picture 2">
            <a:extLst>
              <a:ext uri="{FF2B5EF4-FFF2-40B4-BE49-F238E27FC236}">
                <a16:creationId xmlns:a16="http://schemas.microsoft.com/office/drawing/2014/main" id="{0CB7BDFF-77CE-0641-3A7B-9769B8801FD2}"/>
              </a:ext>
            </a:extLst>
          </p:cNvPr>
          <p:cNvPicPr>
            <a:picLocks noChangeAspect="1"/>
          </p:cNvPicPr>
          <p:nvPr/>
        </p:nvPicPr>
        <p:blipFill>
          <a:blip r:embed="rId2"/>
          <a:stretch>
            <a:fillRect/>
          </a:stretch>
        </p:blipFill>
        <p:spPr>
          <a:xfrm>
            <a:off x="10249240" y="222422"/>
            <a:ext cx="1519881" cy="1519881"/>
          </a:xfrm>
          <a:prstGeom prst="rect">
            <a:avLst/>
          </a:prstGeom>
        </p:spPr>
      </p:pic>
    </p:spTree>
    <p:extLst>
      <p:ext uri="{BB962C8B-B14F-4D97-AF65-F5344CB8AC3E}">
        <p14:creationId xmlns:p14="http://schemas.microsoft.com/office/powerpoint/2010/main" val="4196741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0BC22F-B582-0346-B47F-72B6ED05C82A}"/>
              </a:ext>
            </a:extLst>
          </p:cNvPr>
          <p:cNvSpPr>
            <a:spLocks noGrp="1"/>
          </p:cNvSpPr>
          <p:nvPr>
            <p:ph type="title"/>
          </p:nvPr>
        </p:nvSpPr>
        <p:spPr>
          <a:xfrm>
            <a:off x="722312" y="255933"/>
            <a:ext cx="11073447" cy="1772892"/>
          </a:xfrm>
          <a:ln>
            <a:solidFill>
              <a:schemeClr val="bg1"/>
            </a:solidFill>
          </a:ln>
        </p:spPr>
        <p:txBody>
          <a:bodyPr/>
          <a:lstStyle/>
          <a:p>
            <a:pPr defTabSz="457200">
              <a:spcBef>
                <a:spcPct val="20000"/>
              </a:spcBef>
            </a:pPr>
            <a:r>
              <a:rPr lang="en-US" sz="3600" dirty="0">
                <a:ea typeface="+mn-ea"/>
              </a:rPr>
              <a:t>PARIS ACCORD</a:t>
            </a:r>
            <a:r>
              <a:rPr lang="ru-RU" sz="3600" dirty="0">
                <a:ea typeface="+mn-ea"/>
              </a:rPr>
              <a:t>: </a:t>
            </a:r>
            <a:r>
              <a:rPr lang="en-US" sz="3600" dirty="0">
                <a:ea typeface="+mn-ea"/>
              </a:rPr>
              <a:t>NET ZERO CARBON EMISSIONS BY</a:t>
            </a:r>
            <a:r>
              <a:rPr lang="ru-RU" sz="3600" dirty="0">
                <a:ea typeface="+mn-ea"/>
              </a:rPr>
              <a:t> 2050</a:t>
            </a:r>
            <a:r>
              <a:rPr lang="en-US" sz="3600" dirty="0">
                <a:ea typeface="+mn-ea"/>
              </a:rPr>
              <a:t> GLOBALLY</a:t>
            </a:r>
            <a:endParaRPr lang="en-GB" sz="3600" dirty="0">
              <a:ea typeface="+mn-ea"/>
            </a:endParaRPr>
          </a:p>
        </p:txBody>
      </p:sp>
      <p:sp>
        <p:nvSpPr>
          <p:cNvPr id="9" name="Text Placeholder 2">
            <a:extLst>
              <a:ext uri="{FF2B5EF4-FFF2-40B4-BE49-F238E27FC236}">
                <a16:creationId xmlns:a16="http://schemas.microsoft.com/office/drawing/2014/main" id="{9785B513-3201-7C44-973F-797298DAFE97}"/>
              </a:ext>
            </a:extLst>
          </p:cNvPr>
          <p:cNvSpPr>
            <a:spLocks noGrp="1"/>
          </p:cNvSpPr>
          <p:nvPr>
            <p:ph type="body" idx="1"/>
          </p:nvPr>
        </p:nvSpPr>
        <p:spPr>
          <a:xfrm>
            <a:off x="681735" y="3429000"/>
            <a:ext cx="11073446" cy="1523422"/>
          </a:xfrm>
        </p:spPr>
        <p:txBody>
          <a:bodyPr vert="horz" lIns="91440" tIns="45720" rIns="91440" bIns="45720" rtlCol="0" anchor="t">
            <a:noAutofit/>
          </a:bodyPr>
          <a:lstStyle/>
          <a:p>
            <a:pPr algn="ctr" defTabSz="457200"/>
            <a:r>
              <a:rPr lang="en-GB" sz="3600" b="1" dirty="0"/>
              <a:t>Nation and sub-national net-zero carbon objectives and policies</a:t>
            </a:r>
            <a:endParaRPr lang="en-GB" sz="3600" b="1" cap="all" dirty="0"/>
          </a:p>
          <a:p>
            <a:pPr defTabSz="457200">
              <a:spcBef>
                <a:spcPct val="20000"/>
              </a:spcBef>
              <a:buFont typeface="Arial"/>
            </a:pPr>
            <a:endParaRPr lang="en-GB" sz="3600" dirty="0">
              <a:solidFill>
                <a:srgbClr val="FFFFFF"/>
              </a:solidFill>
              <a:latin typeface="Century Gothic"/>
            </a:endParaRPr>
          </a:p>
          <a:p>
            <a:pPr defTabSz="457200">
              <a:spcBef>
                <a:spcPct val="20000"/>
              </a:spcBef>
              <a:buFont typeface="Arial"/>
            </a:pPr>
            <a:endParaRPr lang="ru-RU" sz="3600" dirty="0">
              <a:solidFill>
                <a:srgbClr val="FFFFFF"/>
              </a:solidFill>
              <a:latin typeface="Century Gothic"/>
            </a:endParaRPr>
          </a:p>
        </p:txBody>
      </p:sp>
      <p:sp>
        <p:nvSpPr>
          <p:cNvPr id="2" name="Down Arrow 1">
            <a:extLst>
              <a:ext uri="{FF2B5EF4-FFF2-40B4-BE49-F238E27FC236}">
                <a16:creationId xmlns:a16="http://schemas.microsoft.com/office/drawing/2014/main" id="{8DB592F7-6C42-B148-B95C-49C4D95642B6}"/>
              </a:ext>
            </a:extLst>
          </p:cNvPr>
          <p:cNvSpPr/>
          <p:nvPr/>
        </p:nvSpPr>
        <p:spPr>
          <a:xfrm>
            <a:off x="4965193" y="2300931"/>
            <a:ext cx="1856232" cy="905256"/>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Down Arrow 2">
            <a:extLst>
              <a:ext uri="{FF2B5EF4-FFF2-40B4-BE49-F238E27FC236}">
                <a16:creationId xmlns:a16="http://schemas.microsoft.com/office/drawing/2014/main" id="{47D289D9-C5EE-3797-4DC9-1ABB7138DCC0}"/>
              </a:ext>
            </a:extLst>
          </p:cNvPr>
          <p:cNvSpPr/>
          <p:nvPr/>
        </p:nvSpPr>
        <p:spPr>
          <a:xfrm>
            <a:off x="4892041" y="4857078"/>
            <a:ext cx="2002536" cy="1016029"/>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 Placeholder 2">
            <a:extLst>
              <a:ext uri="{FF2B5EF4-FFF2-40B4-BE49-F238E27FC236}">
                <a16:creationId xmlns:a16="http://schemas.microsoft.com/office/drawing/2014/main" id="{7CD1BA91-F65E-9225-D827-D1A4BE982A3D}"/>
              </a:ext>
            </a:extLst>
          </p:cNvPr>
          <p:cNvSpPr txBox="1">
            <a:spLocks/>
          </p:cNvSpPr>
          <p:nvPr/>
        </p:nvSpPr>
        <p:spPr>
          <a:xfrm>
            <a:off x="428625" y="5873107"/>
            <a:ext cx="11624307" cy="761711"/>
          </a:xfrm>
          <a:prstGeom prst="rect">
            <a:avLst/>
          </a:prstGeom>
        </p:spPr>
        <p:txBody>
          <a:bodyPr vert="horz" lIns="91440" tIns="45720" rIns="91440" bIns="45720" rtlCol="0" anchor="t">
            <a:noAutofit/>
          </a:bodyPr>
          <a:lstStyle>
            <a:lvl1pPr marL="0" indent="0" algn="l" defTabSz="609585" rtl="0" eaLnBrk="1" latinLnBrk="0" hangingPunct="1">
              <a:spcBef>
                <a:spcPct val="20000"/>
              </a:spcBef>
              <a:buFont typeface="Arial"/>
              <a:buNone/>
              <a:defRPr sz="5333" kern="1200">
                <a:solidFill>
                  <a:srgbClr val="FFFFFF"/>
                </a:solidFill>
                <a:latin typeface="Century Gothic"/>
                <a:ea typeface="+mn-ea"/>
                <a:cs typeface="Century Gothic"/>
              </a:defRPr>
            </a:lvl1pPr>
            <a:lvl2pPr marL="609585" indent="0" algn="l" defTabSz="609585" rtl="0" eaLnBrk="1" latinLnBrk="0" hangingPunct="1">
              <a:spcBef>
                <a:spcPct val="20000"/>
              </a:spcBef>
              <a:buFont typeface="Arial"/>
              <a:buNone/>
              <a:defRPr sz="2400" kern="1200">
                <a:solidFill>
                  <a:schemeClr val="tx1">
                    <a:tint val="75000"/>
                  </a:schemeClr>
                </a:solidFill>
                <a:latin typeface="Century Gothic"/>
                <a:ea typeface="+mn-ea"/>
                <a:cs typeface="Century Gothic"/>
              </a:defRPr>
            </a:lvl2pPr>
            <a:lvl3pPr marL="1219170" indent="0" algn="l" defTabSz="609585" rtl="0" eaLnBrk="1" latinLnBrk="0" hangingPunct="1">
              <a:spcBef>
                <a:spcPct val="20000"/>
              </a:spcBef>
              <a:buFont typeface="Arial"/>
              <a:buNone/>
              <a:defRPr sz="2133" kern="1200">
                <a:solidFill>
                  <a:schemeClr val="tx1">
                    <a:tint val="75000"/>
                  </a:schemeClr>
                </a:solidFill>
                <a:latin typeface="Century Gothic"/>
                <a:ea typeface="+mn-ea"/>
                <a:cs typeface="Century Gothic"/>
              </a:defRPr>
            </a:lvl3pPr>
            <a:lvl4pPr marL="1828754" indent="0" algn="l" defTabSz="609585" rtl="0" eaLnBrk="1" latinLnBrk="0" hangingPunct="1">
              <a:spcBef>
                <a:spcPct val="20000"/>
              </a:spcBef>
              <a:buFont typeface="Arial"/>
              <a:buNone/>
              <a:defRPr sz="1867" kern="1200">
                <a:solidFill>
                  <a:schemeClr val="tx1">
                    <a:tint val="75000"/>
                  </a:schemeClr>
                </a:solidFill>
                <a:latin typeface="Century Gothic"/>
                <a:ea typeface="+mn-ea"/>
                <a:cs typeface="Century Gothic"/>
              </a:defRPr>
            </a:lvl4pPr>
            <a:lvl5pPr marL="2438339" indent="0" algn="l" defTabSz="609585" rtl="0" eaLnBrk="1" latinLnBrk="0" hangingPunct="1">
              <a:spcBef>
                <a:spcPct val="20000"/>
              </a:spcBef>
              <a:buFont typeface="Arial"/>
              <a:buNone/>
              <a:defRPr sz="1867" kern="1200">
                <a:solidFill>
                  <a:schemeClr val="tx1">
                    <a:tint val="75000"/>
                  </a:schemeClr>
                </a:solidFill>
                <a:latin typeface="Century Gothic"/>
                <a:ea typeface="+mn-ea"/>
                <a:cs typeface="Century Gothic"/>
              </a:defRPr>
            </a:lvl5pPr>
            <a:lvl6pPr marL="3047924"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6pPr>
            <a:lvl7pPr marL="3657509"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7pPr>
            <a:lvl8pPr marL="4267093"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8pPr>
            <a:lvl9pPr marL="4876678" indent="0" algn="l" defTabSz="609585" rtl="0" eaLnBrk="1" latinLnBrk="0" hangingPunct="1">
              <a:spcBef>
                <a:spcPct val="20000"/>
              </a:spcBef>
              <a:buFont typeface="Arial"/>
              <a:buNone/>
              <a:defRPr sz="1867" kern="1200">
                <a:solidFill>
                  <a:schemeClr val="tx1">
                    <a:tint val="75000"/>
                  </a:schemeClr>
                </a:solidFill>
                <a:latin typeface="+mn-lt"/>
                <a:ea typeface="+mn-ea"/>
                <a:cs typeface="+mn-cs"/>
              </a:defRPr>
            </a:lvl9pPr>
          </a:lstStyle>
          <a:p>
            <a:pPr algn="ctr" defTabSz="457200"/>
            <a:r>
              <a:rPr lang="en-GB" sz="3600" b="1" dirty="0"/>
              <a:t>Corporate net-zero carbon commitments</a:t>
            </a:r>
            <a:endParaRPr lang="en-GB" sz="3600" b="1" cap="all" dirty="0"/>
          </a:p>
          <a:p>
            <a:pPr defTabSz="457200"/>
            <a:endParaRPr lang="en-GB" sz="3600" dirty="0"/>
          </a:p>
          <a:p>
            <a:pPr defTabSz="457200"/>
            <a:endParaRPr lang="ru-RU" sz="3600" dirty="0"/>
          </a:p>
        </p:txBody>
      </p:sp>
    </p:spTree>
    <p:extLst>
      <p:ext uri="{BB962C8B-B14F-4D97-AF65-F5344CB8AC3E}">
        <p14:creationId xmlns:p14="http://schemas.microsoft.com/office/powerpoint/2010/main" val="373109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0BC22F-B582-0346-B47F-72B6ED05C82A}"/>
              </a:ext>
            </a:extLst>
          </p:cNvPr>
          <p:cNvSpPr>
            <a:spLocks noGrp="1"/>
          </p:cNvSpPr>
          <p:nvPr>
            <p:ph type="title"/>
          </p:nvPr>
        </p:nvSpPr>
        <p:spPr>
          <a:xfrm>
            <a:off x="722313" y="655983"/>
            <a:ext cx="11073447" cy="642465"/>
          </a:xfrm>
          <a:ln>
            <a:solidFill>
              <a:schemeClr val="bg1"/>
            </a:solidFill>
          </a:ln>
        </p:spPr>
        <p:txBody>
          <a:bodyPr/>
          <a:lstStyle/>
          <a:p>
            <a:r>
              <a:rPr lang="en-US" sz="2000" b="1" dirty="0">
                <a:solidFill>
                  <a:schemeClr val="bg1"/>
                </a:solidFill>
                <a:latin typeface="Century Gothic" panose="020B0502020202020204" pitchFamily="34" charset="0"/>
              </a:rPr>
              <a:t>PARIS ACCORD</a:t>
            </a:r>
            <a:r>
              <a:rPr lang="ru-RU" sz="2000" b="1" dirty="0">
                <a:solidFill>
                  <a:schemeClr val="bg1"/>
                </a:solidFill>
                <a:latin typeface="Century Gothic" panose="020B0502020202020204" pitchFamily="34" charset="0"/>
              </a:rPr>
              <a:t>: </a:t>
            </a:r>
            <a:r>
              <a:rPr lang="en-US" sz="2000" b="1" dirty="0">
                <a:solidFill>
                  <a:schemeClr val="bg1"/>
                </a:solidFill>
                <a:latin typeface="Century Gothic" panose="020B0502020202020204" pitchFamily="34" charset="0"/>
              </a:rPr>
              <a:t>NET ZERO CARBON EMISSIONS BY</a:t>
            </a:r>
            <a:r>
              <a:rPr lang="ru-RU" sz="2000" b="1" dirty="0">
                <a:solidFill>
                  <a:schemeClr val="bg1"/>
                </a:solidFill>
                <a:latin typeface="Century Gothic" panose="020B0502020202020204" pitchFamily="34" charset="0"/>
              </a:rPr>
              <a:t> 2050</a:t>
            </a:r>
            <a:r>
              <a:rPr lang="en-US" sz="2000" b="1" dirty="0">
                <a:solidFill>
                  <a:schemeClr val="bg1"/>
                </a:solidFill>
                <a:latin typeface="Century Gothic" panose="020B0502020202020204" pitchFamily="34" charset="0"/>
              </a:rPr>
              <a:t> GLOBALLY</a:t>
            </a:r>
            <a:endParaRPr lang="en-GB" sz="2000" b="1" dirty="0">
              <a:solidFill>
                <a:schemeClr val="bg1"/>
              </a:solidFill>
              <a:latin typeface="Century Gothic" panose="020B0502020202020204" pitchFamily="34" charset="0"/>
            </a:endParaRPr>
          </a:p>
        </p:txBody>
      </p:sp>
      <p:sp>
        <p:nvSpPr>
          <p:cNvPr id="9" name="Text Placeholder 2">
            <a:extLst>
              <a:ext uri="{FF2B5EF4-FFF2-40B4-BE49-F238E27FC236}">
                <a16:creationId xmlns:a16="http://schemas.microsoft.com/office/drawing/2014/main" id="{9785B513-3201-7C44-973F-797298DAFE97}"/>
              </a:ext>
            </a:extLst>
          </p:cNvPr>
          <p:cNvSpPr>
            <a:spLocks noGrp="1"/>
          </p:cNvSpPr>
          <p:nvPr>
            <p:ph type="body" idx="1"/>
          </p:nvPr>
        </p:nvSpPr>
        <p:spPr>
          <a:xfrm>
            <a:off x="722313" y="2876422"/>
            <a:ext cx="11073446" cy="2123026"/>
          </a:xfrm>
        </p:spPr>
        <p:txBody>
          <a:bodyPr vert="horz" lIns="91440" tIns="45720" rIns="91440" bIns="45720" rtlCol="0" anchor="t">
            <a:noAutofit/>
          </a:bodyPr>
          <a:lstStyle/>
          <a:p>
            <a:pPr algn="ctr" defTabSz="457200"/>
            <a:r>
              <a:rPr lang="en-GB" sz="4400" b="1" dirty="0"/>
              <a:t>EVERY BUSINESS </a:t>
            </a:r>
            <a:r>
              <a:rPr lang="en-GB" sz="4400" dirty="0"/>
              <a:t>will have to learn how to manage  its</a:t>
            </a:r>
          </a:p>
          <a:p>
            <a:pPr algn="ctr" defTabSz="457200"/>
            <a:r>
              <a:rPr lang="en-GB" sz="4400" dirty="0"/>
              <a:t>carbon footprint and  create value from climate actions</a:t>
            </a:r>
            <a:endParaRPr lang="en-GB" sz="4400" b="1" cap="all" dirty="0"/>
          </a:p>
          <a:p>
            <a:pPr defTabSz="457200">
              <a:spcBef>
                <a:spcPct val="20000"/>
              </a:spcBef>
              <a:buFont typeface="Arial"/>
            </a:pPr>
            <a:endParaRPr lang="en-GB" sz="4400" dirty="0">
              <a:solidFill>
                <a:srgbClr val="FFFFFF"/>
              </a:solidFill>
              <a:latin typeface="Century Gothic"/>
            </a:endParaRPr>
          </a:p>
          <a:p>
            <a:pPr defTabSz="457200">
              <a:spcBef>
                <a:spcPct val="20000"/>
              </a:spcBef>
              <a:buFont typeface="Arial"/>
            </a:pPr>
            <a:endParaRPr lang="ru-RU" sz="4400" dirty="0">
              <a:solidFill>
                <a:srgbClr val="FFFFFF"/>
              </a:solidFill>
              <a:latin typeface="Century Gothic"/>
            </a:endParaRPr>
          </a:p>
        </p:txBody>
      </p:sp>
      <p:sp>
        <p:nvSpPr>
          <p:cNvPr id="2" name="Down Arrow 1">
            <a:extLst>
              <a:ext uri="{FF2B5EF4-FFF2-40B4-BE49-F238E27FC236}">
                <a16:creationId xmlns:a16="http://schemas.microsoft.com/office/drawing/2014/main" id="{8DB592F7-6C42-B148-B95C-49C4D95642B6}"/>
              </a:ext>
            </a:extLst>
          </p:cNvPr>
          <p:cNvSpPr/>
          <p:nvPr/>
        </p:nvSpPr>
        <p:spPr>
          <a:xfrm>
            <a:off x="4946904" y="1735173"/>
            <a:ext cx="1856232" cy="905256"/>
          </a:xfrm>
          <a:prstGeom prst="down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93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975078-4135-B346-BA9B-B38EFFE2B2D1}"/>
              </a:ext>
            </a:extLst>
          </p:cNvPr>
          <p:cNvSpPr txBox="1"/>
          <p:nvPr/>
        </p:nvSpPr>
        <p:spPr>
          <a:xfrm>
            <a:off x="240253" y="1055256"/>
            <a:ext cx="10865331" cy="923330"/>
          </a:xfrm>
          <a:prstGeom prst="rect">
            <a:avLst/>
          </a:prstGeom>
          <a:noFill/>
        </p:spPr>
        <p:txBody>
          <a:bodyPr wrap="square" rtlCol="0">
            <a:spAutoFit/>
          </a:bodyPr>
          <a:lstStyle/>
          <a:p>
            <a:r>
              <a:rPr lang="en-GB" b="1" dirty="0"/>
              <a:t>Net zero carbon commitments by 200 Fortune Global companies push net zero obligations along their entire value chain – like a snowball</a:t>
            </a:r>
          </a:p>
          <a:p>
            <a:endParaRPr lang="en-GB" b="1" dirty="0"/>
          </a:p>
        </p:txBody>
      </p:sp>
      <p:sp>
        <p:nvSpPr>
          <p:cNvPr id="4" name="TextBox 3">
            <a:extLst>
              <a:ext uri="{FF2B5EF4-FFF2-40B4-BE49-F238E27FC236}">
                <a16:creationId xmlns:a16="http://schemas.microsoft.com/office/drawing/2014/main" id="{BC9A3A65-A47D-5B40-B330-41D413012054}"/>
              </a:ext>
            </a:extLst>
          </p:cNvPr>
          <p:cNvSpPr txBox="1"/>
          <p:nvPr/>
        </p:nvSpPr>
        <p:spPr>
          <a:xfrm>
            <a:off x="5377070" y="6500191"/>
            <a:ext cx="5983356" cy="261610"/>
          </a:xfrm>
          <a:prstGeom prst="rect">
            <a:avLst/>
          </a:prstGeom>
          <a:noFill/>
        </p:spPr>
        <p:txBody>
          <a:bodyPr wrap="square" rtlCol="0">
            <a:spAutoFit/>
          </a:bodyPr>
          <a:lstStyle/>
          <a:p>
            <a:pPr algn="r"/>
            <a:r>
              <a:rPr lang="en-GB" sz="1100" i="1" dirty="0"/>
              <a:t>Source: https://</a:t>
            </a:r>
            <a:r>
              <a:rPr lang="en-GB" sz="1100" i="1" dirty="0" err="1"/>
              <a:t>www.naturalcapitalpartners.com</a:t>
            </a:r>
            <a:endParaRPr lang="en-GB" sz="1100" i="1" dirty="0"/>
          </a:p>
        </p:txBody>
      </p:sp>
      <p:sp>
        <p:nvSpPr>
          <p:cNvPr id="10" name="Заголовок 1">
            <a:extLst>
              <a:ext uri="{FF2B5EF4-FFF2-40B4-BE49-F238E27FC236}">
                <a16:creationId xmlns:a16="http://schemas.microsoft.com/office/drawing/2014/main" id="{122BEE18-8AD2-174F-9DF2-5788AB3EFEE4}"/>
              </a:ext>
            </a:extLst>
          </p:cNvPr>
          <p:cNvSpPr>
            <a:spLocks noGrp="1"/>
          </p:cNvSpPr>
          <p:nvPr>
            <p:ph type="title"/>
          </p:nvPr>
        </p:nvSpPr>
        <p:spPr>
          <a:xfrm>
            <a:off x="299252" y="51200"/>
            <a:ext cx="10972800" cy="1001985"/>
          </a:xfrm>
        </p:spPr>
        <p:txBody>
          <a:bodyPr vert="horz" lIns="91440" tIns="45720" rIns="91440" bIns="45720" rtlCol="0">
            <a:normAutofit/>
          </a:bodyPr>
          <a:lstStyle/>
          <a:p>
            <a:pPr>
              <a:spcBef>
                <a:spcPct val="20000"/>
              </a:spcBef>
              <a:buFont typeface="Arial"/>
            </a:pPr>
            <a:r>
              <a:rPr lang="en-US" sz="3200" dirty="0">
                <a:solidFill>
                  <a:srgbClr val="DF0418"/>
                </a:solidFill>
                <a:ea typeface="+mn-ea"/>
              </a:rPr>
              <a:t>Global leaders are already doing this</a:t>
            </a:r>
            <a:endParaRPr lang="ru-HU" sz="3200" dirty="0">
              <a:solidFill>
                <a:srgbClr val="DF0418"/>
              </a:solidFill>
              <a:ea typeface="+mn-ea"/>
            </a:endParaRPr>
          </a:p>
        </p:txBody>
      </p:sp>
      <p:pic>
        <p:nvPicPr>
          <p:cNvPr id="2" name="Picture 1">
            <a:extLst>
              <a:ext uri="{FF2B5EF4-FFF2-40B4-BE49-F238E27FC236}">
                <a16:creationId xmlns:a16="http://schemas.microsoft.com/office/drawing/2014/main" id="{FF037412-E5D7-5C44-8C81-CA6B47824C85}"/>
              </a:ext>
            </a:extLst>
          </p:cNvPr>
          <p:cNvPicPr>
            <a:picLocks noChangeAspect="1"/>
          </p:cNvPicPr>
          <p:nvPr/>
        </p:nvPicPr>
        <p:blipFill>
          <a:blip r:embed="rId3"/>
          <a:stretch>
            <a:fillRect/>
          </a:stretch>
        </p:blipFill>
        <p:spPr>
          <a:xfrm>
            <a:off x="769135" y="1757975"/>
            <a:ext cx="8482021" cy="4861859"/>
          </a:xfrm>
          <a:prstGeom prst="rect">
            <a:avLst/>
          </a:prstGeom>
        </p:spPr>
      </p:pic>
      <p:cxnSp>
        <p:nvCxnSpPr>
          <p:cNvPr id="5" name="Прямая соединительная линия 8">
            <a:extLst>
              <a:ext uri="{FF2B5EF4-FFF2-40B4-BE49-F238E27FC236}">
                <a16:creationId xmlns:a16="http://schemas.microsoft.com/office/drawing/2014/main" id="{237EC6F3-D34A-EFD6-7B16-27DEFF3919A0}"/>
              </a:ext>
            </a:extLst>
          </p:cNvPr>
          <p:cNvCxnSpPr>
            <a:cxnSpLocks/>
          </p:cNvCxnSpPr>
          <p:nvPr/>
        </p:nvCxnSpPr>
        <p:spPr>
          <a:xfrm flipH="1">
            <a:off x="299252" y="904587"/>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46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38A9F-8A14-EF48-BED3-AE5B411B2E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3404177"/>
          </a:xfrm>
          <a:prstGeom prst="rect">
            <a:avLst/>
          </a:prstGeom>
        </p:spPr>
      </p:pic>
      <p:sp>
        <p:nvSpPr>
          <p:cNvPr id="6" name="TextBox 5">
            <a:extLst>
              <a:ext uri="{FF2B5EF4-FFF2-40B4-BE49-F238E27FC236}">
                <a16:creationId xmlns:a16="http://schemas.microsoft.com/office/drawing/2014/main" id="{1DDDF29B-54FE-0043-B71B-1B8EFEA828AE}"/>
              </a:ext>
            </a:extLst>
          </p:cNvPr>
          <p:cNvSpPr txBox="1"/>
          <p:nvPr/>
        </p:nvSpPr>
        <p:spPr>
          <a:xfrm>
            <a:off x="243840" y="3453825"/>
            <a:ext cx="11186160" cy="3913059"/>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GB" sz="2400" dirty="0">
                <a:solidFill>
                  <a:schemeClr val="bg1"/>
                </a:solidFill>
              </a:rPr>
              <a:t>Climate change was a key theme in Davos 2020</a:t>
            </a:r>
          </a:p>
          <a:p>
            <a:pPr marL="380990" indent="-380990">
              <a:lnSpc>
                <a:spcPct val="150000"/>
              </a:lnSpc>
              <a:buFont typeface="Arial" panose="020B0604020202020204" pitchFamily="34" charset="0"/>
              <a:buChar char="•"/>
            </a:pPr>
            <a:r>
              <a:rPr lang="en-GB" sz="2400" dirty="0">
                <a:solidFill>
                  <a:schemeClr val="bg1"/>
                </a:solidFill>
              </a:rPr>
              <a:t>Central Banks have been called on to contribute to fighting climate change</a:t>
            </a:r>
          </a:p>
          <a:p>
            <a:pPr marL="380990" indent="-380990">
              <a:lnSpc>
                <a:spcPct val="150000"/>
              </a:lnSpc>
              <a:buFont typeface="Arial" panose="020B0604020202020204" pitchFamily="34" charset="0"/>
              <a:buChar char="•"/>
            </a:pPr>
            <a:r>
              <a:rPr lang="en-GB" sz="2400" dirty="0">
                <a:solidFill>
                  <a:schemeClr val="bg1"/>
                </a:solidFill>
              </a:rPr>
              <a:t>Wall Street is incorporating a new risk metric when evaluating companies: climate resiliency</a:t>
            </a:r>
          </a:p>
          <a:p>
            <a:pPr marL="380990" indent="-380990">
              <a:lnSpc>
                <a:spcPct val="150000"/>
              </a:lnSpc>
              <a:buFont typeface="Arial" panose="020B0604020202020204" pitchFamily="34" charset="0"/>
              <a:buChar char="•"/>
            </a:pPr>
            <a:r>
              <a:rPr lang="en-GB" sz="2400" dirty="0">
                <a:solidFill>
                  <a:schemeClr val="bg1"/>
                </a:solidFill>
              </a:rPr>
              <a:t>At Amazon, more than 8,700 workers have signed an open letter  to CEO Jeff Bezos demanding development of a plan to get to zero emissions</a:t>
            </a:r>
          </a:p>
          <a:p>
            <a:pPr marL="380990" indent="-380990">
              <a:lnSpc>
                <a:spcPct val="150000"/>
              </a:lnSpc>
              <a:buFont typeface="Arial" panose="020B0604020202020204" pitchFamily="34" charset="0"/>
              <a:buChar char="•"/>
            </a:pPr>
            <a:endParaRPr lang="en-GB" sz="2400" dirty="0">
              <a:solidFill>
                <a:schemeClr val="bg1"/>
              </a:solidFill>
            </a:endParaRPr>
          </a:p>
        </p:txBody>
      </p:sp>
    </p:spTree>
    <p:extLst>
      <p:ext uri="{BB962C8B-B14F-4D97-AF65-F5344CB8AC3E}">
        <p14:creationId xmlns:p14="http://schemas.microsoft.com/office/powerpoint/2010/main" val="3583281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226892" y="25318"/>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200" dirty="0">
                <a:solidFill>
                  <a:srgbClr val="EC1C29"/>
                </a:solidFill>
                <a:ea typeface="+mn-ea"/>
              </a:rPr>
              <a:t>Financial Market and Investors require</a:t>
            </a:r>
            <a:endParaRPr lang="en-GB" sz="32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226892" y="1013430"/>
            <a:ext cx="11275591" cy="5632311"/>
          </a:xfrm>
          <a:prstGeom prst="rect">
            <a:avLst/>
          </a:prstGeom>
          <a:noFill/>
        </p:spPr>
        <p:txBody>
          <a:bodyPr wrap="square" rtlCol="0">
            <a:spAutoFit/>
          </a:bodyPr>
          <a:lstStyle/>
          <a:p>
            <a:r>
              <a:rPr lang="en-GB" sz="3000" dirty="0"/>
              <a:t>Since 2017, more than 370 investors with over $35 trillion in assets collectively under management are engaging companies to:</a:t>
            </a:r>
          </a:p>
          <a:p>
            <a:pPr marL="457200" indent="-457200">
              <a:buFont typeface="Arial" panose="020B0604020202020204" pitchFamily="34" charset="0"/>
              <a:buChar char="•"/>
            </a:pPr>
            <a:r>
              <a:rPr lang="en-GB" sz="3000" dirty="0"/>
              <a:t>Implement a strong governance framework: board’s accountability and oversight of climate change risks and opportunities;</a:t>
            </a:r>
          </a:p>
          <a:p>
            <a:pPr marL="457200" indent="-457200">
              <a:buFont typeface="Arial" panose="020B0604020202020204" pitchFamily="34" charset="0"/>
              <a:buChar char="•"/>
            </a:pPr>
            <a:r>
              <a:rPr lang="en-GB" sz="3000" dirty="0"/>
              <a:t>Take action to reduce GHG emissions across the value chain, consistent with the Paris Agreement’s goal;</a:t>
            </a:r>
          </a:p>
          <a:p>
            <a:pPr marL="457200" indent="-457200">
              <a:buFont typeface="Arial" panose="020B0604020202020204" pitchFamily="34" charset="0"/>
              <a:buChar char="•"/>
            </a:pPr>
            <a:r>
              <a:rPr lang="en-GB" sz="3000" dirty="0"/>
              <a:t>Provide enhanced corporate climate disclosure </a:t>
            </a:r>
            <a:endParaRPr lang="en-US" sz="3000" dirty="0"/>
          </a:p>
          <a:p>
            <a:r>
              <a:rPr lang="en-US" sz="3000" b="1" dirty="0"/>
              <a:t>Singapore Stock Exchange </a:t>
            </a:r>
            <a:endParaRPr lang="ru-RU" sz="3000" dirty="0"/>
          </a:p>
          <a:p>
            <a:pPr marL="457200" indent="-457200">
              <a:buFont typeface="Arial" panose="020B0604020202020204" pitchFamily="34" charset="0"/>
              <a:buChar char="•"/>
            </a:pPr>
            <a:r>
              <a:rPr lang="en-US" sz="3000" dirty="0"/>
              <a:t>Minimal climate reporting for all issuers from </a:t>
            </a:r>
            <a:r>
              <a:rPr lang="ru-RU" sz="3000" dirty="0"/>
              <a:t>2022</a:t>
            </a:r>
          </a:p>
          <a:p>
            <a:pPr marL="457200" indent="-457200">
              <a:buFont typeface="Arial" panose="020B0604020202020204" pitchFamily="34" charset="0"/>
              <a:buChar char="•"/>
            </a:pPr>
            <a:r>
              <a:rPr lang="en-US" sz="3000" dirty="0"/>
              <a:t>Full climate reporting and </a:t>
            </a:r>
            <a:r>
              <a:rPr lang="en-US" sz="3000" dirty="0" err="1"/>
              <a:t>decarbonisation</a:t>
            </a:r>
            <a:r>
              <a:rPr lang="en-US" sz="3000" dirty="0"/>
              <a:t> plan for issuers from financial, agricultural and food sectors from</a:t>
            </a:r>
            <a:r>
              <a:rPr lang="ru-RU" sz="3000" dirty="0"/>
              <a:t> 2023 </a:t>
            </a:r>
            <a:r>
              <a:rPr lang="en-US" sz="3000" dirty="0"/>
              <a:t>and for issuers from transport, construction and industrial sectors from </a:t>
            </a:r>
            <a:r>
              <a:rPr lang="ru-RU" sz="3000" dirty="0"/>
              <a:t>2024</a:t>
            </a:r>
          </a:p>
        </p:txBody>
      </p:sp>
      <p:cxnSp>
        <p:nvCxnSpPr>
          <p:cNvPr id="3" name="Прямая соединительная линия 8">
            <a:extLst>
              <a:ext uri="{FF2B5EF4-FFF2-40B4-BE49-F238E27FC236}">
                <a16:creationId xmlns:a16="http://schemas.microsoft.com/office/drawing/2014/main" id="{B9EFC079-90BA-DE40-C901-0C16486503DF}"/>
              </a:ext>
            </a:extLst>
          </p:cNvPr>
          <p:cNvCxnSpPr>
            <a:cxnSpLocks/>
          </p:cNvCxnSpPr>
          <p:nvPr/>
        </p:nvCxnSpPr>
        <p:spPr>
          <a:xfrm flipH="1">
            <a:off x="263071" y="852228"/>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623C281-6693-CFC0-DCC3-CFB82DB38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0314" y="2839720"/>
            <a:ext cx="2274794" cy="1178560"/>
          </a:xfrm>
          <a:prstGeom prst="rect">
            <a:avLst/>
          </a:prstGeom>
        </p:spPr>
      </p:pic>
    </p:spTree>
    <p:extLst>
      <p:ext uri="{BB962C8B-B14F-4D97-AF65-F5344CB8AC3E}">
        <p14:creationId xmlns:p14="http://schemas.microsoft.com/office/powerpoint/2010/main" val="354459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C22E-E24F-E644-81C5-30BB51252D65}"/>
              </a:ext>
            </a:extLst>
          </p:cNvPr>
          <p:cNvSpPr>
            <a:spLocks noGrp="1"/>
          </p:cNvSpPr>
          <p:nvPr>
            <p:ph type="title"/>
          </p:nvPr>
        </p:nvSpPr>
        <p:spPr>
          <a:xfrm>
            <a:off x="838200" y="365126"/>
            <a:ext cx="10515600" cy="824848"/>
          </a:xfrm>
        </p:spPr>
        <p:txBody>
          <a:bodyPr>
            <a:normAutofit fontScale="90000"/>
          </a:bodyPr>
          <a:lstStyle/>
          <a:p>
            <a:r>
              <a:rPr lang="en-GB" dirty="0"/>
              <a:t>Consumers want to be able to make a difference in saving the planet</a:t>
            </a:r>
          </a:p>
        </p:txBody>
      </p:sp>
      <p:sp>
        <p:nvSpPr>
          <p:cNvPr id="3" name="Content Placeholder 2">
            <a:extLst>
              <a:ext uri="{FF2B5EF4-FFF2-40B4-BE49-F238E27FC236}">
                <a16:creationId xmlns:a16="http://schemas.microsoft.com/office/drawing/2014/main" id="{0B31AAF4-C221-E244-A30A-50CC0B77F55E}"/>
              </a:ext>
            </a:extLst>
          </p:cNvPr>
          <p:cNvSpPr>
            <a:spLocks noGrp="1"/>
          </p:cNvSpPr>
          <p:nvPr>
            <p:ph idx="1"/>
          </p:nvPr>
        </p:nvSpPr>
        <p:spPr>
          <a:xfrm>
            <a:off x="227675" y="1891739"/>
            <a:ext cx="3069921" cy="1719241"/>
          </a:xfrm>
        </p:spPr>
        <p:txBody>
          <a:bodyPr>
            <a:noAutofit/>
          </a:bodyPr>
          <a:lstStyle/>
          <a:p>
            <a:r>
              <a:rPr lang="en-GB" sz="2400" dirty="0"/>
              <a:t>72% are personally concerned about their environmental footprint. </a:t>
            </a:r>
          </a:p>
          <a:p>
            <a:endParaRPr lang="en-GB" sz="2400" dirty="0"/>
          </a:p>
          <a:p>
            <a:r>
              <a:rPr lang="en-GB" sz="2400" dirty="0"/>
              <a:t>66% choose to purchase products or services based on their “environmental friendliness.” </a:t>
            </a:r>
          </a:p>
        </p:txBody>
      </p:sp>
      <p:sp>
        <p:nvSpPr>
          <p:cNvPr id="4" name="TextBox 3">
            <a:extLst>
              <a:ext uri="{FF2B5EF4-FFF2-40B4-BE49-F238E27FC236}">
                <a16:creationId xmlns:a16="http://schemas.microsoft.com/office/drawing/2014/main" id="{ED40CF97-5C6B-5E4B-A776-506C132D6C15}"/>
              </a:ext>
            </a:extLst>
          </p:cNvPr>
          <p:cNvSpPr txBox="1"/>
          <p:nvPr/>
        </p:nvSpPr>
        <p:spPr>
          <a:xfrm>
            <a:off x="125260" y="6311900"/>
            <a:ext cx="11941479" cy="369332"/>
          </a:xfrm>
          <a:prstGeom prst="rect">
            <a:avLst/>
          </a:prstGeom>
          <a:noFill/>
        </p:spPr>
        <p:txBody>
          <a:bodyPr wrap="square" rtlCol="0">
            <a:spAutoFit/>
          </a:bodyPr>
          <a:lstStyle/>
          <a:p>
            <a:r>
              <a:rPr lang="en-GB" dirty="0"/>
              <a:t>Source: Capgemini Research Institute, Sustainability in Consumer Products and Retail Survey, March 2020, N=7,520 consumers </a:t>
            </a:r>
          </a:p>
        </p:txBody>
      </p:sp>
      <p:pic>
        <p:nvPicPr>
          <p:cNvPr id="8" name="Picture 7" descr="Chart, bar chart&#10;&#10;Description automatically generated">
            <a:extLst>
              <a:ext uri="{FF2B5EF4-FFF2-40B4-BE49-F238E27FC236}">
                <a16:creationId xmlns:a16="http://schemas.microsoft.com/office/drawing/2014/main" id="{EE385C63-F004-104A-837B-830B6F7709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596" y="1317475"/>
            <a:ext cx="8582297" cy="4866923"/>
          </a:xfrm>
          <a:prstGeom prst="rect">
            <a:avLst/>
          </a:prstGeom>
        </p:spPr>
      </p:pic>
    </p:spTree>
    <p:extLst>
      <p:ext uri="{BB962C8B-B14F-4D97-AF65-F5344CB8AC3E}">
        <p14:creationId xmlns:p14="http://schemas.microsoft.com/office/powerpoint/2010/main" val="252476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Impact of EU Climate Regulations on Business</a:t>
            </a:r>
            <a:br>
              <a:rPr lang="en-US" dirty="0"/>
            </a:br>
            <a:endParaRPr lang="en-US" dirty="0"/>
          </a:p>
        </p:txBody>
      </p:sp>
    </p:spTree>
    <p:extLst>
      <p:ext uri="{BB962C8B-B14F-4D97-AF65-F5344CB8AC3E}">
        <p14:creationId xmlns:p14="http://schemas.microsoft.com/office/powerpoint/2010/main" val="411890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726170" y="347025"/>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200" dirty="0">
                <a:solidFill>
                  <a:srgbClr val="EC1C29"/>
                </a:solidFill>
                <a:ea typeface="+mn-ea"/>
              </a:rPr>
              <a:t>2021 EU Climate Law</a:t>
            </a:r>
            <a:endParaRPr lang="en-GB" sz="32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458204" y="1461943"/>
            <a:ext cx="11275591" cy="4708981"/>
          </a:xfrm>
          <a:prstGeom prst="rect">
            <a:avLst/>
          </a:prstGeom>
          <a:noFill/>
        </p:spPr>
        <p:txBody>
          <a:bodyPr wrap="square" rtlCol="0">
            <a:spAutoFit/>
          </a:bodyPr>
          <a:lstStyle/>
          <a:p>
            <a:pPr marL="285750" indent="-285750">
              <a:buFont typeface="Arial" panose="020B0604020202020204" pitchFamily="34" charset="0"/>
              <a:buChar char="•"/>
            </a:pPr>
            <a:r>
              <a:rPr lang="en-GB" sz="3000" b="0" i="0" u="none" strike="noStrike" dirty="0">
                <a:solidFill>
                  <a:srgbClr val="404040"/>
                </a:solidFill>
                <a:effectLst/>
                <a:latin typeface="Calibri" panose="020F0502020204030204" pitchFamily="34" charset="0"/>
                <a:cs typeface="Calibri" panose="020F0502020204030204" pitchFamily="34" charset="0"/>
              </a:rPr>
              <a:t>Achieve carbon neutrality by 2050</a:t>
            </a:r>
          </a:p>
          <a:p>
            <a:pPr marL="285750" indent="-285750">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Intermediate target: at least 55% net reduction in GHG emission by 2030</a:t>
            </a:r>
          </a:p>
          <a:p>
            <a:pPr marL="285750" indent="-285750">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EU countries are legally obliged to reach both the 2030 and 2050 climate goals</a:t>
            </a:r>
          </a:p>
          <a:p>
            <a:pPr marL="285750" indent="-285750">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Focus on:</a:t>
            </a:r>
          </a:p>
          <a:p>
            <a:pPr lvl="1">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  </a:t>
            </a:r>
            <a:r>
              <a:rPr lang="en-GB" sz="3000" b="1" dirty="0">
                <a:solidFill>
                  <a:srgbClr val="404040"/>
                </a:solidFill>
                <a:latin typeface="Calibri" panose="020F0502020204030204" pitchFamily="34" charset="0"/>
                <a:cs typeface="Calibri" panose="020F0502020204030204" pitchFamily="34" charset="0"/>
              </a:rPr>
              <a:t>Green finance standards</a:t>
            </a:r>
          </a:p>
          <a:p>
            <a:pPr lvl="1">
              <a:buFont typeface="Arial" panose="020B0604020202020204" pitchFamily="34" charset="0"/>
              <a:buChar char="•"/>
            </a:pPr>
            <a:r>
              <a:rPr lang="en-GB" sz="3000" b="1" dirty="0">
                <a:solidFill>
                  <a:srgbClr val="404040"/>
                </a:solidFill>
                <a:latin typeface="Calibri" panose="020F0502020204030204" pitchFamily="34" charset="0"/>
                <a:cs typeface="Calibri" panose="020F0502020204030204" pitchFamily="34" charset="0"/>
              </a:rPr>
              <a:t>  EU emission trading system</a:t>
            </a:r>
          </a:p>
          <a:p>
            <a:pPr lvl="1">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  Climate-friendly innovation</a:t>
            </a:r>
          </a:p>
          <a:p>
            <a:pPr lvl="1">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  Fairness and cost-effectiveness</a:t>
            </a:r>
          </a:p>
        </p:txBody>
      </p:sp>
      <p:cxnSp>
        <p:nvCxnSpPr>
          <p:cNvPr id="4" name="Прямая соединительная линия 8">
            <a:extLst>
              <a:ext uri="{FF2B5EF4-FFF2-40B4-BE49-F238E27FC236}">
                <a16:creationId xmlns:a16="http://schemas.microsoft.com/office/drawing/2014/main" id="{86E5A972-B16A-B107-0859-50A00BA509C8}"/>
              </a:ext>
            </a:extLst>
          </p:cNvPr>
          <p:cNvCxnSpPr>
            <a:cxnSpLocks/>
          </p:cNvCxnSpPr>
          <p:nvPr/>
        </p:nvCxnSpPr>
        <p:spPr>
          <a:xfrm flipH="1">
            <a:off x="581466" y="1171873"/>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11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726170" y="347025"/>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800" dirty="0">
                <a:solidFill>
                  <a:srgbClr val="EC1C29"/>
                </a:solidFill>
                <a:ea typeface="+mn-ea"/>
              </a:rPr>
              <a:t>EU Emission Trading System</a:t>
            </a:r>
            <a:endParaRPr lang="en-GB" sz="38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581466" y="1427625"/>
            <a:ext cx="11275591" cy="5170646"/>
          </a:xfrm>
          <a:prstGeom prst="rect">
            <a:avLst/>
          </a:prstGeom>
          <a:noFill/>
        </p:spPr>
        <p:txBody>
          <a:bodyPr wrap="square" rtlCol="0">
            <a:spAutoFit/>
          </a:bodyPr>
          <a:lstStyle/>
          <a:p>
            <a:endParaRPr lang="ru-RU" sz="1400" dirty="0"/>
          </a:p>
          <a:p>
            <a:pPr marL="457200" indent="-457200">
              <a:buFont typeface="Arial" panose="020B0604020202020204" pitchFamily="34" charset="0"/>
              <a:buChar char="•"/>
            </a:pPr>
            <a:r>
              <a:rPr lang="en-GB" sz="3000" b="0" i="0" u="none" strike="noStrike" dirty="0">
                <a:solidFill>
                  <a:srgbClr val="404040"/>
                </a:solidFill>
                <a:effectLst/>
                <a:latin typeface="Calibri" panose="020F0502020204030204" pitchFamily="34" charset="0"/>
                <a:cs typeface="Calibri" panose="020F0502020204030204" pitchFamily="34" charset="0"/>
              </a:rPr>
              <a:t>ETS is a cornerstone of the EU’s climate policy and its key tool for reducing GHG emissions cost-effectively</a:t>
            </a:r>
          </a:p>
          <a:p>
            <a:pPr marL="457200" indent="-457200">
              <a:buFont typeface="Arial" panose="020B0604020202020204" pitchFamily="34" charset="0"/>
              <a:buChar char="•"/>
            </a:pPr>
            <a:endParaRPr lang="en-GB" sz="3000" dirty="0">
              <a:solidFill>
                <a:srgbClr val="40404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000" b="0" i="0" u="none" strike="noStrike" dirty="0">
                <a:solidFill>
                  <a:srgbClr val="404040"/>
                </a:solidFill>
                <a:effectLst/>
                <a:latin typeface="Calibri" panose="020F0502020204030204" pitchFamily="34" charset="0"/>
                <a:cs typeface="Calibri" panose="020F0502020204030204" pitchFamily="34" charset="0"/>
              </a:rPr>
              <a:t>It is the world's first major carbon market and the biggest one</a:t>
            </a:r>
            <a:endParaRPr lang="en-US" sz="30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GB" sz="3000" dirty="0">
              <a:solidFill>
                <a:srgbClr val="40404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Limits emissions from around </a:t>
            </a:r>
            <a:r>
              <a:rPr lang="en-GB" sz="3000" b="1" dirty="0">
                <a:solidFill>
                  <a:srgbClr val="404040"/>
                </a:solidFill>
                <a:latin typeface="Calibri" panose="020F0502020204030204" pitchFamily="34" charset="0"/>
                <a:cs typeface="Calibri" panose="020F0502020204030204" pitchFamily="34" charset="0"/>
              </a:rPr>
              <a:t>10,000 installations </a:t>
            </a:r>
            <a:r>
              <a:rPr lang="en-GB" sz="3000" dirty="0">
                <a:solidFill>
                  <a:srgbClr val="404040"/>
                </a:solidFill>
                <a:latin typeface="Calibri" panose="020F0502020204030204" pitchFamily="34" charset="0"/>
                <a:cs typeface="Calibri" panose="020F0502020204030204" pitchFamily="34" charset="0"/>
              </a:rPr>
              <a:t>in the power sector and manufacturing industry, as well as airlines operating between these countries</a:t>
            </a:r>
          </a:p>
          <a:p>
            <a:endParaRPr lang="en-GB" sz="3000" dirty="0">
              <a:solidFill>
                <a:srgbClr val="40404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000" dirty="0">
                <a:solidFill>
                  <a:srgbClr val="404040"/>
                </a:solidFill>
                <a:latin typeface="Calibri" panose="020F0502020204030204" pitchFamily="34" charset="0"/>
                <a:cs typeface="Calibri" panose="020F0502020204030204" pitchFamily="34" charset="0"/>
              </a:rPr>
              <a:t>Covers around </a:t>
            </a:r>
            <a:r>
              <a:rPr lang="en-GB" sz="3000" b="1" dirty="0">
                <a:solidFill>
                  <a:srgbClr val="404040"/>
                </a:solidFill>
                <a:latin typeface="Calibri" panose="020F0502020204030204" pitchFamily="34" charset="0"/>
                <a:cs typeface="Calibri" panose="020F0502020204030204" pitchFamily="34" charset="0"/>
              </a:rPr>
              <a:t>40% of the EU’s total </a:t>
            </a:r>
            <a:r>
              <a:rPr lang="en-GB" sz="3000" dirty="0">
                <a:solidFill>
                  <a:srgbClr val="404040"/>
                </a:solidFill>
                <a:latin typeface="Calibri" panose="020F0502020204030204" pitchFamily="34" charset="0"/>
                <a:cs typeface="Calibri" panose="020F0502020204030204" pitchFamily="34" charset="0"/>
              </a:rPr>
              <a:t>GHG emissions.</a:t>
            </a:r>
          </a:p>
          <a:p>
            <a:pPr marL="457200" indent="-457200">
              <a:buFont typeface="Arial" panose="020B0604020202020204" pitchFamily="34" charset="0"/>
              <a:buChar char="•"/>
            </a:pPr>
            <a:endParaRPr lang="ru-RU" sz="1600" dirty="0"/>
          </a:p>
        </p:txBody>
      </p:sp>
      <p:cxnSp>
        <p:nvCxnSpPr>
          <p:cNvPr id="4" name="Прямая соединительная линия 8">
            <a:extLst>
              <a:ext uri="{FF2B5EF4-FFF2-40B4-BE49-F238E27FC236}">
                <a16:creationId xmlns:a16="http://schemas.microsoft.com/office/drawing/2014/main" id="{265FDF85-EB19-BDEC-B05F-F8B8D2F53892}"/>
              </a:ext>
            </a:extLst>
          </p:cNvPr>
          <p:cNvCxnSpPr>
            <a:cxnSpLocks/>
          </p:cNvCxnSpPr>
          <p:nvPr/>
        </p:nvCxnSpPr>
        <p:spPr>
          <a:xfrm flipH="1">
            <a:off x="581466" y="1171873"/>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6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726170" y="347025"/>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800" dirty="0">
                <a:solidFill>
                  <a:srgbClr val="EC1C29"/>
                </a:solidFill>
                <a:ea typeface="+mn-ea"/>
              </a:rPr>
              <a:t>EU CBAM</a:t>
            </a:r>
            <a:endParaRPr lang="en-GB" sz="38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310223" y="1304780"/>
            <a:ext cx="11275591" cy="5632311"/>
          </a:xfrm>
          <a:prstGeom prst="rect">
            <a:avLst/>
          </a:prstGeom>
          <a:noFill/>
        </p:spPr>
        <p:txBody>
          <a:bodyPr wrap="square" rtlCol="0">
            <a:spAutoFit/>
          </a:bodyPr>
          <a:lstStyle/>
          <a:p>
            <a:endParaRPr lang="ru-RU" sz="1400" dirty="0"/>
          </a:p>
          <a:p>
            <a:pPr marL="457200" indent="-457200">
              <a:buFont typeface="Arial" panose="020B0604020202020204" pitchFamily="34" charset="0"/>
              <a:buChar char="•"/>
            </a:pPr>
            <a:r>
              <a:rPr lang="en-US" sz="3000" dirty="0">
                <a:solidFill>
                  <a:srgbClr val="404040"/>
                </a:solidFill>
                <a:latin typeface="Calibri" panose="020F0502020204030204" pitchFamily="34" charset="0"/>
                <a:cs typeface="Calibri" panose="020F0502020204030204" pitchFamily="34" charset="0"/>
              </a:rPr>
              <a:t>EU Cross Border Adjustment Mechanism (CBAM) </a:t>
            </a:r>
            <a:r>
              <a:rPr lang="en-GB" sz="3000" dirty="0">
                <a:solidFill>
                  <a:srgbClr val="404040"/>
                </a:solidFill>
                <a:latin typeface="Calibri" panose="020F0502020204030204" pitchFamily="34" charset="0"/>
                <a:cs typeface="Calibri" panose="020F0502020204030204" pitchFamily="34" charset="0"/>
              </a:rPr>
              <a:t>is designed to function </a:t>
            </a:r>
            <a:r>
              <a:rPr lang="en-GB" sz="3000" b="1" dirty="0">
                <a:solidFill>
                  <a:srgbClr val="404040"/>
                </a:solidFill>
                <a:latin typeface="Calibri" panose="020F0502020204030204" pitchFamily="34" charset="0"/>
                <a:cs typeface="Calibri" panose="020F0502020204030204" pitchFamily="34" charset="0"/>
              </a:rPr>
              <a:t>in parallel with the ETS </a:t>
            </a:r>
            <a:r>
              <a:rPr lang="en-GB" sz="3000" dirty="0">
                <a:solidFill>
                  <a:srgbClr val="404040"/>
                </a:solidFill>
                <a:latin typeface="Calibri" panose="020F0502020204030204" pitchFamily="34" charset="0"/>
                <a:cs typeface="Calibri" panose="020F0502020204030204" pitchFamily="34" charset="0"/>
              </a:rPr>
              <a:t>to expand its functioning on imported goods</a:t>
            </a:r>
          </a:p>
          <a:p>
            <a:pPr marL="457200" indent="-457200">
              <a:buFont typeface="Arial" panose="020B0604020202020204" pitchFamily="34" charset="0"/>
              <a:buChar char="•"/>
            </a:pPr>
            <a:r>
              <a:rPr lang="en-US" sz="3000" dirty="0">
                <a:solidFill>
                  <a:srgbClr val="404040"/>
                </a:solidFill>
                <a:latin typeface="Calibri" panose="020F0502020204030204" pitchFamily="34" charset="0"/>
                <a:cs typeface="Calibri" panose="020F0502020204030204" pitchFamily="34" charset="0"/>
              </a:rPr>
              <a:t>All exporters have to report on carbon footprint of their product from 2023 </a:t>
            </a:r>
          </a:p>
          <a:p>
            <a:pPr marL="457200" indent="-457200">
              <a:buFont typeface="Arial" panose="020B0604020202020204" pitchFamily="34" charset="0"/>
              <a:buChar char="•"/>
            </a:pPr>
            <a:r>
              <a:rPr lang="en-US" sz="3000" dirty="0">
                <a:solidFill>
                  <a:srgbClr val="404040"/>
                </a:solidFill>
                <a:latin typeface="Calibri" panose="020F0502020204030204" pitchFamily="34" charset="0"/>
                <a:cs typeface="Calibri" panose="020F0502020204030204" pitchFamily="34" charset="0"/>
              </a:rPr>
              <a:t>Covered sectors: electricity, </a:t>
            </a:r>
            <a:r>
              <a:rPr lang="en-GB" sz="3000" dirty="0">
                <a:solidFill>
                  <a:srgbClr val="404040"/>
                </a:solidFill>
                <a:latin typeface="Calibri" panose="020F0502020204030204" pitchFamily="34" charset="0"/>
                <a:cs typeface="Calibri" panose="020F0502020204030204" pitchFamily="34" charset="0"/>
              </a:rPr>
              <a:t>cement, steel, aluminium, oil refinery, paper, glass, chemical and fertilisers. These sectors represent 94 per cent of industrial CO2 emissions of the European Union </a:t>
            </a:r>
            <a:endParaRPr lang="en-US" sz="3000" dirty="0">
              <a:solidFill>
                <a:srgbClr val="40404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000" dirty="0">
                <a:solidFill>
                  <a:srgbClr val="404040"/>
                </a:solidFill>
                <a:latin typeface="Calibri" panose="020F0502020204030204" pitchFamily="34" charset="0"/>
                <a:cs typeface="Calibri" panose="020F0502020204030204" pitchFamily="34" charset="0"/>
              </a:rPr>
              <a:t>From 2025, </a:t>
            </a:r>
            <a:r>
              <a:rPr lang="en-GB" sz="3000" dirty="0">
                <a:solidFill>
                  <a:srgbClr val="404040"/>
                </a:solidFill>
                <a:latin typeface="Calibri" panose="020F0502020204030204" pitchFamily="34" charset="0"/>
                <a:cs typeface="Calibri" panose="020F0502020204030204" pitchFamily="34" charset="0"/>
              </a:rPr>
              <a:t>EU importers will have to buy carbon certificates corresponding to the carbon price that would have been paid if same goods have been produced in EU</a:t>
            </a:r>
            <a:endParaRPr lang="en-US" sz="3000" dirty="0">
              <a:solidFill>
                <a:srgbClr val="40404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ru-RU" sz="1600" dirty="0"/>
          </a:p>
        </p:txBody>
      </p:sp>
      <p:cxnSp>
        <p:nvCxnSpPr>
          <p:cNvPr id="4" name="Прямая соединительная линия 8">
            <a:extLst>
              <a:ext uri="{FF2B5EF4-FFF2-40B4-BE49-F238E27FC236}">
                <a16:creationId xmlns:a16="http://schemas.microsoft.com/office/drawing/2014/main" id="{58858FAD-0477-8392-B68A-446B16D9418E}"/>
              </a:ext>
            </a:extLst>
          </p:cNvPr>
          <p:cNvCxnSpPr>
            <a:cxnSpLocks/>
          </p:cNvCxnSpPr>
          <p:nvPr/>
        </p:nvCxnSpPr>
        <p:spPr>
          <a:xfrm flipH="1">
            <a:off x="581466" y="1171873"/>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40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094E682-2F12-4F4F-83FD-D8C4F754AA50}"/>
              </a:ext>
            </a:extLst>
          </p:cNvPr>
          <p:cNvSpPr>
            <a:spLocks noGrp="1"/>
          </p:cNvSpPr>
          <p:nvPr>
            <p:ph type="title"/>
          </p:nvPr>
        </p:nvSpPr>
        <p:spPr>
          <a:xfrm>
            <a:off x="292443" y="43112"/>
            <a:ext cx="8835107" cy="814555"/>
          </a:xfrm>
          <a:ln>
            <a:solidFill>
              <a:schemeClr val="bg1"/>
            </a:solidFill>
          </a:ln>
        </p:spPr>
        <p:txBody>
          <a:bodyPr>
            <a:noAutofit/>
          </a:bodyPr>
          <a:lstStyle/>
          <a:p>
            <a:pPr algn="l"/>
            <a:r>
              <a:rPr lang="en-US" sz="3200" dirty="0">
                <a:solidFill>
                  <a:srgbClr val="E20307"/>
                </a:solidFill>
              </a:rPr>
              <a:t>Lecturers</a:t>
            </a:r>
            <a:endParaRPr lang="en-US" sz="3200" dirty="0">
              <a:solidFill>
                <a:srgbClr val="E20307"/>
              </a:solidFill>
              <a:highlight>
                <a:srgbClr val="FFFF00"/>
              </a:highlight>
            </a:endParaRPr>
          </a:p>
        </p:txBody>
      </p:sp>
      <p:sp>
        <p:nvSpPr>
          <p:cNvPr id="5" name="Rectangle 3">
            <a:extLst>
              <a:ext uri="{FF2B5EF4-FFF2-40B4-BE49-F238E27FC236}">
                <a16:creationId xmlns:a16="http://schemas.microsoft.com/office/drawing/2014/main" id="{3A6C9F5B-89C2-E947-9387-73B6B47AF9D1}"/>
              </a:ext>
            </a:extLst>
          </p:cNvPr>
          <p:cNvSpPr/>
          <p:nvPr/>
        </p:nvSpPr>
        <p:spPr>
          <a:xfrm>
            <a:off x="6393079" y="3351841"/>
            <a:ext cx="3947531" cy="3170099"/>
          </a:xfrm>
          <a:prstGeom prst="rect">
            <a:avLst/>
          </a:prstGeom>
          <a:ln>
            <a:noFill/>
          </a:ln>
        </p:spPr>
        <p:txBody>
          <a:bodyPr wrap="square">
            <a:spAutoFit/>
          </a:bodyPr>
          <a:lstStyle/>
          <a:p>
            <a:pPr algn="ctr"/>
            <a:r>
              <a:rPr lang="nn-NO" sz="1600" dirty="0">
                <a:solidFill>
                  <a:srgbClr val="EC1C29"/>
                </a:solidFill>
                <a:latin typeface="Lato" panose="020F0502020204030203" pitchFamily="34" charset="0"/>
                <a:ea typeface="Lato" panose="020F0502020204030203" pitchFamily="34" charset="0"/>
                <a:cs typeface="Lato" panose="020F0502020204030203" pitchFamily="34" charset="0"/>
              </a:rPr>
              <a:t>ALEKSANDRA  NOVIKOVA</a:t>
            </a:r>
            <a:r>
              <a:rPr lang="de-DE" sz="1600" dirty="0">
                <a:solidFill>
                  <a:srgbClr val="EC1C29"/>
                </a:solidFill>
                <a:latin typeface="Lato" panose="020F0502020204030203" pitchFamily="34" charset="0"/>
                <a:ea typeface="Lato" panose="020F0502020204030203" pitchFamily="34" charset="0"/>
                <a:cs typeface="Lato" panose="020F0502020204030203" pitchFamily="34" charset="0"/>
              </a:rPr>
              <a:t>, PhD</a:t>
            </a:r>
            <a:endParaRPr lang="nn-NO" sz="1600" dirty="0">
              <a:solidFill>
                <a:srgbClr val="EC1C29"/>
              </a:solidFill>
              <a:latin typeface="Lato" panose="020F0502020204030203" pitchFamily="34" charset="0"/>
              <a:ea typeface="Lato" panose="020F0502020204030203" pitchFamily="34" charset="0"/>
              <a:cs typeface="Lato" panose="020F0502020204030203" pitchFamily="34" charset="0"/>
            </a:endParaRPr>
          </a:p>
          <a:p>
            <a:pPr algn="ctr"/>
            <a:r>
              <a:rPr lang="nn-NO" sz="1100" dirty="0">
                <a:latin typeface="Lato" panose="020F0502020204030203" pitchFamily="34" charset="0"/>
                <a:ea typeface="Lato" panose="020F0502020204030203" pitchFamily="34" charset="0"/>
                <a:cs typeface="Lato" panose="020F0502020204030203" pitchFamily="34" charset="0"/>
              </a:rPr>
              <a:t>BERLIN</a:t>
            </a:r>
          </a:p>
          <a:p>
            <a:pPr algn="ctr"/>
            <a:endParaRPr lang="nn-NO" sz="1100" dirty="0">
              <a:solidFill>
                <a:srgbClr val="473F4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dirty="0"/>
              <a:t>20+ years in analysing and financing energy transition and climate actions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Carbon accounting and modelling decarbonization pathways for 25+ countries and all sectors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Lead author of the IPCC awarded the Nobel Prize for Peace in 2007</a:t>
            </a:r>
          </a:p>
        </p:txBody>
      </p:sp>
      <p:pic>
        <p:nvPicPr>
          <p:cNvPr id="4" name="Picture 3" descr="A picture containing person, wall, indoor, person&#10;&#10;Description automatically generated">
            <a:extLst>
              <a:ext uri="{FF2B5EF4-FFF2-40B4-BE49-F238E27FC236}">
                <a16:creationId xmlns:a16="http://schemas.microsoft.com/office/drawing/2014/main" id="{6B7FECD6-C708-6F4D-99F8-3755D883AE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37367" y="854353"/>
            <a:ext cx="2436327" cy="2312005"/>
          </a:xfrm>
          <a:prstGeom prst="ellipse">
            <a:avLst/>
          </a:prstGeom>
          <a:solidFill>
            <a:srgbClr val="FF0000"/>
          </a:solidFill>
          <a:ln>
            <a:solidFill>
              <a:srgbClr val="FF0000"/>
            </a:solidFill>
          </a:ln>
        </p:spPr>
      </p:pic>
      <p:sp>
        <p:nvSpPr>
          <p:cNvPr id="17" name="Rectangle 3">
            <a:extLst>
              <a:ext uri="{FF2B5EF4-FFF2-40B4-BE49-F238E27FC236}">
                <a16:creationId xmlns:a16="http://schemas.microsoft.com/office/drawing/2014/main" id="{6F5517BE-D79C-5348-B711-87AC56118A8C}"/>
              </a:ext>
            </a:extLst>
          </p:cNvPr>
          <p:cNvSpPr/>
          <p:nvPr/>
        </p:nvSpPr>
        <p:spPr>
          <a:xfrm>
            <a:off x="1575582" y="3351841"/>
            <a:ext cx="4520418" cy="4001095"/>
          </a:xfrm>
          <a:prstGeom prst="rect">
            <a:avLst/>
          </a:prstGeom>
          <a:ln>
            <a:noFill/>
          </a:ln>
        </p:spPr>
        <p:txBody>
          <a:bodyPr wrap="square">
            <a:spAutoFit/>
          </a:bodyPr>
          <a:lstStyle/>
          <a:p>
            <a:pPr algn="ctr"/>
            <a:r>
              <a:rPr lang="en-US" sz="1600" dirty="0">
                <a:solidFill>
                  <a:srgbClr val="EC1C29"/>
                </a:solidFill>
                <a:latin typeface="Lato" panose="020F0502020204030203" pitchFamily="34" charset="0"/>
                <a:ea typeface="Lato" panose="020F0502020204030203" pitchFamily="34" charset="0"/>
                <a:cs typeface="Lato" panose="020F0502020204030203" pitchFamily="34" charset="0"/>
              </a:rPr>
              <a:t>MARINA OLSHANSKAYA</a:t>
            </a:r>
            <a:endParaRPr lang="nn-NO" sz="1600" dirty="0">
              <a:solidFill>
                <a:srgbClr val="EC1C29"/>
              </a:solidFill>
              <a:latin typeface="Lato" panose="020F0502020204030203" pitchFamily="34" charset="0"/>
              <a:ea typeface="Lato" panose="020F0502020204030203" pitchFamily="34" charset="0"/>
              <a:cs typeface="Lato" panose="020F0502020204030203" pitchFamily="34" charset="0"/>
            </a:endParaRPr>
          </a:p>
          <a:p>
            <a:pPr algn="ctr"/>
            <a:r>
              <a:rPr lang="nn-NO" sz="1100" dirty="0">
                <a:latin typeface="Lato" panose="020F0502020204030203" pitchFamily="34" charset="0"/>
                <a:ea typeface="Lato" panose="020F0502020204030203" pitchFamily="34" charset="0"/>
                <a:cs typeface="Lato" panose="020F0502020204030203" pitchFamily="34" charset="0"/>
              </a:rPr>
              <a:t>BRATISLAVA</a:t>
            </a:r>
          </a:p>
          <a:p>
            <a:pPr algn="ctr"/>
            <a:endParaRPr lang="nn-NO" sz="1100" dirty="0">
              <a:solidFill>
                <a:srgbClr val="473F41"/>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dirty="0"/>
              <a:t>Environmental economist with 20+ years in de-carbonization in business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Designed de-carbonization programmes in 30+ countries worth 250+ mln </a:t>
            </a:r>
            <a:r>
              <a:rPr lang="en-GB" dirty="0">
                <a:latin typeface="Century Gothic" panose="020B0502020202020204" pitchFamily="34" charset="0"/>
              </a:rPr>
              <a:t>$</a:t>
            </a:r>
            <a:r>
              <a:rPr lang="en-GB" dirty="0"/>
              <a:t> and 20 </a:t>
            </a:r>
            <a:r>
              <a:rPr lang="en-GB" dirty="0" err="1"/>
              <a:t>mln</a:t>
            </a:r>
            <a:r>
              <a:rPr lang="en-GB" dirty="0"/>
              <a:t> tCO</a:t>
            </a:r>
            <a:r>
              <a:rPr lang="en-GB" baseline="-25000" dirty="0"/>
              <a:t>2-eq</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Senior Advisor to the UN, World Bank, EBRD, and European Union</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3" name="Picture 2" descr="A person smiling for the camera&#10;&#10;Description automatically generated with low confidence">
            <a:extLst>
              <a:ext uri="{FF2B5EF4-FFF2-40B4-BE49-F238E27FC236}">
                <a16:creationId xmlns:a16="http://schemas.microsoft.com/office/drawing/2014/main" id="{0F1ACE0B-D812-4399-96BD-5536860F6B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8382" y="854353"/>
            <a:ext cx="2436327" cy="2436327"/>
          </a:xfrm>
          <a:prstGeom prst="ellipse">
            <a:avLst/>
          </a:prstGeom>
          <a:ln w="3175"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1" name="Прямая соединительная линия 8">
            <a:extLst>
              <a:ext uri="{FF2B5EF4-FFF2-40B4-BE49-F238E27FC236}">
                <a16:creationId xmlns:a16="http://schemas.microsoft.com/office/drawing/2014/main" id="{0DFF9E2B-4C2F-674C-912E-E3F57DC7BA47}"/>
              </a:ext>
            </a:extLst>
          </p:cNvPr>
          <p:cNvCxnSpPr>
            <a:cxnSpLocks/>
          </p:cNvCxnSpPr>
          <p:nvPr/>
        </p:nvCxnSpPr>
        <p:spPr>
          <a:xfrm flipH="1">
            <a:off x="362465" y="700112"/>
            <a:ext cx="11467070" cy="0"/>
          </a:xfrm>
          <a:prstGeom prst="line">
            <a:avLst/>
          </a:prstGeom>
          <a:ln w="25400">
            <a:solidFill>
              <a:srgbClr val="E2030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6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334942" y="28873"/>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800" dirty="0">
                <a:solidFill>
                  <a:srgbClr val="EC1C29"/>
                </a:solidFill>
                <a:ea typeface="+mn-ea"/>
              </a:rPr>
              <a:t>EU CBAM: implications for exporters</a:t>
            </a:r>
            <a:endParaRPr lang="en-GB" sz="3800" dirty="0">
              <a:solidFill>
                <a:srgbClr val="EC1C29"/>
              </a:solidFill>
              <a:ea typeface="+mn-ea"/>
            </a:endParaRPr>
          </a:p>
        </p:txBody>
      </p:sp>
      <p:pic>
        <p:nvPicPr>
          <p:cNvPr id="3" name="Picture 2">
            <a:extLst>
              <a:ext uri="{FF2B5EF4-FFF2-40B4-BE49-F238E27FC236}">
                <a16:creationId xmlns:a16="http://schemas.microsoft.com/office/drawing/2014/main" id="{0D291CDD-DC17-FEEC-46B8-BFC26743F2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128" y="920594"/>
            <a:ext cx="7536547" cy="5776514"/>
          </a:xfrm>
          <a:prstGeom prst="rect">
            <a:avLst/>
          </a:prstGeom>
        </p:spPr>
      </p:pic>
      <p:pic>
        <p:nvPicPr>
          <p:cNvPr id="4" name="Picture 3">
            <a:extLst>
              <a:ext uri="{FF2B5EF4-FFF2-40B4-BE49-F238E27FC236}">
                <a16:creationId xmlns:a16="http://schemas.microsoft.com/office/drawing/2014/main" id="{A2FF3C15-B617-B30D-5EB3-8CC1782DB7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4657" y="4870273"/>
            <a:ext cx="7772400" cy="1760706"/>
          </a:xfrm>
          <a:prstGeom prst="rect">
            <a:avLst/>
          </a:prstGeom>
        </p:spPr>
      </p:pic>
      <p:cxnSp>
        <p:nvCxnSpPr>
          <p:cNvPr id="6" name="Прямая соединительная линия 8">
            <a:extLst>
              <a:ext uri="{FF2B5EF4-FFF2-40B4-BE49-F238E27FC236}">
                <a16:creationId xmlns:a16="http://schemas.microsoft.com/office/drawing/2014/main" id="{7F9EE644-AE5E-4C06-A8E7-5D0FF73AD2BC}"/>
              </a:ext>
            </a:extLst>
          </p:cNvPr>
          <p:cNvCxnSpPr>
            <a:cxnSpLocks/>
          </p:cNvCxnSpPr>
          <p:nvPr/>
        </p:nvCxnSpPr>
        <p:spPr>
          <a:xfrm flipH="1">
            <a:off x="581466" y="92059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6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4433" y="277977"/>
            <a:ext cx="10972800" cy="584775"/>
          </a:xfrm>
        </p:spPr>
        <p:txBody>
          <a:bodyPr/>
          <a:lstStyle/>
          <a:p>
            <a:pPr>
              <a:spcBef>
                <a:spcPct val="20000"/>
              </a:spcBef>
            </a:pPr>
            <a:r>
              <a:rPr lang="en-US" sz="3800" b="1" dirty="0">
                <a:solidFill>
                  <a:srgbClr val="EC1C29"/>
                </a:solidFill>
                <a:latin typeface="Century Gothic"/>
                <a:ea typeface="+mn-ea"/>
              </a:rPr>
              <a:t>EU climate finance commitments</a:t>
            </a:r>
          </a:p>
        </p:txBody>
      </p:sp>
      <p:sp>
        <p:nvSpPr>
          <p:cNvPr id="8" name="Textplatzhalter 3">
            <a:extLst>
              <a:ext uri="{FF2B5EF4-FFF2-40B4-BE49-F238E27FC236}">
                <a16:creationId xmlns:a16="http://schemas.microsoft.com/office/drawing/2014/main" id="{9C7A342D-B84D-4995-BAE0-C6991C507939}"/>
              </a:ext>
            </a:extLst>
          </p:cNvPr>
          <p:cNvSpPr txBox="1">
            <a:spLocks/>
          </p:cNvSpPr>
          <p:nvPr/>
        </p:nvSpPr>
        <p:spPr>
          <a:xfrm>
            <a:off x="334433" y="1383378"/>
            <a:ext cx="11667067" cy="5032147"/>
          </a:xfrm>
          <a:prstGeom prst="rect">
            <a:avLst/>
          </a:prstGeom>
        </p:spPr>
        <p:txBody>
          <a:bodyPr wrap="square" lIns="0" tIns="0" anchor="t">
            <a:spAutoFit/>
          </a:bodyPr>
          <a:lstStyle>
            <a:lvl1pPr marL="342900" marR="0" indent="-342900" algn="l" defTabSz="457200" rtl="0" eaLnBrk="1" fontAlgn="auto" latinLnBrk="0" hangingPunct="1">
              <a:lnSpc>
                <a:spcPct val="100000"/>
              </a:lnSpc>
              <a:spcBef>
                <a:spcPct val="20000"/>
              </a:spcBef>
              <a:spcAft>
                <a:spcPts val="0"/>
              </a:spcAft>
              <a:buClr>
                <a:schemeClr val="accent1"/>
              </a:buClr>
              <a:buSzPct val="100000"/>
              <a:buFontTx/>
              <a:buBlip>
                <a:blip r:embed="rId3"/>
              </a:buBlip>
              <a:tabLst/>
              <a:defRPr lang="de-DE" sz="1600" b="0" i="0" kern="1200" dirty="0" smtClean="0">
                <a:solidFill>
                  <a:schemeClr val="tx1"/>
                </a:solidFill>
                <a:latin typeface="Gilroy" charset="0"/>
                <a:ea typeface="Gilroy" charset="0"/>
                <a:cs typeface="Gilroy" charset="0"/>
              </a:defRPr>
            </a:lvl1pPr>
            <a:lvl2pPr marL="742950" indent="-285750" algn="l" defTabSz="457200" rtl="0" eaLnBrk="1" latinLnBrk="0" hangingPunct="1">
              <a:spcBef>
                <a:spcPct val="20000"/>
              </a:spcBef>
              <a:buSzPct val="75000"/>
              <a:buFontTx/>
              <a:buBlip>
                <a:blip r:embed="rId3"/>
              </a:buBlip>
              <a:defRPr sz="1600" b="0" i="0" kern="1200">
                <a:solidFill>
                  <a:srgbClr val="000000"/>
                </a:solidFill>
                <a:latin typeface="Gilroy" charset="0"/>
                <a:ea typeface="Gilroy" charset="0"/>
                <a:cs typeface="Gilroy" charset="0"/>
              </a:defRPr>
            </a:lvl2pPr>
            <a:lvl3pPr marL="1143000" indent="-228600" algn="l" defTabSz="457200" rtl="0" eaLnBrk="1" latinLnBrk="0" hangingPunct="1">
              <a:spcBef>
                <a:spcPct val="20000"/>
              </a:spcBef>
              <a:buFont typeface="Arial"/>
              <a:buChar char="•"/>
              <a:defRPr sz="2400" b="0" i="0" kern="1200">
                <a:solidFill>
                  <a:schemeClr val="tx1"/>
                </a:solidFill>
                <a:latin typeface="Gilroy" charset="0"/>
                <a:ea typeface="Gilroy" charset="0"/>
                <a:cs typeface="Gilroy" charset="0"/>
              </a:defRPr>
            </a:lvl3pPr>
            <a:lvl4pPr marL="16002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4pPr>
            <a:lvl5pPr marL="20574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Wingdings" pitchFamily="2" charset="2"/>
              <a:buChar char="Ø"/>
            </a:pPr>
            <a:r>
              <a:rPr lang="en-GB" sz="3000" dirty="0">
                <a:latin typeface="Calibri" panose="020F0502020204030204" pitchFamily="34" charset="0"/>
                <a:cs typeface="Calibri" panose="020F0502020204030204" pitchFamily="34" charset="0"/>
              </a:rPr>
              <a:t>At least 20% of EU 2014-2020 budget to climate actions</a:t>
            </a:r>
          </a:p>
          <a:p>
            <a:pPr lvl="1">
              <a:buFont typeface="Wingdings" pitchFamily="2" charset="2"/>
              <a:buChar char="Ø"/>
            </a:pPr>
            <a:r>
              <a:rPr lang="en-GB" sz="3000" dirty="0">
                <a:solidFill>
                  <a:schemeClr val="tx1"/>
                </a:solidFill>
                <a:latin typeface="Calibri" panose="020F0502020204030204" pitchFamily="34" charset="0"/>
                <a:cs typeface="Calibri" panose="020F0502020204030204" pitchFamily="34" charset="0"/>
              </a:rPr>
              <a:t>The European Structural and Investment Funds (ESIF) represent over half of the EU budget. </a:t>
            </a:r>
          </a:p>
          <a:p>
            <a:pPr>
              <a:buFont typeface="Wingdings" pitchFamily="2" charset="2"/>
              <a:buChar char="Ø"/>
            </a:pPr>
            <a:r>
              <a:rPr lang="en-GB" sz="3000" dirty="0">
                <a:latin typeface="Calibri" panose="020F0502020204030204" pitchFamily="34" charset="0"/>
                <a:cs typeface="Calibri" panose="020F0502020204030204" pitchFamily="34" charset="0"/>
              </a:rPr>
              <a:t>In 2014, the EC adopted an approach based on the Rio Markers to identify the climate-relevant share of the ESIF 2014-2020 disbursement</a:t>
            </a:r>
          </a:p>
          <a:p>
            <a:pPr lvl="1">
              <a:buFont typeface="Wingdings" pitchFamily="2" charset="2"/>
              <a:buChar char="Ø"/>
            </a:pPr>
            <a:r>
              <a:rPr lang="en-GB" sz="3000" dirty="0">
                <a:solidFill>
                  <a:schemeClr val="tx1"/>
                </a:solidFill>
                <a:latin typeface="Calibri" panose="020F0502020204030204" pitchFamily="34" charset="0"/>
                <a:cs typeface="Calibri" panose="020F0502020204030204" pitchFamily="34" charset="0"/>
              </a:rPr>
              <a:t>Climate mitigation can either be a “principal”, “significant” or “untargeted” objective of a policy action. Accordingly, the spending will be accounted for as 100%, 40% or 0% climate-relevant. </a:t>
            </a:r>
          </a:p>
          <a:p>
            <a:pPr lvl="0">
              <a:buFont typeface="Wingdings" pitchFamily="2" charset="2"/>
              <a:buChar char="Ø"/>
            </a:pPr>
            <a:r>
              <a:rPr lang="en-GB" sz="3000" dirty="0">
                <a:latin typeface="Calibri" panose="020F0502020204030204" pitchFamily="34" charset="0"/>
                <a:cs typeface="Calibri" panose="020F0502020204030204" pitchFamily="34" charset="0"/>
              </a:rPr>
              <a:t>At least 30% of EU 2021-2027 budget to climate actions based on EU Taxonomy</a:t>
            </a:r>
          </a:p>
        </p:txBody>
      </p:sp>
      <p:cxnSp>
        <p:nvCxnSpPr>
          <p:cNvPr id="5" name="Прямая соединительная линия 8">
            <a:extLst>
              <a:ext uri="{FF2B5EF4-FFF2-40B4-BE49-F238E27FC236}">
                <a16:creationId xmlns:a16="http://schemas.microsoft.com/office/drawing/2014/main" id="{BDB8A8FB-05DA-C3C0-ABDF-19DCE6B84C09}"/>
              </a:ext>
            </a:extLst>
          </p:cNvPr>
          <p:cNvCxnSpPr>
            <a:cxnSpLocks/>
          </p:cNvCxnSpPr>
          <p:nvPr/>
        </p:nvCxnSpPr>
        <p:spPr>
          <a:xfrm flipH="1">
            <a:off x="334433" y="1003721"/>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171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253B-AA5D-2143-926D-EB51FFF03B29}"/>
              </a:ext>
            </a:extLst>
          </p:cNvPr>
          <p:cNvSpPr>
            <a:spLocks noGrp="1"/>
          </p:cNvSpPr>
          <p:nvPr>
            <p:ph type="title"/>
          </p:nvPr>
        </p:nvSpPr>
        <p:spPr/>
        <p:txBody>
          <a:bodyPr>
            <a:normAutofit fontScale="90000"/>
          </a:bodyPr>
          <a:lstStyle/>
          <a:p>
            <a:r>
              <a:rPr lang="en-GB" dirty="0"/>
              <a:t>Evolution of green/climate finance rules: from minimal disclosure to mandatory climate portfolio targets</a:t>
            </a:r>
          </a:p>
        </p:txBody>
      </p:sp>
    </p:spTree>
    <p:extLst>
      <p:ext uri="{BB962C8B-B14F-4D97-AF65-F5344CB8AC3E}">
        <p14:creationId xmlns:p14="http://schemas.microsoft.com/office/powerpoint/2010/main" val="2470154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4433" y="277976"/>
            <a:ext cx="10972800" cy="584775"/>
          </a:xfrm>
        </p:spPr>
        <p:txBody>
          <a:bodyPr/>
          <a:lstStyle/>
          <a:p>
            <a:r>
              <a:rPr lang="en-US" sz="3800" b="1" dirty="0">
                <a:solidFill>
                  <a:srgbClr val="FF0000"/>
                </a:solidFill>
                <a:latin typeface="Century Gothic" panose="020B0502020202020204" pitchFamily="34" charset="0"/>
              </a:rPr>
              <a:t>EU Green Finance Regulation - background</a:t>
            </a:r>
          </a:p>
        </p:txBody>
      </p:sp>
      <p:sp>
        <p:nvSpPr>
          <p:cNvPr id="8" name="Textplatzhalter 3">
            <a:extLst>
              <a:ext uri="{FF2B5EF4-FFF2-40B4-BE49-F238E27FC236}">
                <a16:creationId xmlns:a16="http://schemas.microsoft.com/office/drawing/2014/main" id="{9C7A342D-B84D-4995-BAE0-C6991C507939}"/>
              </a:ext>
            </a:extLst>
          </p:cNvPr>
          <p:cNvSpPr txBox="1">
            <a:spLocks/>
          </p:cNvSpPr>
          <p:nvPr/>
        </p:nvSpPr>
        <p:spPr>
          <a:xfrm>
            <a:off x="334433" y="1023732"/>
            <a:ext cx="10972800" cy="1061829"/>
          </a:xfrm>
          <a:prstGeom prst="rect">
            <a:avLst/>
          </a:prstGeom>
        </p:spPr>
        <p:txBody>
          <a:bodyPr wrap="square" lIns="0" tIns="0" anchor="t">
            <a:spAutoFit/>
          </a:bodyPr>
          <a:lstStyle>
            <a:lvl1pPr marL="342900" marR="0" indent="-342900" algn="l" defTabSz="457200" rtl="0" eaLnBrk="1" fontAlgn="auto" latinLnBrk="0" hangingPunct="1">
              <a:lnSpc>
                <a:spcPct val="100000"/>
              </a:lnSpc>
              <a:spcBef>
                <a:spcPct val="20000"/>
              </a:spcBef>
              <a:spcAft>
                <a:spcPts val="0"/>
              </a:spcAft>
              <a:buClr>
                <a:schemeClr val="accent1"/>
              </a:buClr>
              <a:buSzPct val="100000"/>
              <a:buFontTx/>
              <a:buBlip>
                <a:blip r:embed="rId3"/>
              </a:buBlip>
              <a:tabLst/>
              <a:defRPr lang="de-DE" sz="1600" b="0" i="0" kern="1200" dirty="0" smtClean="0">
                <a:solidFill>
                  <a:schemeClr val="tx1"/>
                </a:solidFill>
                <a:latin typeface="Gilroy" charset="0"/>
                <a:ea typeface="Gilroy" charset="0"/>
                <a:cs typeface="Gilroy" charset="0"/>
              </a:defRPr>
            </a:lvl1pPr>
            <a:lvl2pPr marL="742950" indent="-285750" algn="l" defTabSz="457200" rtl="0" eaLnBrk="1" latinLnBrk="0" hangingPunct="1">
              <a:spcBef>
                <a:spcPct val="20000"/>
              </a:spcBef>
              <a:buSzPct val="75000"/>
              <a:buFontTx/>
              <a:buBlip>
                <a:blip r:embed="rId3"/>
              </a:buBlip>
              <a:defRPr sz="1600" b="0" i="0" kern="1200">
                <a:solidFill>
                  <a:srgbClr val="000000"/>
                </a:solidFill>
                <a:latin typeface="Gilroy" charset="0"/>
                <a:ea typeface="Gilroy" charset="0"/>
                <a:cs typeface="Gilroy" charset="0"/>
              </a:defRPr>
            </a:lvl2pPr>
            <a:lvl3pPr marL="1143000" indent="-228600" algn="l" defTabSz="457200" rtl="0" eaLnBrk="1" latinLnBrk="0" hangingPunct="1">
              <a:spcBef>
                <a:spcPct val="20000"/>
              </a:spcBef>
              <a:buFont typeface="Arial"/>
              <a:buChar char="•"/>
              <a:defRPr sz="2400" b="0" i="0" kern="1200">
                <a:solidFill>
                  <a:schemeClr val="tx1"/>
                </a:solidFill>
                <a:latin typeface="Gilroy" charset="0"/>
                <a:ea typeface="Gilroy" charset="0"/>
                <a:cs typeface="Gilroy" charset="0"/>
              </a:defRPr>
            </a:lvl3pPr>
            <a:lvl4pPr marL="16002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4pPr>
            <a:lvl5pPr marL="20574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en-US" sz="3000" dirty="0">
                <a:solidFill>
                  <a:srgbClr val="000000"/>
                </a:solidFill>
                <a:latin typeface="Calibri" panose="020F0502020204030204" pitchFamily="34" charset="0"/>
                <a:cs typeface="Calibri" panose="020F0502020204030204" pitchFamily="34" charset="0"/>
              </a:rPr>
              <a:t>In 2016, High-level expert group on sustainable finance (HLEC)</a:t>
            </a:r>
          </a:p>
          <a:p>
            <a:pPr>
              <a:buFont typeface="Wingdings" pitchFamily="2" charset="2"/>
              <a:buChar char="Ø"/>
            </a:pPr>
            <a:r>
              <a:rPr lang="en-US" sz="3000" dirty="0">
                <a:solidFill>
                  <a:srgbClr val="000000"/>
                </a:solidFill>
                <a:latin typeface="Calibri" panose="020F0502020204030204" pitchFamily="34" charset="0"/>
                <a:cs typeface="Calibri" panose="020F0502020204030204" pitchFamily="34" charset="0"/>
              </a:rPr>
              <a:t>In 2018, Action Plan on Sustainable Finance</a:t>
            </a:r>
          </a:p>
        </p:txBody>
      </p:sp>
      <p:sp>
        <p:nvSpPr>
          <p:cNvPr id="6" name="Rectangle: Rounded Corners 5">
            <a:extLst>
              <a:ext uri="{FF2B5EF4-FFF2-40B4-BE49-F238E27FC236}">
                <a16:creationId xmlns:a16="http://schemas.microsoft.com/office/drawing/2014/main" id="{663D8275-839D-4BC3-9A13-2D2ED54A24FD}"/>
              </a:ext>
            </a:extLst>
          </p:cNvPr>
          <p:cNvSpPr/>
          <p:nvPr/>
        </p:nvSpPr>
        <p:spPr>
          <a:xfrm>
            <a:off x="1103694" y="2675223"/>
            <a:ext cx="4484921" cy="66177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No common definition of 'sustainable investment' </a:t>
            </a:r>
          </a:p>
        </p:txBody>
      </p:sp>
      <p:sp>
        <p:nvSpPr>
          <p:cNvPr id="7" name="Rectangle: Rounded Corners 6">
            <a:extLst>
              <a:ext uri="{FF2B5EF4-FFF2-40B4-BE49-F238E27FC236}">
                <a16:creationId xmlns:a16="http://schemas.microsoft.com/office/drawing/2014/main" id="{D16629D6-C7EE-49F3-A229-03FE10F1A5D9}"/>
              </a:ext>
            </a:extLst>
          </p:cNvPr>
          <p:cNvSpPr/>
          <p:nvPr/>
        </p:nvSpPr>
        <p:spPr>
          <a:xfrm>
            <a:off x="1103694" y="3383536"/>
            <a:ext cx="4484921" cy="66177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Risk of ‘greenwashing’ of investment products</a:t>
            </a:r>
          </a:p>
        </p:txBody>
      </p:sp>
      <p:sp>
        <p:nvSpPr>
          <p:cNvPr id="9" name="Rectangle: Rounded Corners 8">
            <a:extLst>
              <a:ext uri="{FF2B5EF4-FFF2-40B4-BE49-F238E27FC236}">
                <a16:creationId xmlns:a16="http://schemas.microsoft.com/office/drawing/2014/main" id="{B8370D37-8ADD-4B56-8CC2-7205F3EA3F98}"/>
              </a:ext>
            </a:extLst>
          </p:cNvPr>
          <p:cNvSpPr/>
          <p:nvPr/>
        </p:nvSpPr>
        <p:spPr>
          <a:xfrm>
            <a:off x="1103693" y="4091837"/>
            <a:ext cx="4484921" cy="8128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Banks and insurers often give insufficient consideration to climate and environmental risks</a:t>
            </a:r>
            <a:endParaRPr lang="en-US" sz="1467" dirty="0">
              <a:latin typeface="Gilroy"/>
            </a:endParaRPr>
          </a:p>
        </p:txBody>
      </p:sp>
      <p:sp>
        <p:nvSpPr>
          <p:cNvPr id="10" name="Rectangle: Rounded Corners 9">
            <a:extLst>
              <a:ext uri="{FF2B5EF4-FFF2-40B4-BE49-F238E27FC236}">
                <a16:creationId xmlns:a16="http://schemas.microsoft.com/office/drawing/2014/main" id="{95D8973D-A87D-4B50-BB08-7E5EE47FA939}"/>
              </a:ext>
            </a:extLst>
          </p:cNvPr>
          <p:cNvSpPr/>
          <p:nvPr/>
        </p:nvSpPr>
        <p:spPr>
          <a:xfrm>
            <a:off x="1103694" y="4944343"/>
            <a:ext cx="4484921" cy="8128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Investors often disregard sustainability factors or underestimate their impact</a:t>
            </a:r>
            <a:r>
              <a:rPr lang="en-US" sz="1467" dirty="0">
                <a:latin typeface="Gilroy"/>
              </a:rPr>
              <a:t>' </a:t>
            </a:r>
          </a:p>
        </p:txBody>
      </p:sp>
      <p:sp>
        <p:nvSpPr>
          <p:cNvPr id="11" name="Rectangle: Rounded Corners 10">
            <a:extLst>
              <a:ext uri="{FF2B5EF4-FFF2-40B4-BE49-F238E27FC236}">
                <a16:creationId xmlns:a16="http://schemas.microsoft.com/office/drawing/2014/main" id="{3E6AB8C3-8385-4524-8D34-19B28C2C762E}"/>
              </a:ext>
            </a:extLst>
          </p:cNvPr>
          <p:cNvSpPr/>
          <p:nvPr/>
        </p:nvSpPr>
        <p:spPr>
          <a:xfrm>
            <a:off x="1103692" y="5808195"/>
            <a:ext cx="4484921" cy="66177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Too little information on corporate sustainability-related activities</a:t>
            </a:r>
          </a:p>
        </p:txBody>
      </p:sp>
      <p:sp>
        <p:nvSpPr>
          <p:cNvPr id="12" name="Rectangle: Rounded Corners 11">
            <a:extLst>
              <a:ext uri="{FF2B5EF4-FFF2-40B4-BE49-F238E27FC236}">
                <a16:creationId xmlns:a16="http://schemas.microsoft.com/office/drawing/2014/main" id="{C46C587D-88FF-4084-8183-D8E294528644}"/>
              </a:ext>
            </a:extLst>
          </p:cNvPr>
          <p:cNvSpPr/>
          <p:nvPr/>
        </p:nvSpPr>
        <p:spPr>
          <a:xfrm>
            <a:off x="5928477" y="2667931"/>
            <a:ext cx="4484921" cy="66177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EU classification (taxonomy) for sustainable activities</a:t>
            </a:r>
            <a:endParaRPr lang="en-US" sz="1467" dirty="0">
              <a:latin typeface="Gilroy"/>
            </a:endParaRPr>
          </a:p>
        </p:txBody>
      </p:sp>
      <p:sp>
        <p:nvSpPr>
          <p:cNvPr id="14" name="Rectangle: Rounded Corners 13">
            <a:extLst>
              <a:ext uri="{FF2B5EF4-FFF2-40B4-BE49-F238E27FC236}">
                <a16:creationId xmlns:a16="http://schemas.microsoft.com/office/drawing/2014/main" id="{60320BCD-3AED-412F-9355-65403A0983F1}"/>
              </a:ext>
            </a:extLst>
          </p:cNvPr>
          <p:cNvSpPr/>
          <p:nvPr/>
        </p:nvSpPr>
        <p:spPr>
          <a:xfrm>
            <a:off x="5928479" y="3383532"/>
            <a:ext cx="4484917" cy="66177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Standards and labels for ‘green’ financial products give investors certainties</a:t>
            </a:r>
            <a:endParaRPr lang="en-US" sz="1467" dirty="0">
              <a:latin typeface="Gilroy"/>
            </a:endParaRPr>
          </a:p>
        </p:txBody>
      </p:sp>
      <p:sp>
        <p:nvSpPr>
          <p:cNvPr id="15" name="Rectangle: Rounded Corners 14">
            <a:extLst>
              <a:ext uri="{FF2B5EF4-FFF2-40B4-BE49-F238E27FC236}">
                <a16:creationId xmlns:a16="http://schemas.microsoft.com/office/drawing/2014/main" id="{6F13E458-A93A-4BBD-92F7-77321019B690}"/>
              </a:ext>
            </a:extLst>
          </p:cNvPr>
          <p:cNvSpPr/>
          <p:nvPr/>
        </p:nvSpPr>
        <p:spPr>
          <a:xfrm>
            <a:off x="5928478" y="4091833"/>
            <a:ext cx="4484917" cy="8128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Capital requirements should reflect exposure to climate change and environmental risks</a:t>
            </a:r>
            <a:endParaRPr lang="en-US" sz="1467" dirty="0">
              <a:latin typeface="Gilroy"/>
            </a:endParaRPr>
          </a:p>
        </p:txBody>
      </p:sp>
      <p:sp>
        <p:nvSpPr>
          <p:cNvPr id="16" name="Rectangle: Rounded Corners 15">
            <a:extLst>
              <a:ext uri="{FF2B5EF4-FFF2-40B4-BE49-F238E27FC236}">
                <a16:creationId xmlns:a16="http://schemas.microsoft.com/office/drawing/2014/main" id="{45DFA5D6-7511-4F6E-BF49-FCAE353E8A73}"/>
              </a:ext>
            </a:extLst>
          </p:cNvPr>
          <p:cNvSpPr/>
          <p:nvPr/>
        </p:nvSpPr>
        <p:spPr>
          <a:xfrm>
            <a:off x="5928479" y="4944339"/>
            <a:ext cx="4484917" cy="81280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Clarify institutional investor duties to consider sustainable finance when allocating assets</a:t>
            </a:r>
            <a:endParaRPr lang="en-US" sz="1467" dirty="0">
              <a:latin typeface="Gilroy"/>
            </a:endParaRPr>
          </a:p>
        </p:txBody>
      </p:sp>
      <p:sp>
        <p:nvSpPr>
          <p:cNvPr id="17" name="Rectangle: Rounded Corners 16">
            <a:extLst>
              <a:ext uri="{FF2B5EF4-FFF2-40B4-BE49-F238E27FC236}">
                <a16:creationId xmlns:a16="http://schemas.microsoft.com/office/drawing/2014/main" id="{5D8D1258-282E-4232-995C-D2171ED1C7C5}"/>
              </a:ext>
            </a:extLst>
          </p:cNvPr>
          <p:cNvSpPr/>
          <p:nvPr/>
        </p:nvSpPr>
        <p:spPr>
          <a:xfrm>
            <a:off x="5928476" y="5808191"/>
            <a:ext cx="4484917" cy="66177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Enhancing non-financial information disclosure</a:t>
            </a:r>
            <a:endParaRPr lang="en-US" sz="1467" dirty="0">
              <a:latin typeface="Gilroy"/>
            </a:endParaRPr>
          </a:p>
        </p:txBody>
      </p:sp>
      <p:sp>
        <p:nvSpPr>
          <p:cNvPr id="18" name="Rectangle: Rounded Corners 17">
            <a:extLst>
              <a:ext uri="{FF2B5EF4-FFF2-40B4-BE49-F238E27FC236}">
                <a16:creationId xmlns:a16="http://schemas.microsoft.com/office/drawing/2014/main" id="{950DA145-00AC-49FC-935F-2C889E2C96E4}"/>
              </a:ext>
            </a:extLst>
          </p:cNvPr>
          <p:cNvSpPr/>
          <p:nvPr/>
        </p:nvSpPr>
        <p:spPr>
          <a:xfrm>
            <a:off x="1103694" y="2238192"/>
            <a:ext cx="4484921" cy="35633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Key challenges </a:t>
            </a:r>
          </a:p>
        </p:txBody>
      </p:sp>
      <p:sp>
        <p:nvSpPr>
          <p:cNvPr id="19" name="Rectangle: Rounded Corners 18">
            <a:extLst>
              <a:ext uri="{FF2B5EF4-FFF2-40B4-BE49-F238E27FC236}">
                <a16:creationId xmlns:a16="http://schemas.microsoft.com/office/drawing/2014/main" id="{14820417-26A0-4316-9E09-7684289D958A}"/>
              </a:ext>
            </a:extLst>
          </p:cNvPr>
          <p:cNvSpPr/>
          <p:nvPr/>
        </p:nvSpPr>
        <p:spPr>
          <a:xfrm>
            <a:off x="5928477" y="2230900"/>
            <a:ext cx="4484921" cy="35633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867" dirty="0">
                <a:latin typeface="Gilroy"/>
              </a:rPr>
              <a:t>Actions</a:t>
            </a:r>
            <a:endParaRPr lang="en-US" sz="1467" dirty="0">
              <a:latin typeface="Gilroy"/>
            </a:endParaRPr>
          </a:p>
        </p:txBody>
      </p:sp>
      <p:sp>
        <p:nvSpPr>
          <p:cNvPr id="20" name="Arrow: Right 19">
            <a:extLst>
              <a:ext uri="{FF2B5EF4-FFF2-40B4-BE49-F238E27FC236}">
                <a16:creationId xmlns:a16="http://schemas.microsoft.com/office/drawing/2014/main" id="{6B8951DC-B76D-45E3-9C1F-5862E14B4537}"/>
              </a:ext>
            </a:extLst>
          </p:cNvPr>
          <p:cNvSpPr/>
          <p:nvPr/>
        </p:nvSpPr>
        <p:spPr>
          <a:xfrm>
            <a:off x="5603127" y="2813581"/>
            <a:ext cx="310837" cy="421359"/>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1" name="Arrow: Right 20">
            <a:extLst>
              <a:ext uri="{FF2B5EF4-FFF2-40B4-BE49-F238E27FC236}">
                <a16:creationId xmlns:a16="http://schemas.microsoft.com/office/drawing/2014/main" id="{654F8698-ECEF-4AAC-A513-2F7237B512BF}"/>
              </a:ext>
            </a:extLst>
          </p:cNvPr>
          <p:cNvSpPr/>
          <p:nvPr/>
        </p:nvSpPr>
        <p:spPr>
          <a:xfrm>
            <a:off x="5606348" y="3526478"/>
            <a:ext cx="310837" cy="421359"/>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2" name="Arrow: Right 21">
            <a:extLst>
              <a:ext uri="{FF2B5EF4-FFF2-40B4-BE49-F238E27FC236}">
                <a16:creationId xmlns:a16="http://schemas.microsoft.com/office/drawing/2014/main" id="{9BDE4890-D775-4937-B125-60956CA74002}"/>
              </a:ext>
            </a:extLst>
          </p:cNvPr>
          <p:cNvSpPr/>
          <p:nvPr/>
        </p:nvSpPr>
        <p:spPr>
          <a:xfrm>
            <a:off x="5603126" y="4297269"/>
            <a:ext cx="310837" cy="421359"/>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3" name="Arrow: Right 22">
            <a:extLst>
              <a:ext uri="{FF2B5EF4-FFF2-40B4-BE49-F238E27FC236}">
                <a16:creationId xmlns:a16="http://schemas.microsoft.com/office/drawing/2014/main" id="{EF474E2B-5F03-4C01-B563-96197DBCC7A5}"/>
              </a:ext>
            </a:extLst>
          </p:cNvPr>
          <p:cNvSpPr/>
          <p:nvPr/>
        </p:nvSpPr>
        <p:spPr>
          <a:xfrm>
            <a:off x="5617636" y="5135867"/>
            <a:ext cx="310837" cy="421359"/>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4" name="Arrow: Right 23">
            <a:extLst>
              <a:ext uri="{FF2B5EF4-FFF2-40B4-BE49-F238E27FC236}">
                <a16:creationId xmlns:a16="http://schemas.microsoft.com/office/drawing/2014/main" id="{ED8F6DE1-811A-44A0-AA3C-018CF384362B}"/>
              </a:ext>
            </a:extLst>
          </p:cNvPr>
          <p:cNvSpPr/>
          <p:nvPr/>
        </p:nvSpPr>
        <p:spPr>
          <a:xfrm>
            <a:off x="5617640" y="5898197"/>
            <a:ext cx="310837" cy="421359"/>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400"/>
          </a:p>
        </p:txBody>
      </p:sp>
      <p:sp>
        <p:nvSpPr>
          <p:cNvPr id="25" name="Textfeld 4">
            <a:extLst>
              <a:ext uri="{FF2B5EF4-FFF2-40B4-BE49-F238E27FC236}">
                <a16:creationId xmlns:a16="http://schemas.microsoft.com/office/drawing/2014/main" id="{94DCE1E5-93F9-42AF-A56B-854038874960}"/>
              </a:ext>
            </a:extLst>
          </p:cNvPr>
          <p:cNvSpPr txBox="1"/>
          <p:nvPr/>
        </p:nvSpPr>
        <p:spPr>
          <a:xfrm>
            <a:off x="630468" y="6640199"/>
            <a:ext cx="3755875" cy="225767"/>
          </a:xfrm>
          <a:prstGeom prst="rect">
            <a:avLst/>
          </a:prstGeom>
        </p:spPr>
        <p:txBody>
          <a:bodyPr wrap="square" lIns="0" tIns="0" rIns="0" bIns="0" rtlCol="0">
            <a:spAutoFit/>
          </a:bodyPr>
          <a:lstStyle/>
          <a:p>
            <a:r>
              <a:rPr lang="de-DE" sz="1467" dirty="0">
                <a:solidFill>
                  <a:schemeClr val="accent3"/>
                </a:solidFill>
                <a:latin typeface="+mj-lt"/>
              </a:rPr>
              <a:t>S</a:t>
            </a:r>
            <a:r>
              <a:rPr lang="en-US" sz="1467" dirty="0" err="1">
                <a:solidFill>
                  <a:schemeClr val="accent3"/>
                </a:solidFill>
                <a:latin typeface="+mj-lt"/>
              </a:rPr>
              <a:t>ource</a:t>
            </a:r>
            <a:r>
              <a:rPr lang="en-US" sz="1467" dirty="0">
                <a:solidFill>
                  <a:schemeClr val="accent3"/>
                </a:solidFill>
                <a:latin typeface="+mj-lt"/>
              </a:rPr>
              <a:t>: EC factsheet on Sustainable Finance EU</a:t>
            </a:r>
          </a:p>
        </p:txBody>
      </p:sp>
      <p:cxnSp>
        <p:nvCxnSpPr>
          <p:cNvPr id="2" name="Прямая соединительная линия 8">
            <a:extLst>
              <a:ext uri="{FF2B5EF4-FFF2-40B4-BE49-F238E27FC236}">
                <a16:creationId xmlns:a16="http://schemas.microsoft.com/office/drawing/2014/main" id="{894EF977-4F44-C016-47B4-E168259C33FC}"/>
              </a:ext>
            </a:extLst>
          </p:cNvPr>
          <p:cNvCxnSpPr>
            <a:cxnSpLocks/>
          </p:cNvCxnSpPr>
          <p:nvPr/>
        </p:nvCxnSpPr>
        <p:spPr>
          <a:xfrm flipH="1">
            <a:off x="312347" y="86378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8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297207" y="148974"/>
            <a:ext cx="10420792"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800" dirty="0">
                <a:solidFill>
                  <a:srgbClr val="EC1C29"/>
                </a:solidFill>
                <a:ea typeface="+mn-ea"/>
              </a:rPr>
              <a:t>EU Green Finance Regulation Landscape</a:t>
            </a:r>
            <a:endParaRPr lang="en-GB" sz="38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297207" y="1256830"/>
            <a:ext cx="6003581" cy="5478423"/>
          </a:xfrm>
          <a:prstGeom prst="rect">
            <a:avLst/>
          </a:prstGeom>
          <a:noFill/>
        </p:spPr>
        <p:txBody>
          <a:bodyPr wrap="square" rtlCol="0">
            <a:spAutoFit/>
          </a:bodyPr>
          <a:lstStyle/>
          <a:p>
            <a:endParaRPr lang="ru-RU" sz="1400" dirty="0"/>
          </a:p>
          <a:p>
            <a:r>
              <a:rPr lang="en-US" sz="2400" dirty="0">
                <a:effectLst/>
                <a:latin typeface="Arial" panose="020B0604020202020204" pitchFamily="34" charset="0"/>
                <a:ea typeface="Times New Roman" panose="02020603050405020304" pitchFamily="18" charset="0"/>
                <a:cs typeface="Arial" panose="020B0604020202020204" pitchFamily="34" charset="0"/>
              </a:rPr>
              <a:t>The Commission’s action plan on sustainable finance has triggered several legislative initiatives on </a:t>
            </a:r>
            <a:r>
              <a:rPr lang="en-US" sz="2400" b="1" dirty="0">
                <a:effectLst/>
                <a:latin typeface="Arial" panose="020B0604020202020204" pitchFamily="34" charset="0"/>
                <a:ea typeface="Times New Roman" panose="02020603050405020304" pitchFamily="18" charset="0"/>
                <a:cs typeface="Arial" panose="020B0604020202020204" pitchFamily="34" charset="0"/>
              </a:rPr>
              <a:t>mandatory climate and ESG practices </a:t>
            </a:r>
            <a:r>
              <a:rPr lang="en-US" sz="2400" dirty="0">
                <a:effectLst/>
                <a:latin typeface="Arial" panose="020B0604020202020204" pitchFamily="34" charset="0"/>
                <a:ea typeface="Times New Roman" panose="02020603050405020304" pitchFamily="18" charset="0"/>
                <a:cs typeface="Arial" panose="020B0604020202020204" pitchFamily="34" charset="0"/>
              </a:rPr>
              <a:t>for financial institutions and large companies in the EU:</a:t>
            </a:r>
          </a:p>
          <a:p>
            <a:pPr marL="342900" indent="-3429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Non-financial Reporting Directive (NFRD) / Corporate Sustainability Reporting Directive </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Sustainable Finance Reporting Directive (SFRD)</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Capital Requirements Regulation (CRR) </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EU Taxonomy Regulation</a:t>
            </a:r>
          </a:p>
        </p:txBody>
      </p:sp>
      <p:grpSp>
        <p:nvGrpSpPr>
          <p:cNvPr id="3" name="Group 2">
            <a:extLst>
              <a:ext uri="{FF2B5EF4-FFF2-40B4-BE49-F238E27FC236}">
                <a16:creationId xmlns:a16="http://schemas.microsoft.com/office/drawing/2014/main" id="{1F01A7FE-8431-B5CC-8E26-A70BC2FD6480}"/>
              </a:ext>
            </a:extLst>
          </p:cNvPr>
          <p:cNvGrpSpPr>
            <a:grpSpLocks/>
          </p:cNvGrpSpPr>
          <p:nvPr/>
        </p:nvGrpSpPr>
        <p:grpSpPr bwMode="auto">
          <a:xfrm>
            <a:off x="6450449" y="1614896"/>
            <a:ext cx="5086350" cy="4362461"/>
            <a:chOff x="4156" y="279"/>
            <a:chExt cx="3879" cy="3872"/>
          </a:xfrm>
        </p:grpSpPr>
        <p:sp>
          <p:nvSpPr>
            <p:cNvPr id="4" name="Freeform 3">
              <a:extLst>
                <a:ext uri="{FF2B5EF4-FFF2-40B4-BE49-F238E27FC236}">
                  <a16:creationId xmlns:a16="http://schemas.microsoft.com/office/drawing/2014/main" id="{DB815D27-8DAC-8994-3EA1-B10F76C0176A}"/>
                </a:ext>
              </a:extLst>
            </p:cNvPr>
            <p:cNvSpPr>
              <a:spLocks/>
            </p:cNvSpPr>
            <p:nvPr/>
          </p:nvSpPr>
          <p:spPr bwMode="auto">
            <a:xfrm>
              <a:off x="5067" y="279"/>
              <a:ext cx="2058" cy="2056"/>
            </a:xfrm>
            <a:custGeom>
              <a:avLst/>
              <a:gdLst>
                <a:gd name="T0" fmla="+- 0 6020 5068"/>
                <a:gd name="T1" fmla="*/ T0 w 2058"/>
                <a:gd name="T2" fmla="+- 0 282 279"/>
                <a:gd name="T3" fmla="*/ 282 h 2056"/>
                <a:gd name="T4" fmla="+- 0 5871 5068"/>
                <a:gd name="T5" fmla="*/ T4 w 2058"/>
                <a:gd name="T6" fmla="+- 0 304 279"/>
                <a:gd name="T7" fmla="*/ 304 h 2056"/>
                <a:gd name="T8" fmla="+- 0 5730 5068"/>
                <a:gd name="T9" fmla="*/ T8 w 2058"/>
                <a:gd name="T10" fmla="+- 0 346 279"/>
                <a:gd name="T11" fmla="*/ 346 h 2056"/>
                <a:gd name="T12" fmla="+- 0 5598 5068"/>
                <a:gd name="T13" fmla="*/ T12 w 2058"/>
                <a:gd name="T14" fmla="+- 0 408 279"/>
                <a:gd name="T15" fmla="*/ 408 h 2056"/>
                <a:gd name="T16" fmla="+- 0 5477 5068"/>
                <a:gd name="T17" fmla="*/ T16 w 2058"/>
                <a:gd name="T18" fmla="+- 0 486 279"/>
                <a:gd name="T19" fmla="*/ 486 h 2056"/>
                <a:gd name="T20" fmla="+- 0 5369 5068"/>
                <a:gd name="T21" fmla="*/ T20 w 2058"/>
                <a:gd name="T22" fmla="+- 0 580 279"/>
                <a:gd name="T23" fmla="*/ 580 h 2056"/>
                <a:gd name="T24" fmla="+- 0 5275 5068"/>
                <a:gd name="T25" fmla="*/ T24 w 2058"/>
                <a:gd name="T26" fmla="+- 0 688 279"/>
                <a:gd name="T27" fmla="*/ 688 h 2056"/>
                <a:gd name="T28" fmla="+- 0 5196 5068"/>
                <a:gd name="T29" fmla="*/ T28 w 2058"/>
                <a:gd name="T30" fmla="+- 0 809 279"/>
                <a:gd name="T31" fmla="*/ 809 h 2056"/>
                <a:gd name="T32" fmla="+- 0 5135 5068"/>
                <a:gd name="T33" fmla="*/ T32 w 2058"/>
                <a:gd name="T34" fmla="+- 0 941 279"/>
                <a:gd name="T35" fmla="*/ 941 h 2056"/>
                <a:gd name="T36" fmla="+- 0 5092 5068"/>
                <a:gd name="T37" fmla="*/ T36 w 2058"/>
                <a:gd name="T38" fmla="+- 0 1082 279"/>
                <a:gd name="T39" fmla="*/ 1082 h 2056"/>
                <a:gd name="T40" fmla="+- 0 5070 5068"/>
                <a:gd name="T41" fmla="*/ T40 w 2058"/>
                <a:gd name="T42" fmla="+- 0 1230 279"/>
                <a:gd name="T43" fmla="*/ 1230 h 2056"/>
                <a:gd name="T44" fmla="+- 0 5070 5068"/>
                <a:gd name="T45" fmla="*/ T44 w 2058"/>
                <a:gd name="T46" fmla="+- 0 1384 279"/>
                <a:gd name="T47" fmla="*/ 1384 h 2056"/>
                <a:gd name="T48" fmla="+- 0 5092 5068"/>
                <a:gd name="T49" fmla="*/ T48 w 2058"/>
                <a:gd name="T50" fmla="+- 0 1532 279"/>
                <a:gd name="T51" fmla="*/ 1532 h 2056"/>
                <a:gd name="T52" fmla="+- 0 5135 5068"/>
                <a:gd name="T53" fmla="*/ T52 w 2058"/>
                <a:gd name="T54" fmla="+- 0 1673 279"/>
                <a:gd name="T55" fmla="*/ 1673 h 2056"/>
                <a:gd name="T56" fmla="+- 0 5196 5068"/>
                <a:gd name="T57" fmla="*/ T56 w 2058"/>
                <a:gd name="T58" fmla="+- 0 1805 279"/>
                <a:gd name="T59" fmla="*/ 1805 h 2056"/>
                <a:gd name="T60" fmla="+- 0 5275 5068"/>
                <a:gd name="T61" fmla="*/ T60 w 2058"/>
                <a:gd name="T62" fmla="+- 0 1925 279"/>
                <a:gd name="T63" fmla="*/ 1925 h 2056"/>
                <a:gd name="T64" fmla="+- 0 5369 5068"/>
                <a:gd name="T65" fmla="*/ T64 w 2058"/>
                <a:gd name="T66" fmla="+- 0 2033 279"/>
                <a:gd name="T67" fmla="*/ 2033 h 2056"/>
                <a:gd name="T68" fmla="+- 0 5477 5068"/>
                <a:gd name="T69" fmla="*/ T68 w 2058"/>
                <a:gd name="T70" fmla="+- 0 2128 279"/>
                <a:gd name="T71" fmla="*/ 2128 h 2056"/>
                <a:gd name="T72" fmla="+- 0 5598 5068"/>
                <a:gd name="T73" fmla="*/ T72 w 2058"/>
                <a:gd name="T74" fmla="+- 0 2206 279"/>
                <a:gd name="T75" fmla="*/ 2206 h 2056"/>
                <a:gd name="T76" fmla="+- 0 5730 5068"/>
                <a:gd name="T77" fmla="*/ T76 w 2058"/>
                <a:gd name="T78" fmla="+- 0 2267 279"/>
                <a:gd name="T79" fmla="*/ 2267 h 2056"/>
                <a:gd name="T80" fmla="+- 0 5871 5068"/>
                <a:gd name="T81" fmla="*/ T80 w 2058"/>
                <a:gd name="T82" fmla="+- 0 2310 279"/>
                <a:gd name="T83" fmla="*/ 2310 h 2056"/>
                <a:gd name="T84" fmla="+- 0 6020 5068"/>
                <a:gd name="T85" fmla="*/ T84 w 2058"/>
                <a:gd name="T86" fmla="+- 0 2332 279"/>
                <a:gd name="T87" fmla="*/ 2332 h 2056"/>
                <a:gd name="T88" fmla="+- 0 6173 5068"/>
                <a:gd name="T89" fmla="*/ T88 w 2058"/>
                <a:gd name="T90" fmla="+- 0 2332 279"/>
                <a:gd name="T91" fmla="*/ 2332 h 2056"/>
                <a:gd name="T92" fmla="+- 0 6322 5068"/>
                <a:gd name="T93" fmla="*/ T92 w 2058"/>
                <a:gd name="T94" fmla="+- 0 2310 279"/>
                <a:gd name="T95" fmla="*/ 2310 h 2056"/>
                <a:gd name="T96" fmla="+- 0 6463 5068"/>
                <a:gd name="T97" fmla="*/ T96 w 2058"/>
                <a:gd name="T98" fmla="+- 0 2267 279"/>
                <a:gd name="T99" fmla="*/ 2267 h 2056"/>
                <a:gd name="T100" fmla="+- 0 6595 5068"/>
                <a:gd name="T101" fmla="*/ T100 w 2058"/>
                <a:gd name="T102" fmla="+- 0 2206 279"/>
                <a:gd name="T103" fmla="*/ 2206 h 2056"/>
                <a:gd name="T104" fmla="+- 0 6715 5068"/>
                <a:gd name="T105" fmla="*/ T104 w 2058"/>
                <a:gd name="T106" fmla="+- 0 2128 279"/>
                <a:gd name="T107" fmla="*/ 2128 h 2056"/>
                <a:gd name="T108" fmla="+- 0 6824 5068"/>
                <a:gd name="T109" fmla="*/ T108 w 2058"/>
                <a:gd name="T110" fmla="+- 0 2033 279"/>
                <a:gd name="T111" fmla="*/ 2033 h 2056"/>
                <a:gd name="T112" fmla="+- 0 6918 5068"/>
                <a:gd name="T113" fmla="*/ T112 w 2058"/>
                <a:gd name="T114" fmla="+- 0 1925 279"/>
                <a:gd name="T115" fmla="*/ 1925 h 2056"/>
                <a:gd name="T116" fmla="+- 0 6997 5068"/>
                <a:gd name="T117" fmla="*/ T116 w 2058"/>
                <a:gd name="T118" fmla="+- 0 1805 279"/>
                <a:gd name="T119" fmla="*/ 1805 h 2056"/>
                <a:gd name="T120" fmla="+- 0 7058 5068"/>
                <a:gd name="T121" fmla="*/ T120 w 2058"/>
                <a:gd name="T122" fmla="+- 0 1673 279"/>
                <a:gd name="T123" fmla="*/ 1673 h 2056"/>
                <a:gd name="T124" fmla="+- 0 7100 5068"/>
                <a:gd name="T125" fmla="*/ T124 w 2058"/>
                <a:gd name="T126" fmla="+- 0 1532 279"/>
                <a:gd name="T127" fmla="*/ 1532 h 2056"/>
                <a:gd name="T128" fmla="+- 0 7122 5068"/>
                <a:gd name="T129" fmla="*/ T128 w 2058"/>
                <a:gd name="T130" fmla="+- 0 1384 279"/>
                <a:gd name="T131" fmla="*/ 1384 h 2056"/>
                <a:gd name="T132" fmla="+- 0 7122 5068"/>
                <a:gd name="T133" fmla="*/ T132 w 2058"/>
                <a:gd name="T134" fmla="+- 0 1230 279"/>
                <a:gd name="T135" fmla="*/ 1230 h 2056"/>
                <a:gd name="T136" fmla="+- 0 7100 5068"/>
                <a:gd name="T137" fmla="*/ T136 w 2058"/>
                <a:gd name="T138" fmla="+- 0 1082 279"/>
                <a:gd name="T139" fmla="*/ 1082 h 2056"/>
                <a:gd name="T140" fmla="+- 0 7058 5068"/>
                <a:gd name="T141" fmla="*/ T140 w 2058"/>
                <a:gd name="T142" fmla="+- 0 941 279"/>
                <a:gd name="T143" fmla="*/ 941 h 2056"/>
                <a:gd name="T144" fmla="+- 0 6997 5068"/>
                <a:gd name="T145" fmla="*/ T144 w 2058"/>
                <a:gd name="T146" fmla="+- 0 809 279"/>
                <a:gd name="T147" fmla="*/ 809 h 2056"/>
                <a:gd name="T148" fmla="+- 0 6918 5068"/>
                <a:gd name="T149" fmla="*/ T148 w 2058"/>
                <a:gd name="T150" fmla="+- 0 688 279"/>
                <a:gd name="T151" fmla="*/ 688 h 2056"/>
                <a:gd name="T152" fmla="+- 0 6824 5068"/>
                <a:gd name="T153" fmla="*/ T152 w 2058"/>
                <a:gd name="T154" fmla="+- 0 580 279"/>
                <a:gd name="T155" fmla="*/ 580 h 2056"/>
                <a:gd name="T156" fmla="+- 0 6715 5068"/>
                <a:gd name="T157" fmla="*/ T156 w 2058"/>
                <a:gd name="T158" fmla="+- 0 486 279"/>
                <a:gd name="T159" fmla="*/ 486 h 2056"/>
                <a:gd name="T160" fmla="+- 0 6595 5068"/>
                <a:gd name="T161" fmla="*/ T160 w 2058"/>
                <a:gd name="T162" fmla="+- 0 408 279"/>
                <a:gd name="T163" fmla="*/ 408 h 2056"/>
                <a:gd name="T164" fmla="+- 0 6463 5068"/>
                <a:gd name="T165" fmla="*/ T164 w 2058"/>
                <a:gd name="T166" fmla="+- 0 346 279"/>
                <a:gd name="T167" fmla="*/ 346 h 2056"/>
                <a:gd name="T168" fmla="+- 0 6322 5068"/>
                <a:gd name="T169" fmla="*/ T168 w 2058"/>
                <a:gd name="T170" fmla="+- 0 304 279"/>
                <a:gd name="T171" fmla="*/ 304 h 2056"/>
                <a:gd name="T172" fmla="+- 0 6173 5068"/>
                <a:gd name="T173" fmla="*/ T172 w 2058"/>
                <a:gd name="T174" fmla="+- 0 282 279"/>
                <a:gd name="T175" fmla="*/ 282 h 20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8" h="2056">
                  <a:moveTo>
                    <a:pt x="1028" y="0"/>
                  </a:moveTo>
                  <a:lnTo>
                    <a:pt x="952" y="3"/>
                  </a:lnTo>
                  <a:lnTo>
                    <a:pt x="876" y="11"/>
                  </a:lnTo>
                  <a:lnTo>
                    <a:pt x="803" y="25"/>
                  </a:lnTo>
                  <a:lnTo>
                    <a:pt x="731" y="44"/>
                  </a:lnTo>
                  <a:lnTo>
                    <a:pt x="662" y="67"/>
                  </a:lnTo>
                  <a:lnTo>
                    <a:pt x="595" y="96"/>
                  </a:lnTo>
                  <a:lnTo>
                    <a:pt x="530" y="129"/>
                  </a:lnTo>
                  <a:lnTo>
                    <a:pt x="468" y="166"/>
                  </a:lnTo>
                  <a:lnTo>
                    <a:pt x="409" y="207"/>
                  </a:lnTo>
                  <a:lnTo>
                    <a:pt x="353" y="252"/>
                  </a:lnTo>
                  <a:lnTo>
                    <a:pt x="301" y="301"/>
                  </a:lnTo>
                  <a:lnTo>
                    <a:pt x="252" y="354"/>
                  </a:lnTo>
                  <a:lnTo>
                    <a:pt x="207" y="409"/>
                  </a:lnTo>
                  <a:lnTo>
                    <a:pt x="165" y="468"/>
                  </a:lnTo>
                  <a:lnTo>
                    <a:pt x="128" y="530"/>
                  </a:lnTo>
                  <a:lnTo>
                    <a:pt x="95" y="595"/>
                  </a:lnTo>
                  <a:lnTo>
                    <a:pt x="67" y="662"/>
                  </a:lnTo>
                  <a:lnTo>
                    <a:pt x="43" y="731"/>
                  </a:lnTo>
                  <a:lnTo>
                    <a:pt x="24" y="803"/>
                  </a:lnTo>
                  <a:lnTo>
                    <a:pt x="11" y="876"/>
                  </a:lnTo>
                  <a:lnTo>
                    <a:pt x="2" y="951"/>
                  </a:lnTo>
                  <a:lnTo>
                    <a:pt x="0" y="1028"/>
                  </a:lnTo>
                  <a:lnTo>
                    <a:pt x="2" y="1105"/>
                  </a:lnTo>
                  <a:lnTo>
                    <a:pt x="11" y="1180"/>
                  </a:lnTo>
                  <a:lnTo>
                    <a:pt x="24" y="1253"/>
                  </a:lnTo>
                  <a:lnTo>
                    <a:pt x="43" y="1325"/>
                  </a:lnTo>
                  <a:lnTo>
                    <a:pt x="67" y="1394"/>
                  </a:lnTo>
                  <a:lnTo>
                    <a:pt x="95" y="1461"/>
                  </a:lnTo>
                  <a:lnTo>
                    <a:pt x="128" y="1526"/>
                  </a:lnTo>
                  <a:lnTo>
                    <a:pt x="165" y="1587"/>
                  </a:lnTo>
                  <a:lnTo>
                    <a:pt x="207" y="1646"/>
                  </a:lnTo>
                  <a:lnTo>
                    <a:pt x="252" y="1702"/>
                  </a:lnTo>
                  <a:lnTo>
                    <a:pt x="301" y="1754"/>
                  </a:lnTo>
                  <a:lnTo>
                    <a:pt x="353" y="1803"/>
                  </a:lnTo>
                  <a:lnTo>
                    <a:pt x="409" y="1849"/>
                  </a:lnTo>
                  <a:lnTo>
                    <a:pt x="468" y="1890"/>
                  </a:lnTo>
                  <a:lnTo>
                    <a:pt x="530" y="1927"/>
                  </a:lnTo>
                  <a:lnTo>
                    <a:pt x="595" y="1960"/>
                  </a:lnTo>
                  <a:lnTo>
                    <a:pt x="662" y="1988"/>
                  </a:lnTo>
                  <a:lnTo>
                    <a:pt x="731" y="2012"/>
                  </a:lnTo>
                  <a:lnTo>
                    <a:pt x="803" y="2031"/>
                  </a:lnTo>
                  <a:lnTo>
                    <a:pt x="876" y="2044"/>
                  </a:lnTo>
                  <a:lnTo>
                    <a:pt x="952" y="2053"/>
                  </a:lnTo>
                  <a:lnTo>
                    <a:pt x="1028" y="2055"/>
                  </a:lnTo>
                  <a:lnTo>
                    <a:pt x="1105" y="2053"/>
                  </a:lnTo>
                  <a:lnTo>
                    <a:pt x="1180" y="2044"/>
                  </a:lnTo>
                  <a:lnTo>
                    <a:pt x="1254" y="2031"/>
                  </a:lnTo>
                  <a:lnTo>
                    <a:pt x="1325" y="2012"/>
                  </a:lnTo>
                  <a:lnTo>
                    <a:pt x="1395" y="1988"/>
                  </a:lnTo>
                  <a:lnTo>
                    <a:pt x="1462" y="1960"/>
                  </a:lnTo>
                  <a:lnTo>
                    <a:pt x="1527" y="1927"/>
                  </a:lnTo>
                  <a:lnTo>
                    <a:pt x="1588" y="1890"/>
                  </a:lnTo>
                  <a:lnTo>
                    <a:pt x="1647" y="1849"/>
                  </a:lnTo>
                  <a:lnTo>
                    <a:pt x="1703" y="1803"/>
                  </a:lnTo>
                  <a:lnTo>
                    <a:pt x="1756" y="1754"/>
                  </a:lnTo>
                  <a:lnTo>
                    <a:pt x="1805" y="1702"/>
                  </a:lnTo>
                  <a:lnTo>
                    <a:pt x="1850" y="1646"/>
                  </a:lnTo>
                  <a:lnTo>
                    <a:pt x="1891" y="1587"/>
                  </a:lnTo>
                  <a:lnTo>
                    <a:pt x="1929" y="1526"/>
                  </a:lnTo>
                  <a:lnTo>
                    <a:pt x="1961" y="1461"/>
                  </a:lnTo>
                  <a:lnTo>
                    <a:pt x="1990" y="1394"/>
                  </a:lnTo>
                  <a:lnTo>
                    <a:pt x="2013" y="1325"/>
                  </a:lnTo>
                  <a:lnTo>
                    <a:pt x="2032" y="1253"/>
                  </a:lnTo>
                  <a:lnTo>
                    <a:pt x="2046" y="1180"/>
                  </a:lnTo>
                  <a:lnTo>
                    <a:pt x="2054" y="1105"/>
                  </a:lnTo>
                  <a:lnTo>
                    <a:pt x="2057" y="1028"/>
                  </a:lnTo>
                  <a:lnTo>
                    <a:pt x="2054" y="951"/>
                  </a:lnTo>
                  <a:lnTo>
                    <a:pt x="2046" y="876"/>
                  </a:lnTo>
                  <a:lnTo>
                    <a:pt x="2032" y="803"/>
                  </a:lnTo>
                  <a:lnTo>
                    <a:pt x="2013" y="731"/>
                  </a:lnTo>
                  <a:lnTo>
                    <a:pt x="1990" y="662"/>
                  </a:lnTo>
                  <a:lnTo>
                    <a:pt x="1961" y="595"/>
                  </a:lnTo>
                  <a:lnTo>
                    <a:pt x="1929" y="530"/>
                  </a:lnTo>
                  <a:lnTo>
                    <a:pt x="1891" y="468"/>
                  </a:lnTo>
                  <a:lnTo>
                    <a:pt x="1850" y="409"/>
                  </a:lnTo>
                  <a:lnTo>
                    <a:pt x="1805" y="354"/>
                  </a:lnTo>
                  <a:lnTo>
                    <a:pt x="1756" y="301"/>
                  </a:lnTo>
                  <a:lnTo>
                    <a:pt x="1703" y="252"/>
                  </a:lnTo>
                  <a:lnTo>
                    <a:pt x="1647" y="207"/>
                  </a:lnTo>
                  <a:lnTo>
                    <a:pt x="1588" y="166"/>
                  </a:lnTo>
                  <a:lnTo>
                    <a:pt x="1527" y="129"/>
                  </a:lnTo>
                  <a:lnTo>
                    <a:pt x="1462" y="96"/>
                  </a:lnTo>
                  <a:lnTo>
                    <a:pt x="1395" y="67"/>
                  </a:lnTo>
                  <a:lnTo>
                    <a:pt x="1325" y="44"/>
                  </a:lnTo>
                  <a:lnTo>
                    <a:pt x="1254" y="25"/>
                  </a:lnTo>
                  <a:lnTo>
                    <a:pt x="1180" y="11"/>
                  </a:lnTo>
                  <a:lnTo>
                    <a:pt x="1105" y="3"/>
                  </a:lnTo>
                  <a:lnTo>
                    <a:pt x="1028" y="0"/>
                  </a:lnTo>
                  <a:close/>
                </a:path>
              </a:pathLst>
            </a:custGeom>
            <a:solidFill>
              <a:srgbClr val="48AB74">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sp>
          <p:nvSpPr>
            <p:cNvPr id="5" name="Freeform 4">
              <a:extLst>
                <a:ext uri="{FF2B5EF4-FFF2-40B4-BE49-F238E27FC236}">
                  <a16:creationId xmlns:a16="http://schemas.microsoft.com/office/drawing/2014/main" id="{362D9D55-376D-AF08-6B62-E2433F0ED060}"/>
                </a:ext>
              </a:extLst>
            </p:cNvPr>
            <p:cNvSpPr>
              <a:spLocks/>
            </p:cNvSpPr>
            <p:nvPr/>
          </p:nvSpPr>
          <p:spPr bwMode="auto">
            <a:xfrm>
              <a:off x="5977" y="1188"/>
              <a:ext cx="2058" cy="2054"/>
            </a:xfrm>
            <a:custGeom>
              <a:avLst/>
              <a:gdLst>
                <a:gd name="T0" fmla="+- 0 6929 5977"/>
                <a:gd name="T1" fmla="*/ T0 w 2058"/>
                <a:gd name="T2" fmla="+- 0 1192 1189"/>
                <a:gd name="T3" fmla="*/ 1192 h 2054"/>
                <a:gd name="T4" fmla="+- 0 6781 5977"/>
                <a:gd name="T5" fmla="*/ T4 w 2058"/>
                <a:gd name="T6" fmla="+- 0 1213 1189"/>
                <a:gd name="T7" fmla="*/ 1213 h 2054"/>
                <a:gd name="T8" fmla="+- 0 6640 5977"/>
                <a:gd name="T9" fmla="*/ T8 w 2058"/>
                <a:gd name="T10" fmla="+- 0 1256 1189"/>
                <a:gd name="T11" fmla="*/ 1256 h 2054"/>
                <a:gd name="T12" fmla="+- 0 6508 5977"/>
                <a:gd name="T13" fmla="*/ T12 w 2058"/>
                <a:gd name="T14" fmla="+- 0 1317 1189"/>
                <a:gd name="T15" fmla="*/ 1317 h 2054"/>
                <a:gd name="T16" fmla="+- 0 6387 5977"/>
                <a:gd name="T17" fmla="*/ T16 w 2058"/>
                <a:gd name="T18" fmla="+- 0 1395 1189"/>
                <a:gd name="T19" fmla="*/ 1395 h 2054"/>
                <a:gd name="T20" fmla="+- 0 6279 5977"/>
                <a:gd name="T21" fmla="*/ T20 w 2058"/>
                <a:gd name="T22" fmla="+- 0 1489 1189"/>
                <a:gd name="T23" fmla="*/ 1489 h 2054"/>
                <a:gd name="T24" fmla="+- 0 6184 5977"/>
                <a:gd name="T25" fmla="*/ T24 w 2058"/>
                <a:gd name="T26" fmla="+- 0 1598 1189"/>
                <a:gd name="T27" fmla="*/ 1598 h 2054"/>
                <a:gd name="T28" fmla="+- 0 6106 5977"/>
                <a:gd name="T29" fmla="*/ T28 w 2058"/>
                <a:gd name="T30" fmla="+- 0 1718 1189"/>
                <a:gd name="T31" fmla="*/ 1718 h 2054"/>
                <a:gd name="T32" fmla="+- 0 6045 5977"/>
                <a:gd name="T33" fmla="*/ T32 w 2058"/>
                <a:gd name="T34" fmla="+- 0 1850 1189"/>
                <a:gd name="T35" fmla="*/ 1850 h 2054"/>
                <a:gd name="T36" fmla="+- 0 6002 5977"/>
                <a:gd name="T37" fmla="*/ T36 w 2058"/>
                <a:gd name="T38" fmla="+- 0 1991 1189"/>
                <a:gd name="T39" fmla="*/ 1991 h 2054"/>
                <a:gd name="T40" fmla="+- 0 5980 5977"/>
                <a:gd name="T41" fmla="*/ T40 w 2058"/>
                <a:gd name="T42" fmla="+- 0 2139 1189"/>
                <a:gd name="T43" fmla="*/ 2139 h 2054"/>
                <a:gd name="T44" fmla="+- 0 5980 5977"/>
                <a:gd name="T45" fmla="*/ T44 w 2058"/>
                <a:gd name="T46" fmla="+- 0 2292 1189"/>
                <a:gd name="T47" fmla="*/ 2292 h 2054"/>
                <a:gd name="T48" fmla="+- 0 6002 5977"/>
                <a:gd name="T49" fmla="*/ T48 w 2058"/>
                <a:gd name="T50" fmla="+- 0 2441 1189"/>
                <a:gd name="T51" fmla="*/ 2441 h 2054"/>
                <a:gd name="T52" fmla="+- 0 6045 5977"/>
                <a:gd name="T53" fmla="*/ T52 w 2058"/>
                <a:gd name="T54" fmla="+- 0 2582 1189"/>
                <a:gd name="T55" fmla="*/ 2582 h 2054"/>
                <a:gd name="T56" fmla="+- 0 6106 5977"/>
                <a:gd name="T57" fmla="*/ T56 w 2058"/>
                <a:gd name="T58" fmla="+- 0 2713 1189"/>
                <a:gd name="T59" fmla="*/ 2713 h 2054"/>
                <a:gd name="T60" fmla="+- 0 6184 5977"/>
                <a:gd name="T61" fmla="*/ T60 w 2058"/>
                <a:gd name="T62" fmla="+- 0 2834 1189"/>
                <a:gd name="T63" fmla="*/ 2834 h 2054"/>
                <a:gd name="T64" fmla="+- 0 6279 5977"/>
                <a:gd name="T65" fmla="*/ T64 w 2058"/>
                <a:gd name="T66" fmla="+- 0 2942 1189"/>
                <a:gd name="T67" fmla="*/ 2942 h 2054"/>
                <a:gd name="T68" fmla="+- 0 6387 5977"/>
                <a:gd name="T69" fmla="*/ T68 w 2058"/>
                <a:gd name="T70" fmla="+- 0 3036 1189"/>
                <a:gd name="T71" fmla="*/ 3036 h 2054"/>
                <a:gd name="T72" fmla="+- 0 6508 5977"/>
                <a:gd name="T73" fmla="*/ T72 w 2058"/>
                <a:gd name="T74" fmla="+- 0 3114 1189"/>
                <a:gd name="T75" fmla="*/ 3114 h 2054"/>
                <a:gd name="T76" fmla="+- 0 6640 5977"/>
                <a:gd name="T77" fmla="*/ T76 w 2058"/>
                <a:gd name="T78" fmla="+- 0 3176 1189"/>
                <a:gd name="T79" fmla="*/ 3176 h 2054"/>
                <a:gd name="T80" fmla="+- 0 6781 5977"/>
                <a:gd name="T81" fmla="*/ T80 w 2058"/>
                <a:gd name="T82" fmla="+- 0 3218 1189"/>
                <a:gd name="T83" fmla="*/ 3218 h 2054"/>
                <a:gd name="T84" fmla="+- 0 6929 5977"/>
                <a:gd name="T85" fmla="*/ T84 w 2058"/>
                <a:gd name="T86" fmla="+- 0 3240 1189"/>
                <a:gd name="T87" fmla="*/ 3240 h 2054"/>
                <a:gd name="T88" fmla="+- 0 7083 5977"/>
                <a:gd name="T89" fmla="*/ T88 w 2058"/>
                <a:gd name="T90" fmla="+- 0 3240 1189"/>
                <a:gd name="T91" fmla="*/ 3240 h 2054"/>
                <a:gd name="T92" fmla="+- 0 7232 5977"/>
                <a:gd name="T93" fmla="*/ T92 w 2058"/>
                <a:gd name="T94" fmla="+- 0 3218 1189"/>
                <a:gd name="T95" fmla="*/ 3218 h 2054"/>
                <a:gd name="T96" fmla="+- 0 7373 5977"/>
                <a:gd name="T97" fmla="*/ T96 w 2058"/>
                <a:gd name="T98" fmla="+- 0 3176 1189"/>
                <a:gd name="T99" fmla="*/ 3176 h 2054"/>
                <a:gd name="T100" fmla="+- 0 7504 5977"/>
                <a:gd name="T101" fmla="*/ T100 w 2058"/>
                <a:gd name="T102" fmla="+- 0 3114 1189"/>
                <a:gd name="T103" fmla="*/ 3114 h 2054"/>
                <a:gd name="T104" fmla="+- 0 7625 5977"/>
                <a:gd name="T105" fmla="*/ T104 w 2058"/>
                <a:gd name="T106" fmla="+- 0 3036 1189"/>
                <a:gd name="T107" fmla="*/ 3036 h 2054"/>
                <a:gd name="T108" fmla="+- 0 7734 5977"/>
                <a:gd name="T109" fmla="*/ T108 w 2058"/>
                <a:gd name="T110" fmla="+- 0 2942 1189"/>
                <a:gd name="T111" fmla="*/ 2942 h 2054"/>
                <a:gd name="T112" fmla="+- 0 7828 5977"/>
                <a:gd name="T113" fmla="*/ T112 w 2058"/>
                <a:gd name="T114" fmla="+- 0 2834 1189"/>
                <a:gd name="T115" fmla="*/ 2834 h 2054"/>
                <a:gd name="T116" fmla="+- 0 7906 5977"/>
                <a:gd name="T117" fmla="*/ T116 w 2058"/>
                <a:gd name="T118" fmla="+- 0 2713 1189"/>
                <a:gd name="T119" fmla="*/ 2713 h 2054"/>
                <a:gd name="T120" fmla="+- 0 7968 5977"/>
                <a:gd name="T121" fmla="*/ T120 w 2058"/>
                <a:gd name="T122" fmla="+- 0 2582 1189"/>
                <a:gd name="T123" fmla="*/ 2582 h 2054"/>
                <a:gd name="T124" fmla="+- 0 8010 5977"/>
                <a:gd name="T125" fmla="*/ T124 w 2058"/>
                <a:gd name="T126" fmla="+- 0 2441 1189"/>
                <a:gd name="T127" fmla="*/ 2441 h 2054"/>
                <a:gd name="T128" fmla="+- 0 8032 5977"/>
                <a:gd name="T129" fmla="*/ T128 w 2058"/>
                <a:gd name="T130" fmla="+- 0 2292 1189"/>
                <a:gd name="T131" fmla="*/ 2292 h 2054"/>
                <a:gd name="T132" fmla="+- 0 8032 5977"/>
                <a:gd name="T133" fmla="*/ T132 w 2058"/>
                <a:gd name="T134" fmla="+- 0 2139 1189"/>
                <a:gd name="T135" fmla="*/ 2139 h 2054"/>
                <a:gd name="T136" fmla="+- 0 8010 5977"/>
                <a:gd name="T137" fmla="*/ T136 w 2058"/>
                <a:gd name="T138" fmla="+- 0 1991 1189"/>
                <a:gd name="T139" fmla="*/ 1991 h 2054"/>
                <a:gd name="T140" fmla="+- 0 7968 5977"/>
                <a:gd name="T141" fmla="*/ T140 w 2058"/>
                <a:gd name="T142" fmla="+- 0 1850 1189"/>
                <a:gd name="T143" fmla="*/ 1850 h 2054"/>
                <a:gd name="T144" fmla="+- 0 7906 5977"/>
                <a:gd name="T145" fmla="*/ T144 w 2058"/>
                <a:gd name="T146" fmla="+- 0 1718 1189"/>
                <a:gd name="T147" fmla="*/ 1718 h 2054"/>
                <a:gd name="T148" fmla="+- 0 7828 5977"/>
                <a:gd name="T149" fmla="*/ T148 w 2058"/>
                <a:gd name="T150" fmla="+- 0 1598 1189"/>
                <a:gd name="T151" fmla="*/ 1598 h 2054"/>
                <a:gd name="T152" fmla="+- 0 7734 5977"/>
                <a:gd name="T153" fmla="*/ T152 w 2058"/>
                <a:gd name="T154" fmla="+- 0 1489 1189"/>
                <a:gd name="T155" fmla="*/ 1489 h 2054"/>
                <a:gd name="T156" fmla="+- 0 7625 5977"/>
                <a:gd name="T157" fmla="*/ T156 w 2058"/>
                <a:gd name="T158" fmla="+- 0 1395 1189"/>
                <a:gd name="T159" fmla="*/ 1395 h 2054"/>
                <a:gd name="T160" fmla="+- 0 7504 5977"/>
                <a:gd name="T161" fmla="*/ T160 w 2058"/>
                <a:gd name="T162" fmla="+- 0 1317 1189"/>
                <a:gd name="T163" fmla="*/ 1317 h 2054"/>
                <a:gd name="T164" fmla="+- 0 7373 5977"/>
                <a:gd name="T165" fmla="*/ T164 w 2058"/>
                <a:gd name="T166" fmla="+- 0 1256 1189"/>
                <a:gd name="T167" fmla="*/ 1256 h 2054"/>
                <a:gd name="T168" fmla="+- 0 7232 5977"/>
                <a:gd name="T169" fmla="*/ T168 w 2058"/>
                <a:gd name="T170" fmla="+- 0 1213 1189"/>
                <a:gd name="T171" fmla="*/ 1213 h 2054"/>
                <a:gd name="T172" fmla="+- 0 7083 5977"/>
                <a:gd name="T173" fmla="*/ T172 w 2058"/>
                <a:gd name="T174" fmla="+- 0 1192 1189"/>
                <a:gd name="T175" fmla="*/ 1192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8" h="2054">
                  <a:moveTo>
                    <a:pt x="1029" y="0"/>
                  </a:moveTo>
                  <a:lnTo>
                    <a:pt x="952" y="3"/>
                  </a:lnTo>
                  <a:lnTo>
                    <a:pt x="877" y="11"/>
                  </a:lnTo>
                  <a:lnTo>
                    <a:pt x="804" y="24"/>
                  </a:lnTo>
                  <a:lnTo>
                    <a:pt x="732" y="43"/>
                  </a:lnTo>
                  <a:lnTo>
                    <a:pt x="663" y="67"/>
                  </a:lnTo>
                  <a:lnTo>
                    <a:pt x="595" y="95"/>
                  </a:lnTo>
                  <a:lnTo>
                    <a:pt x="531" y="128"/>
                  </a:lnTo>
                  <a:lnTo>
                    <a:pt x="469" y="165"/>
                  </a:lnTo>
                  <a:lnTo>
                    <a:pt x="410" y="206"/>
                  </a:lnTo>
                  <a:lnTo>
                    <a:pt x="354" y="252"/>
                  </a:lnTo>
                  <a:lnTo>
                    <a:pt x="302" y="300"/>
                  </a:lnTo>
                  <a:lnTo>
                    <a:pt x="253" y="353"/>
                  </a:lnTo>
                  <a:lnTo>
                    <a:pt x="207" y="409"/>
                  </a:lnTo>
                  <a:lnTo>
                    <a:pt x="166" y="467"/>
                  </a:lnTo>
                  <a:lnTo>
                    <a:pt x="129" y="529"/>
                  </a:lnTo>
                  <a:lnTo>
                    <a:pt x="96" y="594"/>
                  </a:lnTo>
                  <a:lnTo>
                    <a:pt x="68" y="661"/>
                  </a:lnTo>
                  <a:lnTo>
                    <a:pt x="44" y="730"/>
                  </a:lnTo>
                  <a:lnTo>
                    <a:pt x="25" y="802"/>
                  </a:lnTo>
                  <a:lnTo>
                    <a:pt x="12" y="875"/>
                  </a:lnTo>
                  <a:lnTo>
                    <a:pt x="3" y="950"/>
                  </a:lnTo>
                  <a:lnTo>
                    <a:pt x="0" y="1027"/>
                  </a:lnTo>
                  <a:lnTo>
                    <a:pt x="3" y="1103"/>
                  </a:lnTo>
                  <a:lnTo>
                    <a:pt x="12" y="1178"/>
                  </a:lnTo>
                  <a:lnTo>
                    <a:pt x="25" y="1252"/>
                  </a:lnTo>
                  <a:lnTo>
                    <a:pt x="44" y="1323"/>
                  </a:lnTo>
                  <a:lnTo>
                    <a:pt x="68" y="1393"/>
                  </a:lnTo>
                  <a:lnTo>
                    <a:pt x="96" y="1460"/>
                  </a:lnTo>
                  <a:lnTo>
                    <a:pt x="129" y="1524"/>
                  </a:lnTo>
                  <a:lnTo>
                    <a:pt x="166" y="1586"/>
                  </a:lnTo>
                  <a:lnTo>
                    <a:pt x="207" y="1645"/>
                  </a:lnTo>
                  <a:lnTo>
                    <a:pt x="253" y="1700"/>
                  </a:lnTo>
                  <a:lnTo>
                    <a:pt x="302" y="1753"/>
                  </a:lnTo>
                  <a:lnTo>
                    <a:pt x="354" y="1802"/>
                  </a:lnTo>
                  <a:lnTo>
                    <a:pt x="410" y="1847"/>
                  </a:lnTo>
                  <a:lnTo>
                    <a:pt x="469" y="1888"/>
                  </a:lnTo>
                  <a:lnTo>
                    <a:pt x="531" y="1925"/>
                  </a:lnTo>
                  <a:lnTo>
                    <a:pt x="595" y="1958"/>
                  </a:lnTo>
                  <a:lnTo>
                    <a:pt x="663" y="1987"/>
                  </a:lnTo>
                  <a:lnTo>
                    <a:pt x="732" y="2010"/>
                  </a:lnTo>
                  <a:lnTo>
                    <a:pt x="804" y="2029"/>
                  </a:lnTo>
                  <a:lnTo>
                    <a:pt x="877" y="2043"/>
                  </a:lnTo>
                  <a:lnTo>
                    <a:pt x="952" y="2051"/>
                  </a:lnTo>
                  <a:lnTo>
                    <a:pt x="1029" y="2054"/>
                  </a:lnTo>
                  <a:lnTo>
                    <a:pt x="1106" y="2051"/>
                  </a:lnTo>
                  <a:lnTo>
                    <a:pt x="1181" y="2043"/>
                  </a:lnTo>
                  <a:lnTo>
                    <a:pt x="1255" y="2029"/>
                  </a:lnTo>
                  <a:lnTo>
                    <a:pt x="1326" y="2010"/>
                  </a:lnTo>
                  <a:lnTo>
                    <a:pt x="1396" y="1987"/>
                  </a:lnTo>
                  <a:lnTo>
                    <a:pt x="1463" y="1958"/>
                  </a:lnTo>
                  <a:lnTo>
                    <a:pt x="1527" y="1925"/>
                  </a:lnTo>
                  <a:lnTo>
                    <a:pt x="1589" y="1888"/>
                  </a:lnTo>
                  <a:lnTo>
                    <a:pt x="1648" y="1847"/>
                  </a:lnTo>
                  <a:lnTo>
                    <a:pt x="1704" y="1802"/>
                  </a:lnTo>
                  <a:lnTo>
                    <a:pt x="1757" y="1753"/>
                  </a:lnTo>
                  <a:lnTo>
                    <a:pt x="1806" y="1700"/>
                  </a:lnTo>
                  <a:lnTo>
                    <a:pt x="1851" y="1645"/>
                  </a:lnTo>
                  <a:lnTo>
                    <a:pt x="1892" y="1586"/>
                  </a:lnTo>
                  <a:lnTo>
                    <a:pt x="1929" y="1524"/>
                  </a:lnTo>
                  <a:lnTo>
                    <a:pt x="1962" y="1460"/>
                  </a:lnTo>
                  <a:lnTo>
                    <a:pt x="1991" y="1393"/>
                  </a:lnTo>
                  <a:lnTo>
                    <a:pt x="2014" y="1323"/>
                  </a:lnTo>
                  <a:lnTo>
                    <a:pt x="2033" y="1252"/>
                  </a:lnTo>
                  <a:lnTo>
                    <a:pt x="2047" y="1178"/>
                  </a:lnTo>
                  <a:lnTo>
                    <a:pt x="2055" y="1103"/>
                  </a:lnTo>
                  <a:lnTo>
                    <a:pt x="2058" y="1027"/>
                  </a:lnTo>
                  <a:lnTo>
                    <a:pt x="2055" y="950"/>
                  </a:lnTo>
                  <a:lnTo>
                    <a:pt x="2047" y="875"/>
                  </a:lnTo>
                  <a:lnTo>
                    <a:pt x="2033" y="802"/>
                  </a:lnTo>
                  <a:lnTo>
                    <a:pt x="2014" y="730"/>
                  </a:lnTo>
                  <a:lnTo>
                    <a:pt x="1991" y="661"/>
                  </a:lnTo>
                  <a:lnTo>
                    <a:pt x="1962" y="594"/>
                  </a:lnTo>
                  <a:lnTo>
                    <a:pt x="1929" y="529"/>
                  </a:lnTo>
                  <a:lnTo>
                    <a:pt x="1892" y="467"/>
                  </a:lnTo>
                  <a:lnTo>
                    <a:pt x="1851" y="409"/>
                  </a:lnTo>
                  <a:lnTo>
                    <a:pt x="1806" y="353"/>
                  </a:lnTo>
                  <a:lnTo>
                    <a:pt x="1757" y="300"/>
                  </a:lnTo>
                  <a:lnTo>
                    <a:pt x="1704" y="252"/>
                  </a:lnTo>
                  <a:lnTo>
                    <a:pt x="1648" y="206"/>
                  </a:lnTo>
                  <a:lnTo>
                    <a:pt x="1589" y="165"/>
                  </a:lnTo>
                  <a:lnTo>
                    <a:pt x="1527" y="128"/>
                  </a:lnTo>
                  <a:lnTo>
                    <a:pt x="1463" y="95"/>
                  </a:lnTo>
                  <a:lnTo>
                    <a:pt x="1396" y="67"/>
                  </a:lnTo>
                  <a:lnTo>
                    <a:pt x="1326" y="43"/>
                  </a:lnTo>
                  <a:lnTo>
                    <a:pt x="1255" y="24"/>
                  </a:lnTo>
                  <a:lnTo>
                    <a:pt x="1181" y="11"/>
                  </a:lnTo>
                  <a:lnTo>
                    <a:pt x="1106" y="3"/>
                  </a:lnTo>
                  <a:lnTo>
                    <a:pt x="1029" y="0"/>
                  </a:lnTo>
                  <a:close/>
                </a:path>
              </a:pathLst>
            </a:custGeom>
            <a:solidFill>
              <a:srgbClr val="2E5673">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sp>
          <p:nvSpPr>
            <p:cNvPr id="6" name="Freeform 5">
              <a:extLst>
                <a:ext uri="{FF2B5EF4-FFF2-40B4-BE49-F238E27FC236}">
                  <a16:creationId xmlns:a16="http://schemas.microsoft.com/office/drawing/2014/main" id="{6C00E983-5104-0A96-AE6C-A9AC109D0D70}"/>
                </a:ext>
              </a:extLst>
            </p:cNvPr>
            <p:cNvSpPr>
              <a:spLocks/>
            </p:cNvSpPr>
            <p:nvPr/>
          </p:nvSpPr>
          <p:spPr bwMode="auto">
            <a:xfrm>
              <a:off x="5977" y="1188"/>
              <a:ext cx="2058" cy="2054"/>
            </a:xfrm>
            <a:custGeom>
              <a:avLst/>
              <a:gdLst>
                <a:gd name="T0" fmla="+- 0 5980 5977"/>
                <a:gd name="T1" fmla="*/ T0 w 2058"/>
                <a:gd name="T2" fmla="+- 0 2139 1189"/>
                <a:gd name="T3" fmla="*/ 2139 h 2054"/>
                <a:gd name="T4" fmla="+- 0 6002 5977"/>
                <a:gd name="T5" fmla="*/ T4 w 2058"/>
                <a:gd name="T6" fmla="+- 0 1991 1189"/>
                <a:gd name="T7" fmla="*/ 1991 h 2054"/>
                <a:gd name="T8" fmla="+- 0 6045 5977"/>
                <a:gd name="T9" fmla="*/ T8 w 2058"/>
                <a:gd name="T10" fmla="+- 0 1850 1189"/>
                <a:gd name="T11" fmla="*/ 1850 h 2054"/>
                <a:gd name="T12" fmla="+- 0 6106 5977"/>
                <a:gd name="T13" fmla="*/ T12 w 2058"/>
                <a:gd name="T14" fmla="+- 0 1718 1189"/>
                <a:gd name="T15" fmla="*/ 1718 h 2054"/>
                <a:gd name="T16" fmla="+- 0 6184 5977"/>
                <a:gd name="T17" fmla="*/ T16 w 2058"/>
                <a:gd name="T18" fmla="+- 0 1598 1189"/>
                <a:gd name="T19" fmla="*/ 1598 h 2054"/>
                <a:gd name="T20" fmla="+- 0 6279 5977"/>
                <a:gd name="T21" fmla="*/ T20 w 2058"/>
                <a:gd name="T22" fmla="+- 0 1489 1189"/>
                <a:gd name="T23" fmla="*/ 1489 h 2054"/>
                <a:gd name="T24" fmla="+- 0 6387 5977"/>
                <a:gd name="T25" fmla="*/ T24 w 2058"/>
                <a:gd name="T26" fmla="+- 0 1395 1189"/>
                <a:gd name="T27" fmla="*/ 1395 h 2054"/>
                <a:gd name="T28" fmla="+- 0 6508 5977"/>
                <a:gd name="T29" fmla="*/ T28 w 2058"/>
                <a:gd name="T30" fmla="+- 0 1317 1189"/>
                <a:gd name="T31" fmla="*/ 1317 h 2054"/>
                <a:gd name="T32" fmla="+- 0 6640 5977"/>
                <a:gd name="T33" fmla="*/ T32 w 2058"/>
                <a:gd name="T34" fmla="+- 0 1256 1189"/>
                <a:gd name="T35" fmla="*/ 1256 h 2054"/>
                <a:gd name="T36" fmla="+- 0 6781 5977"/>
                <a:gd name="T37" fmla="*/ T36 w 2058"/>
                <a:gd name="T38" fmla="+- 0 1213 1189"/>
                <a:gd name="T39" fmla="*/ 1213 h 2054"/>
                <a:gd name="T40" fmla="+- 0 6929 5977"/>
                <a:gd name="T41" fmla="*/ T40 w 2058"/>
                <a:gd name="T42" fmla="+- 0 1192 1189"/>
                <a:gd name="T43" fmla="*/ 1192 h 2054"/>
                <a:gd name="T44" fmla="+- 0 7083 5977"/>
                <a:gd name="T45" fmla="*/ T44 w 2058"/>
                <a:gd name="T46" fmla="+- 0 1192 1189"/>
                <a:gd name="T47" fmla="*/ 1192 h 2054"/>
                <a:gd name="T48" fmla="+- 0 7232 5977"/>
                <a:gd name="T49" fmla="*/ T48 w 2058"/>
                <a:gd name="T50" fmla="+- 0 1213 1189"/>
                <a:gd name="T51" fmla="*/ 1213 h 2054"/>
                <a:gd name="T52" fmla="+- 0 7373 5977"/>
                <a:gd name="T53" fmla="*/ T52 w 2058"/>
                <a:gd name="T54" fmla="+- 0 1256 1189"/>
                <a:gd name="T55" fmla="*/ 1256 h 2054"/>
                <a:gd name="T56" fmla="+- 0 7504 5977"/>
                <a:gd name="T57" fmla="*/ T56 w 2058"/>
                <a:gd name="T58" fmla="+- 0 1317 1189"/>
                <a:gd name="T59" fmla="*/ 1317 h 2054"/>
                <a:gd name="T60" fmla="+- 0 7625 5977"/>
                <a:gd name="T61" fmla="*/ T60 w 2058"/>
                <a:gd name="T62" fmla="+- 0 1395 1189"/>
                <a:gd name="T63" fmla="*/ 1395 h 2054"/>
                <a:gd name="T64" fmla="+- 0 7734 5977"/>
                <a:gd name="T65" fmla="*/ T64 w 2058"/>
                <a:gd name="T66" fmla="+- 0 1489 1189"/>
                <a:gd name="T67" fmla="*/ 1489 h 2054"/>
                <a:gd name="T68" fmla="+- 0 7828 5977"/>
                <a:gd name="T69" fmla="*/ T68 w 2058"/>
                <a:gd name="T70" fmla="+- 0 1598 1189"/>
                <a:gd name="T71" fmla="*/ 1598 h 2054"/>
                <a:gd name="T72" fmla="+- 0 7906 5977"/>
                <a:gd name="T73" fmla="*/ T72 w 2058"/>
                <a:gd name="T74" fmla="+- 0 1718 1189"/>
                <a:gd name="T75" fmla="*/ 1718 h 2054"/>
                <a:gd name="T76" fmla="+- 0 7968 5977"/>
                <a:gd name="T77" fmla="*/ T76 w 2058"/>
                <a:gd name="T78" fmla="+- 0 1850 1189"/>
                <a:gd name="T79" fmla="*/ 1850 h 2054"/>
                <a:gd name="T80" fmla="+- 0 8010 5977"/>
                <a:gd name="T81" fmla="*/ T80 w 2058"/>
                <a:gd name="T82" fmla="+- 0 1991 1189"/>
                <a:gd name="T83" fmla="*/ 1991 h 2054"/>
                <a:gd name="T84" fmla="+- 0 8032 5977"/>
                <a:gd name="T85" fmla="*/ T84 w 2058"/>
                <a:gd name="T86" fmla="+- 0 2139 1189"/>
                <a:gd name="T87" fmla="*/ 2139 h 2054"/>
                <a:gd name="T88" fmla="+- 0 8032 5977"/>
                <a:gd name="T89" fmla="*/ T88 w 2058"/>
                <a:gd name="T90" fmla="+- 0 2292 1189"/>
                <a:gd name="T91" fmla="*/ 2292 h 2054"/>
                <a:gd name="T92" fmla="+- 0 8010 5977"/>
                <a:gd name="T93" fmla="*/ T92 w 2058"/>
                <a:gd name="T94" fmla="+- 0 2441 1189"/>
                <a:gd name="T95" fmla="*/ 2441 h 2054"/>
                <a:gd name="T96" fmla="+- 0 7968 5977"/>
                <a:gd name="T97" fmla="*/ T96 w 2058"/>
                <a:gd name="T98" fmla="+- 0 2582 1189"/>
                <a:gd name="T99" fmla="*/ 2582 h 2054"/>
                <a:gd name="T100" fmla="+- 0 7906 5977"/>
                <a:gd name="T101" fmla="*/ T100 w 2058"/>
                <a:gd name="T102" fmla="+- 0 2713 1189"/>
                <a:gd name="T103" fmla="*/ 2713 h 2054"/>
                <a:gd name="T104" fmla="+- 0 7828 5977"/>
                <a:gd name="T105" fmla="*/ T104 w 2058"/>
                <a:gd name="T106" fmla="+- 0 2834 1189"/>
                <a:gd name="T107" fmla="*/ 2834 h 2054"/>
                <a:gd name="T108" fmla="+- 0 7734 5977"/>
                <a:gd name="T109" fmla="*/ T108 w 2058"/>
                <a:gd name="T110" fmla="+- 0 2942 1189"/>
                <a:gd name="T111" fmla="*/ 2942 h 2054"/>
                <a:gd name="T112" fmla="+- 0 7625 5977"/>
                <a:gd name="T113" fmla="*/ T112 w 2058"/>
                <a:gd name="T114" fmla="+- 0 3036 1189"/>
                <a:gd name="T115" fmla="*/ 3036 h 2054"/>
                <a:gd name="T116" fmla="+- 0 7504 5977"/>
                <a:gd name="T117" fmla="*/ T116 w 2058"/>
                <a:gd name="T118" fmla="+- 0 3114 1189"/>
                <a:gd name="T119" fmla="*/ 3114 h 2054"/>
                <a:gd name="T120" fmla="+- 0 7373 5977"/>
                <a:gd name="T121" fmla="*/ T120 w 2058"/>
                <a:gd name="T122" fmla="+- 0 3176 1189"/>
                <a:gd name="T123" fmla="*/ 3176 h 2054"/>
                <a:gd name="T124" fmla="+- 0 7232 5977"/>
                <a:gd name="T125" fmla="*/ T124 w 2058"/>
                <a:gd name="T126" fmla="+- 0 3218 1189"/>
                <a:gd name="T127" fmla="*/ 3218 h 2054"/>
                <a:gd name="T128" fmla="+- 0 7083 5977"/>
                <a:gd name="T129" fmla="*/ T128 w 2058"/>
                <a:gd name="T130" fmla="+- 0 3240 1189"/>
                <a:gd name="T131" fmla="*/ 3240 h 2054"/>
                <a:gd name="T132" fmla="+- 0 6929 5977"/>
                <a:gd name="T133" fmla="*/ T132 w 2058"/>
                <a:gd name="T134" fmla="+- 0 3240 1189"/>
                <a:gd name="T135" fmla="*/ 3240 h 2054"/>
                <a:gd name="T136" fmla="+- 0 6781 5977"/>
                <a:gd name="T137" fmla="*/ T136 w 2058"/>
                <a:gd name="T138" fmla="+- 0 3218 1189"/>
                <a:gd name="T139" fmla="*/ 3218 h 2054"/>
                <a:gd name="T140" fmla="+- 0 6640 5977"/>
                <a:gd name="T141" fmla="*/ T140 w 2058"/>
                <a:gd name="T142" fmla="+- 0 3176 1189"/>
                <a:gd name="T143" fmla="*/ 3176 h 2054"/>
                <a:gd name="T144" fmla="+- 0 6508 5977"/>
                <a:gd name="T145" fmla="*/ T144 w 2058"/>
                <a:gd name="T146" fmla="+- 0 3114 1189"/>
                <a:gd name="T147" fmla="*/ 3114 h 2054"/>
                <a:gd name="T148" fmla="+- 0 6387 5977"/>
                <a:gd name="T149" fmla="*/ T148 w 2058"/>
                <a:gd name="T150" fmla="+- 0 3036 1189"/>
                <a:gd name="T151" fmla="*/ 3036 h 2054"/>
                <a:gd name="T152" fmla="+- 0 6279 5977"/>
                <a:gd name="T153" fmla="*/ T152 w 2058"/>
                <a:gd name="T154" fmla="+- 0 2942 1189"/>
                <a:gd name="T155" fmla="*/ 2942 h 2054"/>
                <a:gd name="T156" fmla="+- 0 6184 5977"/>
                <a:gd name="T157" fmla="*/ T156 w 2058"/>
                <a:gd name="T158" fmla="+- 0 2834 1189"/>
                <a:gd name="T159" fmla="*/ 2834 h 2054"/>
                <a:gd name="T160" fmla="+- 0 6106 5977"/>
                <a:gd name="T161" fmla="*/ T160 w 2058"/>
                <a:gd name="T162" fmla="+- 0 2713 1189"/>
                <a:gd name="T163" fmla="*/ 2713 h 2054"/>
                <a:gd name="T164" fmla="+- 0 6045 5977"/>
                <a:gd name="T165" fmla="*/ T164 w 2058"/>
                <a:gd name="T166" fmla="+- 0 2582 1189"/>
                <a:gd name="T167" fmla="*/ 2582 h 2054"/>
                <a:gd name="T168" fmla="+- 0 6002 5977"/>
                <a:gd name="T169" fmla="*/ T168 w 2058"/>
                <a:gd name="T170" fmla="+- 0 2441 1189"/>
                <a:gd name="T171" fmla="*/ 2441 h 2054"/>
                <a:gd name="T172" fmla="+- 0 5980 5977"/>
                <a:gd name="T173" fmla="*/ T172 w 2058"/>
                <a:gd name="T174" fmla="+- 0 2292 1189"/>
                <a:gd name="T175" fmla="*/ 2292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8" h="2054">
                  <a:moveTo>
                    <a:pt x="0" y="1027"/>
                  </a:moveTo>
                  <a:lnTo>
                    <a:pt x="3" y="950"/>
                  </a:lnTo>
                  <a:lnTo>
                    <a:pt x="12" y="875"/>
                  </a:lnTo>
                  <a:lnTo>
                    <a:pt x="25" y="802"/>
                  </a:lnTo>
                  <a:lnTo>
                    <a:pt x="44" y="730"/>
                  </a:lnTo>
                  <a:lnTo>
                    <a:pt x="68" y="661"/>
                  </a:lnTo>
                  <a:lnTo>
                    <a:pt x="96" y="594"/>
                  </a:lnTo>
                  <a:lnTo>
                    <a:pt x="129" y="529"/>
                  </a:lnTo>
                  <a:lnTo>
                    <a:pt x="166" y="467"/>
                  </a:lnTo>
                  <a:lnTo>
                    <a:pt x="207" y="409"/>
                  </a:lnTo>
                  <a:lnTo>
                    <a:pt x="253" y="353"/>
                  </a:lnTo>
                  <a:lnTo>
                    <a:pt x="302" y="300"/>
                  </a:lnTo>
                  <a:lnTo>
                    <a:pt x="354" y="252"/>
                  </a:lnTo>
                  <a:lnTo>
                    <a:pt x="410" y="206"/>
                  </a:lnTo>
                  <a:lnTo>
                    <a:pt x="469" y="165"/>
                  </a:lnTo>
                  <a:lnTo>
                    <a:pt x="531" y="128"/>
                  </a:lnTo>
                  <a:lnTo>
                    <a:pt x="595" y="95"/>
                  </a:lnTo>
                  <a:lnTo>
                    <a:pt x="663" y="67"/>
                  </a:lnTo>
                  <a:lnTo>
                    <a:pt x="732" y="43"/>
                  </a:lnTo>
                  <a:lnTo>
                    <a:pt x="804" y="24"/>
                  </a:lnTo>
                  <a:lnTo>
                    <a:pt x="877" y="11"/>
                  </a:lnTo>
                  <a:lnTo>
                    <a:pt x="952" y="3"/>
                  </a:lnTo>
                  <a:lnTo>
                    <a:pt x="1029" y="0"/>
                  </a:lnTo>
                  <a:lnTo>
                    <a:pt x="1106" y="3"/>
                  </a:lnTo>
                  <a:lnTo>
                    <a:pt x="1181" y="11"/>
                  </a:lnTo>
                  <a:lnTo>
                    <a:pt x="1255" y="24"/>
                  </a:lnTo>
                  <a:lnTo>
                    <a:pt x="1326" y="43"/>
                  </a:lnTo>
                  <a:lnTo>
                    <a:pt x="1396" y="67"/>
                  </a:lnTo>
                  <a:lnTo>
                    <a:pt x="1463" y="95"/>
                  </a:lnTo>
                  <a:lnTo>
                    <a:pt x="1527" y="128"/>
                  </a:lnTo>
                  <a:lnTo>
                    <a:pt x="1589" y="165"/>
                  </a:lnTo>
                  <a:lnTo>
                    <a:pt x="1648" y="206"/>
                  </a:lnTo>
                  <a:lnTo>
                    <a:pt x="1704" y="252"/>
                  </a:lnTo>
                  <a:lnTo>
                    <a:pt x="1757" y="300"/>
                  </a:lnTo>
                  <a:lnTo>
                    <a:pt x="1806" y="353"/>
                  </a:lnTo>
                  <a:lnTo>
                    <a:pt x="1851" y="409"/>
                  </a:lnTo>
                  <a:lnTo>
                    <a:pt x="1892" y="467"/>
                  </a:lnTo>
                  <a:lnTo>
                    <a:pt x="1929" y="529"/>
                  </a:lnTo>
                  <a:lnTo>
                    <a:pt x="1962" y="594"/>
                  </a:lnTo>
                  <a:lnTo>
                    <a:pt x="1991" y="661"/>
                  </a:lnTo>
                  <a:lnTo>
                    <a:pt x="2014" y="730"/>
                  </a:lnTo>
                  <a:lnTo>
                    <a:pt x="2033" y="802"/>
                  </a:lnTo>
                  <a:lnTo>
                    <a:pt x="2047" y="875"/>
                  </a:lnTo>
                  <a:lnTo>
                    <a:pt x="2055" y="950"/>
                  </a:lnTo>
                  <a:lnTo>
                    <a:pt x="2058" y="1027"/>
                  </a:lnTo>
                  <a:lnTo>
                    <a:pt x="2055" y="1103"/>
                  </a:lnTo>
                  <a:lnTo>
                    <a:pt x="2047" y="1178"/>
                  </a:lnTo>
                  <a:lnTo>
                    <a:pt x="2033" y="1252"/>
                  </a:lnTo>
                  <a:lnTo>
                    <a:pt x="2014" y="1323"/>
                  </a:lnTo>
                  <a:lnTo>
                    <a:pt x="1991" y="1393"/>
                  </a:lnTo>
                  <a:lnTo>
                    <a:pt x="1962" y="1460"/>
                  </a:lnTo>
                  <a:lnTo>
                    <a:pt x="1929" y="1524"/>
                  </a:lnTo>
                  <a:lnTo>
                    <a:pt x="1892" y="1586"/>
                  </a:lnTo>
                  <a:lnTo>
                    <a:pt x="1851" y="1645"/>
                  </a:lnTo>
                  <a:lnTo>
                    <a:pt x="1806" y="1700"/>
                  </a:lnTo>
                  <a:lnTo>
                    <a:pt x="1757" y="1753"/>
                  </a:lnTo>
                  <a:lnTo>
                    <a:pt x="1704" y="1802"/>
                  </a:lnTo>
                  <a:lnTo>
                    <a:pt x="1648" y="1847"/>
                  </a:lnTo>
                  <a:lnTo>
                    <a:pt x="1589" y="1888"/>
                  </a:lnTo>
                  <a:lnTo>
                    <a:pt x="1527" y="1925"/>
                  </a:lnTo>
                  <a:lnTo>
                    <a:pt x="1463" y="1958"/>
                  </a:lnTo>
                  <a:lnTo>
                    <a:pt x="1396" y="1987"/>
                  </a:lnTo>
                  <a:lnTo>
                    <a:pt x="1326" y="2010"/>
                  </a:lnTo>
                  <a:lnTo>
                    <a:pt x="1255" y="2029"/>
                  </a:lnTo>
                  <a:lnTo>
                    <a:pt x="1181" y="2043"/>
                  </a:lnTo>
                  <a:lnTo>
                    <a:pt x="1106" y="2051"/>
                  </a:lnTo>
                  <a:lnTo>
                    <a:pt x="1029" y="2054"/>
                  </a:lnTo>
                  <a:lnTo>
                    <a:pt x="952" y="2051"/>
                  </a:lnTo>
                  <a:lnTo>
                    <a:pt x="877" y="2043"/>
                  </a:lnTo>
                  <a:lnTo>
                    <a:pt x="804" y="2029"/>
                  </a:lnTo>
                  <a:lnTo>
                    <a:pt x="732" y="2010"/>
                  </a:lnTo>
                  <a:lnTo>
                    <a:pt x="663" y="1987"/>
                  </a:lnTo>
                  <a:lnTo>
                    <a:pt x="595" y="1958"/>
                  </a:lnTo>
                  <a:lnTo>
                    <a:pt x="531" y="1925"/>
                  </a:lnTo>
                  <a:lnTo>
                    <a:pt x="469" y="1888"/>
                  </a:lnTo>
                  <a:lnTo>
                    <a:pt x="410" y="1847"/>
                  </a:lnTo>
                  <a:lnTo>
                    <a:pt x="354" y="1802"/>
                  </a:lnTo>
                  <a:lnTo>
                    <a:pt x="302" y="1753"/>
                  </a:lnTo>
                  <a:lnTo>
                    <a:pt x="253" y="1700"/>
                  </a:lnTo>
                  <a:lnTo>
                    <a:pt x="207" y="1645"/>
                  </a:lnTo>
                  <a:lnTo>
                    <a:pt x="166" y="1586"/>
                  </a:lnTo>
                  <a:lnTo>
                    <a:pt x="129" y="1524"/>
                  </a:lnTo>
                  <a:lnTo>
                    <a:pt x="96" y="1460"/>
                  </a:lnTo>
                  <a:lnTo>
                    <a:pt x="68" y="1393"/>
                  </a:lnTo>
                  <a:lnTo>
                    <a:pt x="44" y="1323"/>
                  </a:lnTo>
                  <a:lnTo>
                    <a:pt x="25" y="1252"/>
                  </a:lnTo>
                  <a:lnTo>
                    <a:pt x="12" y="1178"/>
                  </a:lnTo>
                  <a:lnTo>
                    <a:pt x="3" y="1103"/>
                  </a:lnTo>
                  <a:lnTo>
                    <a:pt x="0" y="1027"/>
                  </a:lnTo>
                  <a:close/>
                </a:path>
              </a:pathLst>
            </a:custGeom>
            <a:noFill/>
            <a:ln w="1251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14" name="Freeform 13">
              <a:extLst>
                <a:ext uri="{FF2B5EF4-FFF2-40B4-BE49-F238E27FC236}">
                  <a16:creationId xmlns:a16="http://schemas.microsoft.com/office/drawing/2014/main" id="{00DF1915-4DB8-E371-E63C-839679038782}"/>
                </a:ext>
              </a:extLst>
            </p:cNvPr>
            <p:cNvSpPr>
              <a:spLocks/>
            </p:cNvSpPr>
            <p:nvPr/>
          </p:nvSpPr>
          <p:spPr bwMode="auto">
            <a:xfrm>
              <a:off x="5067" y="2097"/>
              <a:ext cx="2058" cy="2054"/>
            </a:xfrm>
            <a:custGeom>
              <a:avLst/>
              <a:gdLst>
                <a:gd name="T0" fmla="+- 0 6020 5068"/>
                <a:gd name="T1" fmla="*/ T0 w 2058"/>
                <a:gd name="T2" fmla="+- 0 2100 2097"/>
                <a:gd name="T3" fmla="*/ 2100 h 2054"/>
                <a:gd name="T4" fmla="+- 0 5871 5068"/>
                <a:gd name="T5" fmla="*/ T4 w 2058"/>
                <a:gd name="T6" fmla="+- 0 2122 2097"/>
                <a:gd name="T7" fmla="*/ 2122 h 2054"/>
                <a:gd name="T8" fmla="+- 0 5730 5068"/>
                <a:gd name="T9" fmla="*/ T8 w 2058"/>
                <a:gd name="T10" fmla="+- 0 2164 2097"/>
                <a:gd name="T11" fmla="*/ 2164 h 2054"/>
                <a:gd name="T12" fmla="+- 0 5598 5068"/>
                <a:gd name="T13" fmla="*/ T12 w 2058"/>
                <a:gd name="T14" fmla="+- 0 2225 2097"/>
                <a:gd name="T15" fmla="*/ 2225 h 2054"/>
                <a:gd name="T16" fmla="+- 0 5477 5068"/>
                <a:gd name="T17" fmla="*/ T16 w 2058"/>
                <a:gd name="T18" fmla="+- 0 2304 2097"/>
                <a:gd name="T19" fmla="*/ 2304 h 2054"/>
                <a:gd name="T20" fmla="+- 0 5369 5068"/>
                <a:gd name="T21" fmla="*/ T20 w 2058"/>
                <a:gd name="T22" fmla="+- 0 2398 2097"/>
                <a:gd name="T23" fmla="*/ 2398 h 2054"/>
                <a:gd name="T24" fmla="+- 0 5275 5068"/>
                <a:gd name="T25" fmla="*/ T24 w 2058"/>
                <a:gd name="T26" fmla="+- 0 2506 2097"/>
                <a:gd name="T27" fmla="*/ 2506 h 2054"/>
                <a:gd name="T28" fmla="+- 0 5196 5068"/>
                <a:gd name="T29" fmla="*/ T28 w 2058"/>
                <a:gd name="T30" fmla="+- 0 2627 2097"/>
                <a:gd name="T31" fmla="*/ 2627 h 2054"/>
                <a:gd name="T32" fmla="+- 0 5135 5068"/>
                <a:gd name="T33" fmla="*/ T32 w 2058"/>
                <a:gd name="T34" fmla="+- 0 2758 2097"/>
                <a:gd name="T35" fmla="*/ 2758 h 2054"/>
                <a:gd name="T36" fmla="+- 0 5092 5068"/>
                <a:gd name="T37" fmla="*/ T36 w 2058"/>
                <a:gd name="T38" fmla="+- 0 2899 2097"/>
                <a:gd name="T39" fmla="*/ 2899 h 2054"/>
                <a:gd name="T40" fmla="+- 0 5070 5068"/>
                <a:gd name="T41" fmla="*/ T40 w 2058"/>
                <a:gd name="T42" fmla="+- 0 3047 2097"/>
                <a:gd name="T43" fmla="*/ 3047 h 2054"/>
                <a:gd name="T44" fmla="+- 0 5070 5068"/>
                <a:gd name="T45" fmla="*/ T44 w 2058"/>
                <a:gd name="T46" fmla="+- 0 3201 2097"/>
                <a:gd name="T47" fmla="*/ 3201 h 2054"/>
                <a:gd name="T48" fmla="+- 0 5092 5068"/>
                <a:gd name="T49" fmla="*/ T48 w 2058"/>
                <a:gd name="T50" fmla="+- 0 3349 2097"/>
                <a:gd name="T51" fmla="*/ 3349 h 2054"/>
                <a:gd name="T52" fmla="+- 0 5135 5068"/>
                <a:gd name="T53" fmla="*/ T52 w 2058"/>
                <a:gd name="T54" fmla="+- 0 3490 2097"/>
                <a:gd name="T55" fmla="*/ 3490 h 2054"/>
                <a:gd name="T56" fmla="+- 0 5196 5068"/>
                <a:gd name="T57" fmla="*/ T56 w 2058"/>
                <a:gd name="T58" fmla="+- 0 3621 2097"/>
                <a:gd name="T59" fmla="*/ 3621 h 2054"/>
                <a:gd name="T60" fmla="+- 0 5275 5068"/>
                <a:gd name="T61" fmla="*/ T60 w 2058"/>
                <a:gd name="T62" fmla="+- 0 3742 2097"/>
                <a:gd name="T63" fmla="*/ 3742 h 2054"/>
                <a:gd name="T64" fmla="+- 0 5369 5068"/>
                <a:gd name="T65" fmla="*/ T64 w 2058"/>
                <a:gd name="T66" fmla="+- 0 3850 2097"/>
                <a:gd name="T67" fmla="*/ 3850 h 2054"/>
                <a:gd name="T68" fmla="+- 0 5477 5068"/>
                <a:gd name="T69" fmla="*/ T68 w 2058"/>
                <a:gd name="T70" fmla="+- 0 3944 2097"/>
                <a:gd name="T71" fmla="*/ 3944 h 2054"/>
                <a:gd name="T72" fmla="+- 0 5598 5068"/>
                <a:gd name="T73" fmla="*/ T72 w 2058"/>
                <a:gd name="T74" fmla="+- 0 4023 2097"/>
                <a:gd name="T75" fmla="*/ 4023 h 2054"/>
                <a:gd name="T76" fmla="+- 0 5730 5068"/>
                <a:gd name="T77" fmla="*/ T76 w 2058"/>
                <a:gd name="T78" fmla="+- 0 4084 2097"/>
                <a:gd name="T79" fmla="*/ 4084 h 2054"/>
                <a:gd name="T80" fmla="+- 0 5871 5068"/>
                <a:gd name="T81" fmla="*/ T80 w 2058"/>
                <a:gd name="T82" fmla="+- 0 4126 2097"/>
                <a:gd name="T83" fmla="*/ 4126 h 2054"/>
                <a:gd name="T84" fmla="+- 0 6020 5068"/>
                <a:gd name="T85" fmla="*/ T84 w 2058"/>
                <a:gd name="T86" fmla="+- 0 4148 2097"/>
                <a:gd name="T87" fmla="*/ 4148 h 2054"/>
                <a:gd name="T88" fmla="+- 0 6173 5068"/>
                <a:gd name="T89" fmla="*/ T88 w 2058"/>
                <a:gd name="T90" fmla="+- 0 4148 2097"/>
                <a:gd name="T91" fmla="*/ 4148 h 2054"/>
                <a:gd name="T92" fmla="+- 0 6322 5068"/>
                <a:gd name="T93" fmla="*/ T92 w 2058"/>
                <a:gd name="T94" fmla="+- 0 4126 2097"/>
                <a:gd name="T95" fmla="*/ 4126 h 2054"/>
                <a:gd name="T96" fmla="+- 0 6463 5068"/>
                <a:gd name="T97" fmla="*/ T96 w 2058"/>
                <a:gd name="T98" fmla="+- 0 4084 2097"/>
                <a:gd name="T99" fmla="*/ 4084 h 2054"/>
                <a:gd name="T100" fmla="+- 0 6595 5068"/>
                <a:gd name="T101" fmla="*/ T100 w 2058"/>
                <a:gd name="T102" fmla="+- 0 4023 2097"/>
                <a:gd name="T103" fmla="*/ 4023 h 2054"/>
                <a:gd name="T104" fmla="+- 0 6715 5068"/>
                <a:gd name="T105" fmla="*/ T104 w 2058"/>
                <a:gd name="T106" fmla="+- 0 3944 2097"/>
                <a:gd name="T107" fmla="*/ 3944 h 2054"/>
                <a:gd name="T108" fmla="+- 0 6824 5068"/>
                <a:gd name="T109" fmla="*/ T108 w 2058"/>
                <a:gd name="T110" fmla="+- 0 3850 2097"/>
                <a:gd name="T111" fmla="*/ 3850 h 2054"/>
                <a:gd name="T112" fmla="+- 0 6918 5068"/>
                <a:gd name="T113" fmla="*/ T112 w 2058"/>
                <a:gd name="T114" fmla="+- 0 3742 2097"/>
                <a:gd name="T115" fmla="*/ 3742 h 2054"/>
                <a:gd name="T116" fmla="+- 0 6997 5068"/>
                <a:gd name="T117" fmla="*/ T116 w 2058"/>
                <a:gd name="T118" fmla="+- 0 3621 2097"/>
                <a:gd name="T119" fmla="*/ 3621 h 2054"/>
                <a:gd name="T120" fmla="+- 0 7058 5068"/>
                <a:gd name="T121" fmla="*/ T120 w 2058"/>
                <a:gd name="T122" fmla="+- 0 3490 2097"/>
                <a:gd name="T123" fmla="*/ 3490 h 2054"/>
                <a:gd name="T124" fmla="+- 0 7100 5068"/>
                <a:gd name="T125" fmla="*/ T124 w 2058"/>
                <a:gd name="T126" fmla="+- 0 3349 2097"/>
                <a:gd name="T127" fmla="*/ 3349 h 2054"/>
                <a:gd name="T128" fmla="+- 0 7122 5068"/>
                <a:gd name="T129" fmla="*/ T128 w 2058"/>
                <a:gd name="T130" fmla="+- 0 3201 2097"/>
                <a:gd name="T131" fmla="*/ 3201 h 2054"/>
                <a:gd name="T132" fmla="+- 0 7122 5068"/>
                <a:gd name="T133" fmla="*/ T132 w 2058"/>
                <a:gd name="T134" fmla="+- 0 3047 2097"/>
                <a:gd name="T135" fmla="*/ 3047 h 2054"/>
                <a:gd name="T136" fmla="+- 0 7100 5068"/>
                <a:gd name="T137" fmla="*/ T136 w 2058"/>
                <a:gd name="T138" fmla="+- 0 2899 2097"/>
                <a:gd name="T139" fmla="*/ 2899 h 2054"/>
                <a:gd name="T140" fmla="+- 0 7058 5068"/>
                <a:gd name="T141" fmla="*/ T140 w 2058"/>
                <a:gd name="T142" fmla="+- 0 2758 2097"/>
                <a:gd name="T143" fmla="*/ 2758 h 2054"/>
                <a:gd name="T144" fmla="+- 0 6997 5068"/>
                <a:gd name="T145" fmla="*/ T144 w 2058"/>
                <a:gd name="T146" fmla="+- 0 2627 2097"/>
                <a:gd name="T147" fmla="*/ 2627 h 2054"/>
                <a:gd name="T148" fmla="+- 0 6918 5068"/>
                <a:gd name="T149" fmla="*/ T148 w 2058"/>
                <a:gd name="T150" fmla="+- 0 2506 2097"/>
                <a:gd name="T151" fmla="*/ 2506 h 2054"/>
                <a:gd name="T152" fmla="+- 0 6824 5068"/>
                <a:gd name="T153" fmla="*/ T152 w 2058"/>
                <a:gd name="T154" fmla="+- 0 2398 2097"/>
                <a:gd name="T155" fmla="*/ 2398 h 2054"/>
                <a:gd name="T156" fmla="+- 0 6715 5068"/>
                <a:gd name="T157" fmla="*/ T156 w 2058"/>
                <a:gd name="T158" fmla="+- 0 2304 2097"/>
                <a:gd name="T159" fmla="*/ 2304 h 2054"/>
                <a:gd name="T160" fmla="+- 0 6595 5068"/>
                <a:gd name="T161" fmla="*/ T160 w 2058"/>
                <a:gd name="T162" fmla="+- 0 2225 2097"/>
                <a:gd name="T163" fmla="*/ 2225 h 2054"/>
                <a:gd name="T164" fmla="+- 0 6463 5068"/>
                <a:gd name="T165" fmla="*/ T164 w 2058"/>
                <a:gd name="T166" fmla="+- 0 2164 2097"/>
                <a:gd name="T167" fmla="*/ 2164 h 2054"/>
                <a:gd name="T168" fmla="+- 0 6322 5068"/>
                <a:gd name="T169" fmla="*/ T168 w 2058"/>
                <a:gd name="T170" fmla="+- 0 2122 2097"/>
                <a:gd name="T171" fmla="*/ 2122 h 2054"/>
                <a:gd name="T172" fmla="+- 0 6173 5068"/>
                <a:gd name="T173" fmla="*/ T172 w 2058"/>
                <a:gd name="T174" fmla="+- 0 2100 2097"/>
                <a:gd name="T175" fmla="*/ 2100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8" h="2054">
                  <a:moveTo>
                    <a:pt x="1028" y="0"/>
                  </a:moveTo>
                  <a:lnTo>
                    <a:pt x="952" y="3"/>
                  </a:lnTo>
                  <a:lnTo>
                    <a:pt x="876" y="11"/>
                  </a:lnTo>
                  <a:lnTo>
                    <a:pt x="803" y="25"/>
                  </a:lnTo>
                  <a:lnTo>
                    <a:pt x="731" y="43"/>
                  </a:lnTo>
                  <a:lnTo>
                    <a:pt x="662" y="67"/>
                  </a:lnTo>
                  <a:lnTo>
                    <a:pt x="595" y="95"/>
                  </a:lnTo>
                  <a:lnTo>
                    <a:pt x="530" y="128"/>
                  </a:lnTo>
                  <a:lnTo>
                    <a:pt x="468" y="165"/>
                  </a:lnTo>
                  <a:lnTo>
                    <a:pt x="409" y="207"/>
                  </a:lnTo>
                  <a:lnTo>
                    <a:pt x="353" y="252"/>
                  </a:lnTo>
                  <a:lnTo>
                    <a:pt x="301" y="301"/>
                  </a:lnTo>
                  <a:lnTo>
                    <a:pt x="252" y="353"/>
                  </a:lnTo>
                  <a:lnTo>
                    <a:pt x="207" y="409"/>
                  </a:lnTo>
                  <a:lnTo>
                    <a:pt x="165" y="468"/>
                  </a:lnTo>
                  <a:lnTo>
                    <a:pt x="128" y="530"/>
                  </a:lnTo>
                  <a:lnTo>
                    <a:pt x="95" y="594"/>
                  </a:lnTo>
                  <a:lnTo>
                    <a:pt x="67" y="661"/>
                  </a:lnTo>
                  <a:lnTo>
                    <a:pt x="43" y="730"/>
                  </a:lnTo>
                  <a:lnTo>
                    <a:pt x="24" y="802"/>
                  </a:lnTo>
                  <a:lnTo>
                    <a:pt x="11" y="875"/>
                  </a:lnTo>
                  <a:lnTo>
                    <a:pt x="2" y="950"/>
                  </a:lnTo>
                  <a:lnTo>
                    <a:pt x="0" y="1027"/>
                  </a:lnTo>
                  <a:lnTo>
                    <a:pt x="2" y="1104"/>
                  </a:lnTo>
                  <a:lnTo>
                    <a:pt x="11" y="1179"/>
                  </a:lnTo>
                  <a:lnTo>
                    <a:pt x="24" y="1252"/>
                  </a:lnTo>
                  <a:lnTo>
                    <a:pt x="43" y="1324"/>
                  </a:lnTo>
                  <a:lnTo>
                    <a:pt x="67" y="1393"/>
                  </a:lnTo>
                  <a:lnTo>
                    <a:pt x="95" y="1460"/>
                  </a:lnTo>
                  <a:lnTo>
                    <a:pt x="128" y="1524"/>
                  </a:lnTo>
                  <a:lnTo>
                    <a:pt x="165" y="1586"/>
                  </a:lnTo>
                  <a:lnTo>
                    <a:pt x="207" y="1645"/>
                  </a:lnTo>
                  <a:lnTo>
                    <a:pt x="252" y="1701"/>
                  </a:lnTo>
                  <a:lnTo>
                    <a:pt x="301" y="1753"/>
                  </a:lnTo>
                  <a:lnTo>
                    <a:pt x="353" y="1802"/>
                  </a:lnTo>
                  <a:lnTo>
                    <a:pt x="409" y="1847"/>
                  </a:lnTo>
                  <a:lnTo>
                    <a:pt x="468" y="1888"/>
                  </a:lnTo>
                  <a:lnTo>
                    <a:pt x="530" y="1926"/>
                  </a:lnTo>
                  <a:lnTo>
                    <a:pt x="595" y="1958"/>
                  </a:lnTo>
                  <a:lnTo>
                    <a:pt x="662" y="1987"/>
                  </a:lnTo>
                  <a:lnTo>
                    <a:pt x="731" y="2010"/>
                  </a:lnTo>
                  <a:lnTo>
                    <a:pt x="803" y="2029"/>
                  </a:lnTo>
                  <a:lnTo>
                    <a:pt x="876" y="2043"/>
                  </a:lnTo>
                  <a:lnTo>
                    <a:pt x="952" y="2051"/>
                  </a:lnTo>
                  <a:lnTo>
                    <a:pt x="1028" y="2054"/>
                  </a:lnTo>
                  <a:lnTo>
                    <a:pt x="1105" y="2051"/>
                  </a:lnTo>
                  <a:lnTo>
                    <a:pt x="1180" y="2043"/>
                  </a:lnTo>
                  <a:lnTo>
                    <a:pt x="1254" y="2029"/>
                  </a:lnTo>
                  <a:lnTo>
                    <a:pt x="1325" y="2010"/>
                  </a:lnTo>
                  <a:lnTo>
                    <a:pt x="1395" y="1987"/>
                  </a:lnTo>
                  <a:lnTo>
                    <a:pt x="1462" y="1958"/>
                  </a:lnTo>
                  <a:lnTo>
                    <a:pt x="1527" y="1926"/>
                  </a:lnTo>
                  <a:lnTo>
                    <a:pt x="1588" y="1888"/>
                  </a:lnTo>
                  <a:lnTo>
                    <a:pt x="1647" y="1847"/>
                  </a:lnTo>
                  <a:lnTo>
                    <a:pt x="1703" y="1802"/>
                  </a:lnTo>
                  <a:lnTo>
                    <a:pt x="1756" y="1753"/>
                  </a:lnTo>
                  <a:lnTo>
                    <a:pt x="1805" y="1701"/>
                  </a:lnTo>
                  <a:lnTo>
                    <a:pt x="1850" y="1645"/>
                  </a:lnTo>
                  <a:lnTo>
                    <a:pt x="1891" y="1586"/>
                  </a:lnTo>
                  <a:lnTo>
                    <a:pt x="1929" y="1524"/>
                  </a:lnTo>
                  <a:lnTo>
                    <a:pt x="1961" y="1460"/>
                  </a:lnTo>
                  <a:lnTo>
                    <a:pt x="1990" y="1393"/>
                  </a:lnTo>
                  <a:lnTo>
                    <a:pt x="2013" y="1324"/>
                  </a:lnTo>
                  <a:lnTo>
                    <a:pt x="2032" y="1252"/>
                  </a:lnTo>
                  <a:lnTo>
                    <a:pt x="2046" y="1179"/>
                  </a:lnTo>
                  <a:lnTo>
                    <a:pt x="2054" y="1104"/>
                  </a:lnTo>
                  <a:lnTo>
                    <a:pt x="2057" y="1027"/>
                  </a:lnTo>
                  <a:lnTo>
                    <a:pt x="2054" y="950"/>
                  </a:lnTo>
                  <a:lnTo>
                    <a:pt x="2046" y="875"/>
                  </a:lnTo>
                  <a:lnTo>
                    <a:pt x="2032" y="802"/>
                  </a:lnTo>
                  <a:lnTo>
                    <a:pt x="2013" y="730"/>
                  </a:lnTo>
                  <a:lnTo>
                    <a:pt x="1990" y="661"/>
                  </a:lnTo>
                  <a:lnTo>
                    <a:pt x="1961" y="594"/>
                  </a:lnTo>
                  <a:lnTo>
                    <a:pt x="1929" y="530"/>
                  </a:lnTo>
                  <a:lnTo>
                    <a:pt x="1891" y="468"/>
                  </a:lnTo>
                  <a:lnTo>
                    <a:pt x="1850" y="409"/>
                  </a:lnTo>
                  <a:lnTo>
                    <a:pt x="1805" y="353"/>
                  </a:lnTo>
                  <a:lnTo>
                    <a:pt x="1756" y="301"/>
                  </a:lnTo>
                  <a:lnTo>
                    <a:pt x="1703" y="252"/>
                  </a:lnTo>
                  <a:lnTo>
                    <a:pt x="1647" y="207"/>
                  </a:lnTo>
                  <a:lnTo>
                    <a:pt x="1588" y="165"/>
                  </a:lnTo>
                  <a:lnTo>
                    <a:pt x="1527" y="128"/>
                  </a:lnTo>
                  <a:lnTo>
                    <a:pt x="1462" y="95"/>
                  </a:lnTo>
                  <a:lnTo>
                    <a:pt x="1395" y="67"/>
                  </a:lnTo>
                  <a:lnTo>
                    <a:pt x="1325" y="43"/>
                  </a:lnTo>
                  <a:lnTo>
                    <a:pt x="1254" y="25"/>
                  </a:lnTo>
                  <a:lnTo>
                    <a:pt x="1180" y="11"/>
                  </a:lnTo>
                  <a:lnTo>
                    <a:pt x="1105" y="3"/>
                  </a:lnTo>
                  <a:lnTo>
                    <a:pt x="1028" y="0"/>
                  </a:lnTo>
                  <a:close/>
                </a:path>
              </a:pathLst>
            </a:custGeom>
            <a:solidFill>
              <a:srgbClr val="2E5673">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sp>
          <p:nvSpPr>
            <p:cNvPr id="15" name="Freeform 14">
              <a:extLst>
                <a:ext uri="{FF2B5EF4-FFF2-40B4-BE49-F238E27FC236}">
                  <a16:creationId xmlns:a16="http://schemas.microsoft.com/office/drawing/2014/main" id="{12D5FB4D-774F-9BCB-D46D-ACC8DFB26A76}"/>
                </a:ext>
              </a:extLst>
            </p:cNvPr>
            <p:cNvSpPr>
              <a:spLocks/>
            </p:cNvSpPr>
            <p:nvPr/>
          </p:nvSpPr>
          <p:spPr bwMode="auto">
            <a:xfrm>
              <a:off x="5067" y="2097"/>
              <a:ext cx="2058" cy="2054"/>
            </a:xfrm>
            <a:custGeom>
              <a:avLst/>
              <a:gdLst>
                <a:gd name="T0" fmla="+- 0 5070 5068"/>
                <a:gd name="T1" fmla="*/ T0 w 2058"/>
                <a:gd name="T2" fmla="+- 0 3047 2097"/>
                <a:gd name="T3" fmla="*/ 3047 h 2054"/>
                <a:gd name="T4" fmla="+- 0 5092 5068"/>
                <a:gd name="T5" fmla="*/ T4 w 2058"/>
                <a:gd name="T6" fmla="+- 0 2899 2097"/>
                <a:gd name="T7" fmla="*/ 2899 h 2054"/>
                <a:gd name="T8" fmla="+- 0 5135 5068"/>
                <a:gd name="T9" fmla="*/ T8 w 2058"/>
                <a:gd name="T10" fmla="+- 0 2758 2097"/>
                <a:gd name="T11" fmla="*/ 2758 h 2054"/>
                <a:gd name="T12" fmla="+- 0 5196 5068"/>
                <a:gd name="T13" fmla="*/ T12 w 2058"/>
                <a:gd name="T14" fmla="+- 0 2627 2097"/>
                <a:gd name="T15" fmla="*/ 2627 h 2054"/>
                <a:gd name="T16" fmla="+- 0 5275 5068"/>
                <a:gd name="T17" fmla="*/ T16 w 2058"/>
                <a:gd name="T18" fmla="+- 0 2506 2097"/>
                <a:gd name="T19" fmla="*/ 2506 h 2054"/>
                <a:gd name="T20" fmla="+- 0 5369 5068"/>
                <a:gd name="T21" fmla="*/ T20 w 2058"/>
                <a:gd name="T22" fmla="+- 0 2398 2097"/>
                <a:gd name="T23" fmla="*/ 2398 h 2054"/>
                <a:gd name="T24" fmla="+- 0 5477 5068"/>
                <a:gd name="T25" fmla="*/ T24 w 2058"/>
                <a:gd name="T26" fmla="+- 0 2304 2097"/>
                <a:gd name="T27" fmla="*/ 2304 h 2054"/>
                <a:gd name="T28" fmla="+- 0 5598 5068"/>
                <a:gd name="T29" fmla="*/ T28 w 2058"/>
                <a:gd name="T30" fmla="+- 0 2225 2097"/>
                <a:gd name="T31" fmla="*/ 2225 h 2054"/>
                <a:gd name="T32" fmla="+- 0 5730 5068"/>
                <a:gd name="T33" fmla="*/ T32 w 2058"/>
                <a:gd name="T34" fmla="+- 0 2164 2097"/>
                <a:gd name="T35" fmla="*/ 2164 h 2054"/>
                <a:gd name="T36" fmla="+- 0 5871 5068"/>
                <a:gd name="T37" fmla="*/ T36 w 2058"/>
                <a:gd name="T38" fmla="+- 0 2122 2097"/>
                <a:gd name="T39" fmla="*/ 2122 h 2054"/>
                <a:gd name="T40" fmla="+- 0 6020 5068"/>
                <a:gd name="T41" fmla="*/ T40 w 2058"/>
                <a:gd name="T42" fmla="+- 0 2100 2097"/>
                <a:gd name="T43" fmla="*/ 2100 h 2054"/>
                <a:gd name="T44" fmla="+- 0 6173 5068"/>
                <a:gd name="T45" fmla="*/ T44 w 2058"/>
                <a:gd name="T46" fmla="+- 0 2100 2097"/>
                <a:gd name="T47" fmla="*/ 2100 h 2054"/>
                <a:gd name="T48" fmla="+- 0 6322 5068"/>
                <a:gd name="T49" fmla="*/ T48 w 2058"/>
                <a:gd name="T50" fmla="+- 0 2122 2097"/>
                <a:gd name="T51" fmla="*/ 2122 h 2054"/>
                <a:gd name="T52" fmla="+- 0 6463 5068"/>
                <a:gd name="T53" fmla="*/ T52 w 2058"/>
                <a:gd name="T54" fmla="+- 0 2164 2097"/>
                <a:gd name="T55" fmla="*/ 2164 h 2054"/>
                <a:gd name="T56" fmla="+- 0 6595 5068"/>
                <a:gd name="T57" fmla="*/ T56 w 2058"/>
                <a:gd name="T58" fmla="+- 0 2225 2097"/>
                <a:gd name="T59" fmla="*/ 2225 h 2054"/>
                <a:gd name="T60" fmla="+- 0 6715 5068"/>
                <a:gd name="T61" fmla="*/ T60 w 2058"/>
                <a:gd name="T62" fmla="+- 0 2304 2097"/>
                <a:gd name="T63" fmla="*/ 2304 h 2054"/>
                <a:gd name="T64" fmla="+- 0 6824 5068"/>
                <a:gd name="T65" fmla="*/ T64 w 2058"/>
                <a:gd name="T66" fmla="+- 0 2398 2097"/>
                <a:gd name="T67" fmla="*/ 2398 h 2054"/>
                <a:gd name="T68" fmla="+- 0 6918 5068"/>
                <a:gd name="T69" fmla="*/ T68 w 2058"/>
                <a:gd name="T70" fmla="+- 0 2506 2097"/>
                <a:gd name="T71" fmla="*/ 2506 h 2054"/>
                <a:gd name="T72" fmla="+- 0 6997 5068"/>
                <a:gd name="T73" fmla="*/ T72 w 2058"/>
                <a:gd name="T74" fmla="+- 0 2627 2097"/>
                <a:gd name="T75" fmla="*/ 2627 h 2054"/>
                <a:gd name="T76" fmla="+- 0 7058 5068"/>
                <a:gd name="T77" fmla="*/ T76 w 2058"/>
                <a:gd name="T78" fmla="+- 0 2758 2097"/>
                <a:gd name="T79" fmla="*/ 2758 h 2054"/>
                <a:gd name="T80" fmla="+- 0 7100 5068"/>
                <a:gd name="T81" fmla="*/ T80 w 2058"/>
                <a:gd name="T82" fmla="+- 0 2899 2097"/>
                <a:gd name="T83" fmla="*/ 2899 h 2054"/>
                <a:gd name="T84" fmla="+- 0 7122 5068"/>
                <a:gd name="T85" fmla="*/ T84 w 2058"/>
                <a:gd name="T86" fmla="+- 0 3047 2097"/>
                <a:gd name="T87" fmla="*/ 3047 h 2054"/>
                <a:gd name="T88" fmla="+- 0 7122 5068"/>
                <a:gd name="T89" fmla="*/ T88 w 2058"/>
                <a:gd name="T90" fmla="+- 0 3201 2097"/>
                <a:gd name="T91" fmla="*/ 3201 h 2054"/>
                <a:gd name="T92" fmla="+- 0 7100 5068"/>
                <a:gd name="T93" fmla="*/ T92 w 2058"/>
                <a:gd name="T94" fmla="+- 0 3349 2097"/>
                <a:gd name="T95" fmla="*/ 3349 h 2054"/>
                <a:gd name="T96" fmla="+- 0 7058 5068"/>
                <a:gd name="T97" fmla="*/ T96 w 2058"/>
                <a:gd name="T98" fmla="+- 0 3490 2097"/>
                <a:gd name="T99" fmla="*/ 3490 h 2054"/>
                <a:gd name="T100" fmla="+- 0 6997 5068"/>
                <a:gd name="T101" fmla="*/ T100 w 2058"/>
                <a:gd name="T102" fmla="+- 0 3621 2097"/>
                <a:gd name="T103" fmla="*/ 3621 h 2054"/>
                <a:gd name="T104" fmla="+- 0 6918 5068"/>
                <a:gd name="T105" fmla="*/ T104 w 2058"/>
                <a:gd name="T106" fmla="+- 0 3742 2097"/>
                <a:gd name="T107" fmla="*/ 3742 h 2054"/>
                <a:gd name="T108" fmla="+- 0 6824 5068"/>
                <a:gd name="T109" fmla="*/ T108 w 2058"/>
                <a:gd name="T110" fmla="+- 0 3850 2097"/>
                <a:gd name="T111" fmla="*/ 3850 h 2054"/>
                <a:gd name="T112" fmla="+- 0 6715 5068"/>
                <a:gd name="T113" fmla="*/ T112 w 2058"/>
                <a:gd name="T114" fmla="+- 0 3944 2097"/>
                <a:gd name="T115" fmla="*/ 3944 h 2054"/>
                <a:gd name="T116" fmla="+- 0 6595 5068"/>
                <a:gd name="T117" fmla="*/ T116 w 2058"/>
                <a:gd name="T118" fmla="+- 0 4023 2097"/>
                <a:gd name="T119" fmla="*/ 4023 h 2054"/>
                <a:gd name="T120" fmla="+- 0 6463 5068"/>
                <a:gd name="T121" fmla="*/ T120 w 2058"/>
                <a:gd name="T122" fmla="+- 0 4084 2097"/>
                <a:gd name="T123" fmla="*/ 4084 h 2054"/>
                <a:gd name="T124" fmla="+- 0 6322 5068"/>
                <a:gd name="T125" fmla="*/ T124 w 2058"/>
                <a:gd name="T126" fmla="+- 0 4126 2097"/>
                <a:gd name="T127" fmla="*/ 4126 h 2054"/>
                <a:gd name="T128" fmla="+- 0 6173 5068"/>
                <a:gd name="T129" fmla="*/ T128 w 2058"/>
                <a:gd name="T130" fmla="+- 0 4148 2097"/>
                <a:gd name="T131" fmla="*/ 4148 h 2054"/>
                <a:gd name="T132" fmla="+- 0 6020 5068"/>
                <a:gd name="T133" fmla="*/ T132 w 2058"/>
                <a:gd name="T134" fmla="+- 0 4148 2097"/>
                <a:gd name="T135" fmla="*/ 4148 h 2054"/>
                <a:gd name="T136" fmla="+- 0 5871 5068"/>
                <a:gd name="T137" fmla="*/ T136 w 2058"/>
                <a:gd name="T138" fmla="+- 0 4126 2097"/>
                <a:gd name="T139" fmla="*/ 4126 h 2054"/>
                <a:gd name="T140" fmla="+- 0 5730 5068"/>
                <a:gd name="T141" fmla="*/ T140 w 2058"/>
                <a:gd name="T142" fmla="+- 0 4084 2097"/>
                <a:gd name="T143" fmla="*/ 4084 h 2054"/>
                <a:gd name="T144" fmla="+- 0 5598 5068"/>
                <a:gd name="T145" fmla="*/ T144 w 2058"/>
                <a:gd name="T146" fmla="+- 0 4023 2097"/>
                <a:gd name="T147" fmla="*/ 4023 h 2054"/>
                <a:gd name="T148" fmla="+- 0 5477 5068"/>
                <a:gd name="T149" fmla="*/ T148 w 2058"/>
                <a:gd name="T150" fmla="+- 0 3944 2097"/>
                <a:gd name="T151" fmla="*/ 3944 h 2054"/>
                <a:gd name="T152" fmla="+- 0 5369 5068"/>
                <a:gd name="T153" fmla="*/ T152 w 2058"/>
                <a:gd name="T154" fmla="+- 0 3850 2097"/>
                <a:gd name="T155" fmla="*/ 3850 h 2054"/>
                <a:gd name="T156" fmla="+- 0 5275 5068"/>
                <a:gd name="T157" fmla="*/ T156 w 2058"/>
                <a:gd name="T158" fmla="+- 0 3742 2097"/>
                <a:gd name="T159" fmla="*/ 3742 h 2054"/>
                <a:gd name="T160" fmla="+- 0 5196 5068"/>
                <a:gd name="T161" fmla="*/ T160 w 2058"/>
                <a:gd name="T162" fmla="+- 0 3621 2097"/>
                <a:gd name="T163" fmla="*/ 3621 h 2054"/>
                <a:gd name="T164" fmla="+- 0 5135 5068"/>
                <a:gd name="T165" fmla="*/ T164 w 2058"/>
                <a:gd name="T166" fmla="+- 0 3490 2097"/>
                <a:gd name="T167" fmla="*/ 3490 h 2054"/>
                <a:gd name="T168" fmla="+- 0 5092 5068"/>
                <a:gd name="T169" fmla="*/ T168 w 2058"/>
                <a:gd name="T170" fmla="+- 0 3349 2097"/>
                <a:gd name="T171" fmla="*/ 3349 h 2054"/>
                <a:gd name="T172" fmla="+- 0 5070 5068"/>
                <a:gd name="T173" fmla="*/ T172 w 2058"/>
                <a:gd name="T174" fmla="+- 0 3201 2097"/>
                <a:gd name="T175" fmla="*/ 3201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8" h="2054">
                  <a:moveTo>
                    <a:pt x="0" y="1027"/>
                  </a:moveTo>
                  <a:lnTo>
                    <a:pt x="2" y="950"/>
                  </a:lnTo>
                  <a:lnTo>
                    <a:pt x="11" y="875"/>
                  </a:lnTo>
                  <a:lnTo>
                    <a:pt x="24" y="802"/>
                  </a:lnTo>
                  <a:lnTo>
                    <a:pt x="43" y="730"/>
                  </a:lnTo>
                  <a:lnTo>
                    <a:pt x="67" y="661"/>
                  </a:lnTo>
                  <a:lnTo>
                    <a:pt x="95" y="594"/>
                  </a:lnTo>
                  <a:lnTo>
                    <a:pt x="128" y="530"/>
                  </a:lnTo>
                  <a:lnTo>
                    <a:pt x="165" y="468"/>
                  </a:lnTo>
                  <a:lnTo>
                    <a:pt x="207" y="409"/>
                  </a:lnTo>
                  <a:lnTo>
                    <a:pt x="252" y="353"/>
                  </a:lnTo>
                  <a:lnTo>
                    <a:pt x="301" y="301"/>
                  </a:lnTo>
                  <a:lnTo>
                    <a:pt x="353" y="252"/>
                  </a:lnTo>
                  <a:lnTo>
                    <a:pt x="409" y="207"/>
                  </a:lnTo>
                  <a:lnTo>
                    <a:pt x="468" y="165"/>
                  </a:lnTo>
                  <a:lnTo>
                    <a:pt x="530" y="128"/>
                  </a:lnTo>
                  <a:lnTo>
                    <a:pt x="595" y="95"/>
                  </a:lnTo>
                  <a:lnTo>
                    <a:pt x="662" y="67"/>
                  </a:lnTo>
                  <a:lnTo>
                    <a:pt x="731" y="43"/>
                  </a:lnTo>
                  <a:lnTo>
                    <a:pt x="803" y="25"/>
                  </a:lnTo>
                  <a:lnTo>
                    <a:pt x="876" y="11"/>
                  </a:lnTo>
                  <a:lnTo>
                    <a:pt x="952" y="3"/>
                  </a:lnTo>
                  <a:lnTo>
                    <a:pt x="1028" y="0"/>
                  </a:lnTo>
                  <a:lnTo>
                    <a:pt x="1105" y="3"/>
                  </a:lnTo>
                  <a:lnTo>
                    <a:pt x="1180" y="11"/>
                  </a:lnTo>
                  <a:lnTo>
                    <a:pt x="1254" y="25"/>
                  </a:lnTo>
                  <a:lnTo>
                    <a:pt x="1325" y="43"/>
                  </a:lnTo>
                  <a:lnTo>
                    <a:pt x="1395" y="67"/>
                  </a:lnTo>
                  <a:lnTo>
                    <a:pt x="1462" y="95"/>
                  </a:lnTo>
                  <a:lnTo>
                    <a:pt x="1527" y="128"/>
                  </a:lnTo>
                  <a:lnTo>
                    <a:pt x="1588" y="165"/>
                  </a:lnTo>
                  <a:lnTo>
                    <a:pt x="1647" y="207"/>
                  </a:lnTo>
                  <a:lnTo>
                    <a:pt x="1703" y="252"/>
                  </a:lnTo>
                  <a:lnTo>
                    <a:pt x="1756" y="301"/>
                  </a:lnTo>
                  <a:lnTo>
                    <a:pt x="1805" y="353"/>
                  </a:lnTo>
                  <a:lnTo>
                    <a:pt x="1850" y="409"/>
                  </a:lnTo>
                  <a:lnTo>
                    <a:pt x="1891" y="468"/>
                  </a:lnTo>
                  <a:lnTo>
                    <a:pt x="1929" y="530"/>
                  </a:lnTo>
                  <a:lnTo>
                    <a:pt x="1961" y="594"/>
                  </a:lnTo>
                  <a:lnTo>
                    <a:pt x="1990" y="661"/>
                  </a:lnTo>
                  <a:lnTo>
                    <a:pt x="2013" y="730"/>
                  </a:lnTo>
                  <a:lnTo>
                    <a:pt x="2032" y="802"/>
                  </a:lnTo>
                  <a:lnTo>
                    <a:pt x="2046" y="875"/>
                  </a:lnTo>
                  <a:lnTo>
                    <a:pt x="2054" y="950"/>
                  </a:lnTo>
                  <a:lnTo>
                    <a:pt x="2057" y="1027"/>
                  </a:lnTo>
                  <a:lnTo>
                    <a:pt x="2054" y="1104"/>
                  </a:lnTo>
                  <a:lnTo>
                    <a:pt x="2046" y="1179"/>
                  </a:lnTo>
                  <a:lnTo>
                    <a:pt x="2032" y="1252"/>
                  </a:lnTo>
                  <a:lnTo>
                    <a:pt x="2013" y="1324"/>
                  </a:lnTo>
                  <a:lnTo>
                    <a:pt x="1990" y="1393"/>
                  </a:lnTo>
                  <a:lnTo>
                    <a:pt x="1961" y="1460"/>
                  </a:lnTo>
                  <a:lnTo>
                    <a:pt x="1929" y="1524"/>
                  </a:lnTo>
                  <a:lnTo>
                    <a:pt x="1891" y="1586"/>
                  </a:lnTo>
                  <a:lnTo>
                    <a:pt x="1850" y="1645"/>
                  </a:lnTo>
                  <a:lnTo>
                    <a:pt x="1805" y="1701"/>
                  </a:lnTo>
                  <a:lnTo>
                    <a:pt x="1756" y="1753"/>
                  </a:lnTo>
                  <a:lnTo>
                    <a:pt x="1703" y="1802"/>
                  </a:lnTo>
                  <a:lnTo>
                    <a:pt x="1647" y="1847"/>
                  </a:lnTo>
                  <a:lnTo>
                    <a:pt x="1588" y="1888"/>
                  </a:lnTo>
                  <a:lnTo>
                    <a:pt x="1527" y="1926"/>
                  </a:lnTo>
                  <a:lnTo>
                    <a:pt x="1462" y="1958"/>
                  </a:lnTo>
                  <a:lnTo>
                    <a:pt x="1395" y="1987"/>
                  </a:lnTo>
                  <a:lnTo>
                    <a:pt x="1325" y="2010"/>
                  </a:lnTo>
                  <a:lnTo>
                    <a:pt x="1254" y="2029"/>
                  </a:lnTo>
                  <a:lnTo>
                    <a:pt x="1180" y="2043"/>
                  </a:lnTo>
                  <a:lnTo>
                    <a:pt x="1105" y="2051"/>
                  </a:lnTo>
                  <a:lnTo>
                    <a:pt x="1028" y="2054"/>
                  </a:lnTo>
                  <a:lnTo>
                    <a:pt x="952" y="2051"/>
                  </a:lnTo>
                  <a:lnTo>
                    <a:pt x="876" y="2043"/>
                  </a:lnTo>
                  <a:lnTo>
                    <a:pt x="803" y="2029"/>
                  </a:lnTo>
                  <a:lnTo>
                    <a:pt x="731" y="2010"/>
                  </a:lnTo>
                  <a:lnTo>
                    <a:pt x="662" y="1987"/>
                  </a:lnTo>
                  <a:lnTo>
                    <a:pt x="595" y="1958"/>
                  </a:lnTo>
                  <a:lnTo>
                    <a:pt x="530" y="1926"/>
                  </a:lnTo>
                  <a:lnTo>
                    <a:pt x="468" y="1888"/>
                  </a:lnTo>
                  <a:lnTo>
                    <a:pt x="409" y="1847"/>
                  </a:lnTo>
                  <a:lnTo>
                    <a:pt x="353" y="1802"/>
                  </a:lnTo>
                  <a:lnTo>
                    <a:pt x="301" y="1753"/>
                  </a:lnTo>
                  <a:lnTo>
                    <a:pt x="252" y="1701"/>
                  </a:lnTo>
                  <a:lnTo>
                    <a:pt x="207" y="1645"/>
                  </a:lnTo>
                  <a:lnTo>
                    <a:pt x="165" y="1586"/>
                  </a:lnTo>
                  <a:lnTo>
                    <a:pt x="128" y="1524"/>
                  </a:lnTo>
                  <a:lnTo>
                    <a:pt x="95" y="1460"/>
                  </a:lnTo>
                  <a:lnTo>
                    <a:pt x="67" y="1393"/>
                  </a:lnTo>
                  <a:lnTo>
                    <a:pt x="43" y="1324"/>
                  </a:lnTo>
                  <a:lnTo>
                    <a:pt x="24" y="1252"/>
                  </a:lnTo>
                  <a:lnTo>
                    <a:pt x="11" y="1179"/>
                  </a:lnTo>
                  <a:lnTo>
                    <a:pt x="2" y="1104"/>
                  </a:lnTo>
                  <a:lnTo>
                    <a:pt x="0" y="1027"/>
                  </a:lnTo>
                  <a:close/>
                </a:path>
              </a:pathLst>
            </a:custGeom>
            <a:noFill/>
            <a:ln w="1251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16" name="Freeform 15">
              <a:extLst>
                <a:ext uri="{FF2B5EF4-FFF2-40B4-BE49-F238E27FC236}">
                  <a16:creationId xmlns:a16="http://schemas.microsoft.com/office/drawing/2014/main" id="{3ECCA64D-F83F-AB1E-116E-2A40C083BA46}"/>
                </a:ext>
              </a:extLst>
            </p:cNvPr>
            <p:cNvSpPr>
              <a:spLocks/>
            </p:cNvSpPr>
            <p:nvPr/>
          </p:nvSpPr>
          <p:spPr bwMode="auto">
            <a:xfrm>
              <a:off x="4156" y="1188"/>
              <a:ext cx="2059" cy="2054"/>
            </a:xfrm>
            <a:custGeom>
              <a:avLst/>
              <a:gdLst>
                <a:gd name="T0" fmla="+- 0 5109 4157"/>
                <a:gd name="T1" fmla="*/ T0 w 2059"/>
                <a:gd name="T2" fmla="+- 0 1192 1189"/>
                <a:gd name="T3" fmla="*/ 1192 h 2054"/>
                <a:gd name="T4" fmla="+- 0 4960 4157"/>
                <a:gd name="T5" fmla="*/ T4 w 2059"/>
                <a:gd name="T6" fmla="+- 0 1213 1189"/>
                <a:gd name="T7" fmla="*/ 1213 h 2054"/>
                <a:gd name="T8" fmla="+- 0 4819 4157"/>
                <a:gd name="T9" fmla="*/ T8 w 2059"/>
                <a:gd name="T10" fmla="+- 0 1256 1189"/>
                <a:gd name="T11" fmla="*/ 1256 h 2054"/>
                <a:gd name="T12" fmla="+- 0 4687 4157"/>
                <a:gd name="T13" fmla="*/ T12 w 2059"/>
                <a:gd name="T14" fmla="+- 0 1317 1189"/>
                <a:gd name="T15" fmla="*/ 1317 h 2054"/>
                <a:gd name="T16" fmla="+- 0 4567 4157"/>
                <a:gd name="T17" fmla="*/ T16 w 2059"/>
                <a:gd name="T18" fmla="+- 0 1395 1189"/>
                <a:gd name="T19" fmla="*/ 1395 h 2054"/>
                <a:gd name="T20" fmla="+- 0 4458 4157"/>
                <a:gd name="T21" fmla="*/ T20 w 2059"/>
                <a:gd name="T22" fmla="+- 0 1489 1189"/>
                <a:gd name="T23" fmla="*/ 1489 h 2054"/>
                <a:gd name="T24" fmla="+- 0 4364 4157"/>
                <a:gd name="T25" fmla="*/ T24 w 2059"/>
                <a:gd name="T26" fmla="+- 0 1598 1189"/>
                <a:gd name="T27" fmla="*/ 1598 h 2054"/>
                <a:gd name="T28" fmla="+- 0 4285 4157"/>
                <a:gd name="T29" fmla="*/ T28 w 2059"/>
                <a:gd name="T30" fmla="+- 0 1718 1189"/>
                <a:gd name="T31" fmla="*/ 1718 h 2054"/>
                <a:gd name="T32" fmla="+- 0 4224 4157"/>
                <a:gd name="T33" fmla="*/ T32 w 2059"/>
                <a:gd name="T34" fmla="+- 0 1850 1189"/>
                <a:gd name="T35" fmla="*/ 1850 h 2054"/>
                <a:gd name="T36" fmla="+- 0 4181 4157"/>
                <a:gd name="T37" fmla="*/ T36 w 2059"/>
                <a:gd name="T38" fmla="+- 0 1991 1189"/>
                <a:gd name="T39" fmla="*/ 1991 h 2054"/>
                <a:gd name="T40" fmla="+- 0 4159 4157"/>
                <a:gd name="T41" fmla="*/ T40 w 2059"/>
                <a:gd name="T42" fmla="+- 0 2139 1189"/>
                <a:gd name="T43" fmla="*/ 2139 h 2054"/>
                <a:gd name="T44" fmla="+- 0 4159 4157"/>
                <a:gd name="T45" fmla="*/ T44 w 2059"/>
                <a:gd name="T46" fmla="+- 0 2292 1189"/>
                <a:gd name="T47" fmla="*/ 2292 h 2054"/>
                <a:gd name="T48" fmla="+- 0 4181 4157"/>
                <a:gd name="T49" fmla="*/ T48 w 2059"/>
                <a:gd name="T50" fmla="+- 0 2441 1189"/>
                <a:gd name="T51" fmla="*/ 2441 h 2054"/>
                <a:gd name="T52" fmla="+- 0 4224 4157"/>
                <a:gd name="T53" fmla="*/ T52 w 2059"/>
                <a:gd name="T54" fmla="+- 0 2582 1189"/>
                <a:gd name="T55" fmla="*/ 2582 h 2054"/>
                <a:gd name="T56" fmla="+- 0 4285 4157"/>
                <a:gd name="T57" fmla="*/ T56 w 2059"/>
                <a:gd name="T58" fmla="+- 0 2713 1189"/>
                <a:gd name="T59" fmla="*/ 2713 h 2054"/>
                <a:gd name="T60" fmla="+- 0 4364 4157"/>
                <a:gd name="T61" fmla="*/ T60 w 2059"/>
                <a:gd name="T62" fmla="+- 0 2834 1189"/>
                <a:gd name="T63" fmla="*/ 2834 h 2054"/>
                <a:gd name="T64" fmla="+- 0 4458 4157"/>
                <a:gd name="T65" fmla="*/ T64 w 2059"/>
                <a:gd name="T66" fmla="+- 0 2942 1189"/>
                <a:gd name="T67" fmla="*/ 2942 h 2054"/>
                <a:gd name="T68" fmla="+- 0 4567 4157"/>
                <a:gd name="T69" fmla="*/ T68 w 2059"/>
                <a:gd name="T70" fmla="+- 0 3036 1189"/>
                <a:gd name="T71" fmla="*/ 3036 h 2054"/>
                <a:gd name="T72" fmla="+- 0 4687 4157"/>
                <a:gd name="T73" fmla="*/ T72 w 2059"/>
                <a:gd name="T74" fmla="+- 0 3114 1189"/>
                <a:gd name="T75" fmla="*/ 3114 h 2054"/>
                <a:gd name="T76" fmla="+- 0 4819 4157"/>
                <a:gd name="T77" fmla="*/ T76 w 2059"/>
                <a:gd name="T78" fmla="+- 0 3176 1189"/>
                <a:gd name="T79" fmla="*/ 3176 h 2054"/>
                <a:gd name="T80" fmla="+- 0 4960 4157"/>
                <a:gd name="T81" fmla="*/ T80 w 2059"/>
                <a:gd name="T82" fmla="+- 0 3218 1189"/>
                <a:gd name="T83" fmla="*/ 3218 h 2054"/>
                <a:gd name="T84" fmla="+- 0 5109 4157"/>
                <a:gd name="T85" fmla="*/ T84 w 2059"/>
                <a:gd name="T86" fmla="+- 0 3240 1189"/>
                <a:gd name="T87" fmla="*/ 3240 h 2054"/>
                <a:gd name="T88" fmla="+- 0 5263 4157"/>
                <a:gd name="T89" fmla="*/ T88 w 2059"/>
                <a:gd name="T90" fmla="+- 0 3240 1189"/>
                <a:gd name="T91" fmla="*/ 3240 h 2054"/>
                <a:gd name="T92" fmla="+- 0 5412 4157"/>
                <a:gd name="T93" fmla="*/ T92 w 2059"/>
                <a:gd name="T94" fmla="+- 0 3218 1189"/>
                <a:gd name="T95" fmla="*/ 3218 h 2054"/>
                <a:gd name="T96" fmla="+- 0 5553 4157"/>
                <a:gd name="T97" fmla="*/ T96 w 2059"/>
                <a:gd name="T98" fmla="+- 0 3176 1189"/>
                <a:gd name="T99" fmla="*/ 3176 h 2054"/>
                <a:gd name="T100" fmla="+- 0 5684 4157"/>
                <a:gd name="T101" fmla="*/ T100 w 2059"/>
                <a:gd name="T102" fmla="+- 0 3114 1189"/>
                <a:gd name="T103" fmla="*/ 3114 h 2054"/>
                <a:gd name="T104" fmla="+- 0 5805 4157"/>
                <a:gd name="T105" fmla="*/ T104 w 2059"/>
                <a:gd name="T106" fmla="+- 0 3036 1189"/>
                <a:gd name="T107" fmla="*/ 3036 h 2054"/>
                <a:gd name="T108" fmla="+- 0 5914 4157"/>
                <a:gd name="T109" fmla="*/ T108 w 2059"/>
                <a:gd name="T110" fmla="+- 0 2942 1189"/>
                <a:gd name="T111" fmla="*/ 2942 h 2054"/>
                <a:gd name="T112" fmla="+- 0 6008 4157"/>
                <a:gd name="T113" fmla="*/ T112 w 2059"/>
                <a:gd name="T114" fmla="+- 0 2834 1189"/>
                <a:gd name="T115" fmla="*/ 2834 h 2054"/>
                <a:gd name="T116" fmla="+- 0 6087 4157"/>
                <a:gd name="T117" fmla="*/ T116 w 2059"/>
                <a:gd name="T118" fmla="+- 0 2713 1189"/>
                <a:gd name="T119" fmla="*/ 2713 h 2054"/>
                <a:gd name="T120" fmla="+- 0 6148 4157"/>
                <a:gd name="T121" fmla="*/ T120 w 2059"/>
                <a:gd name="T122" fmla="+- 0 2582 1189"/>
                <a:gd name="T123" fmla="*/ 2582 h 2054"/>
                <a:gd name="T124" fmla="+- 0 6190 4157"/>
                <a:gd name="T125" fmla="*/ T124 w 2059"/>
                <a:gd name="T126" fmla="+- 0 2441 1189"/>
                <a:gd name="T127" fmla="*/ 2441 h 2054"/>
                <a:gd name="T128" fmla="+- 0 6212 4157"/>
                <a:gd name="T129" fmla="*/ T128 w 2059"/>
                <a:gd name="T130" fmla="+- 0 2292 1189"/>
                <a:gd name="T131" fmla="*/ 2292 h 2054"/>
                <a:gd name="T132" fmla="+- 0 6212 4157"/>
                <a:gd name="T133" fmla="*/ T132 w 2059"/>
                <a:gd name="T134" fmla="+- 0 2139 1189"/>
                <a:gd name="T135" fmla="*/ 2139 h 2054"/>
                <a:gd name="T136" fmla="+- 0 6190 4157"/>
                <a:gd name="T137" fmla="*/ T136 w 2059"/>
                <a:gd name="T138" fmla="+- 0 1991 1189"/>
                <a:gd name="T139" fmla="*/ 1991 h 2054"/>
                <a:gd name="T140" fmla="+- 0 6148 4157"/>
                <a:gd name="T141" fmla="*/ T140 w 2059"/>
                <a:gd name="T142" fmla="+- 0 1850 1189"/>
                <a:gd name="T143" fmla="*/ 1850 h 2054"/>
                <a:gd name="T144" fmla="+- 0 6087 4157"/>
                <a:gd name="T145" fmla="*/ T144 w 2059"/>
                <a:gd name="T146" fmla="+- 0 1718 1189"/>
                <a:gd name="T147" fmla="*/ 1718 h 2054"/>
                <a:gd name="T148" fmla="+- 0 6008 4157"/>
                <a:gd name="T149" fmla="*/ T148 w 2059"/>
                <a:gd name="T150" fmla="+- 0 1598 1189"/>
                <a:gd name="T151" fmla="*/ 1598 h 2054"/>
                <a:gd name="T152" fmla="+- 0 5914 4157"/>
                <a:gd name="T153" fmla="*/ T152 w 2059"/>
                <a:gd name="T154" fmla="+- 0 1489 1189"/>
                <a:gd name="T155" fmla="*/ 1489 h 2054"/>
                <a:gd name="T156" fmla="+- 0 5805 4157"/>
                <a:gd name="T157" fmla="*/ T156 w 2059"/>
                <a:gd name="T158" fmla="+- 0 1395 1189"/>
                <a:gd name="T159" fmla="*/ 1395 h 2054"/>
                <a:gd name="T160" fmla="+- 0 5684 4157"/>
                <a:gd name="T161" fmla="*/ T160 w 2059"/>
                <a:gd name="T162" fmla="+- 0 1317 1189"/>
                <a:gd name="T163" fmla="*/ 1317 h 2054"/>
                <a:gd name="T164" fmla="+- 0 5553 4157"/>
                <a:gd name="T165" fmla="*/ T164 w 2059"/>
                <a:gd name="T166" fmla="+- 0 1256 1189"/>
                <a:gd name="T167" fmla="*/ 1256 h 2054"/>
                <a:gd name="T168" fmla="+- 0 5412 4157"/>
                <a:gd name="T169" fmla="*/ T168 w 2059"/>
                <a:gd name="T170" fmla="+- 0 1213 1189"/>
                <a:gd name="T171" fmla="*/ 1213 h 2054"/>
                <a:gd name="T172" fmla="+- 0 5263 4157"/>
                <a:gd name="T173" fmla="*/ T172 w 2059"/>
                <a:gd name="T174" fmla="+- 0 1192 1189"/>
                <a:gd name="T175" fmla="*/ 1192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9" h="2054">
                  <a:moveTo>
                    <a:pt x="1029" y="0"/>
                  </a:moveTo>
                  <a:lnTo>
                    <a:pt x="952" y="3"/>
                  </a:lnTo>
                  <a:lnTo>
                    <a:pt x="877" y="11"/>
                  </a:lnTo>
                  <a:lnTo>
                    <a:pt x="803" y="24"/>
                  </a:lnTo>
                  <a:lnTo>
                    <a:pt x="732" y="43"/>
                  </a:lnTo>
                  <a:lnTo>
                    <a:pt x="662" y="67"/>
                  </a:lnTo>
                  <a:lnTo>
                    <a:pt x="595" y="95"/>
                  </a:lnTo>
                  <a:lnTo>
                    <a:pt x="530" y="128"/>
                  </a:lnTo>
                  <a:lnTo>
                    <a:pt x="468" y="165"/>
                  </a:lnTo>
                  <a:lnTo>
                    <a:pt x="410" y="206"/>
                  </a:lnTo>
                  <a:lnTo>
                    <a:pt x="354" y="252"/>
                  </a:lnTo>
                  <a:lnTo>
                    <a:pt x="301" y="300"/>
                  </a:lnTo>
                  <a:lnTo>
                    <a:pt x="252" y="353"/>
                  </a:lnTo>
                  <a:lnTo>
                    <a:pt x="207" y="409"/>
                  </a:lnTo>
                  <a:lnTo>
                    <a:pt x="165" y="467"/>
                  </a:lnTo>
                  <a:lnTo>
                    <a:pt x="128" y="529"/>
                  </a:lnTo>
                  <a:lnTo>
                    <a:pt x="95" y="594"/>
                  </a:lnTo>
                  <a:lnTo>
                    <a:pt x="67" y="661"/>
                  </a:lnTo>
                  <a:lnTo>
                    <a:pt x="43" y="730"/>
                  </a:lnTo>
                  <a:lnTo>
                    <a:pt x="24" y="802"/>
                  </a:lnTo>
                  <a:lnTo>
                    <a:pt x="11" y="875"/>
                  </a:lnTo>
                  <a:lnTo>
                    <a:pt x="2" y="950"/>
                  </a:lnTo>
                  <a:lnTo>
                    <a:pt x="0" y="1027"/>
                  </a:lnTo>
                  <a:lnTo>
                    <a:pt x="2" y="1103"/>
                  </a:lnTo>
                  <a:lnTo>
                    <a:pt x="11" y="1178"/>
                  </a:lnTo>
                  <a:lnTo>
                    <a:pt x="24" y="1252"/>
                  </a:lnTo>
                  <a:lnTo>
                    <a:pt x="43" y="1323"/>
                  </a:lnTo>
                  <a:lnTo>
                    <a:pt x="67" y="1393"/>
                  </a:lnTo>
                  <a:lnTo>
                    <a:pt x="95" y="1460"/>
                  </a:lnTo>
                  <a:lnTo>
                    <a:pt x="128" y="1524"/>
                  </a:lnTo>
                  <a:lnTo>
                    <a:pt x="165" y="1586"/>
                  </a:lnTo>
                  <a:lnTo>
                    <a:pt x="207" y="1645"/>
                  </a:lnTo>
                  <a:lnTo>
                    <a:pt x="252" y="1700"/>
                  </a:lnTo>
                  <a:lnTo>
                    <a:pt x="301" y="1753"/>
                  </a:lnTo>
                  <a:lnTo>
                    <a:pt x="354" y="1802"/>
                  </a:lnTo>
                  <a:lnTo>
                    <a:pt x="410" y="1847"/>
                  </a:lnTo>
                  <a:lnTo>
                    <a:pt x="468" y="1888"/>
                  </a:lnTo>
                  <a:lnTo>
                    <a:pt x="530" y="1925"/>
                  </a:lnTo>
                  <a:lnTo>
                    <a:pt x="595" y="1958"/>
                  </a:lnTo>
                  <a:lnTo>
                    <a:pt x="662" y="1987"/>
                  </a:lnTo>
                  <a:lnTo>
                    <a:pt x="732" y="2010"/>
                  </a:lnTo>
                  <a:lnTo>
                    <a:pt x="803" y="2029"/>
                  </a:lnTo>
                  <a:lnTo>
                    <a:pt x="877" y="2043"/>
                  </a:lnTo>
                  <a:lnTo>
                    <a:pt x="952" y="2051"/>
                  </a:lnTo>
                  <a:lnTo>
                    <a:pt x="1029" y="2054"/>
                  </a:lnTo>
                  <a:lnTo>
                    <a:pt x="1106" y="2051"/>
                  </a:lnTo>
                  <a:lnTo>
                    <a:pt x="1181" y="2043"/>
                  </a:lnTo>
                  <a:lnTo>
                    <a:pt x="1255" y="2029"/>
                  </a:lnTo>
                  <a:lnTo>
                    <a:pt x="1326" y="2010"/>
                  </a:lnTo>
                  <a:lnTo>
                    <a:pt x="1396" y="1987"/>
                  </a:lnTo>
                  <a:lnTo>
                    <a:pt x="1463" y="1958"/>
                  </a:lnTo>
                  <a:lnTo>
                    <a:pt x="1527" y="1925"/>
                  </a:lnTo>
                  <a:lnTo>
                    <a:pt x="1589" y="1888"/>
                  </a:lnTo>
                  <a:lnTo>
                    <a:pt x="1648" y="1847"/>
                  </a:lnTo>
                  <a:lnTo>
                    <a:pt x="1704" y="1802"/>
                  </a:lnTo>
                  <a:lnTo>
                    <a:pt x="1757" y="1753"/>
                  </a:lnTo>
                  <a:lnTo>
                    <a:pt x="1806" y="1700"/>
                  </a:lnTo>
                  <a:lnTo>
                    <a:pt x="1851" y="1645"/>
                  </a:lnTo>
                  <a:lnTo>
                    <a:pt x="1892" y="1586"/>
                  </a:lnTo>
                  <a:lnTo>
                    <a:pt x="1930" y="1524"/>
                  </a:lnTo>
                  <a:lnTo>
                    <a:pt x="1963" y="1460"/>
                  </a:lnTo>
                  <a:lnTo>
                    <a:pt x="1991" y="1393"/>
                  </a:lnTo>
                  <a:lnTo>
                    <a:pt x="2015" y="1323"/>
                  </a:lnTo>
                  <a:lnTo>
                    <a:pt x="2033" y="1252"/>
                  </a:lnTo>
                  <a:lnTo>
                    <a:pt x="2047" y="1178"/>
                  </a:lnTo>
                  <a:lnTo>
                    <a:pt x="2055" y="1103"/>
                  </a:lnTo>
                  <a:lnTo>
                    <a:pt x="2058" y="1027"/>
                  </a:lnTo>
                  <a:lnTo>
                    <a:pt x="2055" y="950"/>
                  </a:lnTo>
                  <a:lnTo>
                    <a:pt x="2047" y="875"/>
                  </a:lnTo>
                  <a:lnTo>
                    <a:pt x="2033" y="802"/>
                  </a:lnTo>
                  <a:lnTo>
                    <a:pt x="2015" y="730"/>
                  </a:lnTo>
                  <a:lnTo>
                    <a:pt x="1991" y="661"/>
                  </a:lnTo>
                  <a:lnTo>
                    <a:pt x="1963" y="594"/>
                  </a:lnTo>
                  <a:lnTo>
                    <a:pt x="1930" y="529"/>
                  </a:lnTo>
                  <a:lnTo>
                    <a:pt x="1892" y="467"/>
                  </a:lnTo>
                  <a:lnTo>
                    <a:pt x="1851" y="409"/>
                  </a:lnTo>
                  <a:lnTo>
                    <a:pt x="1806" y="353"/>
                  </a:lnTo>
                  <a:lnTo>
                    <a:pt x="1757" y="300"/>
                  </a:lnTo>
                  <a:lnTo>
                    <a:pt x="1704" y="252"/>
                  </a:lnTo>
                  <a:lnTo>
                    <a:pt x="1648" y="206"/>
                  </a:lnTo>
                  <a:lnTo>
                    <a:pt x="1589" y="165"/>
                  </a:lnTo>
                  <a:lnTo>
                    <a:pt x="1527" y="128"/>
                  </a:lnTo>
                  <a:lnTo>
                    <a:pt x="1463" y="95"/>
                  </a:lnTo>
                  <a:lnTo>
                    <a:pt x="1396" y="67"/>
                  </a:lnTo>
                  <a:lnTo>
                    <a:pt x="1326" y="43"/>
                  </a:lnTo>
                  <a:lnTo>
                    <a:pt x="1255" y="24"/>
                  </a:lnTo>
                  <a:lnTo>
                    <a:pt x="1181" y="11"/>
                  </a:lnTo>
                  <a:lnTo>
                    <a:pt x="1106" y="3"/>
                  </a:lnTo>
                  <a:lnTo>
                    <a:pt x="1029" y="0"/>
                  </a:lnTo>
                  <a:close/>
                </a:path>
              </a:pathLst>
            </a:custGeom>
            <a:solidFill>
              <a:srgbClr val="48AB74">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sp>
          <p:nvSpPr>
            <p:cNvPr id="17" name="Freeform 16">
              <a:extLst>
                <a:ext uri="{FF2B5EF4-FFF2-40B4-BE49-F238E27FC236}">
                  <a16:creationId xmlns:a16="http://schemas.microsoft.com/office/drawing/2014/main" id="{41BDE424-1A70-C8F5-F1A1-98E2CE6DC2B9}"/>
                </a:ext>
              </a:extLst>
            </p:cNvPr>
            <p:cNvSpPr>
              <a:spLocks/>
            </p:cNvSpPr>
            <p:nvPr/>
          </p:nvSpPr>
          <p:spPr bwMode="auto">
            <a:xfrm>
              <a:off x="4156" y="1188"/>
              <a:ext cx="2059" cy="2054"/>
            </a:xfrm>
            <a:custGeom>
              <a:avLst/>
              <a:gdLst>
                <a:gd name="T0" fmla="+- 0 4159 4157"/>
                <a:gd name="T1" fmla="*/ T0 w 2059"/>
                <a:gd name="T2" fmla="+- 0 2139 1189"/>
                <a:gd name="T3" fmla="*/ 2139 h 2054"/>
                <a:gd name="T4" fmla="+- 0 4181 4157"/>
                <a:gd name="T5" fmla="*/ T4 w 2059"/>
                <a:gd name="T6" fmla="+- 0 1991 1189"/>
                <a:gd name="T7" fmla="*/ 1991 h 2054"/>
                <a:gd name="T8" fmla="+- 0 4224 4157"/>
                <a:gd name="T9" fmla="*/ T8 w 2059"/>
                <a:gd name="T10" fmla="+- 0 1850 1189"/>
                <a:gd name="T11" fmla="*/ 1850 h 2054"/>
                <a:gd name="T12" fmla="+- 0 4285 4157"/>
                <a:gd name="T13" fmla="*/ T12 w 2059"/>
                <a:gd name="T14" fmla="+- 0 1718 1189"/>
                <a:gd name="T15" fmla="*/ 1718 h 2054"/>
                <a:gd name="T16" fmla="+- 0 4364 4157"/>
                <a:gd name="T17" fmla="*/ T16 w 2059"/>
                <a:gd name="T18" fmla="+- 0 1598 1189"/>
                <a:gd name="T19" fmla="*/ 1598 h 2054"/>
                <a:gd name="T20" fmla="+- 0 4458 4157"/>
                <a:gd name="T21" fmla="*/ T20 w 2059"/>
                <a:gd name="T22" fmla="+- 0 1489 1189"/>
                <a:gd name="T23" fmla="*/ 1489 h 2054"/>
                <a:gd name="T24" fmla="+- 0 4567 4157"/>
                <a:gd name="T25" fmla="*/ T24 w 2059"/>
                <a:gd name="T26" fmla="+- 0 1395 1189"/>
                <a:gd name="T27" fmla="*/ 1395 h 2054"/>
                <a:gd name="T28" fmla="+- 0 4687 4157"/>
                <a:gd name="T29" fmla="*/ T28 w 2059"/>
                <a:gd name="T30" fmla="+- 0 1317 1189"/>
                <a:gd name="T31" fmla="*/ 1317 h 2054"/>
                <a:gd name="T32" fmla="+- 0 4819 4157"/>
                <a:gd name="T33" fmla="*/ T32 w 2059"/>
                <a:gd name="T34" fmla="+- 0 1256 1189"/>
                <a:gd name="T35" fmla="*/ 1256 h 2054"/>
                <a:gd name="T36" fmla="+- 0 4960 4157"/>
                <a:gd name="T37" fmla="*/ T36 w 2059"/>
                <a:gd name="T38" fmla="+- 0 1213 1189"/>
                <a:gd name="T39" fmla="*/ 1213 h 2054"/>
                <a:gd name="T40" fmla="+- 0 5109 4157"/>
                <a:gd name="T41" fmla="*/ T40 w 2059"/>
                <a:gd name="T42" fmla="+- 0 1192 1189"/>
                <a:gd name="T43" fmla="*/ 1192 h 2054"/>
                <a:gd name="T44" fmla="+- 0 5263 4157"/>
                <a:gd name="T45" fmla="*/ T44 w 2059"/>
                <a:gd name="T46" fmla="+- 0 1192 1189"/>
                <a:gd name="T47" fmla="*/ 1192 h 2054"/>
                <a:gd name="T48" fmla="+- 0 5412 4157"/>
                <a:gd name="T49" fmla="*/ T48 w 2059"/>
                <a:gd name="T50" fmla="+- 0 1213 1189"/>
                <a:gd name="T51" fmla="*/ 1213 h 2054"/>
                <a:gd name="T52" fmla="+- 0 5553 4157"/>
                <a:gd name="T53" fmla="*/ T52 w 2059"/>
                <a:gd name="T54" fmla="+- 0 1256 1189"/>
                <a:gd name="T55" fmla="*/ 1256 h 2054"/>
                <a:gd name="T56" fmla="+- 0 5684 4157"/>
                <a:gd name="T57" fmla="*/ T56 w 2059"/>
                <a:gd name="T58" fmla="+- 0 1317 1189"/>
                <a:gd name="T59" fmla="*/ 1317 h 2054"/>
                <a:gd name="T60" fmla="+- 0 5805 4157"/>
                <a:gd name="T61" fmla="*/ T60 w 2059"/>
                <a:gd name="T62" fmla="+- 0 1395 1189"/>
                <a:gd name="T63" fmla="*/ 1395 h 2054"/>
                <a:gd name="T64" fmla="+- 0 5914 4157"/>
                <a:gd name="T65" fmla="*/ T64 w 2059"/>
                <a:gd name="T66" fmla="+- 0 1489 1189"/>
                <a:gd name="T67" fmla="*/ 1489 h 2054"/>
                <a:gd name="T68" fmla="+- 0 6008 4157"/>
                <a:gd name="T69" fmla="*/ T68 w 2059"/>
                <a:gd name="T70" fmla="+- 0 1598 1189"/>
                <a:gd name="T71" fmla="*/ 1598 h 2054"/>
                <a:gd name="T72" fmla="+- 0 6087 4157"/>
                <a:gd name="T73" fmla="*/ T72 w 2059"/>
                <a:gd name="T74" fmla="+- 0 1718 1189"/>
                <a:gd name="T75" fmla="*/ 1718 h 2054"/>
                <a:gd name="T76" fmla="+- 0 6148 4157"/>
                <a:gd name="T77" fmla="*/ T76 w 2059"/>
                <a:gd name="T78" fmla="+- 0 1850 1189"/>
                <a:gd name="T79" fmla="*/ 1850 h 2054"/>
                <a:gd name="T80" fmla="+- 0 6190 4157"/>
                <a:gd name="T81" fmla="*/ T80 w 2059"/>
                <a:gd name="T82" fmla="+- 0 1991 1189"/>
                <a:gd name="T83" fmla="*/ 1991 h 2054"/>
                <a:gd name="T84" fmla="+- 0 6212 4157"/>
                <a:gd name="T85" fmla="*/ T84 w 2059"/>
                <a:gd name="T86" fmla="+- 0 2139 1189"/>
                <a:gd name="T87" fmla="*/ 2139 h 2054"/>
                <a:gd name="T88" fmla="+- 0 6212 4157"/>
                <a:gd name="T89" fmla="*/ T88 w 2059"/>
                <a:gd name="T90" fmla="+- 0 2292 1189"/>
                <a:gd name="T91" fmla="*/ 2292 h 2054"/>
                <a:gd name="T92" fmla="+- 0 6190 4157"/>
                <a:gd name="T93" fmla="*/ T92 w 2059"/>
                <a:gd name="T94" fmla="+- 0 2441 1189"/>
                <a:gd name="T95" fmla="*/ 2441 h 2054"/>
                <a:gd name="T96" fmla="+- 0 6148 4157"/>
                <a:gd name="T97" fmla="*/ T96 w 2059"/>
                <a:gd name="T98" fmla="+- 0 2582 1189"/>
                <a:gd name="T99" fmla="*/ 2582 h 2054"/>
                <a:gd name="T100" fmla="+- 0 6087 4157"/>
                <a:gd name="T101" fmla="*/ T100 w 2059"/>
                <a:gd name="T102" fmla="+- 0 2713 1189"/>
                <a:gd name="T103" fmla="*/ 2713 h 2054"/>
                <a:gd name="T104" fmla="+- 0 6008 4157"/>
                <a:gd name="T105" fmla="*/ T104 w 2059"/>
                <a:gd name="T106" fmla="+- 0 2834 1189"/>
                <a:gd name="T107" fmla="*/ 2834 h 2054"/>
                <a:gd name="T108" fmla="+- 0 5914 4157"/>
                <a:gd name="T109" fmla="*/ T108 w 2059"/>
                <a:gd name="T110" fmla="+- 0 2942 1189"/>
                <a:gd name="T111" fmla="*/ 2942 h 2054"/>
                <a:gd name="T112" fmla="+- 0 5805 4157"/>
                <a:gd name="T113" fmla="*/ T112 w 2059"/>
                <a:gd name="T114" fmla="+- 0 3036 1189"/>
                <a:gd name="T115" fmla="*/ 3036 h 2054"/>
                <a:gd name="T116" fmla="+- 0 5684 4157"/>
                <a:gd name="T117" fmla="*/ T116 w 2059"/>
                <a:gd name="T118" fmla="+- 0 3114 1189"/>
                <a:gd name="T119" fmla="*/ 3114 h 2054"/>
                <a:gd name="T120" fmla="+- 0 5553 4157"/>
                <a:gd name="T121" fmla="*/ T120 w 2059"/>
                <a:gd name="T122" fmla="+- 0 3176 1189"/>
                <a:gd name="T123" fmla="*/ 3176 h 2054"/>
                <a:gd name="T124" fmla="+- 0 5412 4157"/>
                <a:gd name="T125" fmla="*/ T124 w 2059"/>
                <a:gd name="T126" fmla="+- 0 3218 1189"/>
                <a:gd name="T127" fmla="*/ 3218 h 2054"/>
                <a:gd name="T128" fmla="+- 0 5263 4157"/>
                <a:gd name="T129" fmla="*/ T128 w 2059"/>
                <a:gd name="T130" fmla="+- 0 3240 1189"/>
                <a:gd name="T131" fmla="*/ 3240 h 2054"/>
                <a:gd name="T132" fmla="+- 0 5109 4157"/>
                <a:gd name="T133" fmla="*/ T132 w 2059"/>
                <a:gd name="T134" fmla="+- 0 3240 1189"/>
                <a:gd name="T135" fmla="*/ 3240 h 2054"/>
                <a:gd name="T136" fmla="+- 0 4960 4157"/>
                <a:gd name="T137" fmla="*/ T136 w 2059"/>
                <a:gd name="T138" fmla="+- 0 3218 1189"/>
                <a:gd name="T139" fmla="*/ 3218 h 2054"/>
                <a:gd name="T140" fmla="+- 0 4819 4157"/>
                <a:gd name="T141" fmla="*/ T140 w 2059"/>
                <a:gd name="T142" fmla="+- 0 3176 1189"/>
                <a:gd name="T143" fmla="*/ 3176 h 2054"/>
                <a:gd name="T144" fmla="+- 0 4687 4157"/>
                <a:gd name="T145" fmla="*/ T144 w 2059"/>
                <a:gd name="T146" fmla="+- 0 3114 1189"/>
                <a:gd name="T147" fmla="*/ 3114 h 2054"/>
                <a:gd name="T148" fmla="+- 0 4567 4157"/>
                <a:gd name="T149" fmla="*/ T148 w 2059"/>
                <a:gd name="T150" fmla="+- 0 3036 1189"/>
                <a:gd name="T151" fmla="*/ 3036 h 2054"/>
                <a:gd name="T152" fmla="+- 0 4458 4157"/>
                <a:gd name="T153" fmla="*/ T152 w 2059"/>
                <a:gd name="T154" fmla="+- 0 2942 1189"/>
                <a:gd name="T155" fmla="*/ 2942 h 2054"/>
                <a:gd name="T156" fmla="+- 0 4364 4157"/>
                <a:gd name="T157" fmla="*/ T156 w 2059"/>
                <a:gd name="T158" fmla="+- 0 2834 1189"/>
                <a:gd name="T159" fmla="*/ 2834 h 2054"/>
                <a:gd name="T160" fmla="+- 0 4285 4157"/>
                <a:gd name="T161" fmla="*/ T160 w 2059"/>
                <a:gd name="T162" fmla="+- 0 2713 1189"/>
                <a:gd name="T163" fmla="*/ 2713 h 2054"/>
                <a:gd name="T164" fmla="+- 0 4224 4157"/>
                <a:gd name="T165" fmla="*/ T164 w 2059"/>
                <a:gd name="T166" fmla="+- 0 2582 1189"/>
                <a:gd name="T167" fmla="*/ 2582 h 2054"/>
                <a:gd name="T168" fmla="+- 0 4181 4157"/>
                <a:gd name="T169" fmla="*/ T168 w 2059"/>
                <a:gd name="T170" fmla="+- 0 2441 1189"/>
                <a:gd name="T171" fmla="*/ 2441 h 2054"/>
                <a:gd name="T172" fmla="+- 0 4159 4157"/>
                <a:gd name="T173" fmla="*/ T172 w 2059"/>
                <a:gd name="T174" fmla="+- 0 2292 1189"/>
                <a:gd name="T175" fmla="*/ 2292 h 20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59" h="2054">
                  <a:moveTo>
                    <a:pt x="0" y="1027"/>
                  </a:moveTo>
                  <a:lnTo>
                    <a:pt x="2" y="950"/>
                  </a:lnTo>
                  <a:lnTo>
                    <a:pt x="11" y="875"/>
                  </a:lnTo>
                  <a:lnTo>
                    <a:pt x="24" y="802"/>
                  </a:lnTo>
                  <a:lnTo>
                    <a:pt x="43" y="730"/>
                  </a:lnTo>
                  <a:lnTo>
                    <a:pt x="67" y="661"/>
                  </a:lnTo>
                  <a:lnTo>
                    <a:pt x="95" y="594"/>
                  </a:lnTo>
                  <a:lnTo>
                    <a:pt x="128" y="529"/>
                  </a:lnTo>
                  <a:lnTo>
                    <a:pt x="165" y="467"/>
                  </a:lnTo>
                  <a:lnTo>
                    <a:pt x="207" y="409"/>
                  </a:lnTo>
                  <a:lnTo>
                    <a:pt x="252" y="353"/>
                  </a:lnTo>
                  <a:lnTo>
                    <a:pt x="301" y="300"/>
                  </a:lnTo>
                  <a:lnTo>
                    <a:pt x="354" y="252"/>
                  </a:lnTo>
                  <a:lnTo>
                    <a:pt x="410" y="206"/>
                  </a:lnTo>
                  <a:lnTo>
                    <a:pt x="468" y="165"/>
                  </a:lnTo>
                  <a:lnTo>
                    <a:pt x="530" y="128"/>
                  </a:lnTo>
                  <a:lnTo>
                    <a:pt x="595" y="95"/>
                  </a:lnTo>
                  <a:lnTo>
                    <a:pt x="662" y="67"/>
                  </a:lnTo>
                  <a:lnTo>
                    <a:pt x="732" y="43"/>
                  </a:lnTo>
                  <a:lnTo>
                    <a:pt x="803" y="24"/>
                  </a:lnTo>
                  <a:lnTo>
                    <a:pt x="877" y="11"/>
                  </a:lnTo>
                  <a:lnTo>
                    <a:pt x="952" y="3"/>
                  </a:lnTo>
                  <a:lnTo>
                    <a:pt x="1029" y="0"/>
                  </a:lnTo>
                  <a:lnTo>
                    <a:pt x="1106" y="3"/>
                  </a:lnTo>
                  <a:lnTo>
                    <a:pt x="1181" y="11"/>
                  </a:lnTo>
                  <a:lnTo>
                    <a:pt x="1255" y="24"/>
                  </a:lnTo>
                  <a:lnTo>
                    <a:pt x="1326" y="43"/>
                  </a:lnTo>
                  <a:lnTo>
                    <a:pt x="1396" y="67"/>
                  </a:lnTo>
                  <a:lnTo>
                    <a:pt x="1463" y="95"/>
                  </a:lnTo>
                  <a:lnTo>
                    <a:pt x="1527" y="128"/>
                  </a:lnTo>
                  <a:lnTo>
                    <a:pt x="1589" y="165"/>
                  </a:lnTo>
                  <a:lnTo>
                    <a:pt x="1648" y="206"/>
                  </a:lnTo>
                  <a:lnTo>
                    <a:pt x="1704" y="252"/>
                  </a:lnTo>
                  <a:lnTo>
                    <a:pt x="1757" y="300"/>
                  </a:lnTo>
                  <a:lnTo>
                    <a:pt x="1806" y="353"/>
                  </a:lnTo>
                  <a:lnTo>
                    <a:pt x="1851" y="409"/>
                  </a:lnTo>
                  <a:lnTo>
                    <a:pt x="1892" y="467"/>
                  </a:lnTo>
                  <a:lnTo>
                    <a:pt x="1930" y="529"/>
                  </a:lnTo>
                  <a:lnTo>
                    <a:pt x="1963" y="594"/>
                  </a:lnTo>
                  <a:lnTo>
                    <a:pt x="1991" y="661"/>
                  </a:lnTo>
                  <a:lnTo>
                    <a:pt x="2015" y="730"/>
                  </a:lnTo>
                  <a:lnTo>
                    <a:pt x="2033" y="802"/>
                  </a:lnTo>
                  <a:lnTo>
                    <a:pt x="2047" y="875"/>
                  </a:lnTo>
                  <a:lnTo>
                    <a:pt x="2055" y="950"/>
                  </a:lnTo>
                  <a:lnTo>
                    <a:pt x="2058" y="1027"/>
                  </a:lnTo>
                  <a:lnTo>
                    <a:pt x="2055" y="1103"/>
                  </a:lnTo>
                  <a:lnTo>
                    <a:pt x="2047" y="1178"/>
                  </a:lnTo>
                  <a:lnTo>
                    <a:pt x="2033" y="1252"/>
                  </a:lnTo>
                  <a:lnTo>
                    <a:pt x="2015" y="1323"/>
                  </a:lnTo>
                  <a:lnTo>
                    <a:pt x="1991" y="1393"/>
                  </a:lnTo>
                  <a:lnTo>
                    <a:pt x="1963" y="1460"/>
                  </a:lnTo>
                  <a:lnTo>
                    <a:pt x="1930" y="1524"/>
                  </a:lnTo>
                  <a:lnTo>
                    <a:pt x="1892" y="1586"/>
                  </a:lnTo>
                  <a:lnTo>
                    <a:pt x="1851" y="1645"/>
                  </a:lnTo>
                  <a:lnTo>
                    <a:pt x="1806" y="1700"/>
                  </a:lnTo>
                  <a:lnTo>
                    <a:pt x="1757" y="1753"/>
                  </a:lnTo>
                  <a:lnTo>
                    <a:pt x="1704" y="1802"/>
                  </a:lnTo>
                  <a:lnTo>
                    <a:pt x="1648" y="1847"/>
                  </a:lnTo>
                  <a:lnTo>
                    <a:pt x="1589" y="1888"/>
                  </a:lnTo>
                  <a:lnTo>
                    <a:pt x="1527" y="1925"/>
                  </a:lnTo>
                  <a:lnTo>
                    <a:pt x="1463" y="1958"/>
                  </a:lnTo>
                  <a:lnTo>
                    <a:pt x="1396" y="1987"/>
                  </a:lnTo>
                  <a:lnTo>
                    <a:pt x="1326" y="2010"/>
                  </a:lnTo>
                  <a:lnTo>
                    <a:pt x="1255" y="2029"/>
                  </a:lnTo>
                  <a:lnTo>
                    <a:pt x="1181" y="2043"/>
                  </a:lnTo>
                  <a:lnTo>
                    <a:pt x="1106" y="2051"/>
                  </a:lnTo>
                  <a:lnTo>
                    <a:pt x="1029" y="2054"/>
                  </a:lnTo>
                  <a:lnTo>
                    <a:pt x="952" y="2051"/>
                  </a:lnTo>
                  <a:lnTo>
                    <a:pt x="877" y="2043"/>
                  </a:lnTo>
                  <a:lnTo>
                    <a:pt x="803" y="2029"/>
                  </a:lnTo>
                  <a:lnTo>
                    <a:pt x="732" y="2010"/>
                  </a:lnTo>
                  <a:lnTo>
                    <a:pt x="662" y="1987"/>
                  </a:lnTo>
                  <a:lnTo>
                    <a:pt x="595" y="1958"/>
                  </a:lnTo>
                  <a:lnTo>
                    <a:pt x="530" y="1925"/>
                  </a:lnTo>
                  <a:lnTo>
                    <a:pt x="468" y="1888"/>
                  </a:lnTo>
                  <a:lnTo>
                    <a:pt x="410" y="1847"/>
                  </a:lnTo>
                  <a:lnTo>
                    <a:pt x="354" y="1802"/>
                  </a:lnTo>
                  <a:lnTo>
                    <a:pt x="301" y="1753"/>
                  </a:lnTo>
                  <a:lnTo>
                    <a:pt x="252" y="1700"/>
                  </a:lnTo>
                  <a:lnTo>
                    <a:pt x="207" y="1645"/>
                  </a:lnTo>
                  <a:lnTo>
                    <a:pt x="165" y="1586"/>
                  </a:lnTo>
                  <a:lnTo>
                    <a:pt x="128" y="1524"/>
                  </a:lnTo>
                  <a:lnTo>
                    <a:pt x="95" y="1460"/>
                  </a:lnTo>
                  <a:lnTo>
                    <a:pt x="67" y="1393"/>
                  </a:lnTo>
                  <a:lnTo>
                    <a:pt x="43" y="1323"/>
                  </a:lnTo>
                  <a:lnTo>
                    <a:pt x="24" y="1252"/>
                  </a:lnTo>
                  <a:lnTo>
                    <a:pt x="11" y="1178"/>
                  </a:lnTo>
                  <a:lnTo>
                    <a:pt x="2" y="1103"/>
                  </a:lnTo>
                  <a:lnTo>
                    <a:pt x="0" y="1027"/>
                  </a:lnTo>
                  <a:close/>
                </a:path>
              </a:pathLst>
            </a:custGeom>
            <a:noFill/>
            <a:ln w="12511">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18" name="Text Box 11">
              <a:extLst>
                <a:ext uri="{FF2B5EF4-FFF2-40B4-BE49-F238E27FC236}">
                  <a16:creationId xmlns:a16="http://schemas.microsoft.com/office/drawing/2014/main" id="{CA84F196-3708-9EAD-A07D-5A14339363BB}"/>
                </a:ext>
              </a:extLst>
            </p:cNvPr>
            <p:cNvSpPr txBox="1">
              <a:spLocks noChangeArrowheads="1"/>
            </p:cNvSpPr>
            <p:nvPr/>
          </p:nvSpPr>
          <p:spPr bwMode="auto">
            <a:xfrm>
              <a:off x="5352" y="848"/>
              <a:ext cx="150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1430" algn="ctr">
                <a:lnSpc>
                  <a:spcPts val="765"/>
                </a:lnSpc>
                <a:spcAft>
                  <a:spcPts val="0"/>
                </a:spcAft>
              </a:pPr>
              <a:r>
                <a:rPr lang="en-GB" sz="1600" b="1" spc="-5" dirty="0">
                  <a:solidFill>
                    <a:srgbClr val="FFFFFF"/>
                  </a:solidFill>
                  <a:effectLst/>
                  <a:latin typeface="Times New Roman" panose="02020603050405020304" pitchFamily="18" charset="0"/>
                  <a:ea typeface="Times New Roman" panose="02020603050405020304" pitchFamily="18" charset="0"/>
                </a:rPr>
                <a:t>Taxonomy</a:t>
              </a:r>
              <a:r>
                <a:rPr lang="en-GB" sz="1600" b="1" spc="-40" dirty="0">
                  <a:solidFill>
                    <a:srgbClr val="FFFFFF"/>
                  </a:solidFill>
                  <a:effectLst/>
                  <a:latin typeface="Times New Roman" panose="02020603050405020304" pitchFamily="18" charset="0"/>
                  <a:ea typeface="Times New Roman" panose="02020603050405020304" pitchFamily="18" charset="0"/>
                </a:rPr>
                <a:t> </a:t>
              </a:r>
              <a:r>
                <a:rPr lang="en-GB" sz="1600" b="1" spc="-5" dirty="0">
                  <a:solidFill>
                    <a:srgbClr val="FFFFFF"/>
                  </a:solidFill>
                  <a:effectLst/>
                  <a:latin typeface="Times New Roman" panose="02020603050405020304" pitchFamily="18" charset="0"/>
                  <a:ea typeface="Times New Roman" panose="02020603050405020304" pitchFamily="18" charset="0"/>
                </a:rPr>
                <a:t>regulation</a:t>
              </a:r>
              <a:r>
                <a:rPr lang="en-GB" sz="1600" b="1" spc="-40" dirty="0">
                  <a:solidFill>
                    <a:srgbClr val="FFFFFF"/>
                  </a:solidFill>
                  <a:effectLst/>
                  <a:latin typeface="Times New Roman" panose="02020603050405020304" pitchFamily="18" charset="0"/>
                  <a:ea typeface="Times New Roman" panose="02020603050405020304" pitchFamily="18" charset="0"/>
                </a:rPr>
                <a:t> </a:t>
              </a:r>
              <a:r>
                <a:rPr lang="en-GB" sz="1600" b="1" spc="-5" dirty="0">
                  <a:solidFill>
                    <a:srgbClr val="FFFFFF"/>
                  </a:solidFill>
                  <a:effectLst/>
                  <a:latin typeface="Times New Roman" panose="02020603050405020304" pitchFamily="18" charset="0"/>
                  <a:ea typeface="Times New Roman" panose="02020603050405020304" pitchFamily="18" charset="0"/>
                </a:rPr>
                <a:t>–</a:t>
              </a:r>
              <a:endParaRPr lang="en-SK" sz="1600" dirty="0">
                <a:effectLst/>
                <a:latin typeface="Times New Roman" panose="02020603050405020304" pitchFamily="18" charset="0"/>
                <a:ea typeface="Times New Roman" panose="02020603050405020304" pitchFamily="18" charset="0"/>
              </a:endParaRPr>
            </a:p>
            <a:p>
              <a:pPr marL="287655" marR="299085" algn="ctr">
                <a:lnSpc>
                  <a:spcPts val="885"/>
                </a:lnSpc>
                <a:spcAft>
                  <a:spcPts val="0"/>
                </a:spcAft>
              </a:pPr>
              <a:r>
                <a:rPr lang="en-GB" sz="1600" b="1" dirty="0">
                  <a:solidFill>
                    <a:srgbClr val="FFFFFF"/>
                  </a:solidFill>
                  <a:effectLst/>
                  <a:latin typeface="Times New Roman" panose="02020603050405020304" pitchFamily="18" charset="0"/>
                  <a:ea typeface="Times New Roman" panose="02020603050405020304" pitchFamily="18" charset="0"/>
                </a:rPr>
                <a:t>Article</a:t>
              </a:r>
              <a:r>
                <a:rPr lang="en-GB" sz="1600" b="1" spc="-1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8</a:t>
              </a:r>
              <a:endParaRPr lang="en-SK" sz="1600" dirty="0">
                <a:effectLst/>
                <a:latin typeface="Times New Roman" panose="02020603050405020304" pitchFamily="18" charset="0"/>
                <a:ea typeface="Times New Roman" panose="02020603050405020304" pitchFamily="18" charset="0"/>
              </a:endParaRPr>
            </a:p>
          </p:txBody>
        </p:sp>
        <p:sp>
          <p:nvSpPr>
            <p:cNvPr id="19" name="Text Box 12">
              <a:extLst>
                <a:ext uri="{FF2B5EF4-FFF2-40B4-BE49-F238E27FC236}">
                  <a16:creationId xmlns:a16="http://schemas.microsoft.com/office/drawing/2014/main" id="{BA35CA81-3363-978D-F9D9-702E4B9DD768}"/>
                </a:ext>
              </a:extLst>
            </p:cNvPr>
            <p:cNvSpPr txBox="1">
              <a:spLocks noChangeArrowheads="1"/>
            </p:cNvSpPr>
            <p:nvPr/>
          </p:nvSpPr>
          <p:spPr bwMode="auto">
            <a:xfrm>
              <a:off x="4192" y="1723"/>
              <a:ext cx="1160"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54940" marR="165735" algn="ctr">
                <a:lnSpc>
                  <a:spcPts val="765"/>
                </a:lnSpc>
                <a:spcAft>
                  <a:spcPts val="0"/>
                </a:spcAft>
              </a:pPr>
              <a:r>
                <a:rPr lang="en-GB" sz="1600" b="1" dirty="0">
                  <a:solidFill>
                    <a:srgbClr val="FFFFFF"/>
                  </a:solidFill>
                  <a:effectLst/>
                  <a:latin typeface="Times New Roman" panose="02020603050405020304" pitchFamily="18" charset="0"/>
                  <a:ea typeface="Times New Roman" panose="02020603050405020304" pitchFamily="18" charset="0"/>
                </a:rPr>
                <a:t>CRR</a:t>
              </a:r>
              <a:endParaRPr lang="en-SK" sz="1600" dirty="0">
                <a:effectLst/>
                <a:latin typeface="Times New Roman" panose="02020603050405020304" pitchFamily="18" charset="0"/>
                <a:ea typeface="Times New Roman" panose="02020603050405020304" pitchFamily="18" charset="0"/>
              </a:endParaRPr>
            </a:p>
            <a:p>
              <a:pPr marR="11430" indent="635" algn="ctr">
                <a:lnSpc>
                  <a:spcPct val="95000"/>
                </a:lnSpc>
              </a:pPr>
              <a:r>
                <a:rPr lang="en-GB" sz="1600" b="1" dirty="0">
                  <a:solidFill>
                    <a:srgbClr val="FFFFFF"/>
                  </a:solidFill>
                  <a:effectLst/>
                  <a:latin typeface="Times New Roman" panose="02020603050405020304" pitchFamily="18" charset="0"/>
                  <a:ea typeface="Times New Roman" panose="02020603050405020304" pitchFamily="18" charset="0"/>
                </a:rPr>
                <a:t>disclosure</a:t>
              </a:r>
              <a:r>
                <a:rPr lang="en-GB" sz="1600" b="1" spc="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of</a:t>
              </a:r>
              <a:r>
                <a:rPr lang="en-GB" sz="1600" b="1" spc="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prudential</a:t>
              </a:r>
              <a:r>
                <a:rPr lang="en-GB" sz="1600" b="1" spc="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information</a:t>
              </a:r>
              <a:r>
                <a:rPr lang="en-GB" sz="1600" b="1" spc="-16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on</a:t>
              </a:r>
              <a:r>
                <a:rPr lang="en-GB" sz="1600" b="1" spc="-4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ESG</a:t>
              </a:r>
              <a:r>
                <a:rPr lang="en-GB" sz="1600" b="1" spc="-40"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risks</a:t>
              </a:r>
              <a:endParaRPr lang="en-SK" sz="1600" dirty="0">
                <a:effectLst/>
                <a:latin typeface="Times New Roman" panose="02020603050405020304" pitchFamily="18" charset="0"/>
                <a:ea typeface="Times New Roman" panose="02020603050405020304" pitchFamily="18" charset="0"/>
              </a:endParaRPr>
            </a:p>
          </p:txBody>
        </p:sp>
        <p:sp>
          <p:nvSpPr>
            <p:cNvPr id="20" name="Text Box 13">
              <a:extLst>
                <a:ext uri="{FF2B5EF4-FFF2-40B4-BE49-F238E27FC236}">
                  <a16:creationId xmlns:a16="http://schemas.microsoft.com/office/drawing/2014/main" id="{6B06301C-910C-EEF5-D40F-F3DE84D5E698}"/>
                </a:ext>
              </a:extLst>
            </p:cNvPr>
            <p:cNvSpPr txBox="1">
              <a:spLocks noChangeArrowheads="1"/>
            </p:cNvSpPr>
            <p:nvPr/>
          </p:nvSpPr>
          <p:spPr bwMode="auto">
            <a:xfrm>
              <a:off x="6591" y="1878"/>
              <a:ext cx="1412"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510" marR="27305" algn="ctr">
                <a:lnSpc>
                  <a:spcPts val="765"/>
                </a:lnSpc>
                <a:spcAft>
                  <a:spcPts val="0"/>
                </a:spcAft>
              </a:pPr>
              <a:r>
                <a:rPr lang="en-GB" sz="1600" b="1" dirty="0">
                  <a:solidFill>
                    <a:srgbClr val="FFFFFF"/>
                  </a:solidFill>
                  <a:effectLst/>
                  <a:latin typeface="Times New Roman" panose="02020603050405020304" pitchFamily="18" charset="0"/>
                  <a:ea typeface="Times New Roman" panose="02020603050405020304" pitchFamily="18" charset="0"/>
                </a:rPr>
                <a:t>NFRD</a:t>
              </a:r>
              <a:r>
                <a:rPr lang="en-GB" sz="1600" b="1" spc="-1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and</a:t>
              </a:r>
              <a:endParaRPr lang="en-SK" sz="1600" dirty="0">
                <a:effectLst/>
                <a:latin typeface="Times New Roman" panose="02020603050405020304" pitchFamily="18" charset="0"/>
                <a:ea typeface="Times New Roman" panose="02020603050405020304" pitchFamily="18" charset="0"/>
              </a:endParaRPr>
            </a:p>
            <a:p>
              <a:pPr marR="11430" indent="635" algn="ctr">
                <a:lnSpc>
                  <a:spcPct val="95000"/>
                </a:lnSpc>
                <a:spcAft>
                  <a:spcPts val="0"/>
                </a:spcAft>
              </a:pPr>
              <a:r>
                <a:rPr lang="en-GB" sz="1600" b="1" dirty="0">
                  <a:solidFill>
                    <a:srgbClr val="FFFFFF"/>
                  </a:solidFill>
                  <a:effectLst/>
                  <a:latin typeface="Times New Roman" panose="02020603050405020304" pitchFamily="18" charset="0"/>
                  <a:ea typeface="Times New Roman" panose="02020603050405020304" pitchFamily="18" charset="0"/>
                </a:rPr>
                <a:t>COM non-</a:t>
              </a:r>
              <a:r>
                <a:rPr lang="en-GB" sz="1600" b="1" spc="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binding GL</a:t>
              </a:r>
              <a:r>
                <a:rPr lang="en-GB" sz="1600" b="1" spc="5" dirty="0">
                  <a:solidFill>
                    <a:srgbClr val="FFFFFF"/>
                  </a:solidFill>
                  <a:effectLst/>
                  <a:latin typeface="Times New Roman" panose="02020603050405020304" pitchFamily="18" charset="0"/>
                  <a:ea typeface="Times New Roman" panose="02020603050405020304" pitchFamily="18" charset="0"/>
                </a:rPr>
                <a:t> </a:t>
              </a:r>
              <a:r>
                <a:rPr lang="en-GB" sz="1600" b="1" spc="-5" dirty="0">
                  <a:solidFill>
                    <a:srgbClr val="FFFFFF"/>
                  </a:solidFill>
                  <a:effectLst/>
                  <a:latin typeface="Times New Roman" panose="02020603050405020304" pitchFamily="18" charset="0"/>
                  <a:ea typeface="Times New Roman" panose="02020603050405020304" pitchFamily="18" charset="0"/>
                </a:rPr>
                <a:t>on climate-</a:t>
              </a:r>
              <a:r>
                <a:rPr lang="en-GB" sz="1600" b="1" spc="-16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related</a:t>
              </a:r>
              <a:r>
                <a:rPr lang="en-GB" sz="1600" b="1" spc="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reporting</a:t>
              </a:r>
              <a:endParaRPr lang="en-SK" sz="1600" dirty="0">
                <a:effectLst/>
                <a:latin typeface="Times New Roman" panose="02020603050405020304" pitchFamily="18" charset="0"/>
                <a:ea typeface="Times New Roman" panose="02020603050405020304" pitchFamily="18" charset="0"/>
              </a:endParaRPr>
            </a:p>
          </p:txBody>
        </p:sp>
        <p:sp>
          <p:nvSpPr>
            <p:cNvPr id="21" name="Text Box 14">
              <a:extLst>
                <a:ext uri="{FF2B5EF4-FFF2-40B4-BE49-F238E27FC236}">
                  <a16:creationId xmlns:a16="http://schemas.microsoft.com/office/drawing/2014/main" id="{EB8368F8-A032-0150-DDF9-A1C579543585}"/>
                </a:ext>
              </a:extLst>
            </p:cNvPr>
            <p:cNvSpPr txBox="1">
              <a:spLocks noChangeArrowheads="1"/>
            </p:cNvSpPr>
            <p:nvPr/>
          </p:nvSpPr>
          <p:spPr bwMode="auto">
            <a:xfrm>
              <a:off x="5466" y="3274"/>
              <a:ext cx="12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lnSpc>
                  <a:spcPct val="150000"/>
                </a:lnSpc>
              </a:pPr>
              <a:r>
                <a:rPr lang="en-GB" sz="1600" b="1" dirty="0">
                  <a:solidFill>
                    <a:srgbClr val="FFFFFF"/>
                  </a:solidFill>
                  <a:effectLst/>
                  <a:latin typeface="Times New Roman" panose="02020603050405020304" pitchFamily="18" charset="0"/>
                  <a:ea typeface="Times New Roman" panose="02020603050405020304" pitchFamily="18" charset="0"/>
                </a:rPr>
                <a:t>SFDR</a:t>
              </a:r>
              <a:r>
                <a:rPr lang="en-GB" sz="1600" b="1" spc="-1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and Joint</a:t>
              </a:r>
              <a:endParaRPr lang="en-SK" sz="1600" dirty="0">
                <a:effectLst/>
                <a:latin typeface="Times New Roman" panose="02020603050405020304" pitchFamily="18" charset="0"/>
                <a:ea typeface="Times New Roman" panose="02020603050405020304" pitchFamily="18" charset="0"/>
              </a:endParaRPr>
            </a:p>
            <a:p>
              <a:pPr marL="31750" algn="just">
                <a:lnSpc>
                  <a:spcPct val="150000"/>
                </a:lnSpc>
              </a:pPr>
              <a:r>
                <a:rPr lang="en-GB" sz="1600" b="1" dirty="0">
                  <a:solidFill>
                    <a:srgbClr val="FFFFFF"/>
                  </a:solidFill>
                  <a:effectLst/>
                  <a:latin typeface="Times New Roman" panose="02020603050405020304" pitchFamily="18" charset="0"/>
                  <a:ea typeface="Times New Roman" panose="02020603050405020304" pitchFamily="18" charset="0"/>
                </a:rPr>
                <a:t>ESAs</a:t>
              </a:r>
              <a:r>
                <a:rPr lang="en-GB" sz="1600" b="1" spc="-25" dirty="0">
                  <a:solidFill>
                    <a:srgbClr val="FFFFFF"/>
                  </a:solidFill>
                  <a:effectLst/>
                  <a:latin typeface="Times New Roman" panose="02020603050405020304" pitchFamily="18" charset="0"/>
                  <a:ea typeface="Times New Roman" panose="02020603050405020304" pitchFamily="18" charset="0"/>
                </a:rPr>
                <a:t> </a:t>
              </a:r>
              <a:r>
                <a:rPr lang="en-GB" sz="1600" b="1" dirty="0">
                  <a:solidFill>
                    <a:srgbClr val="FFFFFF"/>
                  </a:solidFill>
                  <a:effectLst/>
                  <a:latin typeface="Times New Roman" panose="02020603050405020304" pitchFamily="18" charset="0"/>
                  <a:ea typeface="Times New Roman" panose="02020603050405020304" pitchFamily="18" charset="0"/>
                </a:rPr>
                <a:t>RTS</a:t>
              </a:r>
              <a:endParaRPr lang="en-SK" sz="1600" dirty="0">
                <a:effectLst/>
                <a:latin typeface="Times New Roman" panose="02020603050405020304" pitchFamily="18" charset="0"/>
                <a:ea typeface="Times New Roman" panose="02020603050405020304" pitchFamily="18" charset="0"/>
              </a:endParaRPr>
            </a:p>
          </p:txBody>
        </p:sp>
      </p:grpSp>
      <p:cxnSp>
        <p:nvCxnSpPr>
          <p:cNvPr id="24" name="Прямая соединительная линия 8">
            <a:extLst>
              <a:ext uri="{FF2B5EF4-FFF2-40B4-BE49-F238E27FC236}">
                <a16:creationId xmlns:a16="http://schemas.microsoft.com/office/drawing/2014/main" id="{7FF0F265-DAB1-C85B-82E2-A15BC816F1E4}"/>
              </a:ext>
            </a:extLst>
          </p:cNvPr>
          <p:cNvCxnSpPr>
            <a:cxnSpLocks/>
          </p:cNvCxnSpPr>
          <p:nvPr/>
        </p:nvCxnSpPr>
        <p:spPr>
          <a:xfrm flipH="1">
            <a:off x="312347" y="863784"/>
            <a:ext cx="11586728"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06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EAA592-EA1A-4240-81A5-D1FA4498C953}"/>
              </a:ext>
            </a:extLst>
          </p:cNvPr>
          <p:cNvSpPr txBox="1"/>
          <p:nvPr/>
        </p:nvSpPr>
        <p:spPr>
          <a:xfrm>
            <a:off x="210272" y="623233"/>
            <a:ext cx="10189322" cy="5917004"/>
          </a:xfrm>
          <a:prstGeom prst="rect">
            <a:avLst/>
          </a:prstGeom>
          <a:noFill/>
        </p:spPr>
        <p:txBody>
          <a:bodyPr wrap="square" rtlCol="0">
            <a:spAutoFit/>
          </a:bodyPr>
          <a:lstStyle/>
          <a:p>
            <a:pPr>
              <a:spcBef>
                <a:spcPts val="600"/>
              </a:spcBef>
              <a:spcAft>
                <a:spcPts val="600"/>
              </a:spcAft>
            </a:pPr>
            <a:endParaRPr lang="ru-RU" sz="1050" dirty="0">
              <a:solidFill>
                <a:schemeClr val="tx1">
                  <a:lumMod val="65000"/>
                  <a:lumOff val="35000"/>
                </a:schemeClr>
              </a:solidFill>
              <a:latin typeface="Century Gothic" panose="020B0502020202020204" pitchFamily="34" charset="0"/>
            </a:endParaRPr>
          </a:p>
          <a:p>
            <a:pPr marL="457200" indent="-457200">
              <a:spcBef>
                <a:spcPts val="600"/>
              </a:spcBef>
              <a:spcAft>
                <a:spcPts val="600"/>
              </a:spcAft>
              <a:buFont typeface="Arial" panose="020B0604020202020204" pitchFamily="34" charset="0"/>
              <a:buChar char="•"/>
            </a:pPr>
            <a:r>
              <a:rPr lang="en-US" sz="2800" b="1" dirty="0">
                <a:solidFill>
                  <a:schemeClr val="tx1">
                    <a:lumMod val="65000"/>
                    <a:lumOff val="35000"/>
                  </a:schemeClr>
                </a:solidFill>
              </a:rPr>
              <a:t>Corporate Sustainability Reporting Directive (CSRD)</a:t>
            </a:r>
            <a:endParaRPr lang="en-VI" sz="2800" b="1" dirty="0">
              <a:solidFill>
                <a:schemeClr val="tx1">
                  <a:lumMod val="65000"/>
                  <a:lumOff val="35000"/>
                </a:schemeClr>
              </a:solidFill>
            </a:endParaRPr>
          </a:p>
          <a:p>
            <a:pPr marL="914400" lvl="1" indent="-457200">
              <a:spcBef>
                <a:spcPts val="600"/>
              </a:spcBef>
              <a:spcAft>
                <a:spcPts val="600"/>
              </a:spcAft>
              <a:buFont typeface="Arial" panose="020B0604020202020204" pitchFamily="34" charset="0"/>
              <a:buChar char="•"/>
            </a:pPr>
            <a:r>
              <a:rPr lang="en-US" sz="2800" dirty="0">
                <a:solidFill>
                  <a:schemeClr val="tx1">
                    <a:lumMod val="65000"/>
                    <a:lumOff val="35000"/>
                  </a:schemeClr>
                </a:solidFill>
              </a:rPr>
              <a:t>50,000 large companies, including all financial institutions, must disclose climate information, Paris-</a:t>
            </a:r>
            <a:r>
              <a:rPr lang="en-US" sz="2800" dirty="0" err="1">
                <a:solidFill>
                  <a:schemeClr val="tx1">
                    <a:lumMod val="65000"/>
                    <a:lumOff val="35000"/>
                  </a:schemeClr>
                </a:solidFill>
              </a:rPr>
              <a:t>alligned</a:t>
            </a:r>
            <a:r>
              <a:rPr lang="en-US" sz="2800" dirty="0">
                <a:solidFill>
                  <a:schemeClr val="tx1">
                    <a:lumMod val="65000"/>
                    <a:lumOff val="35000"/>
                  </a:schemeClr>
                </a:solidFill>
              </a:rPr>
              <a:t> carbon emission reduction targets and actions</a:t>
            </a:r>
          </a:p>
          <a:p>
            <a:pPr marL="457200" indent="-457200">
              <a:spcBef>
                <a:spcPts val="600"/>
              </a:spcBef>
              <a:spcAft>
                <a:spcPts val="600"/>
              </a:spcAft>
              <a:buFont typeface="Arial" panose="020B0604020202020204" pitchFamily="34" charset="0"/>
              <a:buChar char="•"/>
            </a:pPr>
            <a:r>
              <a:rPr lang="en-US" sz="2800" b="1" dirty="0">
                <a:solidFill>
                  <a:schemeClr val="tx1">
                    <a:lumMod val="65000"/>
                    <a:lumOff val="35000"/>
                  </a:schemeClr>
                </a:solidFill>
              </a:rPr>
              <a:t>EU Taxonomy Regulation </a:t>
            </a:r>
            <a:endParaRPr lang="en-VI" sz="2800" b="1" dirty="0">
              <a:solidFill>
                <a:schemeClr val="tx1">
                  <a:lumMod val="65000"/>
                  <a:lumOff val="35000"/>
                </a:schemeClr>
              </a:solidFill>
            </a:endParaRPr>
          </a:p>
          <a:p>
            <a:pPr marL="914400" lvl="1" indent="-457200">
              <a:spcBef>
                <a:spcPts val="600"/>
              </a:spcBef>
              <a:spcAft>
                <a:spcPts val="600"/>
              </a:spcAft>
              <a:buFont typeface="Arial" panose="020B0604020202020204" pitchFamily="34" charset="0"/>
              <a:buChar char="•"/>
            </a:pPr>
            <a:r>
              <a:rPr lang="en-US" sz="2800" dirty="0">
                <a:solidFill>
                  <a:schemeClr val="tx1">
                    <a:lumMod val="65000"/>
                    <a:lumOff val="35000"/>
                  </a:schemeClr>
                </a:solidFill>
              </a:rPr>
              <a:t>Mandate</a:t>
            </a:r>
            <a:r>
              <a:rPr lang="en-VI" sz="2800" dirty="0">
                <a:solidFill>
                  <a:schemeClr val="tx1">
                    <a:lumMod val="65000"/>
                    <a:lumOff val="35000"/>
                  </a:schemeClr>
                </a:solidFill>
              </a:rPr>
              <a:t>s</a:t>
            </a:r>
            <a:r>
              <a:rPr lang="en-US" sz="2800" dirty="0">
                <a:solidFill>
                  <a:schemeClr val="tx1">
                    <a:lumMod val="65000"/>
                    <a:lumOff val="35000"/>
                  </a:schemeClr>
                </a:solidFill>
              </a:rPr>
              <a:t> all financial institutions to disclose </a:t>
            </a:r>
            <a:r>
              <a:rPr lang="en-GB" sz="2800" dirty="0">
                <a:solidFill>
                  <a:schemeClr val="tx1">
                    <a:lumMod val="65000"/>
                    <a:lumOff val="35000"/>
                  </a:schemeClr>
                </a:solidFill>
              </a:rPr>
              <a:t>how and to what extent their activities are associated with environmentally sustainable economic activities </a:t>
            </a:r>
          </a:p>
          <a:p>
            <a:pPr marL="457200" indent="-457200">
              <a:spcBef>
                <a:spcPts val="600"/>
              </a:spcBef>
              <a:spcAft>
                <a:spcPts val="600"/>
              </a:spcAft>
              <a:buFont typeface="Arial" panose="020B0604020202020204" pitchFamily="34" charset="0"/>
              <a:buChar char="•"/>
            </a:pPr>
            <a:r>
              <a:rPr lang="en-GB" sz="2800" b="1" dirty="0">
                <a:solidFill>
                  <a:schemeClr val="tx1">
                    <a:lumMod val="65000"/>
                    <a:lumOff val="35000"/>
                  </a:schemeClr>
                </a:solidFill>
              </a:rPr>
              <a:t>European Banking Authority</a:t>
            </a:r>
            <a:r>
              <a:rPr lang="en-GB" sz="2800" dirty="0">
                <a:solidFill>
                  <a:schemeClr val="tx1">
                    <a:lumMod val="65000"/>
                    <a:lumOff val="35000"/>
                  </a:schemeClr>
                </a:solidFill>
              </a:rPr>
              <a:t> </a:t>
            </a:r>
            <a:endParaRPr lang="en-VI" sz="2800" dirty="0">
              <a:solidFill>
                <a:schemeClr val="tx1">
                  <a:lumMod val="65000"/>
                  <a:lumOff val="35000"/>
                </a:schemeClr>
              </a:solidFill>
            </a:endParaRPr>
          </a:p>
          <a:p>
            <a:pPr marL="914400" lvl="1" indent="-457200">
              <a:spcBef>
                <a:spcPts val="600"/>
              </a:spcBef>
              <a:spcAft>
                <a:spcPts val="600"/>
              </a:spcAft>
              <a:buFont typeface="Arial" panose="020B0604020202020204" pitchFamily="34" charset="0"/>
              <a:buChar char="•"/>
            </a:pPr>
            <a:r>
              <a:rPr lang="en-GB" sz="2800" dirty="0">
                <a:solidFill>
                  <a:schemeClr val="tx1">
                    <a:lumMod val="65000"/>
                    <a:lumOff val="35000"/>
                  </a:schemeClr>
                </a:solidFill>
              </a:rPr>
              <a:t>Pillar 3 </a:t>
            </a:r>
            <a:r>
              <a:rPr lang="en-VI" sz="2800" dirty="0">
                <a:solidFill>
                  <a:schemeClr val="tx1">
                    <a:lumMod val="65000"/>
                    <a:lumOff val="35000"/>
                  </a:schemeClr>
                </a:solidFill>
              </a:rPr>
              <a:t>requires</a:t>
            </a:r>
            <a:r>
              <a:rPr lang="en-GB" sz="2800" dirty="0">
                <a:solidFill>
                  <a:schemeClr val="tx1">
                    <a:lumMod val="65000"/>
                    <a:lumOff val="35000"/>
                  </a:schemeClr>
                </a:solidFill>
              </a:rPr>
              <a:t> financial institutions to disclose quantitative information and KPIs on climate change mitigating measures </a:t>
            </a:r>
          </a:p>
        </p:txBody>
      </p:sp>
      <p:pic>
        <p:nvPicPr>
          <p:cNvPr id="10" name="Picture 9">
            <a:extLst>
              <a:ext uri="{FF2B5EF4-FFF2-40B4-BE49-F238E27FC236}">
                <a16:creationId xmlns:a16="http://schemas.microsoft.com/office/drawing/2014/main" id="{EF312A9C-C391-71F5-F460-8882597CA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6184" y="4770972"/>
            <a:ext cx="1413229" cy="2148309"/>
          </a:xfrm>
          <a:prstGeom prst="rect">
            <a:avLst/>
          </a:prstGeom>
        </p:spPr>
      </p:pic>
      <p:pic>
        <p:nvPicPr>
          <p:cNvPr id="11" name="Picture 2" descr="Bildergebnis für eu taxonomy technical report">
            <a:extLst>
              <a:ext uri="{FF2B5EF4-FFF2-40B4-BE49-F238E27FC236}">
                <a16:creationId xmlns:a16="http://schemas.microsoft.com/office/drawing/2014/main" id="{4BC39B6A-AC2C-6F64-0148-68BB0A34EAD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70094" y="2875378"/>
            <a:ext cx="1429319" cy="19082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DD54179-11B3-F90F-23D0-93CEC93771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70094" y="1012873"/>
            <a:ext cx="1311634" cy="1814663"/>
          </a:xfrm>
          <a:prstGeom prst="rect">
            <a:avLst/>
          </a:prstGeom>
        </p:spPr>
      </p:pic>
      <p:sp>
        <p:nvSpPr>
          <p:cNvPr id="5" name="Title 4">
            <a:extLst>
              <a:ext uri="{FF2B5EF4-FFF2-40B4-BE49-F238E27FC236}">
                <a16:creationId xmlns:a16="http://schemas.microsoft.com/office/drawing/2014/main" id="{E45E5F97-B3CB-7504-795E-27A4676FD7FA}"/>
              </a:ext>
            </a:extLst>
          </p:cNvPr>
          <p:cNvSpPr>
            <a:spLocks noGrp="1"/>
          </p:cNvSpPr>
          <p:nvPr>
            <p:ph type="title"/>
          </p:nvPr>
        </p:nvSpPr>
        <p:spPr/>
        <p:txBody>
          <a:bodyPr/>
          <a:lstStyle/>
          <a:p>
            <a:r>
              <a:rPr lang="en-SK" dirty="0"/>
              <a:t>EU climate disclosure and reporting regulations</a:t>
            </a:r>
          </a:p>
        </p:txBody>
      </p:sp>
    </p:spTree>
    <p:extLst>
      <p:ext uri="{BB962C8B-B14F-4D97-AF65-F5344CB8AC3E}">
        <p14:creationId xmlns:p14="http://schemas.microsoft.com/office/powerpoint/2010/main" val="3945525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237544" y="40047"/>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800" dirty="0">
                <a:solidFill>
                  <a:srgbClr val="EC1C29"/>
                </a:solidFill>
                <a:ea typeface="+mn-ea"/>
              </a:rPr>
              <a:t>Key regulations: CSRD</a:t>
            </a:r>
            <a:endParaRPr lang="en-GB" sz="38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237544" y="1943111"/>
            <a:ext cx="6895844" cy="3539430"/>
          </a:xfrm>
          <a:prstGeom prst="rect">
            <a:avLst/>
          </a:prstGeom>
          <a:noFill/>
        </p:spPr>
        <p:txBody>
          <a:bodyPr wrap="square" rtlCol="0">
            <a:spAutoFit/>
          </a:bodyPr>
          <a:lstStyle/>
          <a:p>
            <a:endParaRPr lang="ru-RU" sz="1400" dirty="0"/>
          </a:p>
          <a:p>
            <a:r>
              <a:rPr lang="en-US" sz="2200" b="1" dirty="0"/>
              <a:t>EU Corporate Sustainability Reporting Directive </a:t>
            </a:r>
            <a:r>
              <a:rPr lang="en-US" sz="2200" dirty="0"/>
              <a:t>(CSRD): </a:t>
            </a:r>
          </a:p>
          <a:p>
            <a:pPr marL="342900" indent="-342900">
              <a:buFont typeface="Arial" panose="020B0604020202020204" pitchFamily="34" charset="0"/>
              <a:buChar char="•"/>
            </a:pPr>
            <a:r>
              <a:rPr lang="en-US" sz="2200" dirty="0"/>
              <a:t>publicly listed companies, large non-listed companies, financial institutions and even larger SMEs (from 2025) have to disclose climate information, </a:t>
            </a:r>
            <a:r>
              <a:rPr lang="en-US" sz="2200" dirty="0" err="1"/>
              <a:t>decarbonisation</a:t>
            </a:r>
            <a:r>
              <a:rPr lang="en-US" sz="2200" dirty="0"/>
              <a:t> targets and actions to reduce carbon emissions </a:t>
            </a:r>
            <a:r>
              <a:rPr lang="en-US" sz="2200" b="1" dirty="0"/>
              <a:t>in line with objectives of Paris Accord </a:t>
            </a:r>
          </a:p>
          <a:p>
            <a:pPr marL="342900" indent="-342900">
              <a:buFont typeface="Arial" panose="020B0604020202020204" pitchFamily="34" charset="0"/>
              <a:buChar char="•"/>
            </a:pPr>
            <a:r>
              <a:rPr lang="en-US" sz="2200" dirty="0"/>
              <a:t>50,000+ EU and non-EU entities with 150 </a:t>
            </a:r>
            <a:r>
              <a:rPr lang="en-US" sz="2200" dirty="0" err="1"/>
              <a:t>mln</a:t>
            </a:r>
            <a:r>
              <a:rPr lang="en-US" sz="2200" dirty="0"/>
              <a:t> EUR+ turnover in EU</a:t>
            </a:r>
          </a:p>
          <a:p>
            <a:pPr marL="342900" indent="-342900">
              <a:buFont typeface="Arial" panose="020B0604020202020204" pitchFamily="34" charset="0"/>
              <a:buChar char="•"/>
            </a:pPr>
            <a:r>
              <a:rPr lang="en-US" sz="2200" dirty="0"/>
              <a:t>Adopted by EU Parliament in November 2022</a:t>
            </a:r>
          </a:p>
          <a:p>
            <a:pPr marL="457200" indent="-457200">
              <a:buFont typeface="Arial" panose="020B0604020202020204" pitchFamily="34" charset="0"/>
              <a:buChar char="•"/>
            </a:pPr>
            <a:endParaRPr lang="en-GB" sz="1200" dirty="0"/>
          </a:p>
        </p:txBody>
      </p:sp>
      <p:pic>
        <p:nvPicPr>
          <p:cNvPr id="3" name="Picture 2">
            <a:extLst>
              <a:ext uri="{FF2B5EF4-FFF2-40B4-BE49-F238E27FC236}">
                <a16:creationId xmlns:a16="http://schemas.microsoft.com/office/drawing/2014/main" id="{522A2424-6CB3-CC44-8B3B-9CFDBAD957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5829" y="1943112"/>
            <a:ext cx="4550908" cy="3494576"/>
          </a:xfrm>
          <a:prstGeom prst="rect">
            <a:avLst/>
          </a:prstGeom>
        </p:spPr>
      </p:pic>
      <p:cxnSp>
        <p:nvCxnSpPr>
          <p:cNvPr id="5" name="Прямая соединительная линия 8">
            <a:extLst>
              <a:ext uri="{FF2B5EF4-FFF2-40B4-BE49-F238E27FC236}">
                <a16:creationId xmlns:a16="http://schemas.microsoft.com/office/drawing/2014/main" id="{93BD0A0D-0E0E-035B-D6F2-3E7BCEE96EFE}"/>
              </a:ext>
            </a:extLst>
          </p:cNvPr>
          <p:cNvCxnSpPr>
            <a:cxnSpLocks/>
          </p:cNvCxnSpPr>
          <p:nvPr/>
        </p:nvCxnSpPr>
        <p:spPr>
          <a:xfrm flipH="1">
            <a:off x="312347" y="86378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689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34433" y="277977"/>
            <a:ext cx="10972800" cy="584775"/>
          </a:xfrm>
        </p:spPr>
        <p:txBody>
          <a:bodyPr/>
          <a:lstStyle/>
          <a:p>
            <a:pPr>
              <a:spcBef>
                <a:spcPct val="20000"/>
              </a:spcBef>
            </a:pPr>
            <a:r>
              <a:rPr lang="en-US" sz="3800" b="1" dirty="0">
                <a:solidFill>
                  <a:srgbClr val="EC1C29"/>
                </a:solidFill>
                <a:latin typeface="Century Gothic"/>
                <a:ea typeface="+mn-ea"/>
              </a:rPr>
              <a:t>EU taxonomy regulations</a:t>
            </a:r>
          </a:p>
        </p:txBody>
      </p:sp>
      <p:sp>
        <p:nvSpPr>
          <p:cNvPr id="8" name="Textplatzhalter 3">
            <a:extLst>
              <a:ext uri="{FF2B5EF4-FFF2-40B4-BE49-F238E27FC236}">
                <a16:creationId xmlns:a16="http://schemas.microsoft.com/office/drawing/2014/main" id="{9C7A342D-B84D-4995-BAE0-C6991C507939}"/>
              </a:ext>
            </a:extLst>
          </p:cNvPr>
          <p:cNvSpPr txBox="1">
            <a:spLocks/>
          </p:cNvSpPr>
          <p:nvPr/>
        </p:nvSpPr>
        <p:spPr>
          <a:xfrm>
            <a:off x="630468" y="1252508"/>
            <a:ext cx="9902945" cy="2926955"/>
          </a:xfrm>
          <a:prstGeom prst="rect">
            <a:avLst/>
          </a:prstGeom>
        </p:spPr>
        <p:txBody>
          <a:bodyPr wrap="square" lIns="0" tIns="0" anchor="t">
            <a:spAutoFit/>
          </a:bodyPr>
          <a:lstStyle>
            <a:lvl1pPr marL="342900" marR="0" indent="-342900" algn="l" defTabSz="457200" rtl="0" eaLnBrk="1" fontAlgn="auto" latinLnBrk="0" hangingPunct="1">
              <a:lnSpc>
                <a:spcPct val="100000"/>
              </a:lnSpc>
              <a:spcBef>
                <a:spcPct val="20000"/>
              </a:spcBef>
              <a:spcAft>
                <a:spcPts val="0"/>
              </a:spcAft>
              <a:buClr>
                <a:schemeClr val="accent1"/>
              </a:buClr>
              <a:buSzPct val="100000"/>
              <a:buFontTx/>
              <a:buBlip>
                <a:blip r:embed="rId3"/>
              </a:buBlip>
              <a:tabLst/>
              <a:defRPr lang="de-DE" sz="1600" b="0" i="0" kern="1200" dirty="0" smtClean="0">
                <a:solidFill>
                  <a:schemeClr val="tx1"/>
                </a:solidFill>
                <a:latin typeface="Gilroy" charset="0"/>
                <a:ea typeface="Gilroy" charset="0"/>
                <a:cs typeface="Gilroy" charset="0"/>
              </a:defRPr>
            </a:lvl1pPr>
            <a:lvl2pPr marL="742950" indent="-285750" algn="l" defTabSz="457200" rtl="0" eaLnBrk="1" latinLnBrk="0" hangingPunct="1">
              <a:spcBef>
                <a:spcPct val="20000"/>
              </a:spcBef>
              <a:buSzPct val="75000"/>
              <a:buFontTx/>
              <a:buBlip>
                <a:blip r:embed="rId3"/>
              </a:buBlip>
              <a:defRPr sz="1600" b="0" i="0" kern="1200">
                <a:solidFill>
                  <a:srgbClr val="000000"/>
                </a:solidFill>
                <a:latin typeface="Gilroy" charset="0"/>
                <a:ea typeface="Gilroy" charset="0"/>
                <a:cs typeface="Gilroy" charset="0"/>
              </a:defRPr>
            </a:lvl2pPr>
            <a:lvl3pPr marL="1143000" indent="-228600" algn="l" defTabSz="457200" rtl="0" eaLnBrk="1" latinLnBrk="0" hangingPunct="1">
              <a:spcBef>
                <a:spcPct val="20000"/>
              </a:spcBef>
              <a:buFont typeface="Arial"/>
              <a:buChar char="•"/>
              <a:defRPr sz="2400" b="0" i="0" kern="1200">
                <a:solidFill>
                  <a:schemeClr val="tx1"/>
                </a:solidFill>
                <a:latin typeface="Gilroy" charset="0"/>
                <a:ea typeface="Gilroy" charset="0"/>
                <a:cs typeface="Gilroy" charset="0"/>
              </a:defRPr>
            </a:lvl3pPr>
            <a:lvl4pPr marL="16002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4pPr>
            <a:lvl5pPr marL="20574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v"/>
            </a:pPr>
            <a:r>
              <a:rPr lang="en-US" sz="2400" dirty="0">
                <a:solidFill>
                  <a:srgbClr val="FF0000"/>
                </a:solidFill>
                <a:latin typeface="Calibri" panose="020F0502020204030204" pitchFamily="34" charset="0"/>
                <a:cs typeface="Calibri" panose="020F0502020204030204" pitchFamily="34" charset="0"/>
              </a:rPr>
              <a:t>EU Taxonomy of environmentally sustainable economic activities</a:t>
            </a:r>
          </a:p>
          <a:p>
            <a:pPr lvl="1">
              <a:buFont typeface="Wingdings" pitchFamily="2" charset="2"/>
              <a:buChar char="Ø"/>
            </a:pPr>
            <a:r>
              <a:rPr lang="en-US" sz="2400" dirty="0">
                <a:latin typeface="Calibri" panose="020F0502020204030204" pitchFamily="34" charset="0"/>
                <a:cs typeface="Calibri" panose="020F0502020204030204" pitchFamily="34" charset="0"/>
              </a:rPr>
              <a:t>Based on NACE statistical framework of economic activities</a:t>
            </a:r>
          </a:p>
          <a:p>
            <a:pPr lvl="1">
              <a:buFont typeface="Wingdings" pitchFamily="2" charset="2"/>
              <a:buChar char="Ø"/>
            </a:pPr>
            <a:r>
              <a:rPr lang="en-US" sz="2400" dirty="0">
                <a:latin typeface="Calibri" panose="020F0502020204030204" pitchFamily="34" charset="0"/>
                <a:cs typeface="Calibri" panose="020F0502020204030204" pitchFamily="34" charset="0"/>
              </a:rPr>
              <a:t>A list of economic activities with performance criteria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(emission intensities and/or energy use) for their contribution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to 6 environmental objectives*</a:t>
            </a:r>
          </a:p>
          <a:p>
            <a:pPr lvl="1">
              <a:buFont typeface="Wingdings" pitchFamily="2" charset="2"/>
              <a:buChar char="Ø"/>
            </a:pPr>
            <a:r>
              <a:rPr lang="en-US" sz="2400" dirty="0">
                <a:latin typeface="Calibri" panose="020F0502020204030204" pitchFamily="34" charset="0"/>
                <a:cs typeface="Calibri" panose="020F0502020204030204" pitchFamily="34" charset="0"/>
              </a:rPr>
              <a:t>Currently focused on </a:t>
            </a:r>
            <a:r>
              <a:rPr lang="en-US" sz="2400" i="1" dirty="0">
                <a:latin typeface="Calibri" panose="020F0502020204030204" pitchFamily="34" charset="0"/>
                <a:cs typeface="Calibri" panose="020F0502020204030204" pitchFamily="34" charset="0"/>
              </a:rPr>
              <a:t>substantial contribution </a:t>
            </a:r>
            <a:r>
              <a:rPr lang="en-US" sz="2400" dirty="0">
                <a:latin typeface="Calibri" panose="020F0502020204030204" pitchFamily="34" charset="0"/>
                <a:cs typeface="Calibri" panose="020F0502020204030204" pitchFamily="34" charset="0"/>
              </a:rPr>
              <a:t>to climate mitigation </a:t>
            </a:r>
          </a:p>
          <a:p>
            <a:endParaRPr lang="en-US" sz="2400" dirty="0"/>
          </a:p>
        </p:txBody>
      </p:sp>
      <p:sp>
        <p:nvSpPr>
          <p:cNvPr id="2" name="Rectangle: Diagonal Corners Rounded 1">
            <a:extLst>
              <a:ext uri="{FF2B5EF4-FFF2-40B4-BE49-F238E27FC236}">
                <a16:creationId xmlns:a16="http://schemas.microsoft.com/office/drawing/2014/main" id="{F63DF90C-2B2C-4855-ADF8-ABA625A117D2}"/>
              </a:ext>
            </a:extLst>
          </p:cNvPr>
          <p:cNvSpPr/>
          <p:nvPr/>
        </p:nvSpPr>
        <p:spPr>
          <a:xfrm>
            <a:off x="7616736" y="3673648"/>
            <a:ext cx="3702756" cy="2856089"/>
          </a:xfrm>
          <a:prstGeom prst="round2Diag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latin typeface="Gilroy"/>
              </a:rPr>
              <a:t>*Environmental objectives </a:t>
            </a:r>
          </a:p>
          <a:p>
            <a:pPr algn="ctr"/>
            <a:endParaRPr lang="en-US" sz="1600" dirty="0">
              <a:latin typeface="Gilroy"/>
            </a:endParaRPr>
          </a:p>
          <a:p>
            <a:pPr marL="380990" indent="-380990">
              <a:buFont typeface="Arial" panose="020B0604020202020204" pitchFamily="34" charset="0"/>
              <a:buChar char="•"/>
            </a:pPr>
            <a:r>
              <a:rPr lang="en-US" sz="1600" dirty="0">
                <a:latin typeface="Gilroy"/>
              </a:rPr>
              <a:t>Climate change mitigation</a:t>
            </a:r>
          </a:p>
          <a:p>
            <a:pPr marL="380990" indent="-380990">
              <a:buFont typeface="Arial" panose="020B0604020202020204" pitchFamily="34" charset="0"/>
              <a:buChar char="•"/>
            </a:pPr>
            <a:r>
              <a:rPr lang="en-US" sz="1600" dirty="0">
                <a:latin typeface="Gilroy"/>
              </a:rPr>
              <a:t>Climate change adaptation</a:t>
            </a:r>
          </a:p>
          <a:p>
            <a:pPr marL="380990" indent="-380990">
              <a:buFont typeface="Arial" panose="020B0604020202020204" pitchFamily="34" charset="0"/>
              <a:buChar char="•"/>
            </a:pPr>
            <a:r>
              <a:rPr lang="en-US" sz="1600" dirty="0">
                <a:latin typeface="Gilroy"/>
              </a:rPr>
              <a:t>Sustainable use and protection of water and marine resources</a:t>
            </a:r>
          </a:p>
          <a:p>
            <a:pPr marL="380990" indent="-380990">
              <a:buFont typeface="Arial" panose="020B0604020202020204" pitchFamily="34" charset="0"/>
              <a:buChar char="•"/>
            </a:pPr>
            <a:r>
              <a:rPr lang="en-US" sz="1600" dirty="0">
                <a:latin typeface="Gilroy"/>
              </a:rPr>
              <a:t>Transition to a circular  economy, waste prevention and recycling</a:t>
            </a:r>
          </a:p>
          <a:p>
            <a:pPr marL="380990" indent="-380990">
              <a:buFont typeface="Arial" panose="020B0604020202020204" pitchFamily="34" charset="0"/>
              <a:buChar char="•"/>
            </a:pPr>
            <a:r>
              <a:rPr lang="en-US" sz="1600" dirty="0">
                <a:latin typeface="Gilroy"/>
              </a:rPr>
              <a:t>Pollution prevention and  control</a:t>
            </a:r>
          </a:p>
          <a:p>
            <a:pPr marL="380990" indent="-380990">
              <a:buFont typeface="Arial" panose="020B0604020202020204" pitchFamily="34" charset="0"/>
              <a:buChar char="•"/>
            </a:pPr>
            <a:r>
              <a:rPr lang="en-US" sz="1600" dirty="0">
                <a:latin typeface="Gilroy"/>
              </a:rPr>
              <a:t>Protection of healthy ecosystems</a:t>
            </a:r>
            <a:endParaRPr lang="en-US" sz="1400" dirty="0">
              <a:latin typeface="Gilroy"/>
            </a:endParaRPr>
          </a:p>
        </p:txBody>
      </p:sp>
      <p:pic>
        <p:nvPicPr>
          <p:cNvPr id="12" name="Picture 2" descr="Bildergebnis für eu taxonomy technical report">
            <a:extLst>
              <a:ext uri="{FF2B5EF4-FFF2-40B4-BE49-F238E27FC236}">
                <a16:creationId xmlns:a16="http://schemas.microsoft.com/office/drawing/2014/main" id="{44027871-2AC2-4164-BFC0-187D092FB07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719" y="3673648"/>
            <a:ext cx="2262948" cy="30211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platzhalter 3">
            <a:extLst>
              <a:ext uri="{FF2B5EF4-FFF2-40B4-BE49-F238E27FC236}">
                <a16:creationId xmlns:a16="http://schemas.microsoft.com/office/drawing/2014/main" id="{8B0BC6F2-041A-42E5-94F7-D684967290EA}"/>
              </a:ext>
            </a:extLst>
          </p:cNvPr>
          <p:cNvSpPr txBox="1">
            <a:spLocks/>
          </p:cNvSpPr>
          <p:nvPr/>
        </p:nvSpPr>
        <p:spPr>
          <a:xfrm>
            <a:off x="3011323" y="3753287"/>
            <a:ext cx="4472756" cy="2861874"/>
          </a:xfrm>
          <a:prstGeom prst="rect">
            <a:avLst/>
          </a:prstGeom>
        </p:spPr>
        <p:txBody>
          <a:bodyPr wrap="square" lIns="0" tIns="0" anchor="t">
            <a:spAutoFit/>
          </a:bodyPr>
          <a:lstStyle>
            <a:lvl1pPr marL="342900" marR="0" indent="-342900" algn="l" defTabSz="457200" rtl="0" eaLnBrk="1" fontAlgn="auto" latinLnBrk="0" hangingPunct="1">
              <a:lnSpc>
                <a:spcPct val="100000"/>
              </a:lnSpc>
              <a:spcBef>
                <a:spcPct val="20000"/>
              </a:spcBef>
              <a:spcAft>
                <a:spcPts val="0"/>
              </a:spcAft>
              <a:buClr>
                <a:schemeClr val="accent1"/>
              </a:buClr>
              <a:buSzPct val="100000"/>
              <a:buFontTx/>
              <a:buBlip>
                <a:blip r:embed="rId3"/>
              </a:buBlip>
              <a:tabLst/>
              <a:defRPr lang="de-DE" sz="1600" b="0" i="0" kern="1200" dirty="0" smtClean="0">
                <a:solidFill>
                  <a:schemeClr val="tx1"/>
                </a:solidFill>
                <a:latin typeface="Gilroy" charset="0"/>
                <a:ea typeface="Gilroy" charset="0"/>
                <a:cs typeface="Gilroy" charset="0"/>
              </a:defRPr>
            </a:lvl1pPr>
            <a:lvl2pPr marL="742950" indent="-285750" algn="l" defTabSz="457200" rtl="0" eaLnBrk="1" latinLnBrk="0" hangingPunct="1">
              <a:spcBef>
                <a:spcPct val="20000"/>
              </a:spcBef>
              <a:buSzPct val="75000"/>
              <a:buFontTx/>
              <a:buBlip>
                <a:blip r:embed="rId3"/>
              </a:buBlip>
              <a:defRPr sz="1600" b="0" i="0" kern="1200">
                <a:solidFill>
                  <a:srgbClr val="000000"/>
                </a:solidFill>
                <a:latin typeface="Gilroy" charset="0"/>
                <a:ea typeface="Gilroy" charset="0"/>
                <a:cs typeface="Gilroy" charset="0"/>
              </a:defRPr>
            </a:lvl2pPr>
            <a:lvl3pPr marL="1143000" indent="-228600" algn="l" defTabSz="457200" rtl="0" eaLnBrk="1" latinLnBrk="0" hangingPunct="1">
              <a:spcBef>
                <a:spcPct val="20000"/>
              </a:spcBef>
              <a:buFont typeface="Arial"/>
              <a:buChar char="•"/>
              <a:defRPr sz="2400" b="0" i="0" kern="1200">
                <a:solidFill>
                  <a:schemeClr val="tx1"/>
                </a:solidFill>
                <a:latin typeface="Gilroy" charset="0"/>
                <a:ea typeface="Gilroy" charset="0"/>
                <a:cs typeface="Gilroy" charset="0"/>
              </a:defRPr>
            </a:lvl3pPr>
            <a:lvl4pPr marL="16002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4pPr>
            <a:lvl5pPr marL="2057400" indent="-228600" algn="l" defTabSz="457200" rtl="0" eaLnBrk="1" latinLnBrk="0" hangingPunct="1">
              <a:spcBef>
                <a:spcPct val="20000"/>
              </a:spcBef>
              <a:buFont typeface="Arial"/>
              <a:buChar char="»"/>
              <a:defRPr sz="2000" b="0" i="0" kern="1200">
                <a:solidFill>
                  <a:schemeClr val="tx1"/>
                </a:solidFill>
                <a:latin typeface="Gilroy" charset="0"/>
                <a:ea typeface="Gilroy" charset="0"/>
                <a:cs typeface="Gilroy"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67" dirty="0">
                <a:solidFill>
                  <a:srgbClr val="000000"/>
                </a:solidFill>
              </a:rPr>
              <a:t>Taxonomy Technical report (414 p</a:t>
            </a:r>
            <a:r>
              <a:rPr lang="de-DE" sz="1867" dirty="0">
                <a:solidFill>
                  <a:srgbClr val="000000"/>
                </a:solidFill>
              </a:rPr>
              <a:t>p</a:t>
            </a:r>
            <a:r>
              <a:rPr lang="en-US" sz="1867" dirty="0">
                <a:solidFill>
                  <a:srgbClr val="000000"/>
                </a:solidFill>
              </a:rPr>
              <a:t>)</a:t>
            </a:r>
          </a:p>
          <a:p>
            <a:pPr lvl="1">
              <a:buFont typeface="Wingdings" pitchFamily="2" charset="2"/>
              <a:buChar char="Ø"/>
            </a:pPr>
            <a:r>
              <a:rPr lang="en-US" sz="1867" dirty="0"/>
              <a:t>Full methodology</a:t>
            </a:r>
          </a:p>
          <a:p>
            <a:pPr lvl="1">
              <a:buFont typeface="Wingdings" pitchFamily="2" charset="2"/>
              <a:buChar char="Ø"/>
            </a:pPr>
            <a:r>
              <a:rPr lang="en-US" sz="1867" dirty="0"/>
              <a:t>Use cases and case studies</a:t>
            </a:r>
          </a:p>
          <a:p>
            <a:pPr lvl="1">
              <a:buFont typeface="Wingdings" pitchFamily="2" charset="2"/>
              <a:buChar char="Ø"/>
            </a:pPr>
            <a:r>
              <a:rPr lang="en-US" sz="1867" dirty="0"/>
              <a:t>67 economic activities assessed across the sectors agriculture, forestry, manufacturing, energy, transportation, water andwaste, ICT and buildings </a:t>
            </a:r>
          </a:p>
          <a:p>
            <a:pPr lvl="1"/>
            <a:endParaRPr lang="en-US" sz="1867" dirty="0"/>
          </a:p>
        </p:txBody>
      </p:sp>
      <p:sp>
        <p:nvSpPr>
          <p:cNvPr id="4" name="Cloud 3">
            <a:extLst>
              <a:ext uri="{FF2B5EF4-FFF2-40B4-BE49-F238E27FC236}">
                <a16:creationId xmlns:a16="http://schemas.microsoft.com/office/drawing/2014/main" id="{FAC25AA0-F084-4F03-91D2-A637910EB13F}"/>
              </a:ext>
            </a:extLst>
          </p:cNvPr>
          <p:cNvSpPr/>
          <p:nvPr/>
        </p:nvSpPr>
        <p:spPr>
          <a:xfrm>
            <a:off x="8455230" y="1737761"/>
            <a:ext cx="3559499" cy="903112"/>
          </a:xfrm>
          <a:prstGeom prst="cloud">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600" dirty="0">
                <a:latin typeface="Gilroy"/>
              </a:rPr>
              <a:t>Barrier: No common definition of 'sustainable investment' </a:t>
            </a:r>
          </a:p>
        </p:txBody>
      </p:sp>
      <p:cxnSp>
        <p:nvCxnSpPr>
          <p:cNvPr id="7" name="Прямая соединительная линия 8">
            <a:extLst>
              <a:ext uri="{FF2B5EF4-FFF2-40B4-BE49-F238E27FC236}">
                <a16:creationId xmlns:a16="http://schemas.microsoft.com/office/drawing/2014/main" id="{F6273498-AE61-A425-4A11-E0FCC9311B19}"/>
              </a:ext>
            </a:extLst>
          </p:cNvPr>
          <p:cNvCxnSpPr>
            <a:cxnSpLocks/>
          </p:cNvCxnSpPr>
          <p:nvPr/>
        </p:nvCxnSpPr>
        <p:spPr>
          <a:xfrm flipH="1">
            <a:off x="312347" y="86378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94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237544" y="40047"/>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200" dirty="0">
                <a:solidFill>
                  <a:srgbClr val="EC1C29"/>
                </a:solidFill>
                <a:ea typeface="+mn-ea"/>
              </a:rPr>
              <a:t>Key regulations: European Banking Authority</a:t>
            </a:r>
            <a:endParaRPr lang="en-GB" sz="32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237544" y="1339796"/>
            <a:ext cx="8049206" cy="4893647"/>
          </a:xfrm>
          <a:prstGeom prst="rect">
            <a:avLst/>
          </a:prstGeom>
          <a:noFill/>
        </p:spPr>
        <p:txBody>
          <a:bodyPr wrap="square" rtlCol="0">
            <a:spAutoFit/>
          </a:bodyPr>
          <a:lstStyle/>
          <a:p>
            <a:endParaRPr lang="ru-RU" sz="1400" dirty="0"/>
          </a:p>
          <a:p>
            <a:pPr marL="457200" indent="-457200">
              <a:buFont typeface="Arial" panose="020B0604020202020204" pitchFamily="34" charset="0"/>
              <a:buChar char="•"/>
            </a:pPr>
            <a:endParaRPr lang="en-GB" sz="1200" dirty="0"/>
          </a:p>
          <a:p>
            <a:pPr marL="457200" indent="-457200">
              <a:buFont typeface="Arial" panose="020B0604020202020204" pitchFamily="34" charset="0"/>
              <a:buChar char="•"/>
            </a:pPr>
            <a:r>
              <a:rPr lang="en-GB" sz="2200" b="1" dirty="0"/>
              <a:t>European Banking Authority (ITS Pillar 3 Disclosures) </a:t>
            </a:r>
            <a:r>
              <a:rPr lang="en-GB" sz="2200" dirty="0"/>
              <a:t>require banks to </a:t>
            </a:r>
          </a:p>
          <a:p>
            <a:pPr marL="914400" lvl="1" indent="-457200">
              <a:buFont typeface="Arial" panose="020B0604020202020204" pitchFamily="34" charset="0"/>
              <a:buChar char="•"/>
            </a:pPr>
            <a:r>
              <a:rPr lang="en-GB" sz="2200" dirty="0"/>
              <a:t>disclose and show how climate change exacerbate other risks within institutions’ balance sheets and how institutions are mitigating those risks</a:t>
            </a:r>
          </a:p>
          <a:p>
            <a:pPr marL="914400" lvl="1" indent="-457200">
              <a:buFont typeface="Arial" panose="020B0604020202020204" pitchFamily="34" charset="0"/>
              <a:buChar char="•"/>
            </a:pPr>
            <a:endParaRPr lang="en-GB" sz="2200" dirty="0"/>
          </a:p>
          <a:p>
            <a:pPr marL="914400" lvl="1" indent="-457200">
              <a:buFont typeface="Arial" panose="020B0604020202020204" pitchFamily="34" charset="0"/>
              <a:buChar char="•"/>
            </a:pPr>
            <a:r>
              <a:rPr lang="en-GB" sz="2200" dirty="0"/>
              <a:t>disclose the extent of their </a:t>
            </a:r>
            <a:r>
              <a:rPr lang="en-GB" sz="2200" b="1" dirty="0"/>
              <a:t>alignment </a:t>
            </a:r>
            <a:r>
              <a:rPr lang="en-GB" sz="2200" dirty="0"/>
              <a:t>with the green taxonomy, financed carbon emissions, exposure to fossil fuel companies excluded from sustainable climate benchmarks, and </a:t>
            </a:r>
            <a:r>
              <a:rPr lang="en-GB" sz="2200" b="1" dirty="0"/>
              <a:t>progress towards net zero goals</a:t>
            </a:r>
          </a:p>
          <a:p>
            <a:pPr marL="914400" lvl="1" indent="-457200">
              <a:buFont typeface="Arial" panose="020B0604020202020204" pitchFamily="34" charset="0"/>
              <a:buChar char="•"/>
            </a:pPr>
            <a:endParaRPr lang="en-GB" sz="2200" b="1" dirty="0"/>
          </a:p>
          <a:p>
            <a:pPr marL="914400" lvl="1" indent="-457200">
              <a:buFont typeface="Arial" panose="020B0604020202020204" pitchFamily="34" charset="0"/>
              <a:buChar char="•"/>
            </a:pPr>
            <a:r>
              <a:rPr lang="en-GB" sz="2200" dirty="0"/>
              <a:t>Establish </a:t>
            </a:r>
            <a:r>
              <a:rPr lang="en-GB" sz="2200" b="1" dirty="0"/>
              <a:t>Green Asset Ratio (GAR) </a:t>
            </a:r>
            <a:r>
              <a:rPr lang="en-GB" sz="2200" dirty="0"/>
              <a:t>and </a:t>
            </a:r>
            <a:r>
              <a:rPr lang="en-GB" sz="2200" b="1" dirty="0"/>
              <a:t>Book Taxonomy Alignment Ratio (BTAR) </a:t>
            </a:r>
            <a:r>
              <a:rPr lang="en-GB" sz="2200" dirty="0"/>
              <a:t>targets</a:t>
            </a:r>
            <a:endParaRPr lang="en-US" sz="2200" dirty="0"/>
          </a:p>
        </p:txBody>
      </p:sp>
      <p:pic>
        <p:nvPicPr>
          <p:cNvPr id="10" name="Picture 9">
            <a:extLst>
              <a:ext uri="{FF2B5EF4-FFF2-40B4-BE49-F238E27FC236}">
                <a16:creationId xmlns:a16="http://schemas.microsoft.com/office/drawing/2014/main" id="{240C0B11-1DF1-7A46-AB9A-0B71E7245B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8437" y="1878378"/>
            <a:ext cx="2510610" cy="3816485"/>
          </a:xfrm>
          <a:prstGeom prst="rect">
            <a:avLst/>
          </a:prstGeom>
        </p:spPr>
      </p:pic>
      <p:cxnSp>
        <p:nvCxnSpPr>
          <p:cNvPr id="6" name="Прямая соединительная линия 8">
            <a:extLst>
              <a:ext uri="{FF2B5EF4-FFF2-40B4-BE49-F238E27FC236}">
                <a16:creationId xmlns:a16="http://schemas.microsoft.com/office/drawing/2014/main" id="{96E33964-E81B-A429-13BD-1A050B50B46F}"/>
              </a:ext>
            </a:extLst>
          </p:cNvPr>
          <p:cNvCxnSpPr>
            <a:cxnSpLocks/>
          </p:cNvCxnSpPr>
          <p:nvPr/>
        </p:nvCxnSpPr>
        <p:spPr>
          <a:xfrm flipH="1">
            <a:off x="312347" y="86378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80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3FBEEE-2A5F-7A45-A2D5-2C205E3F80D8}"/>
              </a:ext>
            </a:extLst>
          </p:cNvPr>
          <p:cNvSpPr>
            <a:spLocks noGrp="1"/>
          </p:cNvSpPr>
          <p:nvPr>
            <p:ph type="title"/>
          </p:nvPr>
        </p:nvSpPr>
        <p:spPr>
          <a:xfrm>
            <a:off x="353991" y="230839"/>
            <a:ext cx="10972800" cy="635144"/>
          </a:xfrm>
        </p:spPr>
        <p:txBody>
          <a:bodyPr vert="horz" lIns="91440" tIns="45720" rIns="91440" bIns="45720" rtlCol="0">
            <a:noAutofit/>
          </a:bodyPr>
          <a:lstStyle/>
          <a:p>
            <a:pPr>
              <a:spcBef>
                <a:spcPct val="20000"/>
              </a:spcBef>
              <a:buFont typeface="Arial"/>
            </a:pPr>
            <a:r>
              <a:rPr lang="en-US" sz="3800" dirty="0">
                <a:solidFill>
                  <a:srgbClr val="FF0000"/>
                </a:solidFill>
                <a:ea typeface="+mn-ea"/>
              </a:rPr>
              <a:t>Initiatives in the financial sector</a:t>
            </a:r>
            <a:endParaRPr lang="ru-HU" sz="3800">
              <a:solidFill>
                <a:srgbClr val="FF0000"/>
              </a:solidFill>
              <a:ea typeface="+mn-ea"/>
            </a:endParaRPr>
          </a:p>
        </p:txBody>
      </p:sp>
      <p:sp>
        <p:nvSpPr>
          <p:cNvPr id="8" name="Текст 3">
            <a:extLst>
              <a:ext uri="{FF2B5EF4-FFF2-40B4-BE49-F238E27FC236}">
                <a16:creationId xmlns:a16="http://schemas.microsoft.com/office/drawing/2014/main" id="{2F76154A-78EE-A441-A01E-52EC9843F85D}"/>
              </a:ext>
            </a:extLst>
          </p:cNvPr>
          <p:cNvSpPr txBox="1">
            <a:spLocks/>
          </p:cNvSpPr>
          <p:nvPr/>
        </p:nvSpPr>
        <p:spPr>
          <a:xfrm>
            <a:off x="234461" y="1158630"/>
            <a:ext cx="7270744" cy="4065077"/>
          </a:xfrm>
        </p:spPr>
        <p:txBody>
          <a:bodyP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3000" b="1" dirty="0"/>
              <a:t>Net Zero Banking Alliance </a:t>
            </a:r>
            <a:r>
              <a:rPr lang="en-US" sz="3000" dirty="0"/>
              <a:t>: 90 banks with US$ 66 trillion in assets committed to align their investment and lending operations with net zero emissions by 2050</a:t>
            </a:r>
          </a:p>
          <a:p>
            <a:pPr lvl="1"/>
            <a:endParaRPr lang="ru-RU" sz="3000" dirty="0"/>
          </a:p>
          <a:p>
            <a:pPr marL="342900" indent="-342900">
              <a:buFont typeface="Arial" panose="020B0604020202020204" pitchFamily="34" charset="0"/>
              <a:buChar char="•"/>
            </a:pPr>
            <a:r>
              <a:rPr lang="en-GB" sz="3000" dirty="0"/>
              <a:t>1,069 financial institutions with assets of $194 trillion implements recommendations of the </a:t>
            </a:r>
            <a:r>
              <a:rPr lang="en-GB" sz="3000" b="1" dirty="0"/>
              <a:t>Task Force for Climate-Related Financial Disclosures (TCFD) </a:t>
            </a:r>
            <a:r>
              <a:rPr lang="en-GB" sz="3000" dirty="0"/>
              <a:t>established by the Financial Stability Board – Standard for Discloser/ Reporting </a:t>
            </a:r>
            <a:endParaRPr lang="ru-RU" sz="3000" dirty="0"/>
          </a:p>
        </p:txBody>
      </p:sp>
      <p:pic>
        <p:nvPicPr>
          <p:cNvPr id="2" name="Picture 1">
            <a:extLst>
              <a:ext uri="{FF2B5EF4-FFF2-40B4-BE49-F238E27FC236}">
                <a16:creationId xmlns:a16="http://schemas.microsoft.com/office/drawing/2014/main" id="{31A8A811-A249-6749-8E5C-C0DEF02D16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9583" y="1568938"/>
            <a:ext cx="4297955" cy="812800"/>
          </a:xfrm>
          <a:prstGeom prst="rect">
            <a:avLst/>
          </a:prstGeom>
        </p:spPr>
      </p:pic>
      <p:pic>
        <p:nvPicPr>
          <p:cNvPr id="3" name="Picture 2">
            <a:extLst>
              <a:ext uri="{FF2B5EF4-FFF2-40B4-BE49-F238E27FC236}">
                <a16:creationId xmlns:a16="http://schemas.microsoft.com/office/drawing/2014/main" id="{E2A72660-1DEF-104A-B49A-3BC3B53CC8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7713" y="4355122"/>
            <a:ext cx="3933553" cy="812799"/>
          </a:xfrm>
          <a:prstGeom prst="rect">
            <a:avLst/>
          </a:prstGeom>
        </p:spPr>
      </p:pic>
      <p:cxnSp>
        <p:nvCxnSpPr>
          <p:cNvPr id="9" name="Прямая соединительная линия 8">
            <a:extLst>
              <a:ext uri="{FF2B5EF4-FFF2-40B4-BE49-F238E27FC236}">
                <a16:creationId xmlns:a16="http://schemas.microsoft.com/office/drawing/2014/main" id="{425176E0-0F15-88D1-1FBE-9D37D64B95B5}"/>
              </a:ext>
            </a:extLst>
          </p:cNvPr>
          <p:cNvCxnSpPr>
            <a:cxnSpLocks/>
          </p:cNvCxnSpPr>
          <p:nvPr/>
        </p:nvCxnSpPr>
        <p:spPr>
          <a:xfrm flipH="1">
            <a:off x="312347" y="863784"/>
            <a:ext cx="11458920"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42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F5A21B-FE5A-9B48-A926-5432E353A0C7}"/>
              </a:ext>
            </a:extLst>
          </p:cNvPr>
          <p:cNvSpPr>
            <a:spLocks noGrp="1"/>
          </p:cNvSpPr>
          <p:nvPr>
            <p:ph type="title"/>
          </p:nvPr>
        </p:nvSpPr>
        <p:spPr>
          <a:xfrm>
            <a:off x="609600" y="406341"/>
            <a:ext cx="10972800" cy="1001985"/>
          </a:xfrm>
        </p:spPr>
        <p:txBody>
          <a:bodyPr vert="horz" lIns="91440" tIns="45720" rIns="91440" bIns="45720" rtlCol="0">
            <a:normAutofit/>
          </a:bodyPr>
          <a:lstStyle/>
          <a:p>
            <a:pPr>
              <a:spcBef>
                <a:spcPct val="20000"/>
              </a:spcBef>
              <a:buFont typeface="Arial"/>
            </a:pPr>
            <a:r>
              <a:rPr lang="en-US" sz="3200" dirty="0">
                <a:solidFill>
                  <a:srgbClr val="DF0418"/>
                </a:solidFill>
                <a:ea typeface="+mn-ea"/>
              </a:rPr>
              <a:t>Course outline</a:t>
            </a:r>
            <a:endParaRPr lang="ru-HU" sz="3200" dirty="0">
              <a:solidFill>
                <a:srgbClr val="DF0418"/>
              </a:solidFill>
              <a:ea typeface="+mn-ea"/>
            </a:endParaRPr>
          </a:p>
        </p:txBody>
      </p:sp>
      <p:cxnSp>
        <p:nvCxnSpPr>
          <p:cNvPr id="6" name="Прямая соединительная линия 8">
            <a:extLst>
              <a:ext uri="{FF2B5EF4-FFF2-40B4-BE49-F238E27FC236}">
                <a16:creationId xmlns:a16="http://schemas.microsoft.com/office/drawing/2014/main" id="{0FD4F2BE-814B-1D47-9E18-1BA4284D74A6}"/>
              </a:ext>
            </a:extLst>
          </p:cNvPr>
          <p:cNvCxnSpPr>
            <a:cxnSpLocks/>
          </p:cNvCxnSpPr>
          <p:nvPr/>
        </p:nvCxnSpPr>
        <p:spPr>
          <a:xfrm flipH="1">
            <a:off x="609600" y="1517750"/>
            <a:ext cx="10637856"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
        <p:nvSpPr>
          <p:cNvPr id="7" name="Текст 3">
            <a:extLst>
              <a:ext uri="{FF2B5EF4-FFF2-40B4-BE49-F238E27FC236}">
                <a16:creationId xmlns:a16="http://schemas.microsoft.com/office/drawing/2014/main" id="{F4D7FEC0-BA6B-A34C-8BDC-B558C3A70A46}"/>
              </a:ext>
            </a:extLst>
          </p:cNvPr>
          <p:cNvSpPr>
            <a:spLocks noGrp="1"/>
          </p:cNvSpPr>
          <p:nvPr>
            <p:ph type="body" sz="quarter" idx="10"/>
          </p:nvPr>
        </p:nvSpPr>
        <p:spPr>
          <a:xfrm>
            <a:off x="436433" y="1645393"/>
            <a:ext cx="11376625" cy="3173687"/>
          </a:xfrm>
        </p:spPr>
        <p:txBody>
          <a:bodyPr>
            <a:noAutofit/>
          </a:bodyPr>
          <a:lstStyle/>
          <a:p>
            <a:pPr marL="342900" indent="-342900">
              <a:buFont typeface="Arial" panose="020B0604020202020204" pitchFamily="34" charset="0"/>
              <a:buChar char="•"/>
            </a:pPr>
            <a:r>
              <a:rPr lang="en-US" sz="3000" dirty="0">
                <a:latin typeface="+mn-lt"/>
              </a:rPr>
              <a:t>Lecture 1. Intro to corporate </a:t>
            </a:r>
            <a:r>
              <a:rPr lang="en-US" sz="3000" dirty="0" err="1">
                <a:latin typeface="+mn-lt"/>
              </a:rPr>
              <a:t>decarbonisation</a:t>
            </a:r>
            <a:r>
              <a:rPr lang="en-US" sz="3000" dirty="0">
                <a:latin typeface="+mn-lt"/>
              </a:rPr>
              <a:t>: understanding drivers</a:t>
            </a:r>
          </a:p>
          <a:p>
            <a:pPr marL="342900" indent="-342900">
              <a:buFont typeface="Arial" panose="020B0604020202020204" pitchFamily="34" charset="0"/>
              <a:buChar char="•"/>
            </a:pPr>
            <a:r>
              <a:rPr lang="en-US" sz="3000" dirty="0">
                <a:latin typeface="+mn-lt"/>
              </a:rPr>
              <a:t>Lecture 2: GHG emission management: understanding corporate carbon </a:t>
            </a:r>
            <a:r>
              <a:rPr lang="en-US" sz="3000">
                <a:latin typeface="+mn-lt"/>
              </a:rPr>
              <a:t>footprpint</a:t>
            </a:r>
            <a:endParaRPr lang="en-US" sz="3000" dirty="0">
              <a:latin typeface="+mn-lt"/>
            </a:endParaRPr>
          </a:p>
          <a:p>
            <a:pPr marL="342900" indent="-342900">
              <a:buFont typeface="Arial" panose="020B0604020202020204" pitchFamily="34" charset="0"/>
              <a:buChar char="•"/>
            </a:pPr>
            <a:r>
              <a:rPr lang="en-US" sz="3000" dirty="0">
                <a:latin typeface="+mn-lt"/>
              </a:rPr>
              <a:t>Lecture 3: Science-based </a:t>
            </a:r>
            <a:r>
              <a:rPr lang="en-US" sz="3000" dirty="0" err="1">
                <a:latin typeface="+mn-lt"/>
              </a:rPr>
              <a:t>decarbonisation</a:t>
            </a:r>
            <a:r>
              <a:rPr lang="en-US" sz="3000" dirty="0">
                <a:latin typeface="+mn-lt"/>
              </a:rPr>
              <a:t> targets and roadmaps</a:t>
            </a:r>
          </a:p>
          <a:p>
            <a:pPr marL="342900" indent="-342900">
              <a:buFont typeface="Arial" panose="020B0604020202020204" pitchFamily="34" charset="0"/>
              <a:buChar char="•"/>
            </a:pPr>
            <a:r>
              <a:rPr lang="en-US" sz="3000" dirty="0">
                <a:latin typeface="+mn-lt"/>
              </a:rPr>
              <a:t>Lecture 4: Climate risks assessment and disclosure</a:t>
            </a:r>
            <a:endParaRPr lang="ru-RU" sz="3000" dirty="0">
              <a:latin typeface="+mn-lt"/>
            </a:endParaRPr>
          </a:p>
          <a:p>
            <a:pPr marL="285750" indent="-285750">
              <a:buFont typeface="Arial" panose="020B0604020202020204" pitchFamily="34" charset="0"/>
              <a:buChar char="•"/>
            </a:pPr>
            <a:endParaRPr lang="ru-RU" sz="3000" dirty="0">
              <a:latin typeface="+mn-lt"/>
            </a:endParaRPr>
          </a:p>
          <a:p>
            <a:pPr marL="285750" indent="-285750">
              <a:buFont typeface="Arial" panose="020B0604020202020204" pitchFamily="34" charset="0"/>
              <a:buChar char="•"/>
            </a:pPr>
            <a:endParaRPr lang="ru-RU" dirty="0">
              <a:latin typeface="+mn-lt"/>
            </a:endParaRPr>
          </a:p>
        </p:txBody>
      </p:sp>
    </p:spTree>
    <p:extLst>
      <p:ext uri="{BB962C8B-B14F-4D97-AF65-F5344CB8AC3E}">
        <p14:creationId xmlns:p14="http://schemas.microsoft.com/office/powerpoint/2010/main" val="2060995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6CA4C-6217-4416-AE6E-02D616B66E8F}"/>
              </a:ext>
            </a:extLst>
          </p:cNvPr>
          <p:cNvSpPr>
            <a:spLocks noGrp="1"/>
          </p:cNvSpPr>
          <p:nvPr>
            <p:ph type="title"/>
          </p:nvPr>
        </p:nvSpPr>
        <p:spPr>
          <a:xfrm>
            <a:off x="568671" y="0"/>
            <a:ext cx="10515600" cy="1325563"/>
          </a:xfrm>
        </p:spPr>
        <p:txBody>
          <a:bodyPr>
            <a:normAutofit/>
          </a:bodyPr>
          <a:lstStyle/>
          <a:p>
            <a:r>
              <a:rPr lang="de-DE" sz="3200" dirty="0" err="1">
                <a:solidFill>
                  <a:srgbClr val="EC1C29"/>
                </a:solidFill>
                <a:ea typeface="+mn-ea"/>
              </a:rPr>
              <a:t>From</a:t>
            </a:r>
            <a:r>
              <a:rPr lang="de-DE" sz="3200" dirty="0">
                <a:solidFill>
                  <a:srgbClr val="EC1C29"/>
                </a:solidFill>
                <a:ea typeface="+mn-ea"/>
              </a:rPr>
              <a:t> an Investment - </a:t>
            </a:r>
            <a:r>
              <a:rPr lang="de-DE" sz="3200" dirty="0" err="1">
                <a:solidFill>
                  <a:srgbClr val="EC1C29"/>
                </a:solidFill>
                <a:ea typeface="+mn-ea"/>
              </a:rPr>
              <a:t>to</a:t>
            </a:r>
            <a:r>
              <a:rPr lang="de-DE" sz="3200" dirty="0">
                <a:solidFill>
                  <a:srgbClr val="EC1C29"/>
                </a:solidFill>
                <a:ea typeface="+mn-ea"/>
              </a:rPr>
              <a:t> a Climate-bank</a:t>
            </a:r>
            <a:br>
              <a:rPr lang="de-DE" sz="3200" dirty="0">
                <a:solidFill>
                  <a:srgbClr val="EC1C29"/>
                </a:solidFill>
                <a:ea typeface="+mn-ea"/>
              </a:rPr>
            </a:br>
            <a:r>
              <a:rPr lang="de-DE" sz="3200" dirty="0">
                <a:solidFill>
                  <a:srgbClr val="EC1C29"/>
                </a:solidFill>
                <a:ea typeface="+mn-ea"/>
              </a:rPr>
              <a:t>European Investment Bank (EIB)</a:t>
            </a:r>
          </a:p>
        </p:txBody>
      </p:sp>
      <p:sp>
        <p:nvSpPr>
          <p:cNvPr id="3" name="Rectangle 2">
            <a:extLst>
              <a:ext uri="{FF2B5EF4-FFF2-40B4-BE49-F238E27FC236}">
                <a16:creationId xmlns:a16="http://schemas.microsoft.com/office/drawing/2014/main" id="{EF6B35EA-2B5B-B74E-9D46-32C39189C0F9}"/>
              </a:ext>
            </a:extLst>
          </p:cNvPr>
          <p:cNvSpPr/>
          <p:nvPr/>
        </p:nvSpPr>
        <p:spPr>
          <a:xfrm>
            <a:off x="686592" y="1676525"/>
            <a:ext cx="10818813" cy="4893647"/>
          </a:xfrm>
          <a:prstGeom prst="rect">
            <a:avLst/>
          </a:prstGeom>
        </p:spPr>
        <p:txBody>
          <a:bodyPr wrap="square">
            <a:spAutoFit/>
          </a:bodyPr>
          <a:lstStyle/>
          <a:p>
            <a:r>
              <a:rPr lang="en-GB" sz="3200" dirty="0">
                <a:latin typeface="Gotham"/>
              </a:rPr>
              <a:t>EIB Board of Directors approved an ambitious new </a:t>
            </a:r>
            <a:r>
              <a:rPr lang="en-GB" sz="3200" b="1" dirty="0">
                <a:latin typeface="Gotham"/>
              </a:rPr>
              <a:t>Strategy for Climate Action and Environmental Sustainability </a:t>
            </a:r>
          </a:p>
          <a:p>
            <a:endParaRPr lang="en-GB" sz="3200" dirty="0"/>
          </a:p>
          <a:p>
            <a:pPr marL="380990" indent="-380990">
              <a:buFont typeface="Arial" panose="020B0604020202020204" pitchFamily="34" charset="0"/>
              <a:buChar char="•"/>
            </a:pPr>
            <a:r>
              <a:rPr lang="en-GB" sz="3200" dirty="0"/>
              <a:t>Support </a:t>
            </a:r>
            <a:r>
              <a:rPr lang="en-GB" sz="3200" b="1" dirty="0"/>
              <a:t>€1 trillion worth of investments </a:t>
            </a:r>
            <a:r>
              <a:rPr lang="en-GB" sz="3200" dirty="0"/>
              <a:t>in climate action and environmental sustainability from 2021 to 2030; </a:t>
            </a:r>
          </a:p>
          <a:p>
            <a:pPr marL="380990" indent="-380990">
              <a:buFont typeface="Arial" panose="020B0604020202020204" pitchFamily="34" charset="0"/>
              <a:buChar char="•"/>
            </a:pPr>
            <a:r>
              <a:rPr lang="en-GB" sz="3200" dirty="0"/>
              <a:t>Increase the share of the EIB’s financing dedicated to climate action and environmental sustainability to </a:t>
            </a:r>
            <a:r>
              <a:rPr lang="en-GB" sz="3200" b="1" dirty="0"/>
              <a:t>50% by 2025;</a:t>
            </a:r>
          </a:p>
          <a:p>
            <a:pPr marL="380990" indent="-380990">
              <a:buFont typeface="Arial" panose="020B0604020202020204" pitchFamily="34" charset="0"/>
              <a:buChar char="•"/>
            </a:pPr>
            <a:r>
              <a:rPr lang="en-GB" sz="3200" dirty="0"/>
              <a:t>Ensure Paris-alignment of all investment in energy and industrial sectors </a:t>
            </a:r>
          </a:p>
          <a:p>
            <a:endParaRPr lang="en-GB" sz="2400" dirty="0"/>
          </a:p>
        </p:txBody>
      </p:sp>
      <p:cxnSp>
        <p:nvCxnSpPr>
          <p:cNvPr id="6" name="Прямая соединительная линия 8">
            <a:extLst>
              <a:ext uri="{FF2B5EF4-FFF2-40B4-BE49-F238E27FC236}">
                <a16:creationId xmlns:a16="http://schemas.microsoft.com/office/drawing/2014/main" id="{13B09C31-CC35-11B2-7363-020E1D7CD753}"/>
              </a:ext>
            </a:extLst>
          </p:cNvPr>
          <p:cNvCxnSpPr>
            <a:cxnSpLocks/>
          </p:cNvCxnSpPr>
          <p:nvPr/>
        </p:nvCxnSpPr>
        <p:spPr>
          <a:xfrm flipH="1">
            <a:off x="494384" y="139671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70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726170" y="347025"/>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200" dirty="0">
                <a:solidFill>
                  <a:srgbClr val="EC1C29"/>
                </a:solidFill>
                <a:ea typeface="+mn-ea"/>
              </a:rPr>
              <a:t>EBRD has also committed to:</a:t>
            </a:r>
            <a:endParaRPr lang="en-GB" sz="3200" dirty="0">
              <a:solidFill>
                <a:srgbClr val="EC1C29"/>
              </a:solidFill>
              <a:ea typeface="+mn-ea"/>
            </a:endParaRPr>
          </a:p>
        </p:txBody>
      </p:sp>
      <p:sp>
        <p:nvSpPr>
          <p:cNvPr id="2" name="TextBox 1">
            <a:extLst>
              <a:ext uri="{FF2B5EF4-FFF2-40B4-BE49-F238E27FC236}">
                <a16:creationId xmlns:a16="http://schemas.microsoft.com/office/drawing/2014/main" id="{EBEAA592-EA1A-4240-81A5-D1FA4498C953}"/>
              </a:ext>
            </a:extLst>
          </p:cNvPr>
          <p:cNvSpPr txBox="1"/>
          <p:nvPr/>
        </p:nvSpPr>
        <p:spPr>
          <a:xfrm>
            <a:off x="653817" y="1687269"/>
            <a:ext cx="11275591" cy="3631763"/>
          </a:xfrm>
          <a:prstGeom prst="rect">
            <a:avLst/>
          </a:prstGeom>
          <a:noFill/>
        </p:spPr>
        <p:txBody>
          <a:bodyPr wrap="square" rtlCol="0">
            <a:spAutoFit/>
          </a:bodyPr>
          <a:lstStyle/>
          <a:p>
            <a:endParaRPr lang="ru-RU" sz="1400" dirty="0"/>
          </a:p>
          <a:p>
            <a:pPr marL="457200" indent="-457200">
              <a:buFont typeface="Arial" panose="020B0604020202020204" pitchFamily="34" charset="0"/>
              <a:buChar char="•"/>
            </a:pPr>
            <a:r>
              <a:rPr lang="en-GB" sz="3600" dirty="0"/>
              <a:t>Make more than half of its investments green by 2025</a:t>
            </a:r>
          </a:p>
          <a:p>
            <a:pPr marL="457200" indent="-457200">
              <a:buFont typeface="Arial" panose="020B0604020202020204" pitchFamily="34" charset="0"/>
              <a:buChar char="•"/>
            </a:pPr>
            <a:r>
              <a:rPr lang="en-GB" sz="3600" dirty="0"/>
              <a:t>Verify alliance of its operations with the goals of the Paris Agreement for both climate mitigation and adaptation, in order to ultimately:</a:t>
            </a:r>
          </a:p>
          <a:p>
            <a:pPr marL="457200" indent="-457200">
              <a:buFont typeface="Arial" panose="020B0604020202020204" pitchFamily="34" charset="0"/>
              <a:buChar char="•"/>
            </a:pPr>
            <a:r>
              <a:rPr lang="en-GB" sz="3600" b="1" dirty="0"/>
              <a:t>Ensure that all EBRD-financed projects are fully aligned with the goals of the Paris Agreement by 2023 </a:t>
            </a:r>
          </a:p>
        </p:txBody>
      </p:sp>
      <p:cxnSp>
        <p:nvCxnSpPr>
          <p:cNvPr id="5" name="Прямая соединительная линия 8">
            <a:extLst>
              <a:ext uri="{FF2B5EF4-FFF2-40B4-BE49-F238E27FC236}">
                <a16:creationId xmlns:a16="http://schemas.microsoft.com/office/drawing/2014/main" id="{A7695552-C800-B0CA-0427-BE4C7B414813}"/>
              </a:ext>
            </a:extLst>
          </p:cNvPr>
          <p:cNvCxnSpPr>
            <a:cxnSpLocks/>
          </p:cNvCxnSpPr>
          <p:nvPr/>
        </p:nvCxnSpPr>
        <p:spPr>
          <a:xfrm flipH="1">
            <a:off x="407310" y="1171873"/>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462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EC3FBEEE-2A5F-7A45-A2D5-2C205E3F80D8}"/>
              </a:ext>
            </a:extLst>
          </p:cNvPr>
          <p:cNvSpPr>
            <a:spLocks noGrp="1"/>
          </p:cNvSpPr>
          <p:nvPr>
            <p:ph type="title"/>
          </p:nvPr>
        </p:nvSpPr>
        <p:spPr>
          <a:xfrm>
            <a:off x="353991" y="230839"/>
            <a:ext cx="10972800" cy="635144"/>
          </a:xfrm>
        </p:spPr>
        <p:txBody>
          <a:bodyPr vert="horz" lIns="91440" tIns="45720" rIns="91440" bIns="45720" rtlCol="0">
            <a:normAutofit fontScale="90000"/>
          </a:bodyPr>
          <a:lstStyle/>
          <a:p>
            <a:pPr>
              <a:spcBef>
                <a:spcPct val="20000"/>
              </a:spcBef>
              <a:buFont typeface="Arial"/>
            </a:pPr>
            <a:r>
              <a:rPr lang="en-US" sz="3200" dirty="0">
                <a:solidFill>
                  <a:srgbClr val="FF0000"/>
                </a:solidFill>
                <a:ea typeface="+mn-ea"/>
              </a:rPr>
              <a:t>Why EU Green Finance Regulation important outside EU?</a:t>
            </a:r>
            <a:endParaRPr lang="ru-HU" sz="3200">
              <a:solidFill>
                <a:srgbClr val="FF0000"/>
              </a:solidFill>
              <a:ea typeface="+mn-ea"/>
            </a:endParaRPr>
          </a:p>
        </p:txBody>
      </p:sp>
      <p:sp>
        <p:nvSpPr>
          <p:cNvPr id="8" name="Текст 3">
            <a:extLst>
              <a:ext uri="{FF2B5EF4-FFF2-40B4-BE49-F238E27FC236}">
                <a16:creationId xmlns:a16="http://schemas.microsoft.com/office/drawing/2014/main" id="{2F76154A-78EE-A441-A01E-52EC9843F85D}"/>
              </a:ext>
            </a:extLst>
          </p:cNvPr>
          <p:cNvSpPr txBox="1">
            <a:spLocks/>
          </p:cNvSpPr>
          <p:nvPr/>
        </p:nvSpPr>
        <p:spPr>
          <a:xfrm>
            <a:off x="234461" y="1158630"/>
            <a:ext cx="10972800" cy="4065077"/>
          </a:xfrm>
        </p:spPr>
        <p:txBody>
          <a:bodyP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EU is an important source of finance for the EU neighborhood countries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EU financiers increasingly require from its partners within and outside EU compliance with high standards of corporate climate governance:</a:t>
            </a:r>
          </a:p>
          <a:p>
            <a:endParaRPr lang="en-US" sz="2800" dirty="0"/>
          </a:p>
          <a:p>
            <a:pPr marL="800100" lvl="1" indent="-342900">
              <a:buFont typeface="Arial" panose="020B0604020202020204" pitchFamily="34" charset="0"/>
              <a:buChar char="•"/>
            </a:pPr>
            <a:r>
              <a:rPr lang="en-US" sz="2800" dirty="0"/>
              <a:t>Assessment of GHG emissions , direct and indirect</a:t>
            </a:r>
          </a:p>
          <a:p>
            <a:pPr marL="800100" lvl="1" indent="-342900">
              <a:buFont typeface="Arial" panose="020B0604020202020204" pitchFamily="34" charset="0"/>
              <a:buChar char="•"/>
            </a:pPr>
            <a:r>
              <a:rPr lang="en-US" sz="2800" dirty="0"/>
              <a:t>Establishment of climate-related KPIs for portfolio and projects</a:t>
            </a:r>
          </a:p>
          <a:p>
            <a:pPr marL="800100" lvl="1" indent="-342900">
              <a:buFont typeface="Arial" panose="020B0604020202020204" pitchFamily="34" charset="0"/>
              <a:buChar char="•"/>
            </a:pPr>
            <a:r>
              <a:rPr lang="en-US" sz="2800" dirty="0"/>
              <a:t>Demonstrating alignment of financed activities with Green Taxonomy</a:t>
            </a:r>
          </a:p>
          <a:p>
            <a:pPr marL="800100" lvl="1" indent="-342900">
              <a:buFont typeface="Arial" panose="020B0604020202020204" pitchFamily="34" charset="0"/>
              <a:buChar char="•"/>
            </a:pPr>
            <a:r>
              <a:rPr lang="en-US" sz="2800" dirty="0"/>
              <a:t>Climate risk management: physical and transition</a:t>
            </a:r>
          </a:p>
          <a:p>
            <a:pPr marL="800100" lvl="1" indent="-342900">
              <a:buFont typeface="Arial" panose="020B0604020202020204" pitchFamily="34" charset="0"/>
              <a:buChar char="•"/>
            </a:pPr>
            <a:r>
              <a:rPr lang="en-US" sz="2800" dirty="0"/>
              <a:t>Establishment of corporate climate governance policies </a:t>
            </a:r>
          </a:p>
        </p:txBody>
      </p:sp>
      <p:cxnSp>
        <p:nvCxnSpPr>
          <p:cNvPr id="9" name="Прямая соединительная линия 8">
            <a:extLst>
              <a:ext uri="{FF2B5EF4-FFF2-40B4-BE49-F238E27FC236}">
                <a16:creationId xmlns:a16="http://schemas.microsoft.com/office/drawing/2014/main" id="{55C2D036-A8C0-C8DC-79E2-6B43ADC35ADC}"/>
              </a:ext>
            </a:extLst>
          </p:cNvPr>
          <p:cNvCxnSpPr>
            <a:cxnSpLocks/>
          </p:cNvCxnSpPr>
          <p:nvPr/>
        </p:nvCxnSpPr>
        <p:spPr>
          <a:xfrm flipH="1">
            <a:off x="312347" y="863784"/>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14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892F48C-09CA-9F42-BCDA-5C18AA7E7710}"/>
              </a:ext>
            </a:extLst>
          </p:cNvPr>
          <p:cNvSpPr>
            <a:spLocks noGrp="1"/>
          </p:cNvSpPr>
          <p:nvPr>
            <p:ph type="title"/>
          </p:nvPr>
        </p:nvSpPr>
        <p:spPr>
          <a:xfrm>
            <a:off x="466725" y="201580"/>
            <a:ext cx="10972800" cy="567697"/>
          </a:xfrm>
        </p:spPr>
        <p:txBody>
          <a:bodyPr>
            <a:normAutofit/>
          </a:bodyPr>
          <a:lstStyle/>
          <a:p>
            <a:pPr>
              <a:spcBef>
                <a:spcPct val="20000"/>
              </a:spcBef>
            </a:pPr>
            <a:r>
              <a:rPr lang="en-GB" sz="2900" dirty="0">
                <a:solidFill>
                  <a:srgbClr val="FF0000"/>
                </a:solidFill>
                <a:ea typeface="+mn-ea"/>
              </a:rPr>
              <a:t>Key take aways</a:t>
            </a:r>
          </a:p>
        </p:txBody>
      </p:sp>
      <p:sp>
        <p:nvSpPr>
          <p:cNvPr id="6" name="TextBox 5">
            <a:extLst>
              <a:ext uri="{FF2B5EF4-FFF2-40B4-BE49-F238E27FC236}">
                <a16:creationId xmlns:a16="http://schemas.microsoft.com/office/drawing/2014/main" id="{BB4D570C-DDC2-26E4-221F-A5AAB7B07D3D}"/>
              </a:ext>
            </a:extLst>
          </p:cNvPr>
          <p:cNvSpPr txBox="1"/>
          <p:nvPr/>
        </p:nvSpPr>
        <p:spPr>
          <a:xfrm>
            <a:off x="621506" y="1874728"/>
            <a:ext cx="10948988" cy="3323987"/>
          </a:xfrm>
          <a:prstGeom prst="rect">
            <a:avLst/>
          </a:prstGeom>
          <a:noFill/>
        </p:spPr>
        <p:txBody>
          <a:bodyPr wrap="square" rtlCol="0">
            <a:spAutoFit/>
          </a:bodyPr>
          <a:lstStyle/>
          <a:p>
            <a:pPr marL="285750" indent="-285750">
              <a:buFont typeface="Arial" panose="020B0604020202020204" pitchFamily="34" charset="0"/>
              <a:buChar char="•"/>
            </a:pPr>
            <a:r>
              <a:rPr lang="en-GB" sz="3000" dirty="0"/>
              <a:t>Global climate change goal – net zero carbon emission by 2050</a:t>
            </a:r>
          </a:p>
          <a:p>
            <a:pPr marL="285750" indent="-285750">
              <a:buFont typeface="Arial" panose="020B0604020202020204" pitchFamily="34" charset="0"/>
              <a:buChar char="•"/>
            </a:pPr>
            <a:endParaRPr lang="ru-RU" sz="3000" dirty="0"/>
          </a:p>
          <a:p>
            <a:pPr marL="285750" indent="-285750">
              <a:buFont typeface="Arial" panose="020B0604020202020204" pitchFamily="34" charset="0"/>
              <a:buChar char="•"/>
            </a:pPr>
            <a:r>
              <a:rPr lang="en-US" sz="3000" dirty="0"/>
              <a:t>Every business will be affected by requirements to achieve net zero: regulators, clients, financiers, shareholders, or general public</a:t>
            </a:r>
            <a:endParaRPr lang="ru-RU" sz="3000" dirty="0"/>
          </a:p>
          <a:p>
            <a:pPr marL="285750" indent="-285750">
              <a:buFont typeface="Arial" panose="020B0604020202020204" pitchFamily="34" charset="0"/>
              <a:buChar char="•"/>
            </a:pPr>
            <a:endParaRPr lang="ru-RU" sz="3000" dirty="0"/>
          </a:p>
          <a:p>
            <a:pPr marL="285750" indent="-285750">
              <a:buFont typeface="Arial" panose="020B0604020202020204" pitchFamily="34" charset="0"/>
              <a:buChar char="•"/>
            </a:pPr>
            <a:r>
              <a:rPr lang="en-US" sz="3000" dirty="0"/>
              <a:t>Successful businesses must learn how to make value from climate actions</a:t>
            </a:r>
            <a:endParaRPr lang="en-GB" sz="3000" dirty="0"/>
          </a:p>
        </p:txBody>
      </p:sp>
      <p:cxnSp>
        <p:nvCxnSpPr>
          <p:cNvPr id="8" name="Прямая соединительная линия 8">
            <a:extLst>
              <a:ext uri="{FF2B5EF4-FFF2-40B4-BE49-F238E27FC236}">
                <a16:creationId xmlns:a16="http://schemas.microsoft.com/office/drawing/2014/main" id="{7D18FCD1-70D5-DDB3-6B74-D668629012C3}"/>
              </a:ext>
            </a:extLst>
          </p:cNvPr>
          <p:cNvCxnSpPr>
            <a:cxnSpLocks/>
          </p:cNvCxnSpPr>
          <p:nvPr/>
        </p:nvCxnSpPr>
        <p:spPr>
          <a:xfrm flipH="1">
            <a:off x="621506" y="904237"/>
            <a:ext cx="1127976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9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933578"/>
            <a:ext cx="10733649" cy="835587"/>
          </a:xfrm>
        </p:spPr>
        <p:txBody>
          <a:bodyPr/>
          <a:lstStyle/>
          <a:p>
            <a:r>
              <a:rPr lang="en-US" sz="4400" dirty="0"/>
              <a:t>Lecture 1.</a:t>
            </a:r>
            <a:br>
              <a:rPr lang="en-US" sz="4400" dirty="0"/>
            </a:br>
            <a:br>
              <a:rPr lang="en-US" sz="4400" dirty="0"/>
            </a:br>
            <a:r>
              <a:rPr lang="en-US" sz="4400" dirty="0"/>
              <a:t>Intro: why </a:t>
            </a:r>
            <a:r>
              <a:rPr lang="en-US" sz="4400" dirty="0" err="1"/>
              <a:t>decarbonisation</a:t>
            </a:r>
            <a:r>
              <a:rPr lang="en-US" sz="4400" dirty="0"/>
              <a:t> &amp; business?</a:t>
            </a:r>
            <a:br>
              <a:rPr lang="en-US" sz="4400" dirty="0"/>
            </a:br>
            <a:br>
              <a:rPr lang="en-US" sz="4400" dirty="0"/>
            </a:br>
            <a:br>
              <a:rPr lang="en-US" sz="3600" dirty="0"/>
            </a:br>
            <a:br>
              <a:rPr lang="en-US" sz="4400" dirty="0"/>
            </a:br>
            <a:br>
              <a:rPr lang="en-US" sz="4400" dirty="0"/>
            </a:br>
            <a:endParaRPr lang="en-US" dirty="0"/>
          </a:p>
        </p:txBody>
      </p:sp>
    </p:spTree>
    <p:extLst>
      <p:ext uri="{BB962C8B-B14F-4D97-AF65-F5344CB8AC3E}">
        <p14:creationId xmlns:p14="http://schemas.microsoft.com/office/powerpoint/2010/main" val="125326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F5A21B-FE5A-9B48-A926-5432E353A0C7}"/>
              </a:ext>
            </a:extLst>
          </p:cNvPr>
          <p:cNvSpPr>
            <a:spLocks noGrp="1"/>
          </p:cNvSpPr>
          <p:nvPr>
            <p:ph type="title"/>
          </p:nvPr>
        </p:nvSpPr>
        <p:spPr>
          <a:xfrm>
            <a:off x="609600" y="406341"/>
            <a:ext cx="10972800" cy="1001985"/>
          </a:xfrm>
        </p:spPr>
        <p:txBody>
          <a:bodyPr vert="horz" lIns="91440" tIns="45720" rIns="91440" bIns="45720" rtlCol="0">
            <a:normAutofit/>
          </a:bodyPr>
          <a:lstStyle/>
          <a:p>
            <a:pPr>
              <a:spcBef>
                <a:spcPct val="20000"/>
              </a:spcBef>
              <a:buFont typeface="Arial"/>
            </a:pPr>
            <a:r>
              <a:rPr lang="en-US" sz="3200" dirty="0" err="1">
                <a:solidFill>
                  <a:srgbClr val="DF0418"/>
                </a:solidFill>
                <a:ea typeface="+mn-ea"/>
              </a:rPr>
              <a:t>Decarbonisation</a:t>
            </a:r>
            <a:r>
              <a:rPr lang="en-US" sz="3200" dirty="0">
                <a:solidFill>
                  <a:srgbClr val="DF0418"/>
                </a:solidFill>
                <a:ea typeface="+mn-ea"/>
              </a:rPr>
              <a:t>: definition</a:t>
            </a:r>
            <a:endParaRPr lang="ru-HU" sz="3200" dirty="0">
              <a:solidFill>
                <a:srgbClr val="DF0418"/>
              </a:solidFill>
              <a:ea typeface="+mn-ea"/>
            </a:endParaRPr>
          </a:p>
        </p:txBody>
      </p:sp>
      <p:cxnSp>
        <p:nvCxnSpPr>
          <p:cNvPr id="6" name="Прямая соединительная линия 8">
            <a:extLst>
              <a:ext uri="{FF2B5EF4-FFF2-40B4-BE49-F238E27FC236}">
                <a16:creationId xmlns:a16="http://schemas.microsoft.com/office/drawing/2014/main" id="{0FD4F2BE-814B-1D47-9E18-1BA4284D74A6}"/>
              </a:ext>
            </a:extLst>
          </p:cNvPr>
          <p:cNvCxnSpPr>
            <a:cxnSpLocks/>
          </p:cNvCxnSpPr>
          <p:nvPr/>
        </p:nvCxnSpPr>
        <p:spPr>
          <a:xfrm flipH="1">
            <a:off x="609600" y="1517750"/>
            <a:ext cx="10637856"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
        <p:nvSpPr>
          <p:cNvPr id="7" name="Текст 3">
            <a:extLst>
              <a:ext uri="{FF2B5EF4-FFF2-40B4-BE49-F238E27FC236}">
                <a16:creationId xmlns:a16="http://schemas.microsoft.com/office/drawing/2014/main" id="{F4D7FEC0-BA6B-A34C-8BDC-B558C3A70A46}"/>
              </a:ext>
            </a:extLst>
          </p:cNvPr>
          <p:cNvSpPr>
            <a:spLocks noGrp="1"/>
          </p:cNvSpPr>
          <p:nvPr>
            <p:ph type="body" sz="quarter" idx="10"/>
          </p:nvPr>
        </p:nvSpPr>
        <p:spPr>
          <a:xfrm>
            <a:off x="436434" y="1645393"/>
            <a:ext cx="10972800" cy="3173687"/>
          </a:xfrm>
        </p:spPr>
        <p:txBody>
          <a:bodyPr>
            <a:noAutofit/>
          </a:bodyPr>
          <a:lstStyle/>
          <a:p>
            <a:pPr marL="342900" indent="-342900">
              <a:buFont typeface="Arial" panose="020B0604020202020204" pitchFamily="34" charset="0"/>
              <a:buChar char="•"/>
            </a:pPr>
            <a:r>
              <a:rPr lang="en-US" sz="3000" dirty="0">
                <a:latin typeface="+mn-lt"/>
              </a:rPr>
              <a:t>Measures leading to reduction of greenhouse (GHG) emissions of an organization</a:t>
            </a:r>
          </a:p>
          <a:p>
            <a:pPr marL="342900" indent="-342900">
              <a:buFont typeface="Arial" panose="020B0604020202020204" pitchFamily="34" charset="0"/>
              <a:buChar char="•"/>
            </a:pPr>
            <a:r>
              <a:rPr lang="en-US" sz="3000" dirty="0">
                <a:latin typeface="+mn-lt"/>
              </a:rPr>
              <a:t>Climate change mitigation is a bit broader term, also includes nature-based solutions (enhancement of carbon stock)</a:t>
            </a:r>
          </a:p>
          <a:p>
            <a:pPr marL="342900" indent="-342900">
              <a:buFont typeface="Arial" panose="020B0604020202020204" pitchFamily="34" charset="0"/>
              <a:buChar char="•"/>
            </a:pPr>
            <a:r>
              <a:rPr lang="en-US" sz="3000" dirty="0">
                <a:latin typeface="+mn-lt"/>
              </a:rPr>
              <a:t>Corporate GHG emission inventory = carbon footprint</a:t>
            </a:r>
          </a:p>
          <a:p>
            <a:pPr marL="342900" indent="-342900">
              <a:buFont typeface="Arial" panose="020B0604020202020204" pitchFamily="34" charset="0"/>
              <a:buChar char="•"/>
            </a:pPr>
            <a:r>
              <a:rPr lang="en-US" sz="3000" dirty="0">
                <a:latin typeface="+mn-lt"/>
              </a:rPr>
              <a:t>Improving energy efficiency and renewable energy – the most common examples of </a:t>
            </a:r>
            <a:r>
              <a:rPr lang="en-US" sz="3000" dirty="0" err="1">
                <a:latin typeface="+mn-lt"/>
              </a:rPr>
              <a:t>decarbonisation</a:t>
            </a:r>
            <a:r>
              <a:rPr lang="en-US" sz="3000" dirty="0">
                <a:latin typeface="+mn-lt"/>
              </a:rPr>
              <a:t> measures</a:t>
            </a:r>
            <a:endParaRPr lang="ru-RU" sz="3000" dirty="0">
              <a:latin typeface="+mn-lt"/>
            </a:endParaRPr>
          </a:p>
          <a:p>
            <a:pPr marL="285750" indent="-285750">
              <a:buFont typeface="Arial" panose="020B0604020202020204" pitchFamily="34" charset="0"/>
              <a:buChar char="•"/>
            </a:pPr>
            <a:endParaRPr lang="ru-RU" sz="3000" dirty="0">
              <a:latin typeface="+mn-lt"/>
            </a:endParaRPr>
          </a:p>
          <a:p>
            <a:pPr marL="285750" indent="-285750">
              <a:buFont typeface="Arial" panose="020B0604020202020204" pitchFamily="34" charset="0"/>
              <a:buChar char="•"/>
            </a:pPr>
            <a:endParaRPr lang="ru-RU" dirty="0">
              <a:latin typeface="+mn-lt"/>
            </a:endParaRPr>
          </a:p>
        </p:txBody>
      </p:sp>
    </p:spTree>
    <p:extLst>
      <p:ext uri="{BB962C8B-B14F-4D97-AF65-F5344CB8AC3E}">
        <p14:creationId xmlns:p14="http://schemas.microsoft.com/office/powerpoint/2010/main" val="162171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F5A21B-FE5A-9B48-A926-5432E353A0C7}"/>
              </a:ext>
            </a:extLst>
          </p:cNvPr>
          <p:cNvSpPr>
            <a:spLocks noGrp="1"/>
          </p:cNvSpPr>
          <p:nvPr>
            <p:ph type="title"/>
          </p:nvPr>
        </p:nvSpPr>
        <p:spPr>
          <a:xfrm>
            <a:off x="609600" y="406341"/>
            <a:ext cx="10972800" cy="1001985"/>
          </a:xfrm>
        </p:spPr>
        <p:txBody>
          <a:bodyPr vert="horz" lIns="91440" tIns="45720" rIns="91440" bIns="45720" rtlCol="0">
            <a:normAutofit/>
          </a:bodyPr>
          <a:lstStyle/>
          <a:p>
            <a:pPr>
              <a:spcBef>
                <a:spcPct val="20000"/>
              </a:spcBef>
              <a:buFont typeface="Arial"/>
            </a:pPr>
            <a:r>
              <a:rPr lang="en-US" sz="3200" dirty="0">
                <a:solidFill>
                  <a:srgbClr val="DF0418"/>
                </a:solidFill>
                <a:ea typeface="+mn-ea"/>
              </a:rPr>
              <a:t>Why </a:t>
            </a:r>
            <a:r>
              <a:rPr lang="en-US" sz="3200" dirty="0" err="1">
                <a:solidFill>
                  <a:srgbClr val="DF0418"/>
                </a:solidFill>
                <a:ea typeface="+mn-ea"/>
              </a:rPr>
              <a:t>decarbonisation</a:t>
            </a:r>
            <a:r>
              <a:rPr lang="en-US" sz="3200" dirty="0">
                <a:solidFill>
                  <a:srgbClr val="DF0418"/>
                </a:solidFill>
                <a:ea typeface="+mn-ea"/>
              </a:rPr>
              <a:t> is important for businesses?</a:t>
            </a:r>
            <a:endParaRPr lang="ru-HU" sz="3200" dirty="0">
              <a:solidFill>
                <a:srgbClr val="DF0418"/>
              </a:solidFill>
              <a:ea typeface="+mn-ea"/>
            </a:endParaRPr>
          </a:p>
        </p:txBody>
      </p:sp>
      <p:sp>
        <p:nvSpPr>
          <p:cNvPr id="7" name="Текст 3">
            <a:extLst>
              <a:ext uri="{FF2B5EF4-FFF2-40B4-BE49-F238E27FC236}">
                <a16:creationId xmlns:a16="http://schemas.microsoft.com/office/drawing/2014/main" id="{F4D7FEC0-BA6B-A34C-8BDC-B558C3A70A46}"/>
              </a:ext>
            </a:extLst>
          </p:cNvPr>
          <p:cNvSpPr>
            <a:spLocks noGrp="1"/>
          </p:cNvSpPr>
          <p:nvPr>
            <p:ph type="body" sz="quarter" idx="10"/>
          </p:nvPr>
        </p:nvSpPr>
        <p:spPr>
          <a:xfrm>
            <a:off x="436434" y="1645393"/>
            <a:ext cx="10972800" cy="3173687"/>
          </a:xfrm>
        </p:spPr>
        <p:txBody>
          <a:bodyPr>
            <a:noAutofit/>
          </a:bodyPr>
          <a:lstStyle/>
          <a:p>
            <a:pPr marL="342900" indent="-342900">
              <a:buFont typeface="Arial" panose="020B0604020202020204" pitchFamily="34" charset="0"/>
              <a:buChar char="•"/>
            </a:pPr>
            <a:r>
              <a:rPr lang="en-US" sz="3000" dirty="0">
                <a:latin typeface="+mn-lt"/>
              </a:rPr>
              <a:t>Meet requirements of regulators and financiers</a:t>
            </a:r>
            <a:endParaRPr lang="ru-RU" sz="3000" dirty="0">
              <a:latin typeface="+mn-lt"/>
            </a:endParaRPr>
          </a:p>
          <a:p>
            <a:pPr marL="342900" indent="-342900">
              <a:buFont typeface="Arial" panose="020B0604020202020204" pitchFamily="34" charset="0"/>
              <a:buChar char="•"/>
            </a:pPr>
            <a:r>
              <a:rPr lang="en-US" sz="3000" dirty="0">
                <a:latin typeface="+mn-lt"/>
              </a:rPr>
              <a:t>Access international capital markets</a:t>
            </a:r>
            <a:endParaRPr lang="ru-RU" sz="3000" dirty="0">
              <a:latin typeface="+mn-lt"/>
            </a:endParaRPr>
          </a:p>
          <a:p>
            <a:pPr marL="342900" indent="-342900">
              <a:buFont typeface="Arial" panose="020B0604020202020204" pitchFamily="34" charset="0"/>
              <a:buChar char="•"/>
            </a:pPr>
            <a:r>
              <a:rPr lang="en-US" sz="3000" dirty="0">
                <a:latin typeface="+mn-lt"/>
              </a:rPr>
              <a:t>Become a market leader</a:t>
            </a:r>
            <a:endParaRPr lang="ru-RU" sz="3000" dirty="0">
              <a:latin typeface="+mn-lt"/>
            </a:endParaRPr>
          </a:p>
          <a:p>
            <a:pPr marL="342900" indent="-342900">
              <a:buFont typeface="Arial" panose="020B0604020202020204" pitchFamily="34" charset="0"/>
              <a:buChar char="•"/>
            </a:pPr>
            <a:r>
              <a:rPr lang="en-US" sz="3000" dirty="0">
                <a:latin typeface="+mn-lt"/>
              </a:rPr>
              <a:t>Increase company’s value</a:t>
            </a:r>
            <a:endParaRPr lang="ru-RU" sz="3000" dirty="0">
              <a:latin typeface="+mn-lt"/>
            </a:endParaRPr>
          </a:p>
          <a:p>
            <a:pPr marL="342900" indent="-342900">
              <a:buFont typeface="Arial" panose="020B0604020202020204" pitchFamily="34" charset="0"/>
              <a:buChar char="•"/>
            </a:pPr>
            <a:r>
              <a:rPr lang="en-US" sz="3000" dirty="0">
                <a:latin typeface="+mn-lt"/>
              </a:rPr>
              <a:t>Attract climate-sensitive customers</a:t>
            </a:r>
            <a:endParaRPr lang="ru-RU" sz="3000" dirty="0">
              <a:latin typeface="+mn-lt"/>
            </a:endParaRPr>
          </a:p>
          <a:p>
            <a:pPr marL="342900" indent="-342900">
              <a:buFont typeface="Arial" panose="020B0604020202020204" pitchFamily="34" charset="0"/>
              <a:buChar char="•"/>
            </a:pPr>
            <a:r>
              <a:rPr lang="en-US" sz="3000" dirty="0">
                <a:latin typeface="+mn-lt"/>
              </a:rPr>
              <a:t>Boost employees’ motivation</a:t>
            </a:r>
            <a:endParaRPr lang="ru-RU" sz="3000" dirty="0">
              <a:latin typeface="+mn-lt"/>
            </a:endParaRPr>
          </a:p>
          <a:p>
            <a:pPr marL="285750" indent="-285750">
              <a:buFont typeface="Arial" panose="020B0604020202020204" pitchFamily="34" charset="0"/>
              <a:buChar char="•"/>
            </a:pPr>
            <a:endParaRPr lang="ru-RU" sz="3000" dirty="0">
              <a:latin typeface="+mn-lt"/>
            </a:endParaRPr>
          </a:p>
          <a:p>
            <a:pPr marL="285750" indent="-285750">
              <a:buFont typeface="Arial" panose="020B0604020202020204" pitchFamily="34" charset="0"/>
              <a:buChar char="•"/>
            </a:pPr>
            <a:endParaRPr lang="ru-RU" dirty="0">
              <a:latin typeface="+mn-lt"/>
            </a:endParaRPr>
          </a:p>
        </p:txBody>
      </p:sp>
      <p:cxnSp>
        <p:nvCxnSpPr>
          <p:cNvPr id="3" name="Прямая соединительная линия 8">
            <a:extLst>
              <a:ext uri="{FF2B5EF4-FFF2-40B4-BE49-F238E27FC236}">
                <a16:creationId xmlns:a16="http://schemas.microsoft.com/office/drawing/2014/main" id="{238F4BCE-5556-312D-37D7-AD5E1EA76A27}"/>
              </a:ext>
            </a:extLst>
          </p:cNvPr>
          <p:cNvCxnSpPr>
            <a:cxnSpLocks/>
          </p:cNvCxnSpPr>
          <p:nvPr/>
        </p:nvCxnSpPr>
        <p:spPr>
          <a:xfrm flipH="1">
            <a:off x="609600" y="1517750"/>
            <a:ext cx="10637856"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AABC-B8D2-4CA0-B9FC-1D62D0F785FC}"/>
              </a:ext>
            </a:extLst>
          </p:cNvPr>
          <p:cNvSpPr>
            <a:spLocks noGrp="1"/>
          </p:cNvSpPr>
          <p:nvPr>
            <p:ph type="title"/>
          </p:nvPr>
        </p:nvSpPr>
        <p:spPr>
          <a:xfrm>
            <a:off x="493029" y="417562"/>
            <a:ext cx="10972800" cy="635143"/>
          </a:xfrm>
        </p:spPr>
        <p:txBody>
          <a:bodyPr>
            <a:normAutofit/>
          </a:bodyPr>
          <a:lstStyle/>
          <a:p>
            <a:r>
              <a:rPr lang="en-US" sz="3200" dirty="0">
                <a:solidFill>
                  <a:srgbClr val="FF0000"/>
                </a:solidFill>
              </a:rPr>
              <a:t>The science is clear</a:t>
            </a:r>
          </a:p>
        </p:txBody>
      </p:sp>
      <p:sp>
        <p:nvSpPr>
          <p:cNvPr id="3" name="Content Placeholder 2">
            <a:extLst>
              <a:ext uri="{FF2B5EF4-FFF2-40B4-BE49-F238E27FC236}">
                <a16:creationId xmlns:a16="http://schemas.microsoft.com/office/drawing/2014/main" id="{565FB02F-DAEA-46B4-88D2-401EBEAF1D5C}"/>
              </a:ext>
            </a:extLst>
          </p:cNvPr>
          <p:cNvSpPr>
            <a:spLocks noGrp="1"/>
          </p:cNvSpPr>
          <p:nvPr>
            <p:ph idx="1"/>
          </p:nvPr>
        </p:nvSpPr>
        <p:spPr>
          <a:xfrm>
            <a:off x="3897997" y="1717674"/>
            <a:ext cx="7886700" cy="2451214"/>
          </a:xfrm>
        </p:spPr>
        <p:txBody>
          <a:bodyPr>
            <a:noAutofit/>
          </a:bodyPr>
          <a:lstStyle/>
          <a:p>
            <a:pPr marL="0" indent="0">
              <a:buNone/>
            </a:pPr>
            <a:r>
              <a:rPr lang="en-ZA" sz="3000" dirty="0">
                <a:latin typeface="Calibri" panose="020F0502020204030204" pitchFamily="34" charset="0"/>
                <a:ea typeface="Calibri" panose="020F0502020204030204" pitchFamily="34" charset="0"/>
                <a:cs typeface="Times New Roman" panose="02020603050405020304" pitchFamily="18" charset="0"/>
              </a:rPr>
              <a:t>Achieving global </a:t>
            </a:r>
            <a:r>
              <a:rPr lang="en-ZA" sz="3000" b="1" dirty="0">
                <a:latin typeface="Calibri" panose="020F0502020204030204" pitchFamily="34" charset="0"/>
                <a:ea typeface="Calibri" panose="020F0502020204030204" pitchFamily="34" charset="0"/>
                <a:cs typeface="Times New Roman" panose="02020603050405020304" pitchFamily="18" charset="0"/>
              </a:rPr>
              <a:t>net zero carbon </a:t>
            </a:r>
            <a:r>
              <a:rPr lang="en-ZA" sz="3000" dirty="0">
                <a:latin typeface="Calibri" panose="020F0502020204030204" pitchFamily="34" charset="0"/>
                <a:ea typeface="Calibri" panose="020F0502020204030204" pitchFamily="34" charset="0"/>
                <a:cs typeface="Times New Roman" panose="02020603050405020304" pitchFamily="18" charset="0"/>
              </a:rPr>
              <a:t>is the only solution to </a:t>
            </a:r>
            <a:r>
              <a:rPr lang="en-ZA" sz="3000" b="1" dirty="0">
                <a:latin typeface="Calibri" panose="020F0502020204030204" pitchFamily="34" charset="0"/>
                <a:ea typeface="Calibri" panose="020F0502020204030204" pitchFamily="34" charset="0"/>
                <a:cs typeface="Times New Roman" panose="02020603050405020304" pitchFamily="18" charset="0"/>
              </a:rPr>
              <a:t>global climate change</a:t>
            </a:r>
            <a:r>
              <a:rPr lang="en-ZA" sz="30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ru-RU" sz="3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sz="3000" dirty="0">
                <a:latin typeface="Calibri" panose="020F0502020204030204" pitchFamily="34" charset="0"/>
                <a:ea typeface="Calibri" panose="020F0502020204030204" pitchFamily="34" charset="0"/>
                <a:cs typeface="Times New Roman" panose="02020603050405020304" pitchFamily="18" charset="0"/>
              </a:rPr>
              <a:t>Limiting </a:t>
            </a:r>
            <a:r>
              <a:rPr lang="en-ZA" sz="3000" b="1" dirty="0">
                <a:latin typeface="Calibri" panose="020F0502020204030204" pitchFamily="34" charset="0"/>
                <a:ea typeface="Calibri" panose="020F0502020204030204" pitchFamily="34" charset="0"/>
                <a:cs typeface="Times New Roman" panose="02020603050405020304" pitchFamily="18" charset="0"/>
              </a:rPr>
              <a:t>human-induced</a:t>
            </a:r>
            <a:r>
              <a:rPr lang="en-ZA" sz="3000" dirty="0">
                <a:latin typeface="Calibri" panose="020F0502020204030204" pitchFamily="34" charset="0"/>
                <a:ea typeface="Calibri" panose="020F0502020204030204" pitchFamily="34" charset="0"/>
                <a:cs typeface="Times New Roman" panose="02020603050405020304" pitchFamily="18" charset="0"/>
              </a:rPr>
              <a:t> global warming requires </a:t>
            </a:r>
            <a:r>
              <a:rPr lang="en-ZA" sz="3000" b="1" dirty="0">
                <a:latin typeface="Calibri" panose="020F0502020204030204" pitchFamily="34" charset="0"/>
                <a:ea typeface="Calibri" panose="020F0502020204030204" pitchFamily="34" charset="0"/>
                <a:cs typeface="Times New Roman" panose="02020603050405020304" pitchFamily="18" charset="0"/>
              </a:rPr>
              <a:t>as a minimum</a:t>
            </a:r>
            <a:r>
              <a:rPr lang="en-ZA" sz="3000" dirty="0">
                <a:latin typeface="Calibri" panose="020F0502020204030204" pitchFamily="34" charset="0"/>
                <a:ea typeface="Calibri" panose="020F0502020204030204" pitchFamily="34" charset="0"/>
                <a:cs typeface="Times New Roman" panose="02020603050405020304" pitchFamily="18" charset="0"/>
              </a:rPr>
              <a:t> reaching at least net zero CO2 emissions, i.e. the level at which </a:t>
            </a:r>
            <a:r>
              <a:rPr lang="en-ZA" sz="3000" b="1" dirty="0">
                <a:latin typeface="Calibri" panose="020F0502020204030204" pitchFamily="34" charset="0"/>
                <a:ea typeface="Calibri" panose="020F0502020204030204" pitchFamily="34" charset="0"/>
                <a:cs typeface="Times New Roman" panose="02020603050405020304" pitchFamily="18" charset="0"/>
              </a:rPr>
              <a:t>anthropogenic</a:t>
            </a:r>
            <a:r>
              <a:rPr lang="en-ZA" sz="3000" dirty="0">
                <a:latin typeface="Calibri" panose="020F0502020204030204" pitchFamily="34" charset="0"/>
                <a:ea typeface="Calibri" panose="020F0502020204030204" pitchFamily="34" charset="0"/>
                <a:cs typeface="Times New Roman" panose="02020603050405020304" pitchFamily="18" charset="0"/>
              </a:rPr>
              <a:t> CO2 emissions are balanced by removals of CO2</a:t>
            </a:r>
            <a:endParaRPr lang="en-US" sz="3000" dirty="0"/>
          </a:p>
        </p:txBody>
      </p:sp>
      <p:pic>
        <p:nvPicPr>
          <p:cNvPr id="4" name="Picture 3">
            <a:extLst>
              <a:ext uri="{FF2B5EF4-FFF2-40B4-BE49-F238E27FC236}">
                <a16:creationId xmlns:a16="http://schemas.microsoft.com/office/drawing/2014/main" id="{A8322F3B-9156-050A-3F20-345A5E865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717674"/>
            <a:ext cx="2818255" cy="3678919"/>
          </a:xfrm>
          <a:prstGeom prst="rect">
            <a:avLst/>
          </a:prstGeom>
        </p:spPr>
      </p:pic>
      <p:cxnSp>
        <p:nvCxnSpPr>
          <p:cNvPr id="7" name="Прямая соединительная линия 8">
            <a:extLst>
              <a:ext uri="{FF2B5EF4-FFF2-40B4-BE49-F238E27FC236}">
                <a16:creationId xmlns:a16="http://schemas.microsoft.com/office/drawing/2014/main" id="{071DFD38-2C2B-FB5F-E7DB-0608DB32A04E}"/>
              </a:ext>
            </a:extLst>
          </p:cNvPr>
          <p:cNvCxnSpPr>
            <a:cxnSpLocks/>
          </p:cNvCxnSpPr>
          <p:nvPr/>
        </p:nvCxnSpPr>
        <p:spPr>
          <a:xfrm flipH="1">
            <a:off x="581466" y="1171873"/>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8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7DA5D9B-D716-804F-A26D-263F994A45E8}"/>
              </a:ext>
            </a:extLst>
          </p:cNvPr>
          <p:cNvSpPr txBox="1">
            <a:spLocks/>
          </p:cNvSpPr>
          <p:nvPr/>
        </p:nvSpPr>
        <p:spPr>
          <a:xfrm>
            <a:off x="361709" y="347025"/>
            <a:ext cx="11130887" cy="824848"/>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4267" b="1" kern="1200">
                <a:solidFill>
                  <a:schemeClr val="tx1"/>
                </a:solidFill>
                <a:latin typeface="Century Gothic"/>
                <a:ea typeface="+mj-ea"/>
                <a:cs typeface="Century Gothic"/>
              </a:defRPr>
            </a:lvl1pPr>
          </a:lstStyle>
          <a:p>
            <a:pPr>
              <a:spcBef>
                <a:spcPct val="20000"/>
              </a:spcBef>
              <a:buFont typeface="Arial"/>
              <a:buNone/>
            </a:pPr>
            <a:r>
              <a:rPr lang="en-US" sz="3200" dirty="0">
                <a:solidFill>
                  <a:srgbClr val="EC1C29"/>
                </a:solidFill>
                <a:ea typeface="+mn-ea"/>
              </a:rPr>
              <a:t>Paris Accord goal: to stay within 1,5C</a:t>
            </a:r>
            <a:endParaRPr lang="en-GB" sz="3200" dirty="0">
              <a:solidFill>
                <a:srgbClr val="EC1C29"/>
              </a:solidFill>
              <a:ea typeface="+mn-ea"/>
            </a:endParaRPr>
          </a:p>
        </p:txBody>
      </p:sp>
      <p:pic>
        <p:nvPicPr>
          <p:cNvPr id="4" name="Picture 3" descr="Chart&#10;&#10;Description automatically generated">
            <a:extLst>
              <a:ext uri="{FF2B5EF4-FFF2-40B4-BE49-F238E27FC236}">
                <a16:creationId xmlns:a16="http://schemas.microsoft.com/office/drawing/2014/main" id="{5C8F8116-0DEA-2CAA-EFC0-D74852812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8289" y="1651757"/>
            <a:ext cx="6907163" cy="5232176"/>
          </a:xfrm>
          <a:prstGeom prst="rect">
            <a:avLst/>
          </a:prstGeom>
        </p:spPr>
      </p:pic>
      <p:cxnSp>
        <p:nvCxnSpPr>
          <p:cNvPr id="3" name="Прямая соединительная линия 8">
            <a:extLst>
              <a:ext uri="{FF2B5EF4-FFF2-40B4-BE49-F238E27FC236}">
                <a16:creationId xmlns:a16="http://schemas.microsoft.com/office/drawing/2014/main" id="{42F92ADE-30C7-6DA5-ACC4-50D199FC13F7}"/>
              </a:ext>
            </a:extLst>
          </p:cNvPr>
          <p:cNvCxnSpPr>
            <a:cxnSpLocks/>
          </p:cNvCxnSpPr>
          <p:nvPr/>
        </p:nvCxnSpPr>
        <p:spPr>
          <a:xfrm flipH="1">
            <a:off x="581466" y="1171873"/>
            <a:ext cx="11203231" cy="0"/>
          </a:xfrm>
          <a:prstGeom prst="line">
            <a:avLst/>
          </a:prstGeom>
          <a:ln w="25400">
            <a:solidFill>
              <a:srgbClr val="EC1C2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7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F20638-1116-5075-15F5-B6B350EDB7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0650" y="68263"/>
            <a:ext cx="11950700" cy="6721475"/>
          </a:xfrm>
          <a:prstGeom prst="rect">
            <a:avLst/>
          </a:prstGeom>
          <a:noFill/>
        </p:spPr>
      </p:pic>
    </p:spTree>
    <p:extLst>
      <p:ext uri="{BB962C8B-B14F-4D97-AF65-F5344CB8AC3E}">
        <p14:creationId xmlns:p14="http://schemas.microsoft.com/office/powerpoint/2010/main" val="4039206835"/>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262626"/>
      </a:dk2>
      <a:lt2>
        <a:srgbClr val="E6E6E6"/>
      </a:lt2>
      <a:accent1>
        <a:srgbClr val="E1051B"/>
      </a:accent1>
      <a:accent2>
        <a:srgbClr val="EA6C55"/>
      </a:accent2>
      <a:accent3>
        <a:srgbClr val="F39F86"/>
      </a:accent3>
      <a:accent4>
        <a:srgbClr val="FBD0C1"/>
      </a:accent4>
      <a:accent5>
        <a:srgbClr val="499FCD"/>
      </a:accent5>
      <a:accent6>
        <a:srgbClr val="6EB661"/>
      </a:accent6>
      <a:hlink>
        <a:srgbClr val="FECC66"/>
      </a:hlink>
      <a:folHlink>
        <a:srgbClr val="D76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102800</TotalTime>
  <Words>3035</Words>
  <Application>Microsoft Macintosh PowerPoint</Application>
  <PresentationFormat>Widescreen</PresentationFormat>
  <Paragraphs>250</Paragraphs>
  <Slides>33</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Century Gothic</vt:lpstr>
      <vt:lpstr>Gilroy</vt:lpstr>
      <vt:lpstr>Gilroy Regular</vt:lpstr>
      <vt:lpstr>Gotham</vt:lpstr>
      <vt:lpstr>Lato</vt:lpstr>
      <vt:lpstr>Times New Roman</vt:lpstr>
      <vt:lpstr>Wingdings</vt:lpstr>
      <vt:lpstr>1_Office Theme</vt:lpstr>
      <vt:lpstr>2022-2023 Spring Term   Green transition from international and European perspective  Decarbonisation &amp; Business  Lecture 1 │30 March 2023 Marina Olshanskaya &amp; Aleksandra Novikova      </vt:lpstr>
      <vt:lpstr>Lecturers</vt:lpstr>
      <vt:lpstr>Course outline</vt:lpstr>
      <vt:lpstr>Lecture 1.  Intro: why decarbonisation &amp; business?     </vt:lpstr>
      <vt:lpstr>Decarbonisation: definition</vt:lpstr>
      <vt:lpstr>Why decarbonisation is important for businesses?</vt:lpstr>
      <vt:lpstr>The science is clear</vt:lpstr>
      <vt:lpstr>PowerPoint Presentation</vt:lpstr>
      <vt:lpstr>PowerPoint Presentation</vt:lpstr>
      <vt:lpstr>PARIS ACCORD: NET ZERO CARBON EMISSIONS BY 2050 GLOBALLY</vt:lpstr>
      <vt:lpstr>PARIS ACCORD: NET ZERO CARBON EMISSIONS BY 2050 GLOBALLY</vt:lpstr>
      <vt:lpstr>Global leaders are already doing this</vt:lpstr>
      <vt:lpstr>PowerPoint Presentation</vt:lpstr>
      <vt:lpstr>PowerPoint Presentation</vt:lpstr>
      <vt:lpstr>Consumers want to be able to make a difference in saving the planet</vt:lpstr>
      <vt:lpstr>Impact of EU Climate Regulations on Business </vt:lpstr>
      <vt:lpstr>PowerPoint Presentation</vt:lpstr>
      <vt:lpstr>PowerPoint Presentation</vt:lpstr>
      <vt:lpstr>PowerPoint Presentation</vt:lpstr>
      <vt:lpstr>PowerPoint Presentation</vt:lpstr>
      <vt:lpstr>EU climate finance commitments</vt:lpstr>
      <vt:lpstr>Evolution of green/climate finance rules: from minimal disclosure to mandatory climate portfolio targets</vt:lpstr>
      <vt:lpstr>EU Green Finance Regulation - background</vt:lpstr>
      <vt:lpstr>PowerPoint Presentation</vt:lpstr>
      <vt:lpstr>EU climate disclosure and reporting regulations</vt:lpstr>
      <vt:lpstr>PowerPoint Presentation</vt:lpstr>
      <vt:lpstr>EU taxonomy regulations</vt:lpstr>
      <vt:lpstr>PowerPoint Presentation</vt:lpstr>
      <vt:lpstr>Initiatives in the financial sector</vt:lpstr>
      <vt:lpstr>From an Investment - to a Climate-bank European Investment Bank (EIB)</vt:lpstr>
      <vt:lpstr>PowerPoint Presentation</vt:lpstr>
      <vt:lpstr>Why EU Green Finance Regulation important outside EU?</vt:lpstr>
      <vt:lpstr>Key take aways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Windows User</dc:creator>
  <cp:keywords/>
  <dc:description/>
  <cp:lastModifiedBy>Marina Olshanskaya</cp:lastModifiedBy>
  <cp:revision>369</cp:revision>
  <cp:lastPrinted>2022-11-15T14:05:27Z</cp:lastPrinted>
  <dcterms:created xsi:type="dcterms:W3CDTF">2018-07-25T04:51:32Z</dcterms:created>
  <dcterms:modified xsi:type="dcterms:W3CDTF">2023-03-30T09:35:06Z</dcterms:modified>
  <cp:category/>
</cp:coreProperties>
</file>