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352" r:id="rId3"/>
    <p:sldId id="364" r:id="rId4"/>
    <p:sldId id="368" r:id="rId5"/>
    <p:sldId id="366" r:id="rId6"/>
    <p:sldId id="367"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100" autoAdjust="0"/>
  </p:normalViewPr>
  <p:slideViewPr>
    <p:cSldViewPr snapToGrid="0">
      <p:cViewPr varScale="1">
        <p:scale>
          <a:sx n="57" d="100"/>
          <a:sy n="57" d="100"/>
        </p:scale>
        <p:origin x="10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E5724-7785-4305-8E17-7D7643C6B750}" type="datetimeFigureOut">
              <a:rPr lang="cs-CZ" smtClean="0"/>
              <a:t>04.05.2023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105A66-970C-43F2-875D-8D3A2ECD20E3}" type="slidenum">
              <a:rPr lang="cs-CZ" smtClean="0"/>
              <a:t>‹#›</a:t>
            </a:fld>
            <a:endParaRPr lang="cs-CZ"/>
          </a:p>
        </p:txBody>
      </p:sp>
    </p:spTree>
    <p:extLst>
      <p:ext uri="{BB962C8B-B14F-4D97-AF65-F5344CB8AC3E}">
        <p14:creationId xmlns:p14="http://schemas.microsoft.com/office/powerpoint/2010/main" val="4109966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r>
              <a:rPr lang="cs-CZ" dirty="0"/>
              <a:t>Motivováno klimatickou změnou. </a:t>
            </a:r>
          </a:p>
          <a:p>
            <a:pPr marL="171450" indent="-171450">
              <a:buFontTx/>
              <a:buChar char="-"/>
            </a:pPr>
            <a:r>
              <a:rPr lang="cs-CZ" dirty="0"/>
              <a:t>Snaha dekarbonizovat evropskou ekonomiku. </a:t>
            </a:r>
          </a:p>
          <a:p>
            <a:pPr marL="228600" indent="-228600">
              <a:buFontTx/>
              <a:buAutoNum type="arabicParenR"/>
            </a:pPr>
            <a:endParaRPr lang="cs-CZ" dirty="0"/>
          </a:p>
          <a:p>
            <a:pPr marL="228600" indent="-228600">
              <a:buFontTx/>
              <a:buAutoNum type="arabicParenR"/>
            </a:pPr>
            <a:endParaRPr lang="cs-CZ" dirty="0"/>
          </a:p>
        </p:txBody>
      </p:sp>
      <p:sp>
        <p:nvSpPr>
          <p:cNvPr id="4" name="Zástupný symbol pro číslo snímku 3"/>
          <p:cNvSpPr>
            <a:spLocks noGrp="1"/>
          </p:cNvSpPr>
          <p:nvPr>
            <p:ph type="sldNum" sz="quarter" idx="5"/>
          </p:nvPr>
        </p:nvSpPr>
        <p:spPr/>
        <p:txBody>
          <a:bodyPr/>
          <a:lstStyle/>
          <a:p>
            <a:fld id="{89105A66-970C-43F2-875D-8D3A2ECD20E3}" type="slidenum">
              <a:rPr lang="cs-CZ" smtClean="0"/>
              <a:t>1</a:t>
            </a:fld>
            <a:endParaRPr lang="cs-CZ"/>
          </a:p>
        </p:txBody>
      </p:sp>
    </p:spTree>
    <p:extLst>
      <p:ext uri="{BB962C8B-B14F-4D97-AF65-F5344CB8AC3E}">
        <p14:creationId xmlns:p14="http://schemas.microsoft.com/office/powerpoint/2010/main" val="3647802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fontAlgn="base"/>
            <a:endParaRPr lang="cs-CZ" dirty="0"/>
          </a:p>
          <a:p>
            <a:pPr fontAlgn="base"/>
            <a:r>
              <a:rPr lang="en-US" sz="1800" b="0" i="0" dirty="0">
                <a:solidFill>
                  <a:srgbClr val="000000"/>
                </a:solidFill>
                <a:effectLst/>
                <a:latin typeface="TimesNewRomanPSMT"/>
              </a:rPr>
              <a:t>The distributive aspect of energy justice involves the equitable allocation of benefits and burdens. This</a:t>
            </a:r>
            <a:br>
              <a:rPr lang="en-US" sz="1800" b="0" i="0" dirty="0">
                <a:solidFill>
                  <a:srgbClr val="000000"/>
                </a:solidFill>
                <a:effectLst/>
                <a:latin typeface="TimesNewRomanPSMT"/>
              </a:rPr>
            </a:br>
            <a:r>
              <a:rPr lang="en-US" sz="1800" b="0" i="0" dirty="0">
                <a:solidFill>
                  <a:srgbClr val="000000"/>
                </a:solidFill>
                <a:effectLst/>
                <a:latin typeface="TimesNewRomanPSMT"/>
              </a:rPr>
              <a:t>includes the distribution of energy services as a social good, as well as the allocation of harms related to energy</a:t>
            </a:r>
            <a:br>
              <a:rPr lang="en-US" sz="1800" b="0" i="0" dirty="0">
                <a:solidFill>
                  <a:srgbClr val="000000"/>
                </a:solidFill>
                <a:effectLst/>
                <a:latin typeface="TimesNewRomanPSMT"/>
              </a:rPr>
            </a:br>
            <a:r>
              <a:rPr lang="en-US" sz="1800" b="0" i="0" dirty="0">
                <a:solidFill>
                  <a:srgbClr val="000000"/>
                </a:solidFill>
                <a:effectLst/>
                <a:latin typeface="TimesNewRomanPSMT"/>
              </a:rPr>
              <a:t>production and use, including pollution and disruptions</a:t>
            </a:r>
            <a:r>
              <a:rPr lang="en-US" dirty="0"/>
              <a:t> </a:t>
            </a:r>
            <a:endParaRPr lang="cs-CZ" dirty="0"/>
          </a:p>
          <a:p>
            <a:pPr fontAlgn="base"/>
            <a:endParaRPr lang="cs-CZ" dirty="0"/>
          </a:p>
          <a:p>
            <a:pPr fontAlgn="base"/>
            <a:r>
              <a:rPr lang="en-US" sz="1800" b="0" i="0" dirty="0">
                <a:solidFill>
                  <a:srgbClr val="000000"/>
                </a:solidFill>
                <a:effectLst/>
                <a:latin typeface="TimesNewRomanPSMT"/>
              </a:rPr>
              <a:t>Procedural justice</a:t>
            </a:r>
            <a:br>
              <a:rPr lang="en-US" sz="1800" b="0" i="0" dirty="0">
                <a:solidFill>
                  <a:srgbClr val="000000"/>
                </a:solidFill>
                <a:effectLst/>
                <a:latin typeface="TimesNewRomanPSMT"/>
              </a:rPr>
            </a:br>
            <a:r>
              <a:rPr lang="en-US" sz="1800" b="0" i="0" dirty="0">
                <a:solidFill>
                  <a:srgbClr val="000000"/>
                </a:solidFill>
                <a:effectLst/>
                <a:latin typeface="TimesNewRomanPSMT"/>
              </a:rPr>
              <a:t>aims to ensure all stakeholders are engaged in a non-discriminatory way, with equitable procedures that</a:t>
            </a:r>
            <a:r>
              <a:rPr lang="cs-CZ" sz="1800" b="0" i="0" dirty="0">
                <a:solidFill>
                  <a:srgbClr val="000000"/>
                </a:solidFill>
                <a:effectLst/>
                <a:latin typeface="TimesNewRomanPSMT"/>
              </a:rPr>
              <a:t> </a:t>
            </a:r>
            <a:r>
              <a:rPr lang="en-US" sz="1800" b="0" i="0" dirty="0">
                <a:solidFill>
                  <a:srgbClr val="000000"/>
                </a:solidFill>
                <a:effectLst/>
                <a:latin typeface="TimesNewRomanPSMT"/>
              </a:rPr>
              <a:t>provide information, input in decision-making, and the opportunity to appeal [29]</a:t>
            </a:r>
            <a:r>
              <a:rPr lang="en-US" dirty="0"/>
              <a:t> </a:t>
            </a:r>
            <a:endParaRPr lang="cs-CZ" dirty="0"/>
          </a:p>
          <a:p>
            <a:pPr fontAlgn="base"/>
            <a:endParaRPr lang="cs-CZ" dirty="0"/>
          </a:p>
          <a:p>
            <a:pPr fontAlgn="base"/>
            <a:br>
              <a:rPr lang="en-US" dirty="0"/>
            </a:br>
            <a:br>
              <a:rPr lang="en-US" dirty="0"/>
            </a:br>
            <a:endParaRPr lang="cs-CZ" dirty="0"/>
          </a:p>
        </p:txBody>
      </p:sp>
      <p:sp>
        <p:nvSpPr>
          <p:cNvPr id="4" name="Zástupný symbol pro číslo snímku 3"/>
          <p:cNvSpPr>
            <a:spLocks noGrp="1"/>
          </p:cNvSpPr>
          <p:nvPr>
            <p:ph type="sldNum" sz="quarter" idx="5"/>
          </p:nvPr>
        </p:nvSpPr>
        <p:spPr/>
        <p:txBody>
          <a:bodyPr/>
          <a:lstStyle/>
          <a:p>
            <a:fld id="{89105A66-970C-43F2-875D-8D3A2ECD20E3}" type="slidenum">
              <a:rPr lang="cs-CZ" smtClean="0"/>
              <a:t>2</a:t>
            </a:fld>
            <a:endParaRPr lang="cs-CZ"/>
          </a:p>
        </p:txBody>
      </p:sp>
    </p:spTree>
    <p:extLst>
      <p:ext uri="{BB962C8B-B14F-4D97-AF65-F5344CB8AC3E}">
        <p14:creationId xmlns:p14="http://schemas.microsoft.com/office/powerpoint/2010/main" val="568032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cs-CZ" sz="1200" dirty="0" err="1"/>
              <a:t>We</a:t>
            </a:r>
            <a:r>
              <a:rPr lang="cs-CZ" sz="1200" dirty="0"/>
              <a:t> </a:t>
            </a:r>
            <a:r>
              <a:rPr lang="cs-CZ" sz="1200" dirty="0" err="1"/>
              <a:t>have</a:t>
            </a:r>
            <a:r>
              <a:rPr lang="cs-CZ" sz="1200" dirty="0"/>
              <a:t> </a:t>
            </a:r>
            <a:r>
              <a:rPr lang="cs-CZ" sz="1200" dirty="0" err="1"/>
              <a:t>realized</a:t>
            </a:r>
            <a:r>
              <a:rPr lang="cs-CZ" sz="1200" dirty="0"/>
              <a:t> </a:t>
            </a:r>
            <a:r>
              <a:rPr lang="cs-CZ" sz="1200" dirty="0" err="1"/>
              <a:t>that</a:t>
            </a:r>
            <a:r>
              <a:rPr lang="cs-CZ" sz="1200" dirty="0"/>
              <a:t> </a:t>
            </a:r>
            <a:r>
              <a:rPr lang="cs-CZ" sz="1200" dirty="0" err="1"/>
              <a:t>there</a:t>
            </a:r>
            <a:r>
              <a:rPr lang="cs-CZ" sz="1200" dirty="0"/>
              <a:t> </a:t>
            </a:r>
            <a:r>
              <a:rPr lang="cs-CZ" sz="1200" dirty="0" err="1"/>
              <a:t>is</a:t>
            </a:r>
            <a:r>
              <a:rPr lang="cs-CZ" sz="1200" dirty="0"/>
              <a:t> </a:t>
            </a:r>
            <a:r>
              <a:rPr lang="cs-CZ" sz="1200" dirty="0" err="1"/>
              <a:t>some</a:t>
            </a:r>
            <a:r>
              <a:rPr lang="cs-CZ" sz="1200" dirty="0"/>
              <a:t> </a:t>
            </a:r>
            <a:r>
              <a:rPr lang="cs-CZ" sz="1200" dirty="0" err="1"/>
              <a:t>relationship</a:t>
            </a:r>
            <a:r>
              <a:rPr lang="cs-CZ" sz="1200" dirty="0"/>
              <a:t> </a:t>
            </a:r>
            <a:r>
              <a:rPr lang="cs-CZ" sz="1200" dirty="0" err="1"/>
              <a:t>between</a:t>
            </a:r>
            <a:r>
              <a:rPr lang="cs-CZ" sz="1200" dirty="0"/>
              <a:t> (</a:t>
            </a:r>
            <a:r>
              <a:rPr lang="cs-CZ" sz="1200" dirty="0" err="1"/>
              <a:t>energy</a:t>
            </a:r>
            <a:r>
              <a:rPr lang="cs-CZ" sz="1200" dirty="0"/>
              <a:t>) justice (</a:t>
            </a:r>
            <a:r>
              <a:rPr lang="cs-CZ" sz="1200" dirty="0" err="1"/>
              <a:t>percieved</a:t>
            </a:r>
            <a:r>
              <a:rPr lang="cs-CZ" sz="1200" dirty="0"/>
              <a:t> </a:t>
            </a:r>
            <a:r>
              <a:rPr lang="cs-CZ" sz="1200" dirty="0" err="1"/>
              <a:t>both</a:t>
            </a:r>
            <a:r>
              <a:rPr lang="cs-CZ" sz="1200" dirty="0"/>
              <a:t> </a:t>
            </a:r>
            <a:r>
              <a:rPr lang="cs-CZ" sz="1200" dirty="0" err="1"/>
              <a:t>from</a:t>
            </a:r>
            <a:r>
              <a:rPr lang="cs-CZ" sz="1200" dirty="0"/>
              <a:t> </a:t>
            </a:r>
            <a:r>
              <a:rPr lang="cs-CZ" sz="1200" dirty="0" err="1"/>
              <a:t>the</a:t>
            </a:r>
            <a:r>
              <a:rPr lang="cs-CZ" sz="1200" dirty="0"/>
              <a:t> </a:t>
            </a:r>
            <a:r>
              <a:rPr lang="cs-CZ" sz="1200" dirty="0" err="1"/>
              <a:t>perspective</a:t>
            </a:r>
            <a:r>
              <a:rPr lang="cs-CZ" sz="1200" dirty="0"/>
              <a:t> </a:t>
            </a:r>
            <a:r>
              <a:rPr lang="cs-CZ" sz="1200" err="1"/>
              <a:t>of</a:t>
            </a:r>
            <a:r>
              <a:rPr lang="cs-CZ" sz="1200"/>
              <a:t> gover</a:t>
            </a:r>
            <a:endParaRPr lang="cs-CZ" sz="1200" dirty="0"/>
          </a:p>
          <a:p>
            <a:pPr marL="0" marR="0" lvl="0" indent="0" algn="l" defTabSz="914400" rtl="0" eaLnBrk="1" fontAlgn="base" latinLnBrk="0" hangingPunct="1">
              <a:lnSpc>
                <a:spcPct val="100000"/>
              </a:lnSpc>
              <a:spcBef>
                <a:spcPts val="0"/>
              </a:spcBef>
              <a:spcAft>
                <a:spcPts val="0"/>
              </a:spcAft>
              <a:buClrTx/>
              <a:buSzTx/>
              <a:buFontTx/>
              <a:buNone/>
              <a:tabLst/>
              <a:defRPr/>
            </a:pPr>
            <a:endParaRPr lang="cs-CZ" sz="1200" dirty="0"/>
          </a:p>
          <a:p>
            <a:pPr marL="0" marR="0" lvl="0" indent="0" algn="l" defTabSz="914400" rtl="0" eaLnBrk="1" fontAlgn="base" latinLnBrk="0" hangingPunct="1">
              <a:lnSpc>
                <a:spcPct val="100000"/>
              </a:lnSpc>
              <a:spcBef>
                <a:spcPts val="0"/>
              </a:spcBef>
              <a:spcAft>
                <a:spcPts val="0"/>
              </a:spcAft>
              <a:buClrTx/>
              <a:buSzTx/>
              <a:buFontTx/>
              <a:buNone/>
              <a:tabLst/>
              <a:defRPr/>
            </a:pPr>
            <a:r>
              <a:rPr lang="cs-CZ" sz="1200" dirty="0"/>
              <a:t>Zároveň je ale pravda, že ten EGD a následná legislativa jdou výrazně dál a mají výrazně větší ambice, než cokoliv dřív. Je to agenda, která má potenciál absolutně překopat to, jak funguje EU jako celek.)</a:t>
            </a:r>
          </a:p>
          <a:p>
            <a:pPr marL="0" marR="0" lvl="0" indent="0" algn="l" defTabSz="914400" rtl="0" eaLnBrk="1" fontAlgn="base" latinLnBrk="0" hangingPunct="1">
              <a:lnSpc>
                <a:spcPct val="100000"/>
              </a:lnSpc>
              <a:spcBef>
                <a:spcPts val="0"/>
              </a:spcBef>
              <a:spcAft>
                <a:spcPts val="0"/>
              </a:spcAft>
              <a:buClrTx/>
              <a:buSzTx/>
              <a:buFontTx/>
              <a:buNone/>
              <a:tabLst/>
              <a:defRPr/>
            </a:pPr>
            <a:endParaRPr lang="cs-CZ" sz="120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Climate action: Making the EU climate-neutral by 2050 is at the heart of the Green Deal. Therefore,</a:t>
            </a:r>
            <a:r>
              <a:rPr lang="cs-CZ" sz="1200" dirty="0"/>
              <a:t> </a:t>
            </a:r>
            <a:r>
              <a:rPr lang="en-US" sz="1200" dirty="0"/>
              <a:t>the Green Deal includes a climate initiative paving the way towards climate-neutrality. First, the European Climate Law enshrines in law the climate-neutrality objective. Second, the European Climate</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Pact is an EU-wide initiative to engage citizens, communities and </a:t>
            </a:r>
            <a:r>
              <a:rPr lang="en-US" sz="1200" dirty="0" err="1"/>
              <a:t>organisations</a:t>
            </a:r>
            <a:r>
              <a:rPr lang="en-US" sz="1200" dirty="0"/>
              <a:t> in climate action. Third,</a:t>
            </a:r>
            <a:r>
              <a:rPr lang="cs-CZ" sz="1200" dirty="0"/>
              <a:t> </a:t>
            </a:r>
            <a:r>
              <a:rPr lang="en-US" sz="1200" dirty="0"/>
              <a:t>the 2030 Climate Target Plan ‘Stepping up Europe’s 2030 climate ambition’ aims to cut GHG emissions by at least 55% by 2030. The revisions of the Climate Target Plan required are presented in the</a:t>
            </a:r>
            <a:r>
              <a:rPr lang="cs-CZ" sz="1200" dirty="0"/>
              <a:t> </a:t>
            </a:r>
            <a:r>
              <a:rPr lang="en-US" sz="1200" dirty="0"/>
              <a:t>‘Fit for 55’ Package.</a:t>
            </a:r>
            <a:endParaRPr lang="cs-CZ" sz="1200" dirty="0"/>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Clean energy: </a:t>
            </a:r>
            <a:r>
              <a:rPr lang="en-US" sz="1200" dirty="0" err="1"/>
              <a:t>Decarbonising</a:t>
            </a:r>
            <a:r>
              <a:rPr lang="en-US" sz="1200" dirty="0"/>
              <a:t> the EU energy system is critical to reach climate neutrality. This policy</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area is based on three fundamental principles: </a:t>
            </a:r>
            <a:r>
              <a:rPr lang="en-US" sz="1200" dirty="0" err="1"/>
              <a:t>prioritising</a:t>
            </a:r>
            <a:r>
              <a:rPr lang="en-US" sz="1200" dirty="0"/>
              <a:t> energy efficiency and renewable energies;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a secure and affordable EU energy supply; and a fully integrated, interconnected and </a:t>
            </a:r>
            <a:r>
              <a:rPr lang="en-US" sz="1200" dirty="0" err="1"/>
              <a:t>digitalised</a:t>
            </a:r>
            <a:r>
              <a:rPr lang="en-US" sz="1200" dirty="0"/>
              <a:t> EU</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energy market.</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Biodiversity measures: The EU’s ecosystem is fragile and needs to be protected. The EU biodiversity strategy for 2030 aims to put Europe’s biodiversity on a path to recovery by 2030, targeting biodiversity loss drivers and bringing benefits for people, the climate and the planet.</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From Farm to Fork/Sustainable agriculture: European food systems account for nearly a third of</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global GHG emissions and consume large amounts of natural resources, which means there is a need</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to redesign them (EC, 2020a). The ‘From Farm to Fork’ strategy aims to ensure a healthier and more</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sustainable EU food system. Related to this is a reform of the Common Agricultural Policy (CAP) which</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specifies the future direction of the CAP, incorporates the Green Deal sustainable objectives and sets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the path for the ‘farm to fork’ strategy.</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Sustainable industry: EU industry should be helped to evolve and make the most of domestic and</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global opportunities. The new EU industrial strategy, which is based on circular economy principles,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aims to support the green transformation. A key aim should be to create more sustainable and environmentally friendly production cycles through development of new markets for climate-neutral products.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Building and renovating: The European Commission </a:t>
            </a:r>
            <a:r>
              <a:rPr lang="en-US" sz="1200" dirty="0" err="1"/>
              <a:t>recognises</a:t>
            </a:r>
            <a:r>
              <a:rPr lang="en-US" sz="1200" dirty="0"/>
              <a:t> the need to develop a cleaner construction sector and to start a wave of building renovation to help people cut their energy bills and</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decrease their energy use. The Renovation Wave Strategy aims to improve the energy performance</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of buildings, leading to higher energy and resource efficiency. The Commission targets at least double</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renovation rates by 2030. Thirty-five million buildings could be renovated by then and up to 160,000</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additional green jobs created (EC, 2020g).</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Sustainable mobility: The Green Deal includes measures to reduce transport emissions by promoting more sustainable means of transport. The Sustainable and Smart Mobility Strategy lays the</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foundations for the future EU transport system (EC, 2020h). The strategy aims to achieve a green and</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digital transformation and make the transport system more resilient. The targeted transport system is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smart, competitive, safe, accessible and affordable.</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Eliminating pollution: The Green Deal includes a plan to protect Europe’s citizens and ecosystems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and prevent air, water and soil pollution. The Zero Pollution Action Plan includes measures to cut pollution rapidly and efficiently. It aims to reach no pollution from “all sources” and clean the air, water and</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soil by 2050.</a:t>
            </a:r>
            <a:endParaRPr lang="cs-CZ" sz="1200" dirty="0"/>
          </a:p>
          <a:p>
            <a:pPr fontAlgn="base"/>
            <a:endParaRPr lang="cs-CZ" dirty="0"/>
          </a:p>
        </p:txBody>
      </p:sp>
      <p:sp>
        <p:nvSpPr>
          <p:cNvPr id="4" name="Zástupný symbol pro číslo snímku 3"/>
          <p:cNvSpPr>
            <a:spLocks noGrp="1"/>
          </p:cNvSpPr>
          <p:nvPr>
            <p:ph type="sldNum" sz="quarter" idx="5"/>
          </p:nvPr>
        </p:nvSpPr>
        <p:spPr/>
        <p:txBody>
          <a:bodyPr/>
          <a:lstStyle/>
          <a:p>
            <a:fld id="{89105A66-970C-43F2-875D-8D3A2ECD20E3}" type="slidenum">
              <a:rPr lang="cs-CZ" smtClean="0"/>
              <a:t>3</a:t>
            </a:fld>
            <a:endParaRPr lang="cs-CZ"/>
          </a:p>
        </p:txBody>
      </p:sp>
    </p:spTree>
    <p:extLst>
      <p:ext uri="{BB962C8B-B14F-4D97-AF65-F5344CB8AC3E}">
        <p14:creationId xmlns:p14="http://schemas.microsoft.com/office/powerpoint/2010/main" val="2084402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cs-CZ" sz="1200" dirty="0" err="1"/>
              <a:t>We</a:t>
            </a:r>
            <a:r>
              <a:rPr lang="cs-CZ" sz="1200" dirty="0"/>
              <a:t> </a:t>
            </a:r>
            <a:r>
              <a:rPr lang="cs-CZ" sz="1200" dirty="0" err="1"/>
              <a:t>have</a:t>
            </a:r>
            <a:r>
              <a:rPr lang="cs-CZ" sz="1200" dirty="0"/>
              <a:t> </a:t>
            </a:r>
            <a:r>
              <a:rPr lang="cs-CZ" sz="1200" dirty="0" err="1"/>
              <a:t>realized</a:t>
            </a:r>
            <a:r>
              <a:rPr lang="cs-CZ" sz="1200" dirty="0"/>
              <a:t> </a:t>
            </a:r>
            <a:r>
              <a:rPr lang="cs-CZ" sz="1200" dirty="0" err="1"/>
              <a:t>that</a:t>
            </a:r>
            <a:r>
              <a:rPr lang="cs-CZ" sz="1200" dirty="0"/>
              <a:t> </a:t>
            </a:r>
            <a:r>
              <a:rPr lang="cs-CZ" sz="1200" dirty="0" err="1"/>
              <a:t>there</a:t>
            </a:r>
            <a:r>
              <a:rPr lang="cs-CZ" sz="1200" dirty="0"/>
              <a:t> </a:t>
            </a:r>
            <a:r>
              <a:rPr lang="cs-CZ" sz="1200" dirty="0" err="1"/>
              <a:t>is</a:t>
            </a:r>
            <a:r>
              <a:rPr lang="cs-CZ" sz="1200" dirty="0"/>
              <a:t> </a:t>
            </a:r>
            <a:r>
              <a:rPr lang="cs-CZ" sz="1200" dirty="0" err="1"/>
              <a:t>some</a:t>
            </a:r>
            <a:r>
              <a:rPr lang="cs-CZ" sz="1200" dirty="0"/>
              <a:t> </a:t>
            </a:r>
            <a:r>
              <a:rPr lang="cs-CZ" sz="1200" dirty="0" err="1"/>
              <a:t>relationship</a:t>
            </a:r>
            <a:r>
              <a:rPr lang="cs-CZ" sz="1200" dirty="0"/>
              <a:t> </a:t>
            </a:r>
            <a:r>
              <a:rPr lang="cs-CZ" sz="1200" dirty="0" err="1"/>
              <a:t>between</a:t>
            </a:r>
            <a:r>
              <a:rPr lang="cs-CZ" sz="1200" dirty="0"/>
              <a:t> (</a:t>
            </a:r>
            <a:r>
              <a:rPr lang="cs-CZ" sz="1200" dirty="0" err="1"/>
              <a:t>energy</a:t>
            </a:r>
            <a:r>
              <a:rPr lang="cs-CZ" sz="1200" dirty="0"/>
              <a:t>) justice (</a:t>
            </a:r>
            <a:r>
              <a:rPr lang="cs-CZ" sz="1200" dirty="0" err="1"/>
              <a:t>percieved</a:t>
            </a:r>
            <a:r>
              <a:rPr lang="cs-CZ" sz="1200" dirty="0"/>
              <a:t> </a:t>
            </a:r>
            <a:r>
              <a:rPr lang="cs-CZ" sz="1200" dirty="0" err="1"/>
              <a:t>both</a:t>
            </a:r>
            <a:r>
              <a:rPr lang="cs-CZ" sz="1200" dirty="0"/>
              <a:t> </a:t>
            </a:r>
            <a:r>
              <a:rPr lang="cs-CZ" sz="1200" dirty="0" err="1"/>
              <a:t>from</a:t>
            </a:r>
            <a:r>
              <a:rPr lang="cs-CZ" sz="1200" dirty="0"/>
              <a:t> </a:t>
            </a:r>
            <a:r>
              <a:rPr lang="cs-CZ" sz="1200" dirty="0" err="1"/>
              <a:t>the</a:t>
            </a:r>
            <a:r>
              <a:rPr lang="cs-CZ" sz="1200" dirty="0"/>
              <a:t> </a:t>
            </a:r>
            <a:r>
              <a:rPr lang="cs-CZ" sz="1200" dirty="0" err="1"/>
              <a:t>perspective</a:t>
            </a:r>
            <a:r>
              <a:rPr lang="cs-CZ" sz="1200" dirty="0"/>
              <a:t> </a:t>
            </a:r>
            <a:r>
              <a:rPr lang="cs-CZ" sz="1200" err="1"/>
              <a:t>of</a:t>
            </a:r>
            <a:r>
              <a:rPr lang="cs-CZ" sz="1200"/>
              <a:t> gover</a:t>
            </a:r>
            <a:endParaRPr lang="cs-CZ" sz="1200" dirty="0"/>
          </a:p>
          <a:p>
            <a:pPr marL="0" marR="0" lvl="0" indent="0" algn="l" defTabSz="914400" rtl="0" eaLnBrk="1" fontAlgn="base" latinLnBrk="0" hangingPunct="1">
              <a:lnSpc>
                <a:spcPct val="100000"/>
              </a:lnSpc>
              <a:spcBef>
                <a:spcPts val="0"/>
              </a:spcBef>
              <a:spcAft>
                <a:spcPts val="0"/>
              </a:spcAft>
              <a:buClrTx/>
              <a:buSzTx/>
              <a:buFontTx/>
              <a:buNone/>
              <a:tabLst/>
              <a:defRPr/>
            </a:pPr>
            <a:endParaRPr lang="cs-CZ" sz="1200" dirty="0"/>
          </a:p>
          <a:p>
            <a:pPr marL="0" marR="0" lvl="0" indent="0" algn="l" defTabSz="914400" rtl="0" eaLnBrk="1" fontAlgn="base" latinLnBrk="0" hangingPunct="1">
              <a:lnSpc>
                <a:spcPct val="100000"/>
              </a:lnSpc>
              <a:spcBef>
                <a:spcPts val="0"/>
              </a:spcBef>
              <a:spcAft>
                <a:spcPts val="0"/>
              </a:spcAft>
              <a:buClrTx/>
              <a:buSzTx/>
              <a:buFontTx/>
              <a:buNone/>
              <a:tabLst/>
              <a:defRPr/>
            </a:pPr>
            <a:r>
              <a:rPr lang="cs-CZ" sz="1200" dirty="0"/>
              <a:t>Zároveň je ale pravda, že ten EGD a následná legislativa jdou výrazně dál a mají výrazně větší ambice, než cokoliv dřív. Je to agenda, která má potenciál absolutně překopat to, jak funguje EU jako celek.)</a:t>
            </a:r>
          </a:p>
          <a:p>
            <a:pPr marL="0" marR="0" lvl="0" indent="0" algn="l" defTabSz="914400" rtl="0" eaLnBrk="1" fontAlgn="base" latinLnBrk="0" hangingPunct="1">
              <a:lnSpc>
                <a:spcPct val="100000"/>
              </a:lnSpc>
              <a:spcBef>
                <a:spcPts val="0"/>
              </a:spcBef>
              <a:spcAft>
                <a:spcPts val="0"/>
              </a:spcAft>
              <a:buClrTx/>
              <a:buSzTx/>
              <a:buFontTx/>
              <a:buNone/>
              <a:tabLst/>
              <a:defRPr/>
            </a:pPr>
            <a:endParaRPr lang="cs-CZ" sz="120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Climate action: Making the EU climate-neutral by 2050 is at the heart of the Green Deal. Therefore,</a:t>
            </a:r>
            <a:r>
              <a:rPr lang="cs-CZ" sz="1200" dirty="0"/>
              <a:t> </a:t>
            </a:r>
            <a:r>
              <a:rPr lang="en-US" sz="1200" dirty="0"/>
              <a:t>the Green Deal includes a climate initiative paving the way towards climate-neutrality. First, the European Climate Law enshrines in law the climate-neutrality objective. Second, the European Climate</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Pact is an EU-wide initiative to engage citizens, communities and </a:t>
            </a:r>
            <a:r>
              <a:rPr lang="en-US" sz="1200" dirty="0" err="1"/>
              <a:t>organisations</a:t>
            </a:r>
            <a:r>
              <a:rPr lang="en-US" sz="1200" dirty="0"/>
              <a:t> in climate action. Third,</a:t>
            </a:r>
            <a:r>
              <a:rPr lang="cs-CZ" sz="1200" dirty="0"/>
              <a:t> </a:t>
            </a:r>
            <a:r>
              <a:rPr lang="en-US" sz="1200" dirty="0"/>
              <a:t>the 2030 Climate Target Plan ‘Stepping up Europe’s 2030 climate ambition’ aims to cut GHG emissions by at least 55% by 2030. The revisions of the Climate Target Plan required are presented in the</a:t>
            </a:r>
            <a:r>
              <a:rPr lang="cs-CZ" sz="1200" dirty="0"/>
              <a:t> </a:t>
            </a:r>
            <a:r>
              <a:rPr lang="en-US" sz="1200" dirty="0"/>
              <a:t>‘Fit for 55’ Package.</a:t>
            </a:r>
            <a:endParaRPr lang="cs-CZ" sz="1200" dirty="0"/>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Clean energy: </a:t>
            </a:r>
            <a:r>
              <a:rPr lang="en-US" sz="1200" dirty="0" err="1"/>
              <a:t>Decarbonising</a:t>
            </a:r>
            <a:r>
              <a:rPr lang="en-US" sz="1200" dirty="0"/>
              <a:t> the EU energy system is critical to reach climate neutrality. This policy</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area is based on three fundamental principles: </a:t>
            </a:r>
            <a:r>
              <a:rPr lang="en-US" sz="1200" dirty="0" err="1"/>
              <a:t>prioritising</a:t>
            </a:r>
            <a:r>
              <a:rPr lang="en-US" sz="1200" dirty="0"/>
              <a:t> energy efficiency and renewable energies;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a secure and affordable EU energy supply; and a fully integrated, interconnected and </a:t>
            </a:r>
            <a:r>
              <a:rPr lang="en-US" sz="1200" dirty="0" err="1"/>
              <a:t>digitalised</a:t>
            </a:r>
            <a:r>
              <a:rPr lang="en-US" sz="1200" dirty="0"/>
              <a:t> EU</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energy market.</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Biodiversity measures: The EU’s ecosystem is fragile and needs to be protected. The EU biodiversity strategy for 2030 aims to put Europe’s biodiversity on a path to recovery by 2030, targeting biodiversity loss drivers and bringing benefits for people, the climate and the planet.</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From Farm to Fork/Sustainable agriculture: European food systems account for nearly a third of</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global GHG emissions and consume large amounts of natural resources, which means there is a need</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to redesign them (EC, 2020a). The ‘From Farm to Fork’ strategy aims to ensure a healthier and more</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sustainable EU food system. Related to this is a reform of the Common Agricultural Policy (CAP) which</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specifies the future direction of the CAP, incorporates the Green Deal sustainable objectives and sets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the path for the ‘farm to fork’ strategy.</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Sustainable industry: EU industry should be helped to evolve and make the most of domestic and</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global opportunities. The new EU industrial strategy, which is based on circular economy principles,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aims to support the green transformation. A key aim should be to create more sustainable and environmentally friendly production cycles through development of new markets for climate-neutral products.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Building and renovating: The European Commission </a:t>
            </a:r>
            <a:r>
              <a:rPr lang="en-US" sz="1200" dirty="0" err="1"/>
              <a:t>recognises</a:t>
            </a:r>
            <a:r>
              <a:rPr lang="en-US" sz="1200" dirty="0"/>
              <a:t> the need to develop a cleaner construction sector and to start a wave of building renovation to help people cut their energy bills and</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decrease their energy use. The Renovation Wave Strategy aims to improve the energy performance</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of buildings, leading to higher energy and resource efficiency. The Commission targets at least double</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renovation rates by 2030. Thirty-five million buildings could be renovated by then and up to 160,000</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additional green jobs created (EC, 2020g).</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Sustainable mobility: The Green Deal includes measures to reduce transport emissions by promoting more sustainable means of transport. The Sustainable and Smart Mobility Strategy lays the</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foundations for the future EU transport system (EC, 2020h). The strategy aims to achieve a green and</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digital transformation and make the transport system more resilient. The targeted transport system is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smart, competitive, safe, accessible and affordable.</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 Eliminating pollution: The Green Deal includes a plan to protect Europe’s citizens and ecosystems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and prevent air, water and soil pollution. The Zero Pollution Action Plan includes measures to cut pollution rapidly and efficiently. It aims to reach no pollution from “all sources” and clean the air, water and</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t>soil by 2050.</a:t>
            </a:r>
            <a:endParaRPr lang="cs-CZ" sz="1200" dirty="0"/>
          </a:p>
          <a:p>
            <a:pPr fontAlgn="base"/>
            <a:endParaRPr lang="cs-CZ" dirty="0"/>
          </a:p>
        </p:txBody>
      </p:sp>
      <p:sp>
        <p:nvSpPr>
          <p:cNvPr id="4" name="Zástupný symbol pro číslo snímku 3"/>
          <p:cNvSpPr>
            <a:spLocks noGrp="1"/>
          </p:cNvSpPr>
          <p:nvPr>
            <p:ph type="sldNum" sz="quarter" idx="5"/>
          </p:nvPr>
        </p:nvSpPr>
        <p:spPr/>
        <p:txBody>
          <a:bodyPr/>
          <a:lstStyle/>
          <a:p>
            <a:fld id="{89105A66-970C-43F2-875D-8D3A2ECD20E3}" type="slidenum">
              <a:rPr lang="cs-CZ" smtClean="0"/>
              <a:t>4</a:t>
            </a:fld>
            <a:endParaRPr lang="cs-CZ"/>
          </a:p>
        </p:txBody>
      </p:sp>
    </p:spTree>
    <p:extLst>
      <p:ext uri="{BB962C8B-B14F-4D97-AF65-F5344CB8AC3E}">
        <p14:creationId xmlns:p14="http://schemas.microsoft.com/office/powerpoint/2010/main" val="642709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fontAlgn="base"/>
            <a:r>
              <a:rPr lang="en-US" dirty="0"/>
              <a:t>Throughout the year 2020 almost 40% of the net electricity production and 42% of the net heat production was coal-generated and, consequently, the coal industry employed approximately twenty thousand people (AMO, 2020; ERU, 2021b, 2021a). </a:t>
            </a:r>
            <a:endParaRPr lang="cs-CZ" dirty="0"/>
          </a:p>
        </p:txBody>
      </p:sp>
      <p:sp>
        <p:nvSpPr>
          <p:cNvPr id="4" name="Zástupný symbol pro číslo snímku 3"/>
          <p:cNvSpPr>
            <a:spLocks noGrp="1"/>
          </p:cNvSpPr>
          <p:nvPr>
            <p:ph type="sldNum" sz="quarter" idx="5"/>
          </p:nvPr>
        </p:nvSpPr>
        <p:spPr/>
        <p:txBody>
          <a:bodyPr/>
          <a:lstStyle/>
          <a:p>
            <a:fld id="{89105A66-970C-43F2-875D-8D3A2ECD20E3}" type="slidenum">
              <a:rPr lang="cs-CZ" smtClean="0"/>
              <a:t>5</a:t>
            </a:fld>
            <a:endParaRPr lang="cs-CZ"/>
          </a:p>
        </p:txBody>
      </p:sp>
    </p:spTree>
    <p:extLst>
      <p:ext uri="{BB962C8B-B14F-4D97-AF65-F5344CB8AC3E}">
        <p14:creationId xmlns:p14="http://schemas.microsoft.com/office/powerpoint/2010/main" val="1451151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fontAlgn="base"/>
            <a:r>
              <a:rPr lang="en-US" dirty="0"/>
              <a:t>Throughout the year 2020 almost 40% of the net electricity production and 42% of the net heat production was coal-generated and, consequently, the coal industry employed approximately twenty thousand people (AMO, 2020; ERU, 2021b, 2021a). </a:t>
            </a:r>
            <a:endParaRPr lang="cs-CZ" dirty="0"/>
          </a:p>
        </p:txBody>
      </p:sp>
      <p:sp>
        <p:nvSpPr>
          <p:cNvPr id="4" name="Zástupný symbol pro číslo snímku 3"/>
          <p:cNvSpPr>
            <a:spLocks noGrp="1"/>
          </p:cNvSpPr>
          <p:nvPr>
            <p:ph type="sldNum" sz="quarter" idx="5"/>
          </p:nvPr>
        </p:nvSpPr>
        <p:spPr/>
        <p:txBody>
          <a:bodyPr/>
          <a:lstStyle/>
          <a:p>
            <a:fld id="{89105A66-970C-43F2-875D-8D3A2ECD20E3}" type="slidenum">
              <a:rPr lang="cs-CZ" smtClean="0"/>
              <a:t>6</a:t>
            </a:fld>
            <a:endParaRPr lang="cs-CZ"/>
          </a:p>
        </p:txBody>
      </p:sp>
    </p:spTree>
    <p:extLst>
      <p:ext uri="{BB962C8B-B14F-4D97-AF65-F5344CB8AC3E}">
        <p14:creationId xmlns:p14="http://schemas.microsoft.com/office/powerpoint/2010/main" val="2134761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A0FF3C-7199-44B1-85D7-1132785DFD9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F5618FF-27A4-4E38-9FFB-FBFDD88DFC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0B65CBA-A38F-4628-AB27-49401A9A5B71}"/>
              </a:ext>
            </a:extLst>
          </p:cNvPr>
          <p:cNvSpPr>
            <a:spLocks noGrp="1"/>
          </p:cNvSpPr>
          <p:nvPr>
            <p:ph type="dt" sz="half" idx="10"/>
          </p:nvPr>
        </p:nvSpPr>
        <p:spPr/>
        <p:txBody>
          <a:bodyPr/>
          <a:lstStyle/>
          <a:p>
            <a:fld id="{9E9EEB4A-82FE-44FB-8E7F-4C6014E6F30F}" type="datetimeFigureOut">
              <a:rPr lang="cs-CZ" smtClean="0"/>
              <a:t>04.05.2023</a:t>
            </a:fld>
            <a:endParaRPr lang="cs-CZ"/>
          </a:p>
        </p:txBody>
      </p:sp>
      <p:sp>
        <p:nvSpPr>
          <p:cNvPr id="5" name="Zástupný symbol pro zápatí 4">
            <a:extLst>
              <a:ext uri="{FF2B5EF4-FFF2-40B4-BE49-F238E27FC236}">
                <a16:creationId xmlns:a16="http://schemas.microsoft.com/office/drawing/2014/main" id="{89BE5F1B-86A2-40C4-A38C-77779AE095A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65E5D37-E93B-47FD-AAB0-F9397FE3F5A1}"/>
              </a:ext>
            </a:extLst>
          </p:cNvPr>
          <p:cNvSpPr>
            <a:spLocks noGrp="1"/>
          </p:cNvSpPr>
          <p:nvPr>
            <p:ph type="sldNum" sz="quarter" idx="12"/>
          </p:nvPr>
        </p:nvSpPr>
        <p:spPr/>
        <p:txBody>
          <a:bodyPr/>
          <a:lstStyle/>
          <a:p>
            <a:fld id="{6A9D1ACA-599A-49FE-B621-667FCE6C5476}" type="slidenum">
              <a:rPr lang="cs-CZ" smtClean="0"/>
              <a:t>‹#›</a:t>
            </a:fld>
            <a:endParaRPr lang="cs-CZ"/>
          </a:p>
        </p:txBody>
      </p:sp>
    </p:spTree>
    <p:extLst>
      <p:ext uri="{BB962C8B-B14F-4D97-AF65-F5344CB8AC3E}">
        <p14:creationId xmlns:p14="http://schemas.microsoft.com/office/powerpoint/2010/main" val="3371235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D6F8FE-3569-4041-A08E-477A4D11713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5899C35-AF2D-436A-B689-E892BEF2B76D}"/>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FB60F9E-B9B2-429D-B37C-ABBB271262DD}"/>
              </a:ext>
            </a:extLst>
          </p:cNvPr>
          <p:cNvSpPr>
            <a:spLocks noGrp="1"/>
          </p:cNvSpPr>
          <p:nvPr>
            <p:ph type="dt" sz="half" idx="10"/>
          </p:nvPr>
        </p:nvSpPr>
        <p:spPr/>
        <p:txBody>
          <a:bodyPr/>
          <a:lstStyle/>
          <a:p>
            <a:fld id="{9E9EEB4A-82FE-44FB-8E7F-4C6014E6F30F}" type="datetimeFigureOut">
              <a:rPr lang="cs-CZ" smtClean="0"/>
              <a:t>04.05.2023</a:t>
            </a:fld>
            <a:endParaRPr lang="cs-CZ"/>
          </a:p>
        </p:txBody>
      </p:sp>
      <p:sp>
        <p:nvSpPr>
          <p:cNvPr id="5" name="Zástupný symbol pro zápatí 4">
            <a:extLst>
              <a:ext uri="{FF2B5EF4-FFF2-40B4-BE49-F238E27FC236}">
                <a16:creationId xmlns:a16="http://schemas.microsoft.com/office/drawing/2014/main" id="{52565C5E-8180-4FBB-9916-E6E29F00D7C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FF7DDC7-4AF5-4754-A662-7F715E9580EE}"/>
              </a:ext>
            </a:extLst>
          </p:cNvPr>
          <p:cNvSpPr>
            <a:spLocks noGrp="1"/>
          </p:cNvSpPr>
          <p:nvPr>
            <p:ph type="sldNum" sz="quarter" idx="12"/>
          </p:nvPr>
        </p:nvSpPr>
        <p:spPr/>
        <p:txBody>
          <a:bodyPr/>
          <a:lstStyle/>
          <a:p>
            <a:fld id="{6A9D1ACA-599A-49FE-B621-667FCE6C5476}" type="slidenum">
              <a:rPr lang="cs-CZ" smtClean="0"/>
              <a:t>‹#›</a:t>
            </a:fld>
            <a:endParaRPr lang="cs-CZ"/>
          </a:p>
        </p:txBody>
      </p:sp>
    </p:spTree>
    <p:extLst>
      <p:ext uri="{BB962C8B-B14F-4D97-AF65-F5344CB8AC3E}">
        <p14:creationId xmlns:p14="http://schemas.microsoft.com/office/powerpoint/2010/main" val="587553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55388C3-3479-497D-8910-C79E6417939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7C60823-54E6-45A0-9515-412EAC1B2543}"/>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5D000BC-E353-4859-BD1F-0187C2B9C79A}"/>
              </a:ext>
            </a:extLst>
          </p:cNvPr>
          <p:cNvSpPr>
            <a:spLocks noGrp="1"/>
          </p:cNvSpPr>
          <p:nvPr>
            <p:ph type="dt" sz="half" idx="10"/>
          </p:nvPr>
        </p:nvSpPr>
        <p:spPr/>
        <p:txBody>
          <a:bodyPr/>
          <a:lstStyle/>
          <a:p>
            <a:fld id="{9E9EEB4A-82FE-44FB-8E7F-4C6014E6F30F}" type="datetimeFigureOut">
              <a:rPr lang="cs-CZ" smtClean="0"/>
              <a:t>04.05.2023</a:t>
            </a:fld>
            <a:endParaRPr lang="cs-CZ"/>
          </a:p>
        </p:txBody>
      </p:sp>
      <p:sp>
        <p:nvSpPr>
          <p:cNvPr id="5" name="Zástupný symbol pro zápatí 4">
            <a:extLst>
              <a:ext uri="{FF2B5EF4-FFF2-40B4-BE49-F238E27FC236}">
                <a16:creationId xmlns:a16="http://schemas.microsoft.com/office/drawing/2014/main" id="{6159BF71-85F9-4694-9241-9092D3FF3DC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DD0CB76-F218-4B88-826F-3AC6C3A30247}"/>
              </a:ext>
            </a:extLst>
          </p:cNvPr>
          <p:cNvSpPr>
            <a:spLocks noGrp="1"/>
          </p:cNvSpPr>
          <p:nvPr>
            <p:ph type="sldNum" sz="quarter" idx="12"/>
          </p:nvPr>
        </p:nvSpPr>
        <p:spPr/>
        <p:txBody>
          <a:bodyPr/>
          <a:lstStyle/>
          <a:p>
            <a:fld id="{6A9D1ACA-599A-49FE-B621-667FCE6C5476}" type="slidenum">
              <a:rPr lang="cs-CZ" smtClean="0"/>
              <a:t>‹#›</a:t>
            </a:fld>
            <a:endParaRPr lang="cs-CZ"/>
          </a:p>
        </p:txBody>
      </p:sp>
    </p:spTree>
    <p:extLst>
      <p:ext uri="{BB962C8B-B14F-4D97-AF65-F5344CB8AC3E}">
        <p14:creationId xmlns:p14="http://schemas.microsoft.com/office/powerpoint/2010/main" val="3577761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995427-B904-42AC-BF5E-FCDAF2993595}"/>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D94AB074-9453-4379-B308-4782ABF5D519}"/>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8B04713-E8AC-4948-883B-62F15F4B0B2C}"/>
              </a:ext>
            </a:extLst>
          </p:cNvPr>
          <p:cNvSpPr>
            <a:spLocks noGrp="1"/>
          </p:cNvSpPr>
          <p:nvPr>
            <p:ph type="dt" sz="half" idx="10"/>
          </p:nvPr>
        </p:nvSpPr>
        <p:spPr/>
        <p:txBody>
          <a:bodyPr/>
          <a:lstStyle/>
          <a:p>
            <a:fld id="{9E9EEB4A-82FE-44FB-8E7F-4C6014E6F30F}" type="datetimeFigureOut">
              <a:rPr lang="cs-CZ" smtClean="0"/>
              <a:t>04.05.2023</a:t>
            </a:fld>
            <a:endParaRPr lang="cs-CZ"/>
          </a:p>
        </p:txBody>
      </p:sp>
      <p:sp>
        <p:nvSpPr>
          <p:cNvPr id="5" name="Zástupný symbol pro zápatí 4">
            <a:extLst>
              <a:ext uri="{FF2B5EF4-FFF2-40B4-BE49-F238E27FC236}">
                <a16:creationId xmlns:a16="http://schemas.microsoft.com/office/drawing/2014/main" id="{B236C6B0-1ED8-4905-8054-C88C2CD742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2BA17C0-104B-4B8F-9864-45648244FE1E}"/>
              </a:ext>
            </a:extLst>
          </p:cNvPr>
          <p:cNvSpPr>
            <a:spLocks noGrp="1"/>
          </p:cNvSpPr>
          <p:nvPr>
            <p:ph type="sldNum" sz="quarter" idx="12"/>
          </p:nvPr>
        </p:nvSpPr>
        <p:spPr/>
        <p:txBody>
          <a:bodyPr/>
          <a:lstStyle/>
          <a:p>
            <a:fld id="{6A9D1ACA-599A-49FE-B621-667FCE6C5476}" type="slidenum">
              <a:rPr lang="cs-CZ" smtClean="0"/>
              <a:t>‹#›</a:t>
            </a:fld>
            <a:endParaRPr lang="cs-CZ"/>
          </a:p>
        </p:txBody>
      </p:sp>
    </p:spTree>
    <p:extLst>
      <p:ext uri="{BB962C8B-B14F-4D97-AF65-F5344CB8AC3E}">
        <p14:creationId xmlns:p14="http://schemas.microsoft.com/office/powerpoint/2010/main" val="367396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8F8018-044F-404D-AF93-441822278EA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2368BF3-FE39-4B49-AA80-D2030E623A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79BBC069-9556-43FF-BCFF-98FDD50CD87C}"/>
              </a:ext>
            </a:extLst>
          </p:cNvPr>
          <p:cNvSpPr>
            <a:spLocks noGrp="1"/>
          </p:cNvSpPr>
          <p:nvPr>
            <p:ph type="dt" sz="half" idx="10"/>
          </p:nvPr>
        </p:nvSpPr>
        <p:spPr/>
        <p:txBody>
          <a:bodyPr/>
          <a:lstStyle/>
          <a:p>
            <a:fld id="{9E9EEB4A-82FE-44FB-8E7F-4C6014E6F30F}" type="datetimeFigureOut">
              <a:rPr lang="cs-CZ" smtClean="0"/>
              <a:t>04.05.2023</a:t>
            </a:fld>
            <a:endParaRPr lang="cs-CZ"/>
          </a:p>
        </p:txBody>
      </p:sp>
      <p:sp>
        <p:nvSpPr>
          <p:cNvPr id="5" name="Zástupný symbol pro zápatí 4">
            <a:extLst>
              <a:ext uri="{FF2B5EF4-FFF2-40B4-BE49-F238E27FC236}">
                <a16:creationId xmlns:a16="http://schemas.microsoft.com/office/drawing/2014/main" id="{F6A1BE5A-E53D-4D9E-B7EC-58A9C2ED9EF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E6F5980-5E55-400F-B5A8-D1BB5A3801F2}"/>
              </a:ext>
            </a:extLst>
          </p:cNvPr>
          <p:cNvSpPr>
            <a:spLocks noGrp="1"/>
          </p:cNvSpPr>
          <p:nvPr>
            <p:ph type="sldNum" sz="quarter" idx="12"/>
          </p:nvPr>
        </p:nvSpPr>
        <p:spPr/>
        <p:txBody>
          <a:bodyPr/>
          <a:lstStyle/>
          <a:p>
            <a:fld id="{6A9D1ACA-599A-49FE-B621-667FCE6C5476}" type="slidenum">
              <a:rPr lang="cs-CZ" smtClean="0"/>
              <a:t>‹#›</a:t>
            </a:fld>
            <a:endParaRPr lang="cs-CZ"/>
          </a:p>
        </p:txBody>
      </p:sp>
    </p:spTree>
    <p:extLst>
      <p:ext uri="{BB962C8B-B14F-4D97-AF65-F5344CB8AC3E}">
        <p14:creationId xmlns:p14="http://schemas.microsoft.com/office/powerpoint/2010/main" val="2989341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06D7B3-68B8-43E0-81CC-55A5891FDE2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C81A57A6-203B-4616-B2D2-1CCDE53CCD9C}"/>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1ADAD09-B3E1-4EE3-9F77-71D8F242D230}"/>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1F62FF4-3E01-47DA-88D3-A944CD06FCDA}"/>
              </a:ext>
            </a:extLst>
          </p:cNvPr>
          <p:cNvSpPr>
            <a:spLocks noGrp="1"/>
          </p:cNvSpPr>
          <p:nvPr>
            <p:ph type="dt" sz="half" idx="10"/>
          </p:nvPr>
        </p:nvSpPr>
        <p:spPr/>
        <p:txBody>
          <a:bodyPr/>
          <a:lstStyle/>
          <a:p>
            <a:fld id="{9E9EEB4A-82FE-44FB-8E7F-4C6014E6F30F}" type="datetimeFigureOut">
              <a:rPr lang="cs-CZ" smtClean="0"/>
              <a:t>04.05.2023</a:t>
            </a:fld>
            <a:endParaRPr lang="cs-CZ"/>
          </a:p>
        </p:txBody>
      </p:sp>
      <p:sp>
        <p:nvSpPr>
          <p:cNvPr id="6" name="Zástupný symbol pro zápatí 5">
            <a:extLst>
              <a:ext uri="{FF2B5EF4-FFF2-40B4-BE49-F238E27FC236}">
                <a16:creationId xmlns:a16="http://schemas.microsoft.com/office/drawing/2014/main" id="{A8BCA04A-122F-4376-B1EE-41A89DE928E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A76EA23-1E34-42EB-B518-6B17DC2F2F9B}"/>
              </a:ext>
            </a:extLst>
          </p:cNvPr>
          <p:cNvSpPr>
            <a:spLocks noGrp="1"/>
          </p:cNvSpPr>
          <p:nvPr>
            <p:ph type="sldNum" sz="quarter" idx="12"/>
          </p:nvPr>
        </p:nvSpPr>
        <p:spPr/>
        <p:txBody>
          <a:bodyPr/>
          <a:lstStyle/>
          <a:p>
            <a:fld id="{6A9D1ACA-599A-49FE-B621-667FCE6C5476}" type="slidenum">
              <a:rPr lang="cs-CZ" smtClean="0"/>
              <a:t>‹#›</a:t>
            </a:fld>
            <a:endParaRPr lang="cs-CZ"/>
          </a:p>
        </p:txBody>
      </p:sp>
    </p:spTree>
    <p:extLst>
      <p:ext uri="{BB962C8B-B14F-4D97-AF65-F5344CB8AC3E}">
        <p14:creationId xmlns:p14="http://schemas.microsoft.com/office/powerpoint/2010/main" val="91233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26F7E8-ADF2-48A5-8697-BB5B506A243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200C8204-2F24-437C-8ED4-848D9A09BC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6A71B0F-12ED-4311-BCD1-04788C400634}"/>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00AD8FE6-55CE-4837-9C18-5A72EBE1F6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D99A9263-2751-4B55-A11A-5772704D0CBA}"/>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435B3B2-B094-4265-83BB-CD0B17E5BCAF}"/>
              </a:ext>
            </a:extLst>
          </p:cNvPr>
          <p:cNvSpPr>
            <a:spLocks noGrp="1"/>
          </p:cNvSpPr>
          <p:nvPr>
            <p:ph type="dt" sz="half" idx="10"/>
          </p:nvPr>
        </p:nvSpPr>
        <p:spPr/>
        <p:txBody>
          <a:bodyPr/>
          <a:lstStyle/>
          <a:p>
            <a:fld id="{9E9EEB4A-82FE-44FB-8E7F-4C6014E6F30F}" type="datetimeFigureOut">
              <a:rPr lang="cs-CZ" smtClean="0"/>
              <a:t>04.05.2023</a:t>
            </a:fld>
            <a:endParaRPr lang="cs-CZ"/>
          </a:p>
        </p:txBody>
      </p:sp>
      <p:sp>
        <p:nvSpPr>
          <p:cNvPr id="8" name="Zástupný symbol pro zápatí 7">
            <a:extLst>
              <a:ext uri="{FF2B5EF4-FFF2-40B4-BE49-F238E27FC236}">
                <a16:creationId xmlns:a16="http://schemas.microsoft.com/office/drawing/2014/main" id="{FBD43472-0235-449A-8492-4ED41E82B594}"/>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FDDFCB6-4192-4224-AA82-805EE56B2F80}"/>
              </a:ext>
            </a:extLst>
          </p:cNvPr>
          <p:cNvSpPr>
            <a:spLocks noGrp="1"/>
          </p:cNvSpPr>
          <p:nvPr>
            <p:ph type="sldNum" sz="quarter" idx="12"/>
          </p:nvPr>
        </p:nvSpPr>
        <p:spPr/>
        <p:txBody>
          <a:bodyPr/>
          <a:lstStyle/>
          <a:p>
            <a:fld id="{6A9D1ACA-599A-49FE-B621-667FCE6C5476}" type="slidenum">
              <a:rPr lang="cs-CZ" smtClean="0"/>
              <a:t>‹#›</a:t>
            </a:fld>
            <a:endParaRPr lang="cs-CZ"/>
          </a:p>
        </p:txBody>
      </p:sp>
    </p:spTree>
    <p:extLst>
      <p:ext uri="{BB962C8B-B14F-4D97-AF65-F5344CB8AC3E}">
        <p14:creationId xmlns:p14="http://schemas.microsoft.com/office/powerpoint/2010/main" val="371531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BA7724-6DFD-43F5-A506-B2E5A7253A2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551E9699-A218-463A-8D6E-D99D3C14B8B8}"/>
              </a:ext>
            </a:extLst>
          </p:cNvPr>
          <p:cNvSpPr>
            <a:spLocks noGrp="1"/>
          </p:cNvSpPr>
          <p:nvPr>
            <p:ph type="dt" sz="half" idx="10"/>
          </p:nvPr>
        </p:nvSpPr>
        <p:spPr/>
        <p:txBody>
          <a:bodyPr/>
          <a:lstStyle/>
          <a:p>
            <a:fld id="{9E9EEB4A-82FE-44FB-8E7F-4C6014E6F30F}" type="datetimeFigureOut">
              <a:rPr lang="cs-CZ" smtClean="0"/>
              <a:t>04.05.2023</a:t>
            </a:fld>
            <a:endParaRPr lang="cs-CZ"/>
          </a:p>
        </p:txBody>
      </p:sp>
      <p:sp>
        <p:nvSpPr>
          <p:cNvPr id="4" name="Zástupný symbol pro zápatí 3">
            <a:extLst>
              <a:ext uri="{FF2B5EF4-FFF2-40B4-BE49-F238E27FC236}">
                <a16:creationId xmlns:a16="http://schemas.microsoft.com/office/drawing/2014/main" id="{1CD0C546-354A-46BF-81A9-675A3D96375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EAEB47F-8720-4DAA-9235-3874E6725715}"/>
              </a:ext>
            </a:extLst>
          </p:cNvPr>
          <p:cNvSpPr>
            <a:spLocks noGrp="1"/>
          </p:cNvSpPr>
          <p:nvPr>
            <p:ph type="sldNum" sz="quarter" idx="12"/>
          </p:nvPr>
        </p:nvSpPr>
        <p:spPr/>
        <p:txBody>
          <a:bodyPr/>
          <a:lstStyle/>
          <a:p>
            <a:fld id="{6A9D1ACA-599A-49FE-B621-667FCE6C5476}" type="slidenum">
              <a:rPr lang="cs-CZ" smtClean="0"/>
              <a:t>‹#›</a:t>
            </a:fld>
            <a:endParaRPr lang="cs-CZ"/>
          </a:p>
        </p:txBody>
      </p:sp>
    </p:spTree>
    <p:extLst>
      <p:ext uri="{BB962C8B-B14F-4D97-AF65-F5344CB8AC3E}">
        <p14:creationId xmlns:p14="http://schemas.microsoft.com/office/powerpoint/2010/main" val="2281062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5B85486-C726-4D1C-9A10-D703457490DC}"/>
              </a:ext>
            </a:extLst>
          </p:cNvPr>
          <p:cNvSpPr>
            <a:spLocks noGrp="1"/>
          </p:cNvSpPr>
          <p:nvPr>
            <p:ph type="dt" sz="half" idx="10"/>
          </p:nvPr>
        </p:nvSpPr>
        <p:spPr/>
        <p:txBody>
          <a:bodyPr/>
          <a:lstStyle/>
          <a:p>
            <a:fld id="{9E9EEB4A-82FE-44FB-8E7F-4C6014E6F30F}" type="datetimeFigureOut">
              <a:rPr lang="cs-CZ" smtClean="0"/>
              <a:t>04.05.2023</a:t>
            </a:fld>
            <a:endParaRPr lang="cs-CZ"/>
          </a:p>
        </p:txBody>
      </p:sp>
      <p:sp>
        <p:nvSpPr>
          <p:cNvPr id="3" name="Zástupný symbol pro zápatí 2">
            <a:extLst>
              <a:ext uri="{FF2B5EF4-FFF2-40B4-BE49-F238E27FC236}">
                <a16:creationId xmlns:a16="http://schemas.microsoft.com/office/drawing/2014/main" id="{3C6D4F25-EF4C-4BF1-B6C6-13A9137EFEC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862EACD-F6AC-43D2-A778-A9C9504685A4}"/>
              </a:ext>
            </a:extLst>
          </p:cNvPr>
          <p:cNvSpPr>
            <a:spLocks noGrp="1"/>
          </p:cNvSpPr>
          <p:nvPr>
            <p:ph type="sldNum" sz="quarter" idx="12"/>
          </p:nvPr>
        </p:nvSpPr>
        <p:spPr/>
        <p:txBody>
          <a:bodyPr/>
          <a:lstStyle/>
          <a:p>
            <a:fld id="{6A9D1ACA-599A-49FE-B621-667FCE6C5476}" type="slidenum">
              <a:rPr lang="cs-CZ" smtClean="0"/>
              <a:t>‹#›</a:t>
            </a:fld>
            <a:endParaRPr lang="cs-CZ"/>
          </a:p>
        </p:txBody>
      </p:sp>
    </p:spTree>
    <p:extLst>
      <p:ext uri="{BB962C8B-B14F-4D97-AF65-F5344CB8AC3E}">
        <p14:creationId xmlns:p14="http://schemas.microsoft.com/office/powerpoint/2010/main" val="1940171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D31C58-9170-4461-8885-2E17A6917A2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799C3837-C4FA-4A71-B32C-39963A3ACC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92BE6425-AB91-46E2-9065-A63D7E06B8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31A5055F-43BB-431E-9E1F-B17E9DFDFE2A}"/>
              </a:ext>
            </a:extLst>
          </p:cNvPr>
          <p:cNvSpPr>
            <a:spLocks noGrp="1"/>
          </p:cNvSpPr>
          <p:nvPr>
            <p:ph type="dt" sz="half" idx="10"/>
          </p:nvPr>
        </p:nvSpPr>
        <p:spPr/>
        <p:txBody>
          <a:bodyPr/>
          <a:lstStyle/>
          <a:p>
            <a:fld id="{9E9EEB4A-82FE-44FB-8E7F-4C6014E6F30F}" type="datetimeFigureOut">
              <a:rPr lang="cs-CZ" smtClean="0"/>
              <a:t>04.05.2023</a:t>
            </a:fld>
            <a:endParaRPr lang="cs-CZ"/>
          </a:p>
        </p:txBody>
      </p:sp>
      <p:sp>
        <p:nvSpPr>
          <p:cNvPr id="6" name="Zástupný symbol pro zápatí 5">
            <a:extLst>
              <a:ext uri="{FF2B5EF4-FFF2-40B4-BE49-F238E27FC236}">
                <a16:creationId xmlns:a16="http://schemas.microsoft.com/office/drawing/2014/main" id="{C7F860DD-66E7-45AC-B95C-DCA68A364E1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BAD168C-13B0-45D7-BC83-25C5E5EFDA7C}"/>
              </a:ext>
            </a:extLst>
          </p:cNvPr>
          <p:cNvSpPr>
            <a:spLocks noGrp="1"/>
          </p:cNvSpPr>
          <p:nvPr>
            <p:ph type="sldNum" sz="quarter" idx="12"/>
          </p:nvPr>
        </p:nvSpPr>
        <p:spPr/>
        <p:txBody>
          <a:bodyPr/>
          <a:lstStyle/>
          <a:p>
            <a:fld id="{6A9D1ACA-599A-49FE-B621-667FCE6C5476}" type="slidenum">
              <a:rPr lang="cs-CZ" smtClean="0"/>
              <a:t>‹#›</a:t>
            </a:fld>
            <a:endParaRPr lang="cs-CZ"/>
          </a:p>
        </p:txBody>
      </p:sp>
    </p:spTree>
    <p:extLst>
      <p:ext uri="{BB962C8B-B14F-4D97-AF65-F5344CB8AC3E}">
        <p14:creationId xmlns:p14="http://schemas.microsoft.com/office/powerpoint/2010/main" val="1389718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B81BF2-76EA-4876-868A-EB74FA92B69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F47EED0-7D3D-4137-8C94-0FC7DBA132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4ED11356-80F0-4FE3-A68A-F93555CDF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FD76F504-2254-46D8-99E9-5FC2976111B0}"/>
              </a:ext>
            </a:extLst>
          </p:cNvPr>
          <p:cNvSpPr>
            <a:spLocks noGrp="1"/>
          </p:cNvSpPr>
          <p:nvPr>
            <p:ph type="dt" sz="half" idx="10"/>
          </p:nvPr>
        </p:nvSpPr>
        <p:spPr/>
        <p:txBody>
          <a:bodyPr/>
          <a:lstStyle/>
          <a:p>
            <a:fld id="{9E9EEB4A-82FE-44FB-8E7F-4C6014E6F30F}" type="datetimeFigureOut">
              <a:rPr lang="cs-CZ" smtClean="0"/>
              <a:t>04.05.2023</a:t>
            </a:fld>
            <a:endParaRPr lang="cs-CZ"/>
          </a:p>
        </p:txBody>
      </p:sp>
      <p:sp>
        <p:nvSpPr>
          <p:cNvPr id="6" name="Zástupný symbol pro zápatí 5">
            <a:extLst>
              <a:ext uri="{FF2B5EF4-FFF2-40B4-BE49-F238E27FC236}">
                <a16:creationId xmlns:a16="http://schemas.microsoft.com/office/drawing/2014/main" id="{82D57FF8-70E8-4120-85DC-31C42544525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4E7513D-16A1-4811-BBB0-167E724A0D8E}"/>
              </a:ext>
            </a:extLst>
          </p:cNvPr>
          <p:cNvSpPr>
            <a:spLocks noGrp="1"/>
          </p:cNvSpPr>
          <p:nvPr>
            <p:ph type="sldNum" sz="quarter" idx="12"/>
          </p:nvPr>
        </p:nvSpPr>
        <p:spPr/>
        <p:txBody>
          <a:bodyPr/>
          <a:lstStyle/>
          <a:p>
            <a:fld id="{6A9D1ACA-599A-49FE-B621-667FCE6C5476}" type="slidenum">
              <a:rPr lang="cs-CZ" smtClean="0"/>
              <a:t>‹#›</a:t>
            </a:fld>
            <a:endParaRPr lang="cs-CZ"/>
          </a:p>
        </p:txBody>
      </p:sp>
    </p:spTree>
    <p:extLst>
      <p:ext uri="{BB962C8B-B14F-4D97-AF65-F5344CB8AC3E}">
        <p14:creationId xmlns:p14="http://schemas.microsoft.com/office/powerpoint/2010/main" val="1064423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9FFF00A-BF42-42F8-9796-4265C9D68A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534462B7-155C-47A4-8292-4C2274CC6E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F46E719-40D9-43A9-ABD7-B073510FDB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EEB4A-82FE-44FB-8E7F-4C6014E6F30F}" type="datetimeFigureOut">
              <a:rPr lang="cs-CZ" smtClean="0"/>
              <a:t>04.05.2023</a:t>
            </a:fld>
            <a:endParaRPr lang="cs-CZ"/>
          </a:p>
        </p:txBody>
      </p:sp>
      <p:sp>
        <p:nvSpPr>
          <p:cNvPr id="5" name="Zástupný symbol pro zápatí 4">
            <a:extLst>
              <a:ext uri="{FF2B5EF4-FFF2-40B4-BE49-F238E27FC236}">
                <a16:creationId xmlns:a16="http://schemas.microsoft.com/office/drawing/2014/main" id="{BE1B1707-DC61-43F7-A892-9F8F86626F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29A591F6-0536-4049-9F24-1EE27F3A84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9D1ACA-599A-49FE-B621-667FCE6C5476}" type="slidenum">
              <a:rPr lang="cs-CZ" smtClean="0"/>
              <a:t>‹#›</a:t>
            </a:fld>
            <a:endParaRPr lang="cs-CZ"/>
          </a:p>
        </p:txBody>
      </p:sp>
    </p:spTree>
    <p:extLst>
      <p:ext uri="{BB962C8B-B14F-4D97-AF65-F5344CB8AC3E}">
        <p14:creationId xmlns:p14="http://schemas.microsoft.com/office/powerpoint/2010/main" val="3172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C3E475-1290-4DE9-AA14-A1F14B84DB89}"/>
              </a:ext>
            </a:extLst>
          </p:cNvPr>
          <p:cNvSpPr>
            <a:spLocks noGrp="1"/>
          </p:cNvSpPr>
          <p:nvPr>
            <p:ph type="ctrTitle"/>
          </p:nvPr>
        </p:nvSpPr>
        <p:spPr/>
        <p:txBody>
          <a:bodyPr>
            <a:normAutofit/>
          </a:bodyPr>
          <a:lstStyle/>
          <a:p>
            <a:r>
              <a:rPr lang="cs-CZ" dirty="0"/>
              <a:t>Just </a:t>
            </a:r>
            <a:r>
              <a:rPr lang="cs-CZ" dirty="0" err="1"/>
              <a:t>Transition</a:t>
            </a:r>
            <a:r>
              <a:rPr lang="cs-CZ" dirty="0"/>
              <a:t> </a:t>
            </a:r>
          </a:p>
        </p:txBody>
      </p:sp>
      <p:sp>
        <p:nvSpPr>
          <p:cNvPr id="3" name="Podnadpis 2">
            <a:extLst>
              <a:ext uri="{FF2B5EF4-FFF2-40B4-BE49-F238E27FC236}">
                <a16:creationId xmlns:a16="http://schemas.microsoft.com/office/drawing/2014/main" id="{672C2D00-B876-433D-B93A-85BF59F81648}"/>
              </a:ext>
            </a:extLst>
          </p:cNvPr>
          <p:cNvSpPr>
            <a:spLocks noGrp="1"/>
          </p:cNvSpPr>
          <p:nvPr>
            <p:ph type="subTitle" idx="1"/>
          </p:nvPr>
        </p:nvSpPr>
        <p:spPr/>
        <p:txBody>
          <a:bodyPr/>
          <a:lstStyle/>
          <a:p>
            <a:r>
              <a:rPr lang="cs-CZ" dirty="0"/>
              <a:t>cernoch@mail.muni.cz</a:t>
            </a:r>
          </a:p>
        </p:txBody>
      </p:sp>
    </p:spTree>
    <p:extLst>
      <p:ext uri="{BB962C8B-B14F-4D97-AF65-F5344CB8AC3E}">
        <p14:creationId xmlns:p14="http://schemas.microsoft.com/office/powerpoint/2010/main" val="1838088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CD55A4-689E-4F53-AB31-072500249E0D}"/>
              </a:ext>
            </a:extLst>
          </p:cNvPr>
          <p:cNvSpPr>
            <a:spLocks noGrp="1"/>
          </p:cNvSpPr>
          <p:nvPr>
            <p:ph type="title"/>
          </p:nvPr>
        </p:nvSpPr>
        <p:spPr/>
        <p:txBody>
          <a:bodyPr/>
          <a:lstStyle/>
          <a:p>
            <a:r>
              <a:rPr lang="cs-CZ" dirty="0" err="1"/>
              <a:t>How</a:t>
            </a:r>
            <a:r>
              <a:rPr lang="cs-CZ" dirty="0"/>
              <a:t> to </a:t>
            </a:r>
            <a:r>
              <a:rPr lang="cs-CZ" dirty="0" err="1"/>
              <a:t>manage</a:t>
            </a:r>
            <a:r>
              <a:rPr lang="cs-CZ" dirty="0"/>
              <a:t> </a:t>
            </a:r>
            <a:r>
              <a:rPr lang="cs-CZ" dirty="0" err="1"/>
              <a:t>the</a:t>
            </a:r>
            <a:r>
              <a:rPr lang="cs-CZ" dirty="0"/>
              <a:t> </a:t>
            </a:r>
            <a:r>
              <a:rPr lang="cs-CZ" dirty="0" err="1"/>
              <a:t>transition</a:t>
            </a:r>
            <a:r>
              <a:rPr lang="cs-CZ" dirty="0"/>
              <a:t>? </a:t>
            </a:r>
          </a:p>
        </p:txBody>
      </p:sp>
      <p:sp>
        <p:nvSpPr>
          <p:cNvPr id="3" name="Zástupný symbol pro obsah 2">
            <a:extLst>
              <a:ext uri="{FF2B5EF4-FFF2-40B4-BE49-F238E27FC236}">
                <a16:creationId xmlns:a16="http://schemas.microsoft.com/office/drawing/2014/main" id="{E8FA0A03-9AB3-4A70-9EC4-73E2FD48267C}"/>
              </a:ext>
            </a:extLst>
          </p:cNvPr>
          <p:cNvSpPr>
            <a:spLocks noGrp="1"/>
          </p:cNvSpPr>
          <p:nvPr>
            <p:ph idx="1"/>
          </p:nvPr>
        </p:nvSpPr>
        <p:spPr/>
        <p:txBody>
          <a:bodyPr>
            <a:normAutofit/>
          </a:bodyPr>
          <a:lstStyle/>
          <a:p>
            <a:r>
              <a:rPr lang="en-US" sz="2400" dirty="0"/>
              <a:t>A climate change-driven transition is underway. </a:t>
            </a:r>
            <a:endParaRPr lang="cs-CZ" sz="2400" dirty="0"/>
          </a:p>
          <a:p>
            <a:r>
              <a:rPr lang="en-US" sz="2400" dirty="0"/>
              <a:t>It has its benefits and costs, </a:t>
            </a:r>
            <a:r>
              <a:rPr lang="cs-CZ" sz="2400" dirty="0" err="1"/>
              <a:t>its</a:t>
            </a:r>
            <a:r>
              <a:rPr lang="cs-CZ" sz="2400" dirty="0"/>
              <a:t> </a:t>
            </a:r>
            <a:r>
              <a:rPr lang="cs-CZ" sz="2400" dirty="0" err="1"/>
              <a:t>winners</a:t>
            </a:r>
            <a:r>
              <a:rPr lang="cs-CZ" sz="2400" dirty="0"/>
              <a:t> and </a:t>
            </a:r>
            <a:r>
              <a:rPr lang="cs-CZ" sz="2400" dirty="0" err="1"/>
              <a:t>losers</a:t>
            </a:r>
            <a:r>
              <a:rPr lang="cs-CZ" sz="2400" dirty="0"/>
              <a:t>, </a:t>
            </a:r>
            <a:r>
              <a:rPr lang="en-US" sz="2400" dirty="0"/>
              <a:t>and it will hit a part of society very hard.</a:t>
            </a:r>
            <a:endParaRPr lang="cs-CZ" sz="2400" dirty="0"/>
          </a:p>
          <a:p>
            <a:r>
              <a:rPr lang="en-US" sz="2400" dirty="0"/>
              <a:t>It is the state that is driving it and that is governing it. </a:t>
            </a:r>
            <a:endParaRPr lang="cs-CZ" sz="2400" dirty="0"/>
          </a:p>
          <a:p>
            <a:pPr marL="0" indent="0">
              <a:buNone/>
            </a:pPr>
            <a:endParaRPr lang="cs-CZ" sz="2400" dirty="0"/>
          </a:p>
          <a:p>
            <a:pPr marL="0" indent="0">
              <a:buNone/>
            </a:pPr>
            <a:r>
              <a:rPr lang="cs-CZ" sz="2400" dirty="0"/>
              <a:t>= </a:t>
            </a:r>
            <a:r>
              <a:rPr lang="en-US" sz="2400" dirty="0"/>
              <a:t>Should governments aspire to a just transition? </a:t>
            </a:r>
            <a:r>
              <a:rPr lang="cs-CZ" sz="2400" dirty="0"/>
              <a:t>(And </a:t>
            </a:r>
            <a:r>
              <a:rPr lang="cs-CZ" sz="2400" dirty="0" err="1"/>
              <a:t>what</a:t>
            </a:r>
            <a:r>
              <a:rPr lang="cs-CZ" sz="2400" dirty="0"/>
              <a:t> </a:t>
            </a:r>
            <a:r>
              <a:rPr lang="cs-CZ" sz="2400" dirty="0" err="1"/>
              <a:t>is</a:t>
            </a:r>
            <a:r>
              <a:rPr lang="cs-CZ" sz="2400" dirty="0"/>
              <a:t> „just“?)</a:t>
            </a:r>
          </a:p>
          <a:p>
            <a:pPr marL="0" indent="0">
              <a:buNone/>
            </a:pPr>
            <a:endParaRPr lang="cs-CZ" sz="2400" dirty="0"/>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1461186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CD55A4-689E-4F53-AB31-072500249E0D}"/>
              </a:ext>
            </a:extLst>
          </p:cNvPr>
          <p:cNvSpPr>
            <a:spLocks noGrp="1"/>
          </p:cNvSpPr>
          <p:nvPr>
            <p:ph type="title"/>
          </p:nvPr>
        </p:nvSpPr>
        <p:spPr>
          <a:xfrm>
            <a:off x="838200" y="365126"/>
            <a:ext cx="10515600" cy="1140290"/>
          </a:xfrm>
        </p:spPr>
        <p:txBody>
          <a:bodyPr>
            <a:normAutofit/>
          </a:bodyPr>
          <a:lstStyle/>
          <a:p>
            <a:r>
              <a:rPr lang="cs-CZ" dirty="0"/>
              <a:t>D</a:t>
            </a:r>
            <a:r>
              <a:rPr lang="en-US" dirty="0" err="1"/>
              <a:t>eep</a:t>
            </a:r>
            <a:r>
              <a:rPr lang="en-US" dirty="0"/>
              <a:t> repository of</a:t>
            </a:r>
            <a:r>
              <a:rPr lang="cs-CZ" dirty="0"/>
              <a:t> </a:t>
            </a:r>
            <a:r>
              <a:rPr lang="en-US" dirty="0"/>
              <a:t>radioactive </a:t>
            </a:r>
            <a:r>
              <a:rPr lang="cs-CZ" dirty="0" err="1"/>
              <a:t>waste</a:t>
            </a:r>
            <a:r>
              <a:rPr lang="cs-CZ" dirty="0"/>
              <a:t> (2014)</a:t>
            </a:r>
          </a:p>
        </p:txBody>
      </p:sp>
      <p:sp>
        <p:nvSpPr>
          <p:cNvPr id="3" name="Zástupný symbol pro obsah 2">
            <a:extLst>
              <a:ext uri="{FF2B5EF4-FFF2-40B4-BE49-F238E27FC236}">
                <a16:creationId xmlns:a16="http://schemas.microsoft.com/office/drawing/2014/main" id="{E8FA0A03-9AB3-4A70-9EC4-73E2FD48267C}"/>
              </a:ext>
            </a:extLst>
          </p:cNvPr>
          <p:cNvSpPr>
            <a:spLocks noGrp="1"/>
          </p:cNvSpPr>
          <p:nvPr>
            <p:ph idx="1"/>
          </p:nvPr>
        </p:nvSpPr>
        <p:spPr>
          <a:xfrm>
            <a:off x="838200" y="1628078"/>
            <a:ext cx="10515600" cy="4548885"/>
          </a:xfrm>
        </p:spPr>
        <p:txBody>
          <a:bodyPr>
            <a:normAutofit fontScale="92500" lnSpcReduction="10000"/>
          </a:bodyPr>
          <a:lstStyle/>
          <a:p>
            <a:r>
              <a:rPr lang="cs-CZ" sz="2400" dirty="0" err="1"/>
              <a:t>Siting</a:t>
            </a:r>
            <a:r>
              <a:rPr lang="cs-CZ" sz="2400" dirty="0"/>
              <a:t> </a:t>
            </a:r>
            <a:r>
              <a:rPr lang="cs-CZ" sz="2400" dirty="0" err="1"/>
              <a:t>process</a:t>
            </a:r>
            <a:r>
              <a:rPr lang="cs-CZ" sz="2400" dirty="0"/>
              <a:t> </a:t>
            </a:r>
            <a:r>
              <a:rPr lang="cs-CZ" sz="2400" dirty="0" err="1"/>
              <a:t>running</a:t>
            </a:r>
            <a:r>
              <a:rPr lang="cs-CZ" sz="2400" dirty="0"/>
              <a:t> </a:t>
            </a:r>
            <a:r>
              <a:rPr lang="cs-CZ" sz="2400" dirty="0" err="1"/>
              <a:t>for</a:t>
            </a:r>
            <a:r>
              <a:rPr lang="cs-CZ" sz="2400" dirty="0"/>
              <a:t> more </a:t>
            </a:r>
            <a:r>
              <a:rPr lang="cs-CZ" sz="2400" dirty="0" err="1"/>
              <a:t>than</a:t>
            </a:r>
            <a:r>
              <a:rPr lang="cs-CZ" sz="2400" dirty="0"/>
              <a:t> 25 </a:t>
            </a:r>
            <a:r>
              <a:rPr lang="cs-CZ" sz="2400" dirty="0" err="1"/>
              <a:t>years</a:t>
            </a:r>
            <a:r>
              <a:rPr lang="cs-CZ" sz="2400" dirty="0"/>
              <a:t>, no </a:t>
            </a:r>
            <a:r>
              <a:rPr lang="cs-CZ" sz="2400" dirty="0" err="1"/>
              <a:t>results</a:t>
            </a:r>
            <a:r>
              <a:rPr lang="cs-CZ" sz="2400" dirty="0"/>
              <a:t>. </a:t>
            </a:r>
          </a:p>
          <a:p>
            <a:r>
              <a:rPr lang="cs-CZ" sz="2400" dirty="0"/>
              <a:t>32 </a:t>
            </a:r>
            <a:r>
              <a:rPr lang="cs-CZ" sz="2400" dirty="0" err="1"/>
              <a:t>interviews</a:t>
            </a:r>
            <a:r>
              <a:rPr lang="cs-CZ" sz="2400" dirty="0"/>
              <a:t> </a:t>
            </a:r>
            <a:r>
              <a:rPr lang="cs-CZ" sz="2400" dirty="0" err="1"/>
              <a:t>with</a:t>
            </a:r>
            <a:r>
              <a:rPr lang="cs-CZ" sz="2400" dirty="0"/>
              <a:t> </a:t>
            </a:r>
            <a:r>
              <a:rPr lang="cs-CZ" sz="2400" dirty="0" err="1"/>
              <a:t>majors</a:t>
            </a:r>
            <a:r>
              <a:rPr lang="cs-CZ" sz="2400" dirty="0"/>
              <a:t> </a:t>
            </a:r>
            <a:r>
              <a:rPr lang="cs-CZ" sz="2400" dirty="0" err="1"/>
              <a:t>involved</a:t>
            </a:r>
            <a:r>
              <a:rPr lang="cs-CZ" sz="2400" dirty="0"/>
              <a:t> in </a:t>
            </a:r>
            <a:r>
              <a:rPr lang="cs-CZ" sz="2400" dirty="0" err="1"/>
              <a:t>the</a:t>
            </a:r>
            <a:r>
              <a:rPr lang="cs-CZ" sz="2400" dirty="0"/>
              <a:t> </a:t>
            </a:r>
            <a:r>
              <a:rPr lang="cs-CZ" sz="2400" dirty="0" err="1"/>
              <a:t>process</a:t>
            </a:r>
            <a:r>
              <a:rPr lang="cs-CZ" sz="2400" dirty="0"/>
              <a:t>. </a:t>
            </a:r>
          </a:p>
          <a:p>
            <a:r>
              <a:rPr lang="cs-CZ" sz="2400" dirty="0"/>
              <a:t>NIMBY </a:t>
            </a:r>
            <a:r>
              <a:rPr lang="cs-CZ" sz="2400" dirty="0" err="1"/>
              <a:t>reasoning</a:t>
            </a:r>
            <a:r>
              <a:rPr lang="cs-CZ" sz="2400" dirty="0"/>
              <a:t> </a:t>
            </a:r>
            <a:r>
              <a:rPr lang="cs-CZ" sz="2400" dirty="0" err="1"/>
              <a:t>expected</a:t>
            </a:r>
            <a:r>
              <a:rPr lang="cs-CZ" sz="2400" dirty="0"/>
              <a:t>. </a:t>
            </a:r>
          </a:p>
          <a:p>
            <a:endParaRPr lang="cs-CZ" sz="2400" dirty="0"/>
          </a:p>
          <a:p>
            <a:r>
              <a:rPr lang="en-US" sz="2400" dirty="0"/>
              <a:t>The Responsibility Frame: We all want light, we all </a:t>
            </a:r>
            <a:r>
              <a:rPr lang="en-US" sz="2400" dirty="0" err="1"/>
              <a:t>wanna</a:t>
            </a:r>
            <a:r>
              <a:rPr lang="en-US" sz="2400" dirty="0"/>
              <a:t> use</a:t>
            </a:r>
            <a:r>
              <a:rPr lang="cs-CZ" sz="2400" dirty="0"/>
              <a:t> </a:t>
            </a:r>
            <a:r>
              <a:rPr lang="en-US" sz="2400" dirty="0"/>
              <a:t>power, so we </a:t>
            </a:r>
            <a:r>
              <a:rPr lang="en-US" sz="2400" dirty="0" err="1"/>
              <a:t>gotta</a:t>
            </a:r>
            <a:r>
              <a:rPr lang="en-US" sz="2400" dirty="0"/>
              <a:t> find a way</a:t>
            </a:r>
            <a:r>
              <a:rPr lang="cs-CZ" sz="2400" dirty="0"/>
              <a:t>. </a:t>
            </a:r>
          </a:p>
          <a:p>
            <a:r>
              <a:rPr lang="en-US" sz="2400" dirty="0"/>
              <a:t>The Risk Frame: Here you have a virgin landscape, that's what we</a:t>
            </a:r>
            <a:r>
              <a:rPr lang="cs-CZ" sz="2400" dirty="0"/>
              <a:t> </a:t>
            </a:r>
            <a:r>
              <a:rPr lang="en-US" sz="2400" dirty="0"/>
              <a:t>are here for</a:t>
            </a:r>
            <a:r>
              <a:rPr lang="cs-CZ" sz="2400" dirty="0"/>
              <a:t>. </a:t>
            </a:r>
          </a:p>
          <a:p>
            <a:r>
              <a:rPr lang="en-US" sz="2400" dirty="0"/>
              <a:t>The Dysfunctional State Frame: In that process, we’re the least</a:t>
            </a:r>
            <a:r>
              <a:rPr lang="cs-CZ" sz="2400" dirty="0"/>
              <a:t> </a:t>
            </a:r>
            <a:r>
              <a:rPr lang="en-US" sz="2400" dirty="0" err="1"/>
              <a:t>importan</a:t>
            </a:r>
            <a:r>
              <a:rPr lang="cs-CZ" sz="2400" dirty="0"/>
              <a:t>t. </a:t>
            </a:r>
          </a:p>
          <a:p>
            <a:pPr lvl="1"/>
            <a:r>
              <a:rPr lang="cs-CZ" sz="2000" dirty="0"/>
              <a:t>„</a:t>
            </a:r>
            <a:r>
              <a:rPr lang="en-US" sz="2000" dirty="0"/>
              <a:t>That they</a:t>
            </a:r>
            <a:r>
              <a:rPr lang="cs-CZ" sz="2000" dirty="0"/>
              <a:t> (</a:t>
            </a:r>
            <a:r>
              <a:rPr lang="cs-CZ" sz="2000" dirty="0" err="1"/>
              <a:t>State</a:t>
            </a:r>
            <a:r>
              <a:rPr lang="cs-CZ" sz="2000" dirty="0"/>
              <a:t> </a:t>
            </a:r>
            <a:r>
              <a:rPr lang="cs-CZ" sz="2000" dirty="0" err="1"/>
              <a:t>representatives</a:t>
            </a:r>
            <a:r>
              <a:rPr lang="cs-CZ" sz="2000" dirty="0"/>
              <a:t>)</a:t>
            </a:r>
            <a:r>
              <a:rPr lang="en-US" sz="2000" dirty="0"/>
              <a:t> absolutely don’t take int</a:t>
            </a:r>
            <a:r>
              <a:rPr lang="cs-CZ" sz="2000" dirty="0"/>
              <a:t>o </a:t>
            </a:r>
            <a:r>
              <a:rPr lang="en-US" sz="2000" dirty="0"/>
              <a:t>account any of our decisions or something that they promised and</a:t>
            </a:r>
            <a:r>
              <a:rPr lang="cs-CZ" sz="2000" dirty="0"/>
              <a:t> </a:t>
            </a:r>
            <a:r>
              <a:rPr lang="en-US" sz="2000" dirty="0"/>
              <a:t>never keep their word. …</a:t>
            </a:r>
            <a:r>
              <a:rPr lang="cs-CZ" sz="2000" dirty="0"/>
              <a:t>“</a:t>
            </a:r>
          </a:p>
          <a:p>
            <a:pPr lvl="1"/>
            <a:r>
              <a:rPr lang="cs-CZ" sz="2000" dirty="0"/>
              <a:t>„</a:t>
            </a:r>
            <a:r>
              <a:rPr lang="en-US" sz="2000" dirty="0"/>
              <a:t>Well that's the difference between them developed countries and</a:t>
            </a:r>
            <a:r>
              <a:rPr lang="cs-CZ" sz="2000" dirty="0"/>
              <a:t> </a:t>
            </a:r>
            <a:r>
              <a:rPr lang="en-US" sz="2000" dirty="0"/>
              <a:t>here, that there you’ve got the law and there's no way around it.</a:t>
            </a:r>
            <a:r>
              <a:rPr lang="cs-CZ" sz="2000" dirty="0"/>
              <a:t> </a:t>
            </a:r>
            <a:r>
              <a:rPr lang="en-US" sz="2000" dirty="0"/>
              <a:t>Here, they come up with a law and in a year they totally change it,</a:t>
            </a:r>
            <a:r>
              <a:rPr lang="cs-CZ" sz="2000" dirty="0"/>
              <a:t> </a:t>
            </a:r>
            <a:r>
              <a:rPr lang="en-US" sz="2000" dirty="0"/>
              <a:t>you see</a:t>
            </a:r>
            <a:r>
              <a:rPr lang="cs-CZ" sz="2000" dirty="0"/>
              <a:t>.“</a:t>
            </a:r>
          </a:p>
          <a:p>
            <a:pPr marL="0" indent="0">
              <a:buNone/>
            </a:pPr>
            <a:endParaRPr lang="cs-CZ" sz="2400" dirty="0"/>
          </a:p>
          <a:p>
            <a:pPr marL="457200" indent="-457200">
              <a:buAutoNum type="arabicParenR" startAt="6"/>
            </a:pPr>
            <a:endParaRPr lang="cs-CZ" sz="2400" dirty="0"/>
          </a:p>
          <a:p>
            <a:pPr marL="0" indent="0">
              <a:buNone/>
            </a:pPr>
            <a:endParaRPr lang="cs-CZ" sz="2400" dirty="0"/>
          </a:p>
          <a:p>
            <a:pPr marL="457200" indent="-457200">
              <a:buAutoNum type="arabicParenR"/>
            </a:pPr>
            <a:endParaRPr lang="en-AU" sz="2400" dirty="0"/>
          </a:p>
        </p:txBody>
      </p:sp>
    </p:spTree>
    <p:extLst>
      <p:ext uri="{BB962C8B-B14F-4D97-AF65-F5344CB8AC3E}">
        <p14:creationId xmlns:p14="http://schemas.microsoft.com/office/powerpoint/2010/main" val="1164953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CD55A4-689E-4F53-AB31-072500249E0D}"/>
              </a:ext>
            </a:extLst>
          </p:cNvPr>
          <p:cNvSpPr>
            <a:spLocks noGrp="1"/>
          </p:cNvSpPr>
          <p:nvPr>
            <p:ph type="title"/>
          </p:nvPr>
        </p:nvSpPr>
        <p:spPr>
          <a:xfrm>
            <a:off x="838200" y="365126"/>
            <a:ext cx="10515600" cy="1140290"/>
          </a:xfrm>
        </p:spPr>
        <p:txBody>
          <a:bodyPr>
            <a:normAutofit/>
          </a:bodyPr>
          <a:lstStyle/>
          <a:p>
            <a:r>
              <a:rPr lang="cs-CZ" dirty="0"/>
              <a:t>Czech </a:t>
            </a:r>
            <a:r>
              <a:rPr lang="cs-CZ" dirty="0" err="1"/>
              <a:t>Coal</a:t>
            </a:r>
            <a:r>
              <a:rPr lang="cs-CZ" dirty="0"/>
              <a:t> </a:t>
            </a:r>
            <a:r>
              <a:rPr lang="cs-CZ" dirty="0" err="1"/>
              <a:t>Commission</a:t>
            </a:r>
            <a:r>
              <a:rPr lang="cs-CZ" dirty="0"/>
              <a:t> </a:t>
            </a:r>
          </a:p>
        </p:txBody>
      </p:sp>
      <p:sp>
        <p:nvSpPr>
          <p:cNvPr id="3" name="Zástupný symbol pro obsah 2">
            <a:extLst>
              <a:ext uri="{FF2B5EF4-FFF2-40B4-BE49-F238E27FC236}">
                <a16:creationId xmlns:a16="http://schemas.microsoft.com/office/drawing/2014/main" id="{E8FA0A03-9AB3-4A70-9EC4-73E2FD48267C}"/>
              </a:ext>
            </a:extLst>
          </p:cNvPr>
          <p:cNvSpPr>
            <a:spLocks noGrp="1"/>
          </p:cNvSpPr>
          <p:nvPr>
            <p:ph idx="1"/>
          </p:nvPr>
        </p:nvSpPr>
        <p:spPr>
          <a:xfrm>
            <a:off x="838200" y="1628078"/>
            <a:ext cx="10515600" cy="4548885"/>
          </a:xfrm>
        </p:spPr>
        <p:txBody>
          <a:bodyPr>
            <a:normAutofit fontScale="92500" lnSpcReduction="20000"/>
          </a:bodyPr>
          <a:lstStyle/>
          <a:p>
            <a:r>
              <a:rPr lang="cs-CZ" sz="2400" dirty="0"/>
              <a:t>2019, </a:t>
            </a:r>
            <a:r>
              <a:rPr lang="en-US" sz="2400" dirty="0"/>
              <a:t>to determine the timetable and method of transitioning away from lignite in the Czech Republic. </a:t>
            </a:r>
            <a:r>
              <a:rPr lang="cs-CZ" sz="2400" dirty="0" err="1"/>
              <a:t>Phase</a:t>
            </a:r>
            <a:r>
              <a:rPr lang="cs-CZ" sz="2400" dirty="0"/>
              <a:t>-out by 2038. </a:t>
            </a:r>
          </a:p>
          <a:p>
            <a:endParaRPr lang="cs-CZ" sz="2400" dirty="0"/>
          </a:p>
          <a:p>
            <a:r>
              <a:rPr lang="en-US" sz="2400" dirty="0"/>
              <a:t>The nomination of CC's members happened unsystematically, based on unknown rules and ministers' perception of</a:t>
            </a:r>
            <a:r>
              <a:rPr lang="cs-CZ" sz="2400" dirty="0"/>
              <a:t> </a:t>
            </a:r>
            <a:r>
              <a:rPr lang="en-US" sz="2400" dirty="0"/>
              <a:t>proportionality</a:t>
            </a:r>
            <a:r>
              <a:rPr lang="cs-CZ" sz="2400" dirty="0"/>
              <a:t>. </a:t>
            </a:r>
          </a:p>
          <a:p>
            <a:r>
              <a:rPr lang="en-US" sz="2400" dirty="0"/>
              <a:t>The distribution of interests </a:t>
            </a:r>
            <a:r>
              <a:rPr lang="cs-CZ" sz="2400" dirty="0" err="1"/>
              <a:t>was</a:t>
            </a:r>
            <a:r>
              <a:rPr lang="en-US" sz="2400" dirty="0"/>
              <a:t> skewed towards</a:t>
            </a:r>
            <a:r>
              <a:rPr lang="cs-CZ" sz="2400" dirty="0"/>
              <a:t> </a:t>
            </a:r>
            <a:r>
              <a:rPr lang="en-US" sz="2400" dirty="0"/>
              <a:t>the coal sector and politics.</a:t>
            </a:r>
            <a:r>
              <a:rPr lang="cs-CZ" sz="2400" dirty="0"/>
              <a:t> (</a:t>
            </a:r>
            <a:r>
              <a:rPr lang="en-US" sz="2400" dirty="0"/>
              <a:t>e.g. a regional representant being also a CEO in coal </a:t>
            </a:r>
            <a:r>
              <a:rPr lang="en-US" sz="2400" dirty="0" err="1"/>
              <a:t>industr</a:t>
            </a:r>
            <a:r>
              <a:rPr lang="cs-CZ" sz="2400" dirty="0"/>
              <a:t>y). </a:t>
            </a:r>
          </a:p>
          <a:p>
            <a:r>
              <a:rPr lang="en-US" sz="2400" dirty="0"/>
              <a:t>The decision-making process</a:t>
            </a:r>
            <a:r>
              <a:rPr lang="cs-CZ" sz="2400" dirty="0"/>
              <a:t> </a:t>
            </a:r>
            <a:r>
              <a:rPr lang="en-US" sz="2400" dirty="0"/>
              <a:t>very complicated due to the lack of time and analyses combined</a:t>
            </a:r>
            <a:r>
              <a:rPr lang="cs-CZ" sz="2400" dirty="0"/>
              <a:t> </a:t>
            </a:r>
            <a:r>
              <a:rPr lang="en-US" sz="2400" dirty="0"/>
              <a:t>with the pressure of Minister </a:t>
            </a:r>
            <a:r>
              <a:rPr lang="en-US" sz="2400" dirty="0" err="1"/>
              <a:t>Havlíček</a:t>
            </a:r>
            <a:r>
              <a:rPr lang="en-US" sz="2400" dirty="0"/>
              <a:t> and his unwillingness to postpone</a:t>
            </a:r>
            <a:r>
              <a:rPr lang="cs-CZ" sz="2400" dirty="0"/>
              <a:t> </a:t>
            </a:r>
            <a:r>
              <a:rPr lang="en-US" sz="2400" dirty="0"/>
              <a:t>the decision despite members' protests.</a:t>
            </a:r>
            <a:endParaRPr lang="cs-CZ" sz="2400" dirty="0"/>
          </a:p>
          <a:p>
            <a:r>
              <a:rPr lang="en-US" sz="2400" dirty="0"/>
              <a:t>Direct communication with the </a:t>
            </a:r>
            <a:r>
              <a:rPr lang="en-US" sz="2400" dirty="0" err="1"/>
              <a:t>publi</a:t>
            </a:r>
            <a:r>
              <a:rPr lang="cs-CZ" sz="2400" dirty="0"/>
              <a:t>c </a:t>
            </a:r>
            <a:r>
              <a:rPr lang="en-US" sz="2400" dirty="0"/>
              <a:t>was limited</a:t>
            </a:r>
            <a:r>
              <a:rPr lang="cs-CZ" sz="2400" dirty="0"/>
              <a:t> </a:t>
            </a:r>
            <a:r>
              <a:rPr lang="en-US" sz="2400" dirty="0"/>
              <a:t>as the meetings were closed, there were no public discussions and press</a:t>
            </a:r>
            <a:r>
              <a:rPr lang="cs-CZ" sz="2400" dirty="0"/>
              <a:t> </a:t>
            </a:r>
            <a:r>
              <a:rPr lang="en-US" sz="2400" dirty="0"/>
              <a:t>conferences were sparse</a:t>
            </a:r>
            <a:r>
              <a:rPr lang="cs-CZ" sz="2400" dirty="0"/>
              <a:t>.</a:t>
            </a:r>
          </a:p>
          <a:p>
            <a:endParaRPr lang="cs-CZ" sz="2400" dirty="0"/>
          </a:p>
          <a:p>
            <a:pPr marL="0" indent="0">
              <a:buNone/>
            </a:pPr>
            <a:r>
              <a:rPr lang="cs-CZ" sz="2400" dirty="0"/>
              <a:t>= </a:t>
            </a:r>
            <a:r>
              <a:rPr lang="cs-CZ" sz="2400" dirty="0" err="1"/>
              <a:t>Shadow</a:t>
            </a:r>
            <a:r>
              <a:rPr lang="cs-CZ" sz="2400" dirty="0"/>
              <a:t> </a:t>
            </a:r>
            <a:r>
              <a:rPr lang="cs-CZ" sz="2400" dirty="0" err="1"/>
              <a:t>Coal</a:t>
            </a:r>
            <a:r>
              <a:rPr lang="cs-CZ" sz="2400" dirty="0"/>
              <a:t> </a:t>
            </a:r>
            <a:r>
              <a:rPr lang="cs-CZ" sz="2400" dirty="0" err="1"/>
              <a:t>Commission</a:t>
            </a:r>
            <a:r>
              <a:rPr lang="cs-CZ" sz="2400" dirty="0"/>
              <a:t>, </a:t>
            </a:r>
            <a:r>
              <a:rPr lang="cs-CZ" sz="2400" dirty="0" err="1"/>
              <a:t>NGOs</a:t>
            </a:r>
            <a:r>
              <a:rPr lang="cs-CZ" sz="2400" dirty="0"/>
              <a:t> </a:t>
            </a:r>
            <a:r>
              <a:rPr lang="cs-CZ" sz="2400" dirty="0" err="1"/>
              <a:t>withdrawing</a:t>
            </a:r>
            <a:r>
              <a:rPr lang="cs-CZ" sz="2400" dirty="0"/>
              <a:t> </a:t>
            </a:r>
            <a:r>
              <a:rPr lang="cs-CZ" sz="2400" dirty="0" err="1"/>
              <a:t>from</a:t>
            </a:r>
            <a:r>
              <a:rPr lang="cs-CZ" sz="2400" dirty="0"/>
              <a:t> </a:t>
            </a:r>
            <a:r>
              <a:rPr lang="cs-CZ" sz="2400" dirty="0" err="1"/>
              <a:t>the</a:t>
            </a:r>
            <a:r>
              <a:rPr lang="cs-CZ" sz="2400" dirty="0"/>
              <a:t> </a:t>
            </a:r>
            <a:r>
              <a:rPr lang="cs-CZ" sz="2400" dirty="0" err="1"/>
              <a:t>Comission</a:t>
            </a:r>
            <a:r>
              <a:rPr lang="cs-CZ" sz="2400" dirty="0"/>
              <a:t>, </a:t>
            </a:r>
            <a:r>
              <a:rPr lang="cs-CZ" sz="2400" dirty="0" err="1"/>
              <a:t>its</a:t>
            </a:r>
            <a:r>
              <a:rPr lang="cs-CZ" sz="2400" dirty="0"/>
              <a:t> </a:t>
            </a:r>
            <a:r>
              <a:rPr lang="cs-CZ" sz="2400" dirty="0" err="1"/>
              <a:t>decision</a:t>
            </a:r>
            <a:r>
              <a:rPr lang="cs-CZ" sz="2400" dirty="0"/>
              <a:t> not </a:t>
            </a:r>
            <a:r>
              <a:rPr lang="cs-CZ" sz="2400" dirty="0" err="1"/>
              <a:t>accepted</a:t>
            </a:r>
            <a:r>
              <a:rPr lang="cs-CZ" sz="2400" dirty="0"/>
              <a:t> by part </a:t>
            </a:r>
            <a:r>
              <a:rPr lang="cs-CZ" sz="2400" dirty="0" err="1"/>
              <a:t>of</a:t>
            </a:r>
            <a:r>
              <a:rPr lang="cs-CZ" sz="2400" dirty="0"/>
              <a:t> society. </a:t>
            </a:r>
          </a:p>
          <a:p>
            <a:endParaRPr lang="cs-CZ" sz="2400" dirty="0"/>
          </a:p>
          <a:p>
            <a:endParaRPr lang="cs-CZ" sz="2400" dirty="0"/>
          </a:p>
          <a:p>
            <a:pPr marL="0" indent="0">
              <a:buNone/>
            </a:pPr>
            <a:endParaRPr lang="cs-CZ" sz="2400" dirty="0"/>
          </a:p>
          <a:p>
            <a:pPr marL="457200" indent="-457200">
              <a:buAutoNum type="arabicParenR" startAt="6"/>
            </a:pPr>
            <a:endParaRPr lang="cs-CZ" sz="2400" dirty="0"/>
          </a:p>
          <a:p>
            <a:pPr marL="0" indent="0">
              <a:buNone/>
            </a:pPr>
            <a:endParaRPr lang="cs-CZ" sz="2400" dirty="0"/>
          </a:p>
          <a:p>
            <a:pPr marL="457200" indent="-457200">
              <a:buAutoNum type="arabicParenR"/>
            </a:pPr>
            <a:endParaRPr lang="en-AU" sz="2400" dirty="0"/>
          </a:p>
        </p:txBody>
      </p:sp>
    </p:spTree>
    <p:extLst>
      <p:ext uri="{BB962C8B-B14F-4D97-AF65-F5344CB8AC3E}">
        <p14:creationId xmlns:p14="http://schemas.microsoft.com/office/powerpoint/2010/main" val="1463101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CD55A4-689E-4F53-AB31-072500249E0D}"/>
              </a:ext>
            </a:extLst>
          </p:cNvPr>
          <p:cNvSpPr>
            <a:spLocks noGrp="1"/>
          </p:cNvSpPr>
          <p:nvPr>
            <p:ph type="title"/>
          </p:nvPr>
        </p:nvSpPr>
        <p:spPr/>
        <p:txBody>
          <a:bodyPr>
            <a:normAutofit/>
          </a:bodyPr>
          <a:lstStyle/>
          <a:p>
            <a:r>
              <a:rPr lang="en-US" dirty="0" err="1"/>
              <a:t>Turow</a:t>
            </a:r>
            <a:r>
              <a:rPr lang="cs-CZ" dirty="0"/>
              <a:t> </a:t>
            </a:r>
            <a:r>
              <a:rPr lang="en-US" dirty="0"/>
              <a:t>lignite coal mine extension</a:t>
            </a:r>
            <a:endParaRPr lang="cs-CZ" dirty="0"/>
          </a:p>
        </p:txBody>
      </p:sp>
      <p:sp>
        <p:nvSpPr>
          <p:cNvPr id="3" name="Zástupný symbol pro obsah 2">
            <a:extLst>
              <a:ext uri="{FF2B5EF4-FFF2-40B4-BE49-F238E27FC236}">
                <a16:creationId xmlns:a16="http://schemas.microsoft.com/office/drawing/2014/main" id="{E8FA0A03-9AB3-4A70-9EC4-73E2FD48267C}"/>
              </a:ext>
            </a:extLst>
          </p:cNvPr>
          <p:cNvSpPr>
            <a:spLocks noGrp="1"/>
          </p:cNvSpPr>
          <p:nvPr>
            <p:ph idx="1"/>
          </p:nvPr>
        </p:nvSpPr>
        <p:spPr/>
        <p:txBody>
          <a:bodyPr>
            <a:normAutofit lnSpcReduction="10000"/>
          </a:bodyPr>
          <a:lstStyle/>
          <a:p>
            <a:r>
              <a:rPr lang="en-US" sz="2400" dirty="0"/>
              <a:t>The Polish government extended the license for the </a:t>
            </a:r>
            <a:r>
              <a:rPr lang="en-US" sz="2400" dirty="0" err="1"/>
              <a:t>Turów</a:t>
            </a:r>
            <a:r>
              <a:rPr lang="en-US" sz="2400" dirty="0"/>
              <a:t> coal mine until 2044, despite opposition from neighboring communities in the Czech Republic and Germany.</a:t>
            </a:r>
          </a:p>
          <a:p>
            <a:r>
              <a:rPr lang="en-US" sz="2400" dirty="0"/>
              <a:t>The mine's operations are causing environmental and social issues in nearby areas, and the Czech Republic sued Poland over the mine in February 2021.</a:t>
            </a:r>
          </a:p>
          <a:p>
            <a:r>
              <a:rPr lang="en-US" sz="2400" dirty="0"/>
              <a:t>In May 2021, Poland defied an injunction to close the mine immediately, citing job losses and energy system impacts.</a:t>
            </a:r>
          </a:p>
          <a:p>
            <a:r>
              <a:rPr lang="en-US" sz="2400" dirty="0"/>
              <a:t>Studies have shown that renewable energy alternatives for the region could produce more jobs and save electricity production costs.</a:t>
            </a:r>
          </a:p>
          <a:p>
            <a:r>
              <a:rPr lang="en-US" sz="2400" dirty="0"/>
              <a:t>As of September 2021, Poland had not ceased mining activities at the </a:t>
            </a:r>
            <a:r>
              <a:rPr lang="en-US" sz="2400" dirty="0" err="1"/>
              <a:t>Turów</a:t>
            </a:r>
            <a:r>
              <a:rPr lang="en-US" sz="2400" dirty="0"/>
              <a:t> mine and was ordered to pay a daily penalty payment by the European Commission, which the Polish government refused to comply with.</a:t>
            </a:r>
            <a:endParaRPr lang="cs-CZ" sz="2400" dirty="0"/>
          </a:p>
          <a:p>
            <a:pPr marL="457200" indent="-457200">
              <a:buAutoNum type="arabicParenR" startAt="6"/>
            </a:pPr>
            <a:endParaRPr lang="cs-CZ" sz="2400" dirty="0"/>
          </a:p>
          <a:p>
            <a:pPr marL="0" indent="0">
              <a:buNone/>
            </a:pPr>
            <a:endParaRPr lang="cs-CZ" sz="2400" dirty="0"/>
          </a:p>
          <a:p>
            <a:pPr marL="457200" indent="-457200">
              <a:buAutoNum type="arabicParenR"/>
            </a:pPr>
            <a:endParaRPr lang="en-AU" sz="2400" dirty="0"/>
          </a:p>
        </p:txBody>
      </p:sp>
    </p:spTree>
    <p:extLst>
      <p:ext uri="{BB962C8B-B14F-4D97-AF65-F5344CB8AC3E}">
        <p14:creationId xmlns:p14="http://schemas.microsoft.com/office/powerpoint/2010/main" val="3691885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CD55A4-689E-4F53-AB31-072500249E0D}"/>
              </a:ext>
            </a:extLst>
          </p:cNvPr>
          <p:cNvSpPr>
            <a:spLocks noGrp="1"/>
          </p:cNvSpPr>
          <p:nvPr>
            <p:ph type="title"/>
          </p:nvPr>
        </p:nvSpPr>
        <p:spPr/>
        <p:txBody>
          <a:bodyPr>
            <a:normAutofit/>
          </a:bodyPr>
          <a:lstStyle/>
          <a:p>
            <a:r>
              <a:rPr lang="cs-CZ" dirty="0"/>
              <a:t>Just </a:t>
            </a:r>
            <a:r>
              <a:rPr lang="cs-CZ" dirty="0" err="1"/>
              <a:t>transition</a:t>
            </a:r>
            <a:endParaRPr lang="cs-CZ" dirty="0"/>
          </a:p>
        </p:txBody>
      </p:sp>
      <p:sp>
        <p:nvSpPr>
          <p:cNvPr id="3" name="Zástupný symbol pro obsah 2">
            <a:extLst>
              <a:ext uri="{FF2B5EF4-FFF2-40B4-BE49-F238E27FC236}">
                <a16:creationId xmlns:a16="http://schemas.microsoft.com/office/drawing/2014/main" id="{E8FA0A03-9AB3-4A70-9EC4-73E2FD48267C}"/>
              </a:ext>
            </a:extLst>
          </p:cNvPr>
          <p:cNvSpPr>
            <a:spLocks noGrp="1"/>
          </p:cNvSpPr>
          <p:nvPr>
            <p:ph idx="1"/>
          </p:nvPr>
        </p:nvSpPr>
        <p:spPr/>
        <p:txBody>
          <a:bodyPr>
            <a:normAutofit/>
          </a:bodyPr>
          <a:lstStyle/>
          <a:p>
            <a:pPr marL="0" indent="0">
              <a:buNone/>
            </a:pPr>
            <a:r>
              <a:rPr lang="cs-CZ" sz="2400" dirty="0"/>
              <a:t>= </a:t>
            </a:r>
            <a:r>
              <a:rPr lang="en-US" sz="2400" dirty="0"/>
              <a:t>Should governments aspire to a just transition? </a:t>
            </a:r>
            <a:r>
              <a:rPr lang="cs-CZ" sz="2400" dirty="0"/>
              <a:t>(And </a:t>
            </a:r>
            <a:r>
              <a:rPr lang="cs-CZ" sz="2400" dirty="0" err="1"/>
              <a:t>what</a:t>
            </a:r>
            <a:r>
              <a:rPr lang="cs-CZ" sz="2400" dirty="0"/>
              <a:t> </a:t>
            </a:r>
            <a:r>
              <a:rPr lang="cs-CZ" sz="2400" dirty="0" err="1"/>
              <a:t>is</a:t>
            </a:r>
            <a:r>
              <a:rPr lang="cs-CZ" sz="2400" dirty="0"/>
              <a:t> „just“?)</a:t>
            </a:r>
          </a:p>
          <a:p>
            <a:pPr marL="0" indent="0">
              <a:buNone/>
            </a:pPr>
            <a:endParaRPr lang="cs-CZ" sz="2400" dirty="0"/>
          </a:p>
          <a:p>
            <a:r>
              <a:rPr lang="en-US" sz="2400" dirty="0"/>
              <a:t>In modern democracies with a high degree of legal protection for the individual, just decision-making by the state is not only moral but can also be pragmatically more advantageous. </a:t>
            </a:r>
            <a:endParaRPr lang="cs-CZ" sz="2400" dirty="0"/>
          </a:p>
          <a:p>
            <a:r>
              <a:rPr lang="cs-CZ" sz="2400" dirty="0" err="1"/>
              <a:t>Distributive</a:t>
            </a:r>
            <a:r>
              <a:rPr lang="cs-CZ" sz="2400" dirty="0"/>
              <a:t> + </a:t>
            </a:r>
            <a:r>
              <a:rPr lang="cs-CZ" sz="2400" dirty="0" err="1"/>
              <a:t>procedural</a:t>
            </a:r>
            <a:r>
              <a:rPr lang="cs-CZ" sz="2400" dirty="0"/>
              <a:t> justice. </a:t>
            </a:r>
          </a:p>
          <a:p>
            <a:endParaRPr lang="cs-CZ" sz="2400" dirty="0"/>
          </a:p>
          <a:p>
            <a:pPr marL="0" indent="0">
              <a:buNone/>
            </a:pPr>
            <a:endParaRPr lang="cs-CZ" sz="2400" dirty="0"/>
          </a:p>
          <a:p>
            <a:pPr marL="457200" indent="-457200">
              <a:buAutoNum type="arabicParenR"/>
            </a:pPr>
            <a:endParaRPr lang="en-AU" sz="2400" dirty="0"/>
          </a:p>
        </p:txBody>
      </p:sp>
    </p:spTree>
    <p:extLst>
      <p:ext uri="{BB962C8B-B14F-4D97-AF65-F5344CB8AC3E}">
        <p14:creationId xmlns:p14="http://schemas.microsoft.com/office/powerpoint/2010/main" val="273521814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1978</TotalTime>
  <Words>2119</Words>
  <Application>Microsoft Office PowerPoint</Application>
  <PresentationFormat>Širokoúhlá obrazovka</PresentationFormat>
  <Paragraphs>129</Paragraphs>
  <Slides>6</Slides>
  <Notes>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vt:i4>
      </vt:variant>
    </vt:vector>
  </HeadingPairs>
  <TitlesOfParts>
    <vt:vector size="11" baseType="lpstr">
      <vt:lpstr>Arial</vt:lpstr>
      <vt:lpstr>Calibri</vt:lpstr>
      <vt:lpstr>Calibri Light</vt:lpstr>
      <vt:lpstr>TimesNewRomanPSMT</vt:lpstr>
      <vt:lpstr>Motiv Office</vt:lpstr>
      <vt:lpstr>Just Transition </vt:lpstr>
      <vt:lpstr>How to manage the transition? </vt:lpstr>
      <vt:lpstr>Deep repository of radioactive waste (2014)</vt:lpstr>
      <vt:lpstr>Czech Coal Commission </vt:lpstr>
      <vt:lpstr>Turow lignite coal mine extension</vt:lpstr>
      <vt:lpstr>Just transition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brief history of EEP</dc:title>
  <dc:creator>Filip Černoch</dc:creator>
  <cp:lastModifiedBy>Filip Černoch</cp:lastModifiedBy>
  <cp:revision>106</cp:revision>
  <dcterms:created xsi:type="dcterms:W3CDTF">2021-11-23T16:02:29Z</dcterms:created>
  <dcterms:modified xsi:type="dcterms:W3CDTF">2023-05-04T08:08:22Z</dcterms:modified>
</cp:coreProperties>
</file>