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82" r:id="rId4"/>
    <p:sldId id="257" r:id="rId5"/>
    <p:sldId id="258" r:id="rId6"/>
    <p:sldId id="259" r:id="rId7"/>
    <p:sldId id="260" r:id="rId8"/>
    <p:sldId id="265" r:id="rId9"/>
    <p:sldId id="261" r:id="rId10"/>
    <p:sldId id="279" r:id="rId11"/>
    <p:sldId id="264" r:id="rId12"/>
    <p:sldId id="26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p:restoredTop sz="94674"/>
  </p:normalViewPr>
  <p:slideViewPr>
    <p:cSldViewPr snapToGrid="0" snapToObjects="1">
      <p:cViewPr varScale="1">
        <p:scale>
          <a:sx n="131" d="100"/>
          <a:sy n="131" d="100"/>
        </p:scale>
        <p:origin x="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4/19/23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4/19/23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globalcompact.org/what-is-gc/mission/principles/principle-2" TargetMode="External"/><Relationship Id="rId2" Type="http://schemas.openxmlformats.org/officeDocument/2006/relationships/hyperlink" Target="https://www.unglobalcompact.org/what-is-gc/mission/principles/principle-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globalcompact.org/what-is-gc/mission/principles/principle-4" TargetMode="External"/><Relationship Id="rId2" Type="http://schemas.openxmlformats.org/officeDocument/2006/relationships/hyperlink" Target="https://www.unglobalcompact.org/what-is-gc/mission/principles/principle-3" TargetMode="External"/><Relationship Id="rId1" Type="http://schemas.openxmlformats.org/officeDocument/2006/relationships/slideLayout" Target="../slideLayouts/slideLayout2.xml"/><Relationship Id="rId5" Type="http://schemas.openxmlformats.org/officeDocument/2006/relationships/hyperlink" Target="https://www.unglobalcompact.org/what-is-gc/mission/principles/principle-6" TargetMode="External"/><Relationship Id="rId4" Type="http://schemas.openxmlformats.org/officeDocument/2006/relationships/hyperlink" Target="https://www.unglobalcompact.org/what-is-gc/mission/principles/principle-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nglobalcompact.org/what-is-gc/mission/principles/principle-8" TargetMode="External"/><Relationship Id="rId2" Type="http://schemas.openxmlformats.org/officeDocument/2006/relationships/hyperlink" Target="https://www.unglobalcompact.org/what-is-gc/mission/principles/principle-7" TargetMode="External"/><Relationship Id="rId1" Type="http://schemas.openxmlformats.org/officeDocument/2006/relationships/slideLayout" Target="../slideLayouts/slideLayout2.xml"/><Relationship Id="rId5" Type="http://schemas.openxmlformats.org/officeDocument/2006/relationships/hyperlink" Target="https://www.unglobalcompact.org/what-is-gc/mission/principles/principle-10" TargetMode="External"/><Relationship Id="rId4" Type="http://schemas.openxmlformats.org/officeDocument/2006/relationships/hyperlink" Target="https://www.unglobalcompact.org/what-is-gc/mission/principles/principle-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2FFE-D831-3E42-850C-EFD30A0DE5E3}"/>
              </a:ext>
            </a:extLst>
          </p:cNvPr>
          <p:cNvSpPr>
            <a:spLocks noGrp="1"/>
          </p:cNvSpPr>
          <p:nvPr>
            <p:ph type="ctrTitle"/>
          </p:nvPr>
        </p:nvSpPr>
        <p:spPr/>
        <p:txBody>
          <a:bodyPr/>
          <a:lstStyle/>
          <a:p>
            <a:r>
              <a:rPr lang="en-US" sz="4800" dirty="0"/>
              <a:t>Green Transition from the perspective of government and private sector</a:t>
            </a:r>
          </a:p>
        </p:txBody>
      </p:sp>
      <p:sp>
        <p:nvSpPr>
          <p:cNvPr id="3" name="Subtitle 2">
            <a:extLst>
              <a:ext uri="{FF2B5EF4-FFF2-40B4-BE49-F238E27FC236}">
                <a16:creationId xmlns:a16="http://schemas.microsoft.com/office/drawing/2014/main" id="{FD75075A-D009-814A-8139-5D08A344F72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9743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460D-3FB0-0A41-9F23-3831C0E536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906172-832A-BA46-ACC5-D537454B401F}"/>
              </a:ext>
            </a:extLst>
          </p:cNvPr>
          <p:cNvSpPr>
            <a:spLocks noGrp="1"/>
          </p:cNvSpPr>
          <p:nvPr>
            <p:ph idx="1"/>
          </p:nvPr>
        </p:nvSpPr>
        <p:spPr/>
        <p:txBody>
          <a:bodyPr/>
          <a:lstStyle/>
          <a:p>
            <a:r>
              <a:rPr lang="en-US" dirty="0"/>
              <a:t>FDI and more trade</a:t>
            </a:r>
          </a:p>
          <a:p>
            <a:r>
              <a:rPr lang="en-US" dirty="0"/>
              <a:t>Transaction costs of the remittances - the average transaction cost of migrant remittances by 2030 to less than 3 per cent of the amount transferred. No remittance corridor should require charges higher than 5 per cent by 2030</a:t>
            </a:r>
          </a:p>
          <a:p>
            <a:endParaRPr lang="en-US" dirty="0"/>
          </a:p>
          <a:p>
            <a:r>
              <a:rPr lang="en-US" dirty="0"/>
              <a:t>Green Climate Fund 100b$ per year by 2020</a:t>
            </a:r>
          </a:p>
          <a:p>
            <a:r>
              <a:rPr lang="en-US" dirty="0"/>
              <a:t>South-South</a:t>
            </a:r>
          </a:p>
          <a:p>
            <a:r>
              <a:rPr lang="en-US" dirty="0"/>
              <a:t>Technology transfer mechanism</a:t>
            </a:r>
          </a:p>
          <a:p>
            <a:r>
              <a:rPr lang="en-US" dirty="0"/>
              <a:t>IMF governance and HICP initiative to continue</a:t>
            </a:r>
          </a:p>
          <a:p>
            <a:endParaRPr lang="en-US" dirty="0"/>
          </a:p>
        </p:txBody>
      </p:sp>
    </p:spTree>
    <p:extLst>
      <p:ext uri="{BB962C8B-B14F-4D97-AF65-F5344CB8AC3E}">
        <p14:creationId xmlns:p14="http://schemas.microsoft.com/office/powerpoint/2010/main" val="358997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838D-1924-EE4F-A3CF-2459F932C500}"/>
              </a:ext>
            </a:extLst>
          </p:cNvPr>
          <p:cNvSpPr>
            <a:spLocks noGrp="1"/>
          </p:cNvSpPr>
          <p:nvPr>
            <p:ph type="title"/>
          </p:nvPr>
        </p:nvSpPr>
        <p:spPr/>
        <p:txBody>
          <a:bodyPr/>
          <a:lstStyle/>
          <a:p>
            <a:r>
              <a:rPr lang="en-US" dirty="0"/>
              <a:t>Montenegro </a:t>
            </a:r>
          </a:p>
        </p:txBody>
      </p:sp>
      <p:pic>
        <p:nvPicPr>
          <p:cNvPr id="4" name="Content Placeholder 3">
            <a:extLst>
              <a:ext uri="{FF2B5EF4-FFF2-40B4-BE49-F238E27FC236}">
                <a16:creationId xmlns:a16="http://schemas.microsoft.com/office/drawing/2014/main" id="{917C852C-B709-DC4B-B6E6-82E73408A407}"/>
              </a:ext>
            </a:extLst>
          </p:cNvPr>
          <p:cNvPicPr>
            <a:picLocks noGrp="1" noChangeAspect="1"/>
          </p:cNvPicPr>
          <p:nvPr>
            <p:ph idx="1"/>
          </p:nvPr>
        </p:nvPicPr>
        <p:blipFill>
          <a:blip r:embed="rId2"/>
          <a:stretch>
            <a:fillRect/>
          </a:stretch>
        </p:blipFill>
        <p:spPr>
          <a:xfrm>
            <a:off x="2430066" y="2052638"/>
            <a:ext cx="6293643" cy="4195762"/>
          </a:xfrm>
          <a:prstGeom prst="rect">
            <a:avLst/>
          </a:prstGeom>
        </p:spPr>
      </p:pic>
    </p:spTree>
    <p:extLst>
      <p:ext uri="{BB962C8B-B14F-4D97-AF65-F5344CB8AC3E}">
        <p14:creationId xmlns:p14="http://schemas.microsoft.com/office/powerpoint/2010/main" val="79658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436B-C307-5F4E-B4BA-3B7F41882BA5}"/>
              </a:ext>
            </a:extLst>
          </p:cNvPr>
          <p:cNvSpPr>
            <a:spLocks noGrp="1"/>
          </p:cNvSpPr>
          <p:nvPr>
            <p:ph type="title"/>
          </p:nvPr>
        </p:nvSpPr>
        <p:spPr/>
        <p:txBody>
          <a:bodyPr/>
          <a:lstStyle/>
          <a:p>
            <a:r>
              <a:rPr lang="en-US" dirty="0"/>
              <a:t>Montenegro example</a:t>
            </a:r>
          </a:p>
        </p:txBody>
      </p:sp>
      <p:sp>
        <p:nvSpPr>
          <p:cNvPr id="3" name="Content Placeholder 2">
            <a:extLst>
              <a:ext uri="{FF2B5EF4-FFF2-40B4-BE49-F238E27FC236}">
                <a16:creationId xmlns:a16="http://schemas.microsoft.com/office/drawing/2014/main" id="{F6EFFC1B-0267-0C44-8247-9C581C67454F}"/>
              </a:ext>
            </a:extLst>
          </p:cNvPr>
          <p:cNvSpPr>
            <a:spLocks noGrp="1"/>
          </p:cNvSpPr>
          <p:nvPr>
            <p:ph idx="1"/>
          </p:nvPr>
        </p:nvSpPr>
        <p:spPr/>
        <p:txBody>
          <a:bodyPr/>
          <a:lstStyle/>
          <a:p>
            <a:r>
              <a:rPr lang="en-US" dirty="0"/>
              <a:t>The Second Voluntary National Review (VNR) focuses on goals 1, 4, 5, 14, 15 and 17. </a:t>
            </a:r>
          </a:p>
          <a:p>
            <a:r>
              <a:rPr lang="en-US" dirty="0"/>
              <a:t>Should NSSD be an overarching country’s strategy?</a:t>
            </a:r>
          </a:p>
          <a:p>
            <a:pPr marL="0" indent="0">
              <a:buNone/>
            </a:pPr>
            <a:endParaRPr lang="en-US" dirty="0"/>
          </a:p>
          <a:p>
            <a:r>
              <a:rPr lang="en-US" dirty="0"/>
              <a:t>EU acquis vs SDGs – 2/3 of targets compatible although acquis relate to the legislation and targets to the implementation and action.</a:t>
            </a:r>
          </a:p>
          <a:p>
            <a:pPr marL="0" indent="0">
              <a:buNone/>
            </a:pPr>
            <a:endParaRPr lang="en-US" dirty="0"/>
          </a:p>
          <a:p>
            <a:r>
              <a:rPr lang="en-US" dirty="0"/>
              <a:t>Has anybody checked other countries reviews?</a:t>
            </a:r>
          </a:p>
          <a:p>
            <a:pPr marL="0" indent="0">
              <a:buNone/>
            </a:pPr>
            <a:endParaRPr lang="en-US" dirty="0"/>
          </a:p>
        </p:txBody>
      </p:sp>
    </p:spTree>
    <p:extLst>
      <p:ext uri="{BB962C8B-B14F-4D97-AF65-F5344CB8AC3E}">
        <p14:creationId xmlns:p14="http://schemas.microsoft.com/office/powerpoint/2010/main" val="228533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E6D8-324B-5A46-AC03-F37181FF17A8}"/>
              </a:ext>
            </a:extLst>
          </p:cNvPr>
          <p:cNvSpPr>
            <a:spLocks noGrp="1"/>
          </p:cNvSpPr>
          <p:nvPr>
            <p:ph type="title"/>
          </p:nvPr>
        </p:nvSpPr>
        <p:spPr/>
        <p:txBody>
          <a:bodyPr/>
          <a:lstStyle/>
          <a:p>
            <a:r>
              <a:rPr lang="en-US" dirty="0"/>
              <a:t>Global Compact 10 principles</a:t>
            </a:r>
          </a:p>
        </p:txBody>
      </p:sp>
      <p:sp>
        <p:nvSpPr>
          <p:cNvPr id="3" name="Content Placeholder 2">
            <a:extLst>
              <a:ext uri="{FF2B5EF4-FFF2-40B4-BE49-F238E27FC236}">
                <a16:creationId xmlns:a16="http://schemas.microsoft.com/office/drawing/2014/main" id="{0E9EE143-28A3-6B4B-976F-01A4750E731E}"/>
              </a:ext>
            </a:extLst>
          </p:cNvPr>
          <p:cNvSpPr>
            <a:spLocks noGrp="1"/>
          </p:cNvSpPr>
          <p:nvPr>
            <p:ph idx="1"/>
          </p:nvPr>
        </p:nvSpPr>
        <p:spPr/>
        <p:txBody>
          <a:bodyPr/>
          <a:lstStyle/>
          <a:p>
            <a:pPr marL="0" indent="0">
              <a:buNone/>
            </a:pPr>
            <a:r>
              <a:rPr lang="en-US" sz="2400" dirty="0"/>
              <a:t>Human Rights</a:t>
            </a:r>
            <a:endParaRPr lang="en-US" sz="2400" b="1" dirty="0"/>
          </a:p>
          <a:p>
            <a:r>
              <a:rPr lang="en-US" sz="2400" u="sng" dirty="0">
                <a:hlinkClick r:id="rId2"/>
              </a:rPr>
              <a:t>Principle 1</a:t>
            </a:r>
            <a:r>
              <a:rPr lang="en-US" sz="2400" dirty="0"/>
              <a:t>: Businesses should support and respect the protection of internationally proclaimed human rights; and</a:t>
            </a:r>
          </a:p>
          <a:p>
            <a:r>
              <a:rPr lang="en-US" sz="2400" u="sng" dirty="0">
                <a:hlinkClick r:id="rId3"/>
              </a:rPr>
              <a:t>Principle 2</a:t>
            </a:r>
            <a:r>
              <a:rPr lang="en-US" sz="2400" dirty="0"/>
              <a:t>: make sure that they are not complicit in human rights abuses. </a:t>
            </a:r>
          </a:p>
          <a:p>
            <a:pPr marL="0" indent="0">
              <a:buNone/>
            </a:pPr>
            <a:endParaRPr lang="en-US" dirty="0"/>
          </a:p>
        </p:txBody>
      </p:sp>
    </p:spTree>
    <p:extLst>
      <p:ext uri="{BB962C8B-B14F-4D97-AF65-F5344CB8AC3E}">
        <p14:creationId xmlns:p14="http://schemas.microsoft.com/office/powerpoint/2010/main" val="408062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A6AA-8197-D54B-AD49-A177BC70D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9D9569-06E2-6D40-A935-044F1153DADC}"/>
              </a:ext>
            </a:extLst>
          </p:cNvPr>
          <p:cNvSpPr>
            <a:spLocks noGrp="1"/>
          </p:cNvSpPr>
          <p:nvPr>
            <p:ph idx="1"/>
          </p:nvPr>
        </p:nvSpPr>
        <p:spPr/>
        <p:txBody>
          <a:bodyPr/>
          <a:lstStyle/>
          <a:p>
            <a:pPr marL="0" indent="0">
              <a:buNone/>
            </a:pPr>
            <a:r>
              <a:rPr lang="en-US" dirty="0" err="1"/>
              <a:t>Labour</a:t>
            </a:r>
            <a:endParaRPr lang="en-US" b="1" dirty="0"/>
          </a:p>
          <a:p>
            <a:r>
              <a:rPr lang="en-US" u="sng" dirty="0">
                <a:hlinkClick r:id="rId2"/>
              </a:rPr>
              <a:t>Principle 3</a:t>
            </a:r>
            <a:r>
              <a:rPr lang="en-US" dirty="0"/>
              <a:t>: Businesses should uphold the freedom of association and the effective recognition of the right to collective bargaining;</a:t>
            </a:r>
          </a:p>
          <a:p>
            <a:r>
              <a:rPr lang="en-US" u="sng" dirty="0">
                <a:hlinkClick r:id="rId3"/>
              </a:rPr>
              <a:t>Principle 4</a:t>
            </a:r>
            <a:r>
              <a:rPr lang="en-US" dirty="0"/>
              <a:t>: the elimination of all forms of forced and compulsory </a:t>
            </a:r>
            <a:r>
              <a:rPr lang="en-US" dirty="0" err="1"/>
              <a:t>labour</a:t>
            </a:r>
            <a:r>
              <a:rPr lang="en-US" dirty="0"/>
              <a:t>;</a:t>
            </a:r>
          </a:p>
          <a:p>
            <a:r>
              <a:rPr lang="en-US" u="sng" dirty="0">
                <a:hlinkClick r:id="rId4"/>
              </a:rPr>
              <a:t>Principle 5</a:t>
            </a:r>
            <a:r>
              <a:rPr lang="en-US" dirty="0"/>
              <a:t>: the effective abolition of child </a:t>
            </a:r>
            <a:r>
              <a:rPr lang="en-US" dirty="0" err="1"/>
              <a:t>labour</a:t>
            </a:r>
            <a:r>
              <a:rPr lang="en-US" dirty="0"/>
              <a:t>; and</a:t>
            </a:r>
          </a:p>
          <a:p>
            <a:r>
              <a:rPr lang="en-US" u="sng" dirty="0">
                <a:hlinkClick r:id="rId5"/>
              </a:rPr>
              <a:t>Principle 6</a:t>
            </a:r>
            <a:r>
              <a:rPr lang="en-US" dirty="0"/>
              <a:t>: the elimination of discrimination in respect of employment and occupation. </a:t>
            </a:r>
          </a:p>
          <a:p>
            <a:pPr marL="0" indent="0">
              <a:buNone/>
            </a:pPr>
            <a:endParaRPr lang="en-US" dirty="0"/>
          </a:p>
        </p:txBody>
      </p:sp>
    </p:spTree>
    <p:extLst>
      <p:ext uri="{BB962C8B-B14F-4D97-AF65-F5344CB8AC3E}">
        <p14:creationId xmlns:p14="http://schemas.microsoft.com/office/powerpoint/2010/main" val="330846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2101-808D-0249-BEC6-D63C0BA518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8D062D-0F5C-7C4D-B44E-69535961FDAC}"/>
              </a:ext>
            </a:extLst>
          </p:cNvPr>
          <p:cNvSpPr>
            <a:spLocks noGrp="1"/>
          </p:cNvSpPr>
          <p:nvPr>
            <p:ph idx="1"/>
          </p:nvPr>
        </p:nvSpPr>
        <p:spPr/>
        <p:txBody>
          <a:bodyPr/>
          <a:lstStyle/>
          <a:p>
            <a:pPr marL="0" indent="0">
              <a:buNone/>
            </a:pPr>
            <a:r>
              <a:rPr lang="en-US" dirty="0"/>
              <a:t>Environment</a:t>
            </a:r>
            <a:endParaRPr lang="en-US" b="1" dirty="0"/>
          </a:p>
          <a:p>
            <a:r>
              <a:rPr lang="en-US" u="sng" dirty="0">
                <a:hlinkClick r:id="rId2"/>
              </a:rPr>
              <a:t>Principle 7</a:t>
            </a:r>
            <a:r>
              <a:rPr lang="en-US" dirty="0"/>
              <a:t>: Businesses should support a precautionary approach to environmental challenges;</a:t>
            </a:r>
          </a:p>
          <a:p>
            <a:r>
              <a:rPr lang="en-US" u="sng" dirty="0">
                <a:hlinkClick r:id="rId3"/>
              </a:rPr>
              <a:t>Principle 8</a:t>
            </a:r>
            <a:r>
              <a:rPr lang="en-US" dirty="0"/>
              <a:t>: undertake initiatives to promote greater environmental responsibility; and</a:t>
            </a:r>
          </a:p>
          <a:p>
            <a:r>
              <a:rPr lang="en-US" u="sng" dirty="0">
                <a:hlinkClick r:id="rId4"/>
              </a:rPr>
              <a:t>Principle 9</a:t>
            </a:r>
            <a:r>
              <a:rPr lang="en-US" dirty="0"/>
              <a:t>: encourage the development and diffusion of environmentally friendly technologies. </a:t>
            </a:r>
          </a:p>
          <a:p>
            <a:pPr marL="0" indent="0">
              <a:buNone/>
            </a:pPr>
            <a:r>
              <a:rPr lang="en-US" dirty="0"/>
              <a:t>Anti-Corruption</a:t>
            </a:r>
            <a:endParaRPr lang="en-US" b="1" dirty="0"/>
          </a:p>
          <a:p>
            <a:r>
              <a:rPr lang="en-US" u="sng" dirty="0">
                <a:hlinkClick r:id="rId5"/>
              </a:rPr>
              <a:t>Principle 10</a:t>
            </a:r>
            <a:r>
              <a:rPr lang="en-US" dirty="0"/>
              <a:t>: Businesses should work against corruption in all its forms, including extortion and bribery.</a:t>
            </a:r>
          </a:p>
          <a:p>
            <a:endParaRPr lang="en-US" dirty="0"/>
          </a:p>
        </p:txBody>
      </p:sp>
    </p:spTree>
    <p:extLst>
      <p:ext uri="{BB962C8B-B14F-4D97-AF65-F5344CB8AC3E}">
        <p14:creationId xmlns:p14="http://schemas.microsoft.com/office/powerpoint/2010/main" val="278060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07F0-1C20-CF44-A466-335E804E38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57C7E6-9741-A741-B16A-94C0CD9F752E}"/>
              </a:ext>
            </a:extLst>
          </p:cNvPr>
          <p:cNvSpPr>
            <a:spLocks noGrp="1"/>
          </p:cNvSpPr>
          <p:nvPr>
            <p:ph idx="1"/>
          </p:nvPr>
        </p:nvSpPr>
        <p:spPr/>
        <p:txBody>
          <a:bodyPr/>
          <a:lstStyle/>
          <a:p>
            <a:r>
              <a:rPr lang="en-US" dirty="0"/>
              <a:t>Global Compact will seek to lead and shape in Gender Equality (SDG 5), Decent Work and Economic Growth (SDG 8), Climate Action (SDG 13), Peace, Justice and Strong Institutions (SDG 16), and Partnerships (SDG 17). </a:t>
            </a:r>
          </a:p>
          <a:p>
            <a:r>
              <a:rPr lang="en-US" dirty="0"/>
              <a:t>Targets and KPIs have been developed</a:t>
            </a:r>
          </a:p>
          <a:p>
            <a:pPr marL="0" indent="0">
              <a:buNone/>
            </a:pPr>
            <a:endParaRPr lang="en-US" dirty="0"/>
          </a:p>
        </p:txBody>
      </p:sp>
    </p:spTree>
    <p:extLst>
      <p:ext uri="{BB962C8B-B14F-4D97-AF65-F5344CB8AC3E}">
        <p14:creationId xmlns:p14="http://schemas.microsoft.com/office/powerpoint/2010/main" val="47089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5A33-3A26-2C46-89EA-768C3449CA86}"/>
              </a:ext>
            </a:extLst>
          </p:cNvPr>
          <p:cNvSpPr>
            <a:spLocks noGrp="1"/>
          </p:cNvSpPr>
          <p:nvPr>
            <p:ph type="title"/>
          </p:nvPr>
        </p:nvSpPr>
        <p:spPr/>
        <p:txBody>
          <a:bodyPr/>
          <a:lstStyle/>
          <a:p>
            <a:r>
              <a:rPr lang="en-US" dirty="0"/>
              <a:t>ESG</a:t>
            </a:r>
          </a:p>
        </p:txBody>
      </p:sp>
      <p:pic>
        <p:nvPicPr>
          <p:cNvPr id="4" name="Content Placeholder 3">
            <a:extLst>
              <a:ext uri="{FF2B5EF4-FFF2-40B4-BE49-F238E27FC236}">
                <a16:creationId xmlns:a16="http://schemas.microsoft.com/office/drawing/2014/main" id="{BC44BDF0-224A-4A4A-95B5-CC94848361BE}"/>
              </a:ext>
            </a:extLst>
          </p:cNvPr>
          <p:cNvPicPr>
            <a:picLocks noGrp="1" noChangeAspect="1"/>
          </p:cNvPicPr>
          <p:nvPr>
            <p:ph idx="1"/>
          </p:nvPr>
        </p:nvPicPr>
        <p:blipFill>
          <a:blip r:embed="rId2"/>
          <a:stretch>
            <a:fillRect/>
          </a:stretch>
        </p:blipFill>
        <p:spPr>
          <a:xfrm>
            <a:off x="3830638" y="2988469"/>
            <a:ext cx="3492500" cy="2324100"/>
          </a:xfrm>
          <a:prstGeom prst="rect">
            <a:avLst/>
          </a:prstGeom>
        </p:spPr>
      </p:pic>
    </p:spTree>
    <p:extLst>
      <p:ext uri="{BB962C8B-B14F-4D97-AF65-F5344CB8AC3E}">
        <p14:creationId xmlns:p14="http://schemas.microsoft.com/office/powerpoint/2010/main" val="391442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4B71-A904-EA45-B384-17794FE827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5F738-55E4-4241-95EB-78D1FC97CE53}"/>
              </a:ext>
            </a:extLst>
          </p:cNvPr>
          <p:cNvSpPr>
            <a:spLocks noGrp="1"/>
          </p:cNvSpPr>
          <p:nvPr>
            <p:ph idx="1"/>
          </p:nvPr>
        </p:nvSpPr>
        <p:spPr/>
        <p:txBody>
          <a:bodyPr/>
          <a:lstStyle/>
          <a:p>
            <a:pPr lvl="0"/>
            <a:r>
              <a:rPr lang="en-US" dirty="0"/>
              <a:t>The “E” captures energy efficiencies, carbon footprints, greenhouse gas emissions, deforestation, biodiversity, climate change and pollution mitigation, waste management and water usage.</a:t>
            </a:r>
          </a:p>
          <a:p>
            <a:pPr lvl="0"/>
            <a:r>
              <a:rPr lang="en-US" dirty="0"/>
              <a:t>The “S” covers labor standards, wages and benefits, workplace and board diversity, racial justice, pay equity, human rights, talent management, community relations, privacy and data protection, health and safety, supply-chain management and other human capital and social justice issues.</a:t>
            </a:r>
          </a:p>
          <a:p>
            <a:pPr lvl="0"/>
            <a:r>
              <a:rPr lang="en-US" dirty="0"/>
              <a:t>The “G” covers the governing of the “E” and the “S” categories—corporate board composition and structure, strategic sustainability oversight and compliance, executive compensation, political contributions and lobbying, and bribery and corruption.</a:t>
            </a:r>
          </a:p>
          <a:p>
            <a:endParaRPr lang="en-US" dirty="0"/>
          </a:p>
        </p:txBody>
      </p:sp>
    </p:spTree>
    <p:extLst>
      <p:ext uri="{BB962C8B-B14F-4D97-AF65-F5344CB8AC3E}">
        <p14:creationId xmlns:p14="http://schemas.microsoft.com/office/powerpoint/2010/main" val="53329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DB95-184F-B244-AC9B-63BE6732C1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BE5D2A-A164-494A-BCE7-9052EB835149}"/>
              </a:ext>
            </a:extLst>
          </p:cNvPr>
          <p:cNvSpPr>
            <a:spLocks noGrp="1"/>
          </p:cNvSpPr>
          <p:nvPr>
            <p:ph idx="1"/>
          </p:nvPr>
        </p:nvSpPr>
        <p:spPr/>
        <p:txBody>
          <a:bodyPr>
            <a:normAutofit/>
          </a:bodyPr>
          <a:lstStyle/>
          <a:p>
            <a:r>
              <a:rPr lang="en-US" dirty="0"/>
              <a:t>Disclosures and reporting rules </a:t>
            </a:r>
          </a:p>
          <a:p>
            <a:pPr marL="0" indent="0">
              <a:buNone/>
            </a:pPr>
            <a:endParaRPr lang="en-US" dirty="0"/>
          </a:p>
          <a:p>
            <a:r>
              <a:rPr lang="en-US" dirty="0"/>
              <a:t>Greenwashing?</a:t>
            </a:r>
          </a:p>
          <a:p>
            <a:pPr marL="0" indent="0">
              <a:buNone/>
            </a:pPr>
            <a:endParaRPr lang="en-US" dirty="0"/>
          </a:p>
          <a:p>
            <a:r>
              <a:rPr lang="en-US" dirty="0"/>
              <a:t>US confrontation over ESG, California vs Texas</a:t>
            </a:r>
          </a:p>
          <a:p>
            <a:pPr marL="0" indent="0">
              <a:buNone/>
            </a:pPr>
            <a:r>
              <a:rPr lang="hr-HR" dirty="0"/>
              <a:t> </a:t>
            </a:r>
            <a:endParaRPr lang="en-US" dirty="0"/>
          </a:p>
          <a:p>
            <a:r>
              <a:rPr lang="hr-HR" dirty="0" err="1"/>
              <a:t>The</a:t>
            </a:r>
            <a:r>
              <a:rPr lang="hr-HR" dirty="0"/>
              <a:t> </a:t>
            </a:r>
            <a:r>
              <a:rPr lang="hr-HR" dirty="0" err="1"/>
              <a:t>financial</a:t>
            </a:r>
            <a:r>
              <a:rPr lang="hr-HR" dirty="0"/>
              <a:t> </a:t>
            </a:r>
            <a:r>
              <a:rPr lang="hr-HR" dirty="0" err="1"/>
              <a:t>market</a:t>
            </a:r>
            <a:r>
              <a:rPr lang="hr-HR" dirty="0"/>
              <a:t> </a:t>
            </a:r>
            <a:r>
              <a:rPr lang="hr-HR" dirty="0" err="1"/>
              <a:t>innovations</a:t>
            </a:r>
            <a:r>
              <a:rPr lang="hr-HR" dirty="0"/>
              <a:t> – </a:t>
            </a:r>
            <a:r>
              <a:rPr lang="hr-HR" dirty="0" err="1"/>
              <a:t>green</a:t>
            </a:r>
            <a:r>
              <a:rPr lang="hr-HR" dirty="0"/>
              <a:t> </a:t>
            </a:r>
            <a:r>
              <a:rPr lang="hr-HR" dirty="0" err="1"/>
              <a:t>bonds</a:t>
            </a:r>
            <a:r>
              <a:rPr lang="hr-HR" dirty="0"/>
              <a:t>, </a:t>
            </a:r>
            <a:r>
              <a:rPr lang="hr-HR" dirty="0" err="1"/>
              <a:t>debt</a:t>
            </a:r>
            <a:r>
              <a:rPr lang="hr-HR" dirty="0"/>
              <a:t> for nature </a:t>
            </a:r>
            <a:r>
              <a:rPr lang="hr-HR" dirty="0" err="1"/>
              <a:t>swaps</a:t>
            </a:r>
            <a:endParaRPr lang="en-US" dirty="0"/>
          </a:p>
          <a:p>
            <a:endParaRPr lang="en-US" dirty="0"/>
          </a:p>
        </p:txBody>
      </p:sp>
    </p:spTree>
    <p:extLst>
      <p:ext uri="{BB962C8B-B14F-4D97-AF65-F5344CB8AC3E}">
        <p14:creationId xmlns:p14="http://schemas.microsoft.com/office/powerpoint/2010/main" val="425303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355C-518F-E94E-B608-1E438D8EBAB2}"/>
              </a:ext>
            </a:extLst>
          </p:cNvPr>
          <p:cNvSpPr>
            <a:spLocks noGrp="1"/>
          </p:cNvSpPr>
          <p:nvPr>
            <p:ph type="title"/>
          </p:nvPr>
        </p:nvSpPr>
        <p:spPr/>
        <p:txBody>
          <a:bodyPr/>
          <a:lstStyle/>
          <a:p>
            <a:r>
              <a:rPr lang="en-US" dirty="0"/>
              <a:t>Market, regulatory, or civilizational  failure?</a:t>
            </a:r>
          </a:p>
        </p:txBody>
      </p:sp>
      <p:pic>
        <p:nvPicPr>
          <p:cNvPr id="4" name="Content Placeholder 3">
            <a:extLst>
              <a:ext uri="{FF2B5EF4-FFF2-40B4-BE49-F238E27FC236}">
                <a16:creationId xmlns:a16="http://schemas.microsoft.com/office/drawing/2014/main" id="{05E2CBCF-C767-0C49-8469-8DA1850E99B5}"/>
              </a:ext>
            </a:extLst>
          </p:cNvPr>
          <p:cNvPicPr>
            <a:picLocks noGrp="1" noChangeAspect="1"/>
          </p:cNvPicPr>
          <p:nvPr>
            <p:ph idx="1"/>
          </p:nvPr>
        </p:nvPicPr>
        <p:blipFill>
          <a:blip r:embed="rId2"/>
          <a:stretch>
            <a:fillRect/>
          </a:stretch>
        </p:blipFill>
        <p:spPr>
          <a:xfrm>
            <a:off x="2159541" y="1935804"/>
            <a:ext cx="7179012" cy="4218984"/>
          </a:xfrm>
          <a:prstGeom prst="rect">
            <a:avLst/>
          </a:prstGeom>
        </p:spPr>
      </p:pic>
    </p:spTree>
    <p:extLst>
      <p:ext uri="{BB962C8B-B14F-4D97-AF65-F5344CB8AC3E}">
        <p14:creationId xmlns:p14="http://schemas.microsoft.com/office/powerpoint/2010/main" val="304018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5361C5-3EC7-0D43-9154-90C8236E0ECE}"/>
              </a:ext>
            </a:extLst>
          </p:cNvPr>
          <p:cNvPicPr>
            <a:picLocks noChangeAspect="1"/>
          </p:cNvPicPr>
          <p:nvPr/>
        </p:nvPicPr>
        <p:blipFill>
          <a:blip r:embed="rId2"/>
          <a:stretch>
            <a:fillRect/>
          </a:stretch>
        </p:blipFill>
        <p:spPr>
          <a:xfrm>
            <a:off x="3619500" y="2609850"/>
            <a:ext cx="4953000" cy="1638300"/>
          </a:xfrm>
          <a:prstGeom prst="rect">
            <a:avLst/>
          </a:prstGeom>
        </p:spPr>
      </p:pic>
      <p:sp>
        <p:nvSpPr>
          <p:cNvPr id="2" name="Title 1">
            <a:extLst>
              <a:ext uri="{FF2B5EF4-FFF2-40B4-BE49-F238E27FC236}">
                <a16:creationId xmlns:a16="http://schemas.microsoft.com/office/drawing/2014/main" id="{6B71C02C-D691-6E46-A62F-F0C7D85827B3}"/>
              </a:ext>
            </a:extLst>
          </p:cNvPr>
          <p:cNvSpPr>
            <a:spLocks noGrp="1"/>
          </p:cNvSpPr>
          <p:nvPr>
            <p:ph type="title"/>
          </p:nvPr>
        </p:nvSpPr>
        <p:spPr/>
        <p:txBody>
          <a:bodyPr/>
          <a:lstStyle/>
          <a:p>
            <a:r>
              <a:rPr lang="en-US" sz="2800" dirty="0"/>
              <a:t>What would for such a firm be net zero commitments? Any ideas?</a:t>
            </a:r>
          </a:p>
        </p:txBody>
      </p:sp>
      <p:sp>
        <p:nvSpPr>
          <p:cNvPr id="3" name="Content Placeholder 2">
            <a:extLst>
              <a:ext uri="{FF2B5EF4-FFF2-40B4-BE49-F238E27FC236}">
                <a16:creationId xmlns:a16="http://schemas.microsoft.com/office/drawing/2014/main" id="{099B2D8F-ABD8-C247-9D92-56AFDD6E818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6865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2BC4-4760-294B-9A80-E9989CECDB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105F5E-82D0-6F4F-BAFB-154525B7BD26}"/>
              </a:ext>
            </a:extLst>
          </p:cNvPr>
          <p:cNvSpPr>
            <a:spLocks noGrp="1"/>
          </p:cNvSpPr>
          <p:nvPr>
            <p:ph idx="1"/>
          </p:nvPr>
        </p:nvSpPr>
        <p:spPr/>
        <p:txBody>
          <a:bodyPr/>
          <a:lstStyle/>
          <a:p>
            <a:pPr lvl="0"/>
            <a:r>
              <a:rPr lang="en-US" dirty="0"/>
              <a:t>Energy supply for all the offices coming from renewables</a:t>
            </a:r>
          </a:p>
          <a:p>
            <a:pPr marL="0" lvl="0" indent="0">
              <a:buNone/>
            </a:pPr>
            <a:endParaRPr lang="en-US" dirty="0"/>
          </a:p>
          <a:p>
            <a:pPr lvl="0"/>
            <a:r>
              <a:rPr lang="en-US" dirty="0"/>
              <a:t>Less traveling</a:t>
            </a:r>
          </a:p>
          <a:p>
            <a:pPr marL="0" lvl="0" indent="0">
              <a:buNone/>
            </a:pPr>
            <a:endParaRPr lang="en-US" dirty="0"/>
          </a:p>
          <a:p>
            <a:pPr lvl="0"/>
            <a:r>
              <a:rPr lang="en-US" dirty="0"/>
              <a:t>Net residual – offset through carbon capture and storage</a:t>
            </a:r>
          </a:p>
          <a:p>
            <a:pPr marL="0" indent="0">
              <a:buNone/>
            </a:pPr>
            <a:endParaRPr lang="en-US" dirty="0"/>
          </a:p>
        </p:txBody>
      </p:sp>
    </p:spTree>
    <p:extLst>
      <p:ext uri="{BB962C8B-B14F-4D97-AF65-F5344CB8AC3E}">
        <p14:creationId xmlns:p14="http://schemas.microsoft.com/office/powerpoint/2010/main" val="290530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926-098C-504B-AF31-25C6CA96B862}"/>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D49DC330-4E96-3145-8263-52FEE51D46BE}"/>
              </a:ext>
            </a:extLst>
          </p:cNvPr>
          <p:cNvSpPr>
            <a:spLocks noGrp="1"/>
          </p:cNvSpPr>
          <p:nvPr>
            <p:ph idx="1"/>
          </p:nvPr>
        </p:nvSpPr>
        <p:spPr/>
        <p:txBody>
          <a:bodyPr/>
          <a:lstStyle/>
          <a:p>
            <a:r>
              <a:rPr lang="en-US" dirty="0"/>
              <a:t>Old fashioned stuff like profit? Can it be replaced as a driving incentive?</a:t>
            </a:r>
          </a:p>
          <a:p>
            <a:endParaRPr lang="en-US" dirty="0"/>
          </a:p>
          <a:p>
            <a:r>
              <a:rPr lang="en-US" dirty="0"/>
              <a:t>Consumer behavior? Should it change too?</a:t>
            </a:r>
          </a:p>
          <a:p>
            <a:pPr marL="0" indent="0">
              <a:buNone/>
            </a:pPr>
            <a:endParaRPr lang="en-US" dirty="0"/>
          </a:p>
          <a:p>
            <a:r>
              <a:rPr lang="en-US" dirty="0"/>
              <a:t>More dilemmas?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548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5DB3-518F-9E43-B7C1-AAB0366DB882}"/>
              </a:ext>
            </a:extLst>
          </p:cNvPr>
          <p:cNvSpPr>
            <a:spLocks noGrp="1"/>
          </p:cNvSpPr>
          <p:nvPr>
            <p:ph type="title"/>
          </p:nvPr>
        </p:nvSpPr>
        <p:spPr/>
        <p:txBody>
          <a:bodyPr/>
          <a:lstStyle/>
          <a:p>
            <a:r>
              <a:rPr lang="en-US" dirty="0"/>
              <a:t>What has this guy got to do with anything?</a:t>
            </a:r>
          </a:p>
        </p:txBody>
      </p:sp>
      <p:pic>
        <p:nvPicPr>
          <p:cNvPr id="4" name="Content Placeholder 3">
            <a:extLst>
              <a:ext uri="{FF2B5EF4-FFF2-40B4-BE49-F238E27FC236}">
                <a16:creationId xmlns:a16="http://schemas.microsoft.com/office/drawing/2014/main" id="{FCDAAFC3-0A6F-B14B-AF09-3E9292A06C0A}"/>
              </a:ext>
            </a:extLst>
          </p:cNvPr>
          <p:cNvPicPr>
            <a:picLocks noGrp="1" noChangeAspect="1"/>
          </p:cNvPicPr>
          <p:nvPr>
            <p:ph idx="1"/>
          </p:nvPr>
        </p:nvPicPr>
        <p:blipFill>
          <a:blip r:embed="rId2"/>
          <a:stretch>
            <a:fillRect/>
          </a:stretch>
        </p:blipFill>
        <p:spPr>
          <a:xfrm>
            <a:off x="4421188" y="2385219"/>
            <a:ext cx="2311400" cy="3530600"/>
          </a:xfrm>
          <a:prstGeom prst="rect">
            <a:avLst/>
          </a:prstGeom>
        </p:spPr>
      </p:pic>
    </p:spTree>
    <p:extLst>
      <p:ext uri="{BB962C8B-B14F-4D97-AF65-F5344CB8AC3E}">
        <p14:creationId xmlns:p14="http://schemas.microsoft.com/office/powerpoint/2010/main" val="174275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B12F-CCFE-D14E-8EFA-9CF83F8C7027}"/>
              </a:ext>
            </a:extLst>
          </p:cNvPr>
          <p:cNvSpPr>
            <a:spLocks noGrp="1"/>
          </p:cNvSpPr>
          <p:nvPr>
            <p:ph type="title"/>
          </p:nvPr>
        </p:nvSpPr>
        <p:spPr/>
        <p:txBody>
          <a:bodyPr/>
          <a:lstStyle/>
          <a:p>
            <a:r>
              <a:rPr lang="en-US" dirty="0"/>
              <a:t>Decarbonization/UN 2030</a:t>
            </a:r>
          </a:p>
        </p:txBody>
      </p:sp>
      <p:sp>
        <p:nvSpPr>
          <p:cNvPr id="3" name="Content Placeholder 2">
            <a:extLst>
              <a:ext uri="{FF2B5EF4-FFF2-40B4-BE49-F238E27FC236}">
                <a16:creationId xmlns:a16="http://schemas.microsoft.com/office/drawing/2014/main" id="{36E1AFEA-A782-704A-8FDC-9DA4871F0DBD}"/>
              </a:ext>
            </a:extLst>
          </p:cNvPr>
          <p:cNvSpPr>
            <a:spLocks noGrp="1"/>
          </p:cNvSpPr>
          <p:nvPr>
            <p:ph idx="1"/>
          </p:nvPr>
        </p:nvSpPr>
        <p:spPr/>
        <p:txBody>
          <a:bodyPr/>
          <a:lstStyle/>
          <a:p>
            <a:pPr marL="0" indent="0">
              <a:buNone/>
            </a:pPr>
            <a:endParaRPr lang="en-US" dirty="0"/>
          </a:p>
          <a:p>
            <a:r>
              <a:rPr lang="hr-HR" dirty="0"/>
              <a:t>For </a:t>
            </a:r>
            <a:r>
              <a:rPr lang="hr-HR" dirty="0" err="1"/>
              <a:t>the</a:t>
            </a:r>
            <a:r>
              <a:rPr lang="hr-HR" dirty="0"/>
              <a:t> </a:t>
            </a:r>
            <a:r>
              <a:rPr lang="hr-HR" dirty="0" err="1"/>
              <a:t>first</a:t>
            </a:r>
            <a:r>
              <a:rPr lang="hr-HR" dirty="0"/>
              <a:t> time, a global </a:t>
            </a:r>
            <a:r>
              <a:rPr lang="hr-HR" dirty="0" err="1"/>
              <a:t>agenda</a:t>
            </a:r>
            <a:r>
              <a:rPr lang="hr-HR" dirty="0"/>
              <a:t> </a:t>
            </a:r>
            <a:r>
              <a:rPr lang="hr-HR" dirty="0" err="1"/>
              <a:t>is</a:t>
            </a:r>
            <a:r>
              <a:rPr lang="hr-HR" dirty="0"/>
              <a:t> </a:t>
            </a:r>
            <a:r>
              <a:rPr lang="hr-HR" dirty="0" err="1"/>
              <a:t>being</a:t>
            </a:r>
            <a:r>
              <a:rPr lang="hr-HR" dirty="0"/>
              <a:t> </a:t>
            </a:r>
            <a:r>
              <a:rPr lang="hr-HR" dirty="0" err="1"/>
              <a:t>imposed</a:t>
            </a:r>
            <a:r>
              <a:rPr lang="hr-HR" dirty="0"/>
              <a:t> </a:t>
            </a:r>
            <a:r>
              <a:rPr lang="hr-HR" dirty="0" err="1"/>
              <a:t>or</a:t>
            </a:r>
            <a:r>
              <a:rPr lang="hr-HR" dirty="0"/>
              <a:t> </a:t>
            </a:r>
            <a:r>
              <a:rPr lang="hr-HR" dirty="0" err="1"/>
              <a:t>defined</a:t>
            </a:r>
            <a:r>
              <a:rPr lang="hr-HR" dirty="0"/>
              <a:t>, </a:t>
            </a:r>
            <a:r>
              <a:rPr lang="hr-HR" dirty="0" err="1"/>
              <a:t>which</a:t>
            </a:r>
            <a:r>
              <a:rPr lang="hr-HR" dirty="0"/>
              <a:t> </a:t>
            </a:r>
            <a:r>
              <a:rPr lang="hr-HR" dirty="0" err="1"/>
              <a:t>includes</a:t>
            </a:r>
            <a:r>
              <a:rPr lang="hr-HR" dirty="0"/>
              <a:t> a limit on </a:t>
            </a:r>
            <a:r>
              <a:rPr lang="hr-HR" dirty="0" err="1"/>
              <a:t>possible</a:t>
            </a:r>
            <a:r>
              <a:rPr lang="hr-HR" dirty="0"/>
              <a:t> GHG </a:t>
            </a:r>
            <a:r>
              <a:rPr lang="hr-HR" dirty="0" err="1"/>
              <a:t>emissions</a:t>
            </a:r>
            <a:r>
              <a:rPr lang="hr-HR" dirty="0"/>
              <a:t> </a:t>
            </a:r>
          </a:p>
          <a:p>
            <a:r>
              <a:rPr lang="hr-HR" dirty="0"/>
              <a:t>HOWEVER, global cap </a:t>
            </a:r>
            <a:r>
              <a:rPr lang="hr-HR" dirty="0" err="1"/>
              <a:t>has</a:t>
            </a:r>
            <a:r>
              <a:rPr lang="hr-HR" dirty="0"/>
              <a:t> ben </a:t>
            </a:r>
            <a:r>
              <a:rPr lang="hr-HR" dirty="0" err="1"/>
              <a:t>derived</a:t>
            </a:r>
            <a:r>
              <a:rPr lang="hr-HR" dirty="0"/>
              <a:t> </a:t>
            </a:r>
            <a:r>
              <a:rPr lang="hr-HR" dirty="0" err="1"/>
              <a:t>from</a:t>
            </a:r>
            <a:r>
              <a:rPr lang="hr-HR" dirty="0"/>
              <a:t> </a:t>
            </a:r>
            <a:r>
              <a:rPr lang="hr-HR" dirty="0" err="1"/>
              <a:t>the</a:t>
            </a:r>
            <a:r>
              <a:rPr lang="hr-HR" dirty="0"/>
              <a:t> 1.5-2 </a:t>
            </a:r>
            <a:r>
              <a:rPr lang="hr-HR" dirty="0" err="1"/>
              <a:t>degrees</a:t>
            </a:r>
            <a:r>
              <a:rPr lang="hr-HR" dirty="0"/>
              <a:t> C but </a:t>
            </a:r>
            <a:r>
              <a:rPr lang="hr-HR" dirty="0" err="1"/>
              <a:t>implemented</a:t>
            </a:r>
            <a:r>
              <a:rPr lang="hr-HR" dirty="0"/>
              <a:t> </a:t>
            </a:r>
            <a:r>
              <a:rPr lang="hr-HR" dirty="0" err="1"/>
              <a:t>through</a:t>
            </a:r>
            <a:r>
              <a:rPr lang="hr-HR" dirty="0"/>
              <a:t> </a:t>
            </a:r>
            <a:r>
              <a:rPr lang="hr-HR" dirty="0" err="1"/>
              <a:t>the</a:t>
            </a:r>
            <a:r>
              <a:rPr lang="hr-HR" dirty="0"/>
              <a:t> </a:t>
            </a:r>
            <a:r>
              <a:rPr lang="hr-HR" dirty="0" err="1"/>
              <a:t>nationally</a:t>
            </a:r>
            <a:r>
              <a:rPr lang="hr-HR" dirty="0"/>
              <a:t> </a:t>
            </a:r>
            <a:r>
              <a:rPr lang="hr-HR" dirty="0" err="1"/>
              <a:t>determined</a:t>
            </a:r>
            <a:r>
              <a:rPr lang="hr-HR" dirty="0"/>
              <a:t> </a:t>
            </a:r>
            <a:r>
              <a:rPr lang="hr-HR" dirty="0" err="1"/>
              <a:t>contributions</a:t>
            </a:r>
            <a:r>
              <a:rPr lang="hr-HR" dirty="0"/>
              <a:t>  </a:t>
            </a:r>
            <a:endParaRPr lang="en-US" dirty="0"/>
          </a:p>
          <a:p>
            <a:r>
              <a:rPr lang="hr-HR" dirty="0" err="1"/>
              <a:t>Throughout</a:t>
            </a:r>
            <a:r>
              <a:rPr lang="hr-HR" dirty="0"/>
              <a:t> </a:t>
            </a:r>
            <a:r>
              <a:rPr lang="hr-HR" dirty="0" err="1"/>
              <a:t>history</a:t>
            </a:r>
            <a:r>
              <a:rPr lang="hr-HR" dirty="0"/>
              <a:t>, </a:t>
            </a:r>
            <a:r>
              <a:rPr lang="hr-HR" dirty="0" err="1"/>
              <a:t>technological</a:t>
            </a:r>
            <a:r>
              <a:rPr lang="hr-HR" dirty="0"/>
              <a:t> </a:t>
            </a:r>
            <a:r>
              <a:rPr lang="hr-HR" dirty="0" err="1"/>
              <a:t>and</a:t>
            </a:r>
            <a:r>
              <a:rPr lang="hr-HR" dirty="0"/>
              <a:t> </a:t>
            </a:r>
            <a:r>
              <a:rPr lang="hr-HR" dirty="0" err="1"/>
              <a:t>socio-economic</a:t>
            </a:r>
            <a:r>
              <a:rPr lang="hr-HR" dirty="0"/>
              <a:t> </a:t>
            </a:r>
            <a:r>
              <a:rPr lang="hr-HR" dirty="0" err="1"/>
              <a:t>progress</a:t>
            </a:r>
            <a:r>
              <a:rPr lang="hr-HR" dirty="0"/>
              <a:t> </a:t>
            </a:r>
            <a:r>
              <a:rPr lang="hr-HR" dirty="0" err="1"/>
              <a:t>have</a:t>
            </a:r>
            <a:r>
              <a:rPr lang="hr-HR" dirty="0"/>
              <a:t> </a:t>
            </a:r>
            <a:r>
              <a:rPr lang="hr-HR" dirty="0" err="1"/>
              <a:t>been</a:t>
            </a:r>
            <a:r>
              <a:rPr lang="hr-HR" dirty="0"/>
              <a:t> </a:t>
            </a:r>
            <a:r>
              <a:rPr lang="hr-HR" dirty="0" err="1"/>
              <a:t>intertwined</a:t>
            </a:r>
            <a:r>
              <a:rPr lang="hr-HR" dirty="0"/>
              <a:t>, </a:t>
            </a:r>
            <a:r>
              <a:rPr lang="hr-HR" dirty="0" err="1"/>
              <a:t>and</a:t>
            </a:r>
            <a:r>
              <a:rPr lang="hr-HR" dirty="0"/>
              <a:t> </a:t>
            </a:r>
            <a:r>
              <a:rPr lang="hr-HR" dirty="0" err="1"/>
              <a:t>the</a:t>
            </a:r>
            <a:r>
              <a:rPr lang="hr-HR" dirty="0"/>
              <a:t> one </a:t>
            </a:r>
            <a:r>
              <a:rPr lang="hr-HR" dirty="0" err="1"/>
              <a:t>has</a:t>
            </a:r>
            <a:r>
              <a:rPr lang="hr-HR" dirty="0"/>
              <a:t> </a:t>
            </a:r>
            <a:r>
              <a:rPr lang="hr-HR" dirty="0" err="1"/>
              <a:t>emerged</a:t>
            </a:r>
            <a:r>
              <a:rPr lang="hr-HR" dirty="0"/>
              <a:t> </a:t>
            </a:r>
            <a:r>
              <a:rPr lang="hr-HR" dirty="0" err="1"/>
              <a:t>from</a:t>
            </a:r>
            <a:r>
              <a:rPr lang="hr-HR" dirty="0"/>
              <a:t> </a:t>
            </a:r>
            <a:r>
              <a:rPr lang="hr-HR" dirty="0" err="1"/>
              <a:t>the</a:t>
            </a:r>
            <a:r>
              <a:rPr lang="hr-HR" dirty="0"/>
              <a:t> </a:t>
            </a:r>
            <a:r>
              <a:rPr lang="hr-HR" dirty="0" err="1"/>
              <a:t>other</a:t>
            </a:r>
            <a:r>
              <a:rPr lang="hr-HR" dirty="0"/>
              <a:t> </a:t>
            </a:r>
            <a:r>
              <a:rPr lang="hr-HR" dirty="0" err="1"/>
              <a:t>in</a:t>
            </a:r>
            <a:r>
              <a:rPr lang="hr-HR" dirty="0"/>
              <a:t> a more </a:t>
            </a:r>
            <a:r>
              <a:rPr lang="hr-HR" dirty="0" err="1"/>
              <a:t>or</a:t>
            </a:r>
            <a:r>
              <a:rPr lang="hr-HR" dirty="0"/>
              <a:t> </a:t>
            </a:r>
            <a:r>
              <a:rPr lang="hr-HR" dirty="0" err="1"/>
              <a:t>less</a:t>
            </a:r>
            <a:r>
              <a:rPr lang="hr-HR" dirty="0"/>
              <a:t> </a:t>
            </a:r>
            <a:r>
              <a:rPr lang="hr-HR" dirty="0" err="1"/>
              <a:t>spontaneous</a:t>
            </a:r>
            <a:r>
              <a:rPr lang="hr-HR" dirty="0"/>
              <a:t> </a:t>
            </a:r>
            <a:r>
              <a:rPr lang="hr-HR" dirty="0" err="1"/>
              <a:t>way</a:t>
            </a:r>
            <a:r>
              <a:rPr lang="hr-HR" dirty="0"/>
              <a:t>.  </a:t>
            </a:r>
            <a:endParaRPr lang="en-US" dirty="0"/>
          </a:p>
          <a:p>
            <a:r>
              <a:rPr lang="hr-HR" dirty="0" err="1"/>
              <a:t>Steam</a:t>
            </a:r>
            <a:r>
              <a:rPr lang="hr-HR" dirty="0"/>
              <a:t> </a:t>
            </a:r>
            <a:r>
              <a:rPr lang="hr-HR" dirty="0" err="1"/>
              <a:t>engine</a:t>
            </a:r>
            <a:r>
              <a:rPr lang="hr-HR" dirty="0"/>
              <a:t>, </a:t>
            </a:r>
            <a:r>
              <a:rPr lang="hr-HR" dirty="0" err="1"/>
              <a:t>oil</a:t>
            </a:r>
            <a:r>
              <a:rPr lang="hr-HR" dirty="0"/>
              <a:t> </a:t>
            </a:r>
            <a:r>
              <a:rPr lang="hr-HR" dirty="0" err="1"/>
              <a:t>and</a:t>
            </a:r>
            <a:r>
              <a:rPr lang="hr-HR" dirty="0"/>
              <a:t> </a:t>
            </a:r>
            <a:r>
              <a:rPr lang="hr-HR" dirty="0" err="1"/>
              <a:t>electricity</a:t>
            </a:r>
            <a:r>
              <a:rPr lang="hr-HR" dirty="0"/>
              <a:t>, </a:t>
            </a:r>
            <a:r>
              <a:rPr lang="hr-HR" dirty="0" err="1"/>
              <a:t>computers</a:t>
            </a:r>
            <a:r>
              <a:rPr lang="hr-HR" dirty="0"/>
              <a:t>, </a:t>
            </a:r>
            <a:r>
              <a:rPr lang="hr-HR" dirty="0" err="1"/>
              <a:t>now</a:t>
            </a:r>
            <a:r>
              <a:rPr lang="hr-HR" dirty="0"/>
              <a:t> AI</a:t>
            </a:r>
            <a:endParaRPr lang="en-US" dirty="0"/>
          </a:p>
          <a:p>
            <a:endParaRPr lang="en-US" dirty="0"/>
          </a:p>
        </p:txBody>
      </p:sp>
    </p:spTree>
    <p:extLst>
      <p:ext uri="{BB962C8B-B14F-4D97-AF65-F5344CB8AC3E}">
        <p14:creationId xmlns:p14="http://schemas.microsoft.com/office/powerpoint/2010/main" val="293349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1FDA-DB3A-F748-8CB5-EB204BD0A17E}"/>
              </a:ext>
            </a:extLst>
          </p:cNvPr>
          <p:cNvSpPr>
            <a:spLocks noGrp="1"/>
          </p:cNvSpPr>
          <p:nvPr>
            <p:ph type="title"/>
          </p:nvPr>
        </p:nvSpPr>
        <p:spPr/>
        <p:txBody>
          <a:bodyPr/>
          <a:lstStyle/>
          <a:p>
            <a:r>
              <a:rPr lang="en-US" dirty="0"/>
              <a:t>Unintended consequences</a:t>
            </a:r>
          </a:p>
        </p:txBody>
      </p:sp>
      <p:sp>
        <p:nvSpPr>
          <p:cNvPr id="3" name="Content Placeholder 2">
            <a:extLst>
              <a:ext uri="{FF2B5EF4-FFF2-40B4-BE49-F238E27FC236}">
                <a16:creationId xmlns:a16="http://schemas.microsoft.com/office/drawing/2014/main" id="{42AE3CF6-797B-764D-96C5-0D7FD89E3541}"/>
              </a:ext>
            </a:extLst>
          </p:cNvPr>
          <p:cNvSpPr>
            <a:spLocks noGrp="1"/>
          </p:cNvSpPr>
          <p:nvPr>
            <p:ph idx="1"/>
          </p:nvPr>
        </p:nvSpPr>
        <p:spPr/>
        <p:txBody>
          <a:bodyPr>
            <a:normAutofit/>
          </a:bodyPr>
          <a:lstStyle/>
          <a:p>
            <a:r>
              <a:rPr lang="hr-HR" dirty="0" err="1"/>
              <a:t>Can</a:t>
            </a:r>
            <a:r>
              <a:rPr lang="hr-HR" dirty="0"/>
              <a:t> </a:t>
            </a:r>
            <a:r>
              <a:rPr lang="hr-HR" dirty="0" err="1"/>
              <a:t>decarbonization</a:t>
            </a:r>
            <a:r>
              <a:rPr lang="hr-HR" dirty="0"/>
              <a:t> </a:t>
            </a:r>
            <a:r>
              <a:rPr lang="hr-HR" dirty="0" err="1"/>
              <a:t>be</a:t>
            </a:r>
            <a:r>
              <a:rPr lang="hr-HR" dirty="0"/>
              <a:t> a </a:t>
            </a:r>
            <a:r>
              <a:rPr lang="hr-HR" dirty="0" err="1"/>
              <a:t>source</a:t>
            </a:r>
            <a:r>
              <a:rPr lang="hr-HR" dirty="0"/>
              <a:t> </a:t>
            </a:r>
            <a:r>
              <a:rPr lang="hr-HR" dirty="0" err="1"/>
              <a:t>of</a:t>
            </a:r>
            <a:r>
              <a:rPr lang="hr-HR" dirty="0"/>
              <a:t> </a:t>
            </a:r>
            <a:r>
              <a:rPr lang="hr-HR" dirty="0" err="1"/>
              <a:t>conflicts</a:t>
            </a:r>
            <a:r>
              <a:rPr lang="hr-HR" dirty="0"/>
              <a:t>? </a:t>
            </a:r>
            <a:r>
              <a:rPr lang="hr-HR" dirty="0" err="1"/>
              <a:t>Ukraine</a:t>
            </a:r>
            <a:r>
              <a:rPr lang="hr-HR" dirty="0"/>
              <a:t>?</a:t>
            </a:r>
          </a:p>
          <a:p>
            <a:r>
              <a:rPr lang="hr-HR" dirty="0" err="1"/>
              <a:t>Is</a:t>
            </a:r>
            <a:r>
              <a:rPr lang="hr-HR" dirty="0"/>
              <a:t> </a:t>
            </a:r>
            <a:r>
              <a:rPr lang="hr-HR" dirty="0" err="1"/>
              <a:t>Siberia</a:t>
            </a:r>
            <a:r>
              <a:rPr lang="hr-HR" dirty="0"/>
              <a:t> </a:t>
            </a:r>
            <a:r>
              <a:rPr lang="hr-HR" dirty="0" err="1"/>
              <a:t>the</a:t>
            </a:r>
            <a:r>
              <a:rPr lang="hr-HR" dirty="0"/>
              <a:t> future place </a:t>
            </a:r>
            <a:r>
              <a:rPr lang="hr-HR" dirty="0" err="1"/>
              <a:t>where</a:t>
            </a:r>
            <a:r>
              <a:rPr lang="hr-HR" dirty="0"/>
              <a:t> most </a:t>
            </a:r>
            <a:r>
              <a:rPr lang="hr-HR" dirty="0" err="1"/>
              <a:t>people</a:t>
            </a:r>
            <a:r>
              <a:rPr lang="hr-HR" dirty="0"/>
              <a:t> </a:t>
            </a:r>
            <a:r>
              <a:rPr lang="hr-HR" dirty="0" err="1"/>
              <a:t>will</a:t>
            </a:r>
            <a:r>
              <a:rPr lang="hr-HR" dirty="0"/>
              <a:t> live </a:t>
            </a:r>
            <a:r>
              <a:rPr lang="hr-HR" dirty="0" err="1"/>
              <a:t>and</a:t>
            </a:r>
            <a:r>
              <a:rPr lang="hr-HR" dirty="0"/>
              <a:t> </a:t>
            </a:r>
            <a:r>
              <a:rPr lang="hr-HR" dirty="0" err="1"/>
              <a:t>eat</a:t>
            </a:r>
            <a:r>
              <a:rPr lang="hr-HR" dirty="0"/>
              <a:t> </a:t>
            </a:r>
            <a:r>
              <a:rPr lang="hr-HR" dirty="0" err="1"/>
              <a:t>and</a:t>
            </a:r>
            <a:r>
              <a:rPr lang="hr-HR" dirty="0"/>
              <a:t> </a:t>
            </a:r>
            <a:r>
              <a:rPr lang="hr-HR" dirty="0" err="1"/>
              <a:t>the</a:t>
            </a:r>
            <a:r>
              <a:rPr lang="hr-HR" dirty="0"/>
              <a:t> </a:t>
            </a:r>
            <a:r>
              <a:rPr lang="hr-HR" dirty="0" err="1"/>
              <a:t>northern</a:t>
            </a:r>
            <a:r>
              <a:rPr lang="hr-HR" dirty="0"/>
              <a:t> </a:t>
            </a:r>
            <a:r>
              <a:rPr lang="hr-HR" dirty="0" err="1"/>
              <a:t>corridors</a:t>
            </a:r>
            <a:r>
              <a:rPr lang="hr-HR" dirty="0"/>
              <a:t> </a:t>
            </a:r>
            <a:r>
              <a:rPr lang="hr-HR" dirty="0" err="1"/>
              <a:t>will</a:t>
            </a:r>
            <a:r>
              <a:rPr lang="hr-HR" dirty="0"/>
              <a:t> </a:t>
            </a:r>
            <a:r>
              <a:rPr lang="hr-HR" dirty="0" err="1"/>
              <a:t>be</a:t>
            </a:r>
            <a:r>
              <a:rPr lang="hr-HR" dirty="0"/>
              <a:t> </a:t>
            </a:r>
            <a:r>
              <a:rPr lang="hr-HR" dirty="0" err="1"/>
              <a:t>key</a:t>
            </a:r>
            <a:r>
              <a:rPr lang="hr-HR" dirty="0"/>
              <a:t> </a:t>
            </a:r>
            <a:r>
              <a:rPr lang="hr-HR" dirty="0" err="1"/>
              <a:t>maritime</a:t>
            </a:r>
            <a:r>
              <a:rPr lang="hr-HR" dirty="0"/>
              <a:t> </a:t>
            </a:r>
            <a:r>
              <a:rPr lang="hr-HR" dirty="0" err="1"/>
              <a:t>routes</a:t>
            </a:r>
            <a:r>
              <a:rPr lang="hr-HR" dirty="0"/>
              <a:t>?</a:t>
            </a:r>
          </a:p>
          <a:p>
            <a:pPr marL="0" indent="0">
              <a:buNone/>
            </a:pPr>
            <a:endParaRPr lang="en-US" dirty="0"/>
          </a:p>
          <a:p>
            <a:r>
              <a:rPr lang="hr-HR" dirty="0" err="1"/>
              <a:t>Will</a:t>
            </a:r>
            <a:r>
              <a:rPr lang="hr-HR" dirty="0"/>
              <a:t> </a:t>
            </a:r>
            <a:r>
              <a:rPr lang="hr-HR" dirty="0" err="1"/>
              <a:t>in</a:t>
            </a:r>
            <a:r>
              <a:rPr lang="hr-HR" dirty="0"/>
              <a:t> </a:t>
            </a:r>
            <a:r>
              <a:rPr lang="hr-HR" dirty="0" err="1"/>
              <a:t>fact</a:t>
            </a:r>
            <a:r>
              <a:rPr lang="hr-HR" dirty="0"/>
              <a:t> </a:t>
            </a:r>
            <a:r>
              <a:rPr lang="hr-HR" dirty="0" err="1"/>
              <a:t>the</a:t>
            </a:r>
            <a:r>
              <a:rPr lang="hr-HR" dirty="0"/>
              <a:t> </a:t>
            </a:r>
            <a:r>
              <a:rPr lang="hr-HR" dirty="0" err="1"/>
              <a:t>green</a:t>
            </a:r>
            <a:r>
              <a:rPr lang="hr-HR" dirty="0"/>
              <a:t> </a:t>
            </a:r>
            <a:r>
              <a:rPr lang="hr-HR" dirty="0" err="1"/>
              <a:t>transition</a:t>
            </a:r>
            <a:r>
              <a:rPr lang="hr-HR" dirty="0"/>
              <a:t> </a:t>
            </a:r>
            <a:r>
              <a:rPr lang="hr-HR" dirty="0" err="1"/>
              <a:t>speed</a:t>
            </a:r>
            <a:r>
              <a:rPr lang="hr-HR" dirty="0"/>
              <a:t> </a:t>
            </a:r>
            <a:r>
              <a:rPr lang="hr-HR" dirty="0" err="1"/>
              <a:t>up</a:t>
            </a:r>
            <a:r>
              <a:rPr lang="hr-HR" dirty="0"/>
              <a:t> </a:t>
            </a:r>
            <a:r>
              <a:rPr lang="hr-HR" dirty="0" err="1"/>
              <a:t>by</a:t>
            </a:r>
            <a:r>
              <a:rPr lang="hr-HR" dirty="0"/>
              <a:t> 10-15 </a:t>
            </a:r>
            <a:r>
              <a:rPr lang="hr-HR" dirty="0" err="1"/>
              <a:t>years</a:t>
            </a:r>
            <a:r>
              <a:rPr lang="hr-HR" dirty="0"/>
              <a:t> ?</a:t>
            </a:r>
          </a:p>
          <a:p>
            <a:r>
              <a:rPr lang="hr-HR" dirty="0" err="1"/>
              <a:t>With</a:t>
            </a:r>
            <a:r>
              <a:rPr lang="hr-HR" dirty="0"/>
              <a:t> 2,400GW </a:t>
            </a:r>
            <a:r>
              <a:rPr lang="hr-HR" dirty="0" err="1"/>
              <a:t>new</a:t>
            </a:r>
            <a:r>
              <a:rPr lang="hr-HR" dirty="0"/>
              <a:t> </a:t>
            </a:r>
            <a:r>
              <a:rPr lang="hr-HR" dirty="0" err="1"/>
              <a:t>installed</a:t>
            </a:r>
            <a:r>
              <a:rPr lang="hr-HR" dirty="0"/>
              <a:t> </a:t>
            </a:r>
            <a:r>
              <a:rPr lang="hr-HR" dirty="0" err="1"/>
              <a:t>renewables</a:t>
            </a:r>
            <a:r>
              <a:rPr lang="hr-HR" dirty="0"/>
              <a:t> </a:t>
            </a:r>
            <a:r>
              <a:rPr lang="hr-HR" dirty="0" err="1"/>
              <a:t>power</a:t>
            </a:r>
            <a:r>
              <a:rPr lang="hr-HR" dirty="0"/>
              <a:t> </a:t>
            </a:r>
            <a:r>
              <a:rPr lang="hr-HR" dirty="0" err="1"/>
              <a:t>between</a:t>
            </a:r>
            <a:r>
              <a:rPr lang="hr-HR" dirty="0"/>
              <a:t> 2022-2027 (</a:t>
            </a:r>
            <a:r>
              <a:rPr lang="hr-HR" dirty="0" err="1"/>
              <a:t>which</a:t>
            </a:r>
            <a:r>
              <a:rPr lang="hr-HR" dirty="0"/>
              <a:t> </a:t>
            </a:r>
            <a:r>
              <a:rPr lang="hr-HR" dirty="0" err="1"/>
              <a:t>is</a:t>
            </a:r>
            <a:r>
              <a:rPr lang="hr-HR" dirty="0"/>
              <a:t> </a:t>
            </a:r>
            <a:r>
              <a:rPr lang="hr-HR" dirty="0" err="1"/>
              <a:t>by</a:t>
            </a:r>
            <a:r>
              <a:rPr lang="hr-HR" dirty="0"/>
              <a:t> 30% more </a:t>
            </a:r>
            <a:r>
              <a:rPr lang="hr-HR" dirty="0" err="1"/>
              <a:t>than</a:t>
            </a:r>
            <a:r>
              <a:rPr lang="hr-HR" dirty="0"/>
              <a:t> </a:t>
            </a:r>
            <a:r>
              <a:rPr lang="hr-HR" dirty="0" err="1"/>
              <a:t>the</a:t>
            </a:r>
            <a:r>
              <a:rPr lang="hr-HR" dirty="0"/>
              <a:t> IEA </a:t>
            </a:r>
            <a:r>
              <a:rPr lang="hr-HR" dirty="0" err="1"/>
              <a:t>forecast</a:t>
            </a:r>
            <a:r>
              <a:rPr lang="hr-HR" dirty="0"/>
              <a:t> </a:t>
            </a:r>
            <a:r>
              <a:rPr lang="hr-HR" dirty="0" err="1"/>
              <a:t>in</a:t>
            </a:r>
            <a:r>
              <a:rPr lang="hr-HR" dirty="0"/>
              <a:t> 2021) </a:t>
            </a:r>
            <a:r>
              <a:rPr lang="hr-HR" dirty="0" err="1"/>
              <a:t>and</a:t>
            </a:r>
            <a:r>
              <a:rPr lang="hr-HR" dirty="0"/>
              <a:t> </a:t>
            </a:r>
            <a:r>
              <a:rPr lang="hr-HR" dirty="0" err="1"/>
              <a:t>growing</a:t>
            </a:r>
            <a:r>
              <a:rPr lang="hr-HR" dirty="0"/>
              <a:t> </a:t>
            </a:r>
            <a:r>
              <a:rPr lang="hr-HR" dirty="0" err="1"/>
              <a:t>enrgy</a:t>
            </a:r>
            <a:r>
              <a:rPr lang="hr-HR" dirty="0"/>
              <a:t> </a:t>
            </a:r>
            <a:r>
              <a:rPr lang="hr-HR" dirty="0" err="1"/>
              <a:t>efficiency</a:t>
            </a:r>
            <a:r>
              <a:rPr lang="hr-HR" dirty="0"/>
              <a:t> </a:t>
            </a:r>
            <a:r>
              <a:rPr lang="hr-HR" dirty="0" err="1"/>
              <a:t>investments</a:t>
            </a:r>
            <a:r>
              <a:rPr lang="hr-HR" dirty="0"/>
              <a:t> </a:t>
            </a:r>
            <a:r>
              <a:rPr lang="hr-HR" dirty="0" err="1"/>
              <a:t>the</a:t>
            </a:r>
            <a:r>
              <a:rPr lang="hr-HR" dirty="0"/>
              <a:t> </a:t>
            </a:r>
            <a:r>
              <a:rPr lang="hr-HR" dirty="0" err="1"/>
              <a:t>emissions</a:t>
            </a:r>
            <a:r>
              <a:rPr lang="hr-HR" dirty="0"/>
              <a:t> </a:t>
            </a:r>
            <a:r>
              <a:rPr lang="hr-HR" dirty="0" err="1"/>
              <a:t>sem</a:t>
            </a:r>
            <a:r>
              <a:rPr lang="hr-HR" dirty="0"/>
              <a:t> to set to start to </a:t>
            </a:r>
            <a:r>
              <a:rPr lang="hr-HR" dirty="0" err="1"/>
              <a:t>slide</a:t>
            </a:r>
            <a:r>
              <a:rPr lang="hr-HR" dirty="0"/>
              <a:t> </a:t>
            </a:r>
            <a:r>
              <a:rPr lang="hr-HR" dirty="0" err="1"/>
              <a:t>from</a:t>
            </a:r>
            <a:r>
              <a:rPr lang="hr-HR" dirty="0"/>
              <a:t> 2025</a:t>
            </a:r>
            <a:endParaRPr lang="en-US" dirty="0"/>
          </a:p>
          <a:p>
            <a:pPr marL="0" indent="0">
              <a:buNone/>
            </a:pPr>
            <a:r>
              <a:rPr lang="hr-HR" dirty="0"/>
              <a:t> </a:t>
            </a:r>
            <a:endParaRPr lang="en-US" dirty="0"/>
          </a:p>
          <a:p>
            <a:pPr marL="0" indent="0">
              <a:buNone/>
            </a:pPr>
            <a:endParaRPr lang="en-US" dirty="0"/>
          </a:p>
        </p:txBody>
      </p:sp>
    </p:spTree>
    <p:extLst>
      <p:ext uri="{BB962C8B-B14F-4D97-AF65-F5344CB8AC3E}">
        <p14:creationId xmlns:p14="http://schemas.microsoft.com/office/powerpoint/2010/main" val="143213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48CA-C410-AB46-9FA8-A26A45DC8A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9465BA-F01D-9A4B-92A4-8A1316F55D69}"/>
              </a:ext>
            </a:extLst>
          </p:cNvPr>
          <p:cNvSpPr>
            <a:spLocks noGrp="1"/>
          </p:cNvSpPr>
          <p:nvPr>
            <p:ph idx="1"/>
          </p:nvPr>
        </p:nvSpPr>
        <p:spPr/>
        <p:txBody>
          <a:bodyPr/>
          <a:lstStyle/>
          <a:p>
            <a:r>
              <a:rPr lang="hr-HR" dirty="0"/>
              <a:t>US-China </a:t>
            </a:r>
            <a:r>
              <a:rPr lang="hr-HR" dirty="0" err="1"/>
              <a:t>rivalry</a:t>
            </a:r>
            <a:r>
              <a:rPr lang="hr-HR" dirty="0"/>
              <a:t> </a:t>
            </a:r>
            <a:r>
              <a:rPr lang="hr-HR" dirty="0" err="1"/>
              <a:t>and</a:t>
            </a:r>
            <a:r>
              <a:rPr lang="hr-HR" dirty="0"/>
              <a:t> </a:t>
            </a:r>
            <a:r>
              <a:rPr lang="hr-HR" dirty="0" err="1"/>
              <a:t>the</a:t>
            </a:r>
            <a:r>
              <a:rPr lang="hr-HR" dirty="0"/>
              <a:t> </a:t>
            </a:r>
            <a:r>
              <a:rPr lang="hr-HR" dirty="0" err="1"/>
              <a:t>new</a:t>
            </a:r>
            <a:r>
              <a:rPr lang="hr-HR" dirty="0"/>
              <a:t> </a:t>
            </a:r>
            <a:r>
              <a:rPr lang="hr-HR" dirty="0" err="1"/>
              <a:t>industrial</a:t>
            </a:r>
            <a:r>
              <a:rPr lang="hr-HR" dirty="0"/>
              <a:t> </a:t>
            </a:r>
            <a:r>
              <a:rPr lang="hr-HR" dirty="0" err="1"/>
              <a:t>policy</a:t>
            </a:r>
            <a:r>
              <a:rPr lang="hr-HR" dirty="0"/>
              <a:t>?</a:t>
            </a:r>
            <a:endParaRPr lang="en-US" dirty="0"/>
          </a:p>
          <a:p>
            <a:r>
              <a:rPr lang="hr-HR" dirty="0" err="1"/>
              <a:t>Is</a:t>
            </a:r>
            <a:r>
              <a:rPr lang="hr-HR" dirty="0"/>
              <a:t> </a:t>
            </a:r>
            <a:r>
              <a:rPr lang="hr-HR" dirty="0" err="1"/>
              <a:t>the</a:t>
            </a:r>
            <a:r>
              <a:rPr lang="hr-HR" dirty="0"/>
              <a:t> </a:t>
            </a:r>
            <a:r>
              <a:rPr lang="hr-HR" dirty="0" err="1"/>
              <a:t>Metaverse</a:t>
            </a:r>
            <a:r>
              <a:rPr lang="hr-HR" dirty="0"/>
              <a:t> a (</a:t>
            </a:r>
            <a:r>
              <a:rPr lang="hr-HR" dirty="0" err="1"/>
              <a:t>slightly</a:t>
            </a:r>
            <a:r>
              <a:rPr lang="hr-HR" dirty="0"/>
              <a:t> </a:t>
            </a:r>
            <a:r>
              <a:rPr lang="hr-HR" dirty="0" err="1"/>
              <a:t>dystopian</a:t>
            </a:r>
            <a:r>
              <a:rPr lang="hr-HR" dirty="0"/>
              <a:t>) </a:t>
            </a:r>
            <a:r>
              <a:rPr lang="hr-HR" dirty="0" err="1"/>
              <a:t>potential</a:t>
            </a:r>
            <a:r>
              <a:rPr lang="hr-HR" dirty="0"/>
              <a:t> </a:t>
            </a:r>
            <a:r>
              <a:rPr lang="hr-HR" dirty="0" err="1"/>
              <a:t>escape</a:t>
            </a:r>
            <a:r>
              <a:rPr lang="hr-HR" dirty="0"/>
              <a:t> </a:t>
            </a:r>
            <a:r>
              <a:rPr lang="hr-HR" dirty="0" err="1"/>
              <a:t>from</a:t>
            </a:r>
            <a:r>
              <a:rPr lang="hr-HR" dirty="0"/>
              <a:t> </a:t>
            </a:r>
            <a:r>
              <a:rPr lang="hr-HR" dirty="0" err="1"/>
              <a:t>an</a:t>
            </a:r>
            <a:r>
              <a:rPr lang="hr-HR" dirty="0"/>
              <a:t> </a:t>
            </a:r>
            <a:r>
              <a:rPr lang="hr-HR" dirty="0" err="1"/>
              <a:t>ecologically</a:t>
            </a:r>
            <a:r>
              <a:rPr lang="hr-HR" dirty="0"/>
              <a:t> </a:t>
            </a:r>
            <a:r>
              <a:rPr lang="hr-HR" dirty="0" err="1"/>
              <a:t>devastated</a:t>
            </a:r>
            <a:r>
              <a:rPr lang="hr-HR" dirty="0"/>
              <a:t> planet?</a:t>
            </a:r>
            <a:endParaRPr lang="en-US" dirty="0"/>
          </a:p>
          <a:p>
            <a:r>
              <a:rPr lang="hr-HR" dirty="0" err="1"/>
              <a:t>Does</a:t>
            </a:r>
            <a:r>
              <a:rPr lang="hr-HR" dirty="0"/>
              <a:t> </a:t>
            </a:r>
            <a:r>
              <a:rPr lang="hr-HR" dirty="0" err="1"/>
              <a:t>globalization</a:t>
            </a:r>
            <a:r>
              <a:rPr lang="hr-HR" dirty="0"/>
              <a:t> </a:t>
            </a:r>
            <a:r>
              <a:rPr lang="hr-HR" dirty="0" err="1"/>
              <a:t>continue</a:t>
            </a:r>
            <a:r>
              <a:rPr lang="hr-HR" dirty="0"/>
              <a:t>? </a:t>
            </a:r>
          </a:p>
          <a:p>
            <a:r>
              <a:rPr lang="hr-HR" dirty="0" err="1"/>
              <a:t>What</a:t>
            </a:r>
            <a:r>
              <a:rPr lang="hr-HR" dirty="0"/>
              <a:t> </a:t>
            </a:r>
            <a:r>
              <a:rPr lang="hr-HR" dirty="0" err="1"/>
              <a:t>is</a:t>
            </a:r>
            <a:r>
              <a:rPr lang="hr-HR" dirty="0"/>
              <a:t> </a:t>
            </a:r>
            <a:r>
              <a:rPr lang="hr-HR" dirty="0" err="1"/>
              <a:t>the</a:t>
            </a:r>
            <a:r>
              <a:rPr lang="hr-HR" dirty="0"/>
              <a:t> role </a:t>
            </a:r>
            <a:r>
              <a:rPr lang="hr-HR" dirty="0" err="1"/>
              <a:t>of</a:t>
            </a:r>
            <a:r>
              <a:rPr lang="hr-HR" dirty="0"/>
              <a:t> </a:t>
            </a:r>
            <a:r>
              <a:rPr lang="hr-HR" dirty="0" err="1"/>
              <a:t>migration</a:t>
            </a:r>
            <a:r>
              <a:rPr lang="hr-HR" dirty="0"/>
              <a:t>?</a:t>
            </a:r>
          </a:p>
          <a:p>
            <a:r>
              <a:rPr lang="hr-HR" dirty="0" err="1"/>
              <a:t>Any</a:t>
            </a:r>
            <a:r>
              <a:rPr lang="hr-HR" dirty="0"/>
              <a:t> </a:t>
            </a:r>
            <a:r>
              <a:rPr lang="hr-HR" dirty="0" err="1"/>
              <a:t>unintended</a:t>
            </a:r>
            <a:r>
              <a:rPr lang="hr-HR" dirty="0"/>
              <a:t> </a:t>
            </a:r>
            <a:r>
              <a:rPr lang="hr-HR" dirty="0" err="1"/>
              <a:t>consequence</a:t>
            </a:r>
            <a:r>
              <a:rPr lang="hr-HR" dirty="0"/>
              <a:t> </a:t>
            </a:r>
            <a:r>
              <a:rPr lang="hr-HR" dirty="0" err="1"/>
              <a:t>you</a:t>
            </a:r>
            <a:r>
              <a:rPr lang="hr-HR" dirty="0"/>
              <a:t> </a:t>
            </a:r>
            <a:r>
              <a:rPr lang="hr-HR" dirty="0" err="1"/>
              <a:t>may</a:t>
            </a:r>
            <a:r>
              <a:rPr lang="hr-HR" dirty="0"/>
              <a:t> </a:t>
            </a:r>
            <a:r>
              <a:rPr lang="hr-HR" dirty="0" err="1"/>
              <a:t>think</a:t>
            </a:r>
            <a:r>
              <a:rPr lang="hr-HR" dirty="0"/>
              <a:t> </a:t>
            </a:r>
            <a:r>
              <a:rPr lang="hr-HR" dirty="0" err="1"/>
              <a:t>of</a:t>
            </a:r>
            <a:r>
              <a:rPr lang="hr-HR" dirty="0"/>
              <a:t>?</a:t>
            </a:r>
            <a:endParaRPr lang="en-US" dirty="0"/>
          </a:p>
          <a:p>
            <a:pPr marL="0" indent="0">
              <a:buNone/>
            </a:pPr>
            <a:endParaRPr lang="en-US" dirty="0"/>
          </a:p>
        </p:txBody>
      </p:sp>
    </p:spTree>
    <p:extLst>
      <p:ext uri="{BB962C8B-B14F-4D97-AF65-F5344CB8AC3E}">
        <p14:creationId xmlns:p14="http://schemas.microsoft.com/office/powerpoint/2010/main" val="349235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0E25-0AB2-CC41-A8CB-A21F590FD758}"/>
              </a:ext>
            </a:extLst>
          </p:cNvPr>
          <p:cNvSpPr>
            <a:spLocks noGrp="1"/>
          </p:cNvSpPr>
          <p:nvPr>
            <p:ph type="title"/>
          </p:nvPr>
        </p:nvSpPr>
        <p:spPr/>
        <p:txBody>
          <a:bodyPr/>
          <a:lstStyle/>
          <a:p>
            <a:r>
              <a:rPr lang="en-US" dirty="0"/>
              <a:t>Thank you for your attention!</a:t>
            </a:r>
          </a:p>
        </p:txBody>
      </p:sp>
      <p:sp>
        <p:nvSpPr>
          <p:cNvPr id="3" name="Content Placeholder 2">
            <a:extLst>
              <a:ext uri="{FF2B5EF4-FFF2-40B4-BE49-F238E27FC236}">
                <a16:creationId xmlns:a16="http://schemas.microsoft.com/office/drawing/2014/main" id="{468CC745-D8C8-4743-B11F-D63F28E525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0101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800A-52A1-3949-9CB4-626ADE2F660C}"/>
              </a:ext>
            </a:extLst>
          </p:cNvPr>
          <p:cNvSpPr>
            <a:spLocks noGrp="1"/>
          </p:cNvSpPr>
          <p:nvPr>
            <p:ph type="title"/>
          </p:nvPr>
        </p:nvSpPr>
        <p:spPr/>
        <p:txBody>
          <a:bodyPr/>
          <a:lstStyle/>
          <a:p>
            <a:r>
              <a:rPr lang="en-US" dirty="0"/>
              <a:t>To begin with…</a:t>
            </a:r>
          </a:p>
        </p:txBody>
      </p:sp>
      <p:sp>
        <p:nvSpPr>
          <p:cNvPr id="3" name="Content Placeholder 2">
            <a:extLst>
              <a:ext uri="{FF2B5EF4-FFF2-40B4-BE49-F238E27FC236}">
                <a16:creationId xmlns:a16="http://schemas.microsoft.com/office/drawing/2014/main" id="{AF6414B2-E51D-D446-B682-362DC88E4DE0}"/>
              </a:ext>
            </a:extLst>
          </p:cNvPr>
          <p:cNvSpPr>
            <a:spLocks noGrp="1"/>
          </p:cNvSpPr>
          <p:nvPr>
            <p:ph idx="1"/>
          </p:nvPr>
        </p:nvSpPr>
        <p:spPr/>
        <p:txBody>
          <a:bodyPr>
            <a:normAutofit/>
          </a:bodyPr>
          <a:lstStyle/>
          <a:p>
            <a:r>
              <a:rPr lang="en-US" sz="2800" dirty="0"/>
              <a:t>When talking about the green transition, governments and the private sector what does come to your mind first?</a:t>
            </a:r>
          </a:p>
        </p:txBody>
      </p:sp>
    </p:spTree>
    <p:extLst>
      <p:ext uri="{BB962C8B-B14F-4D97-AF65-F5344CB8AC3E}">
        <p14:creationId xmlns:p14="http://schemas.microsoft.com/office/powerpoint/2010/main" val="315555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3424-B6EF-A94C-A703-C8F2EB890909}"/>
              </a:ext>
            </a:extLst>
          </p:cNvPr>
          <p:cNvSpPr>
            <a:spLocks noGrp="1"/>
          </p:cNvSpPr>
          <p:nvPr>
            <p:ph type="title"/>
          </p:nvPr>
        </p:nvSpPr>
        <p:spPr/>
        <p:txBody>
          <a:bodyPr/>
          <a:lstStyle/>
          <a:p>
            <a:r>
              <a:rPr lang="en-US" dirty="0"/>
              <a:t>Ever come across a title like this?</a:t>
            </a:r>
          </a:p>
        </p:txBody>
      </p:sp>
      <p:sp>
        <p:nvSpPr>
          <p:cNvPr id="3" name="Content Placeholder 2">
            <a:extLst>
              <a:ext uri="{FF2B5EF4-FFF2-40B4-BE49-F238E27FC236}">
                <a16:creationId xmlns:a16="http://schemas.microsoft.com/office/drawing/2014/main" id="{EBF68F5D-CC28-C84E-8CB4-FB4B5371A211}"/>
              </a:ext>
            </a:extLst>
          </p:cNvPr>
          <p:cNvSpPr>
            <a:spLocks noGrp="1"/>
          </p:cNvSpPr>
          <p:nvPr>
            <p:ph idx="1"/>
          </p:nvPr>
        </p:nvSpPr>
        <p:spPr/>
        <p:txBody>
          <a:bodyPr>
            <a:normAutofit fontScale="92500" lnSpcReduction="10000"/>
          </a:bodyPr>
          <a:lstStyle/>
          <a:p>
            <a:r>
              <a:rPr lang="en-US" dirty="0"/>
              <a:t>CEOs Warn Geopolitical Disruption is Risking Progress on SDGs: Survey</a:t>
            </a:r>
          </a:p>
          <a:p>
            <a:pPr marL="0" indent="0">
              <a:buNone/>
            </a:pPr>
            <a:r>
              <a:rPr lang="en-US" dirty="0"/>
              <a:t> </a:t>
            </a:r>
          </a:p>
          <a:p>
            <a:r>
              <a:rPr lang="en-US" dirty="0"/>
              <a:t>Deloitte Launches Climate Tech Ecosystem</a:t>
            </a:r>
          </a:p>
          <a:p>
            <a:pPr marL="0" indent="0">
              <a:buNone/>
            </a:pPr>
            <a:r>
              <a:rPr lang="en-US" dirty="0"/>
              <a:t> </a:t>
            </a:r>
          </a:p>
          <a:p>
            <a:r>
              <a:rPr lang="en-US" dirty="0"/>
              <a:t>ESG Factors to Raise Corporate, Sovereign Credit Risk in 2023: Moody's</a:t>
            </a:r>
          </a:p>
          <a:p>
            <a:pPr marL="0" indent="0">
              <a:buNone/>
            </a:pPr>
            <a:r>
              <a:rPr lang="en-US" dirty="0"/>
              <a:t> </a:t>
            </a:r>
          </a:p>
          <a:p>
            <a:r>
              <a:rPr lang="en-US" dirty="0"/>
              <a:t>India Approves Green Hydrogen Strategy, Expects Investment to Reach $97 Billion</a:t>
            </a:r>
          </a:p>
          <a:p>
            <a:pPr marL="0" indent="0">
              <a:buNone/>
            </a:pPr>
            <a:r>
              <a:rPr lang="en-US" dirty="0"/>
              <a:t> </a:t>
            </a:r>
          </a:p>
          <a:p>
            <a:r>
              <a:rPr lang="en-US" dirty="0"/>
              <a:t>Integration of Environmental, DEI Factors in Exec Comp Plans Doubles in 2022: Report</a:t>
            </a:r>
          </a:p>
          <a:p>
            <a:pPr marL="0" indent="0">
              <a:buNone/>
            </a:pPr>
            <a:endParaRPr lang="en-US" dirty="0"/>
          </a:p>
        </p:txBody>
      </p:sp>
    </p:spTree>
    <p:extLst>
      <p:ext uri="{BB962C8B-B14F-4D97-AF65-F5344CB8AC3E}">
        <p14:creationId xmlns:p14="http://schemas.microsoft.com/office/powerpoint/2010/main" val="37940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C103-612D-1F4C-9EAA-DC9C2BDCB34E}"/>
              </a:ext>
            </a:extLst>
          </p:cNvPr>
          <p:cNvSpPr>
            <a:spLocks noGrp="1"/>
          </p:cNvSpPr>
          <p:nvPr>
            <p:ph type="title"/>
          </p:nvPr>
        </p:nvSpPr>
        <p:spPr/>
        <p:txBody>
          <a:bodyPr/>
          <a:lstStyle/>
          <a:p>
            <a:r>
              <a:rPr lang="en-US" dirty="0"/>
              <a:t>Paris Agreement – a view of the Seine</a:t>
            </a:r>
          </a:p>
        </p:txBody>
      </p:sp>
      <p:pic>
        <p:nvPicPr>
          <p:cNvPr id="6" name="Content Placeholder 5">
            <a:extLst>
              <a:ext uri="{FF2B5EF4-FFF2-40B4-BE49-F238E27FC236}">
                <a16:creationId xmlns:a16="http://schemas.microsoft.com/office/drawing/2014/main" id="{F88327F3-244A-D64E-8E25-0E66733EA271}"/>
              </a:ext>
            </a:extLst>
          </p:cNvPr>
          <p:cNvPicPr>
            <a:picLocks noGrp="1" noChangeAspect="1"/>
          </p:cNvPicPr>
          <p:nvPr>
            <p:ph idx="1"/>
          </p:nvPr>
        </p:nvPicPr>
        <p:blipFill>
          <a:blip r:embed="rId2"/>
          <a:stretch>
            <a:fillRect/>
          </a:stretch>
        </p:blipFill>
        <p:spPr>
          <a:xfrm>
            <a:off x="3830638" y="2988469"/>
            <a:ext cx="3492500" cy="2324100"/>
          </a:xfrm>
          <a:prstGeom prst="rect">
            <a:avLst/>
          </a:prstGeom>
        </p:spPr>
      </p:pic>
    </p:spTree>
    <p:extLst>
      <p:ext uri="{BB962C8B-B14F-4D97-AF65-F5344CB8AC3E}">
        <p14:creationId xmlns:p14="http://schemas.microsoft.com/office/powerpoint/2010/main" val="120258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A9B1-CD42-A644-9260-B135CD10EEC4}"/>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F117CB33-B7E8-B84A-9A90-897C1E7F7590}"/>
              </a:ext>
            </a:extLst>
          </p:cNvPr>
          <p:cNvSpPr>
            <a:spLocks noGrp="1"/>
          </p:cNvSpPr>
          <p:nvPr>
            <p:ph idx="1"/>
          </p:nvPr>
        </p:nvSpPr>
        <p:spPr/>
        <p:txBody>
          <a:bodyPr/>
          <a:lstStyle/>
          <a:p>
            <a:pPr lvl="0"/>
            <a:r>
              <a:rPr lang="en-US" dirty="0"/>
              <a:t>well below 2 centigrade, and best efforts to keep it at or close around 1.5 centigrade increase</a:t>
            </a:r>
          </a:p>
          <a:p>
            <a:pPr lvl="0"/>
            <a:r>
              <a:rPr lang="en-US" dirty="0"/>
              <a:t>nationally determined contributions</a:t>
            </a:r>
          </a:p>
          <a:p>
            <a:pPr lvl="0"/>
            <a:r>
              <a:rPr lang="en-US" dirty="0"/>
              <a:t>mitigation and adaptation</a:t>
            </a:r>
          </a:p>
          <a:p>
            <a:pPr lvl="0"/>
            <a:r>
              <a:rPr lang="en-US" dirty="0"/>
              <a:t>developed world to support developing countries</a:t>
            </a:r>
          </a:p>
          <a:p>
            <a:pPr lvl="0"/>
            <a:r>
              <a:rPr lang="en-US" dirty="0"/>
              <a:t>financing mechanism</a:t>
            </a:r>
          </a:p>
          <a:p>
            <a:pPr lvl="0"/>
            <a:r>
              <a:rPr lang="en-US" dirty="0"/>
              <a:t>technology mechanism</a:t>
            </a:r>
          </a:p>
          <a:p>
            <a:pPr lvl="0"/>
            <a:r>
              <a:rPr lang="en-US" dirty="0"/>
              <a:t>capacity building</a:t>
            </a:r>
          </a:p>
          <a:p>
            <a:pPr marL="0" indent="0">
              <a:buNone/>
            </a:pPr>
            <a:endParaRPr lang="en-US" dirty="0"/>
          </a:p>
        </p:txBody>
      </p:sp>
    </p:spTree>
    <p:extLst>
      <p:ext uri="{BB962C8B-B14F-4D97-AF65-F5344CB8AC3E}">
        <p14:creationId xmlns:p14="http://schemas.microsoft.com/office/powerpoint/2010/main" val="267978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1A82-B6EB-2F44-BD29-677203B296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84B9B4-BCAB-8544-9328-81EA3AEA50FD}"/>
              </a:ext>
            </a:extLst>
          </p:cNvPr>
          <p:cNvSpPr>
            <a:spLocks noGrp="1"/>
          </p:cNvSpPr>
          <p:nvPr>
            <p:ph idx="1"/>
          </p:nvPr>
        </p:nvSpPr>
        <p:spPr/>
        <p:txBody>
          <a:bodyPr/>
          <a:lstStyle/>
          <a:p>
            <a:pPr marL="0" indent="0">
              <a:buNone/>
            </a:pPr>
            <a:r>
              <a:rPr lang="en-US" dirty="0"/>
              <a:t>When states are concerned: </a:t>
            </a:r>
          </a:p>
          <a:p>
            <a:pPr marL="0" indent="0">
              <a:buNone/>
            </a:pPr>
            <a:endParaRPr lang="en-US" dirty="0"/>
          </a:p>
          <a:p>
            <a:pPr marL="0" indent="0">
              <a:buNone/>
            </a:pPr>
            <a:r>
              <a:rPr lang="en-US" sz="3200" dirty="0"/>
              <a:t>one thing is to agree on a document and completely another is to implement it!</a:t>
            </a:r>
          </a:p>
          <a:p>
            <a:pPr marL="0" indent="0">
              <a:buNone/>
            </a:pPr>
            <a:endParaRPr lang="en-US" dirty="0"/>
          </a:p>
        </p:txBody>
      </p:sp>
    </p:spTree>
    <p:extLst>
      <p:ext uri="{BB962C8B-B14F-4D97-AF65-F5344CB8AC3E}">
        <p14:creationId xmlns:p14="http://schemas.microsoft.com/office/powerpoint/2010/main" val="364518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DF1F-5E60-5F46-9E71-5A15B1133431}"/>
              </a:ext>
            </a:extLst>
          </p:cNvPr>
          <p:cNvSpPr>
            <a:spLocks noGrp="1"/>
          </p:cNvSpPr>
          <p:nvPr>
            <p:ph type="title"/>
          </p:nvPr>
        </p:nvSpPr>
        <p:spPr/>
        <p:txBody>
          <a:bodyPr/>
          <a:lstStyle/>
          <a:p>
            <a:r>
              <a:rPr lang="en-US" dirty="0"/>
              <a:t>Addis Ababa</a:t>
            </a:r>
          </a:p>
        </p:txBody>
      </p:sp>
      <p:pic>
        <p:nvPicPr>
          <p:cNvPr id="4" name="Content Placeholder 3">
            <a:extLst>
              <a:ext uri="{FF2B5EF4-FFF2-40B4-BE49-F238E27FC236}">
                <a16:creationId xmlns:a16="http://schemas.microsoft.com/office/drawing/2014/main" id="{9999965A-B2B7-8344-B417-9FEF9FB12DCB}"/>
              </a:ext>
            </a:extLst>
          </p:cNvPr>
          <p:cNvPicPr>
            <a:picLocks noGrp="1" noChangeAspect="1"/>
          </p:cNvPicPr>
          <p:nvPr>
            <p:ph idx="1"/>
          </p:nvPr>
        </p:nvPicPr>
        <p:blipFill>
          <a:blip r:embed="rId2"/>
          <a:stretch>
            <a:fillRect/>
          </a:stretch>
        </p:blipFill>
        <p:spPr>
          <a:xfrm>
            <a:off x="4033838" y="2836069"/>
            <a:ext cx="3086100" cy="2628900"/>
          </a:xfrm>
          <a:prstGeom prst="rect">
            <a:avLst/>
          </a:prstGeom>
        </p:spPr>
      </p:pic>
    </p:spTree>
    <p:extLst>
      <p:ext uri="{BB962C8B-B14F-4D97-AF65-F5344CB8AC3E}">
        <p14:creationId xmlns:p14="http://schemas.microsoft.com/office/powerpoint/2010/main" val="162316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D572-8D5F-1142-9ADC-0933F2EC2B4D}"/>
              </a:ext>
            </a:extLst>
          </p:cNvPr>
          <p:cNvSpPr>
            <a:spLocks noGrp="1"/>
          </p:cNvSpPr>
          <p:nvPr>
            <p:ph type="title"/>
          </p:nvPr>
        </p:nvSpPr>
        <p:spPr/>
        <p:txBody>
          <a:bodyPr/>
          <a:lstStyle/>
          <a:p>
            <a:r>
              <a:rPr lang="en-US" dirty="0"/>
              <a:t>Addis Ababa Action Agenda</a:t>
            </a:r>
          </a:p>
        </p:txBody>
      </p:sp>
      <p:sp>
        <p:nvSpPr>
          <p:cNvPr id="3" name="Content Placeholder 2">
            <a:extLst>
              <a:ext uri="{FF2B5EF4-FFF2-40B4-BE49-F238E27FC236}">
                <a16:creationId xmlns:a16="http://schemas.microsoft.com/office/drawing/2014/main" id="{9F6D09DF-57F8-C24F-9B58-E545DB059D28}"/>
              </a:ext>
            </a:extLst>
          </p:cNvPr>
          <p:cNvSpPr>
            <a:spLocks noGrp="1"/>
          </p:cNvSpPr>
          <p:nvPr>
            <p:ph idx="1"/>
          </p:nvPr>
        </p:nvSpPr>
        <p:spPr/>
        <p:txBody>
          <a:bodyPr>
            <a:normAutofit fontScale="92500" lnSpcReduction="10000"/>
          </a:bodyPr>
          <a:lstStyle/>
          <a:p>
            <a:r>
              <a:rPr lang="en-US" dirty="0"/>
              <a:t>New Infrastructure initiatives</a:t>
            </a:r>
          </a:p>
          <a:p>
            <a:pPr lvl="0"/>
            <a:r>
              <a:rPr lang="en-US" dirty="0"/>
              <a:t>$1 trillion to $1.5 trillion annual gap in developing countries </a:t>
            </a:r>
          </a:p>
          <a:p>
            <a:pPr lvl="0"/>
            <a:r>
              <a:rPr lang="hr-HR" dirty="0" err="1"/>
              <a:t>the</a:t>
            </a:r>
            <a:r>
              <a:rPr lang="hr-HR" dirty="0"/>
              <a:t> </a:t>
            </a:r>
            <a:r>
              <a:rPr lang="hr-HR" dirty="0" err="1"/>
              <a:t>Asian</a:t>
            </a:r>
            <a:r>
              <a:rPr lang="hr-HR" dirty="0"/>
              <a:t> </a:t>
            </a:r>
            <a:r>
              <a:rPr lang="hr-HR" dirty="0" err="1"/>
              <a:t>Infrastructure</a:t>
            </a:r>
            <a:r>
              <a:rPr lang="hr-HR" dirty="0"/>
              <a:t> </a:t>
            </a:r>
            <a:r>
              <a:rPr lang="hr-HR" dirty="0" err="1"/>
              <a:t>Investment</a:t>
            </a:r>
            <a:r>
              <a:rPr lang="hr-HR" dirty="0"/>
              <a:t> Bank, </a:t>
            </a:r>
            <a:r>
              <a:rPr lang="hr-HR" dirty="0" err="1"/>
              <a:t>the</a:t>
            </a:r>
            <a:r>
              <a:rPr lang="hr-HR" dirty="0"/>
              <a:t> Global </a:t>
            </a:r>
            <a:r>
              <a:rPr lang="hr-HR" dirty="0" err="1"/>
              <a:t>Infrastructure</a:t>
            </a:r>
            <a:r>
              <a:rPr lang="hr-HR" dirty="0"/>
              <a:t> </a:t>
            </a:r>
            <a:r>
              <a:rPr lang="hr-HR" dirty="0" err="1"/>
              <a:t>Hub</a:t>
            </a:r>
            <a:r>
              <a:rPr lang="hr-HR" dirty="0"/>
              <a:t>, </a:t>
            </a:r>
            <a:r>
              <a:rPr lang="hr-HR" dirty="0" err="1"/>
              <a:t>the</a:t>
            </a:r>
            <a:r>
              <a:rPr lang="hr-HR" dirty="0"/>
              <a:t> New Development Bank, </a:t>
            </a:r>
            <a:r>
              <a:rPr lang="hr-HR" dirty="0" err="1"/>
              <a:t>the</a:t>
            </a:r>
            <a:r>
              <a:rPr lang="hr-HR" dirty="0"/>
              <a:t> </a:t>
            </a:r>
            <a:r>
              <a:rPr lang="hr-HR" dirty="0" err="1"/>
              <a:t>Asia</a:t>
            </a:r>
            <a:r>
              <a:rPr lang="hr-HR" dirty="0"/>
              <a:t> Pacific Project </a:t>
            </a:r>
            <a:r>
              <a:rPr lang="hr-HR" dirty="0" err="1"/>
              <a:t>Preparation</a:t>
            </a:r>
            <a:r>
              <a:rPr lang="hr-HR" dirty="0"/>
              <a:t> </a:t>
            </a:r>
            <a:r>
              <a:rPr lang="hr-HR" dirty="0" err="1"/>
              <a:t>Facility</a:t>
            </a:r>
            <a:r>
              <a:rPr lang="hr-HR" dirty="0"/>
              <a:t>, </a:t>
            </a:r>
            <a:r>
              <a:rPr lang="hr-HR" dirty="0" err="1"/>
              <a:t>the</a:t>
            </a:r>
            <a:r>
              <a:rPr lang="hr-HR" dirty="0"/>
              <a:t> World Bank </a:t>
            </a:r>
            <a:r>
              <a:rPr lang="hr-HR" dirty="0" err="1"/>
              <a:t>Group’s</a:t>
            </a:r>
            <a:r>
              <a:rPr lang="hr-HR" dirty="0"/>
              <a:t> Global </a:t>
            </a:r>
            <a:r>
              <a:rPr lang="hr-HR" dirty="0" err="1"/>
              <a:t>Infrastructure</a:t>
            </a:r>
            <a:r>
              <a:rPr lang="hr-HR" dirty="0"/>
              <a:t> </a:t>
            </a:r>
            <a:r>
              <a:rPr lang="hr-HR" dirty="0" err="1"/>
              <a:t>Facility</a:t>
            </a:r>
            <a:r>
              <a:rPr lang="hr-HR" dirty="0"/>
              <a:t> </a:t>
            </a:r>
            <a:r>
              <a:rPr lang="hr-HR" dirty="0" err="1"/>
              <a:t>and</a:t>
            </a:r>
            <a:r>
              <a:rPr lang="hr-HR" dirty="0"/>
              <a:t> </a:t>
            </a:r>
            <a:r>
              <a:rPr lang="hr-HR" dirty="0" err="1"/>
              <a:t>the</a:t>
            </a:r>
            <a:r>
              <a:rPr lang="hr-HR" dirty="0"/>
              <a:t> Africa50 </a:t>
            </a:r>
            <a:r>
              <a:rPr lang="hr-HR" dirty="0" err="1"/>
              <a:t>Infrastructure</a:t>
            </a:r>
            <a:r>
              <a:rPr lang="hr-HR" dirty="0"/>
              <a:t> </a:t>
            </a:r>
            <a:r>
              <a:rPr lang="hr-HR" dirty="0" err="1"/>
              <a:t>Fund</a:t>
            </a:r>
            <a:r>
              <a:rPr lang="hr-HR" dirty="0"/>
              <a:t>, as </a:t>
            </a:r>
            <a:r>
              <a:rPr lang="hr-HR" dirty="0" err="1"/>
              <a:t>well</a:t>
            </a:r>
            <a:r>
              <a:rPr lang="hr-HR" dirty="0"/>
              <a:t> as </a:t>
            </a:r>
            <a:r>
              <a:rPr lang="hr-HR" dirty="0" err="1"/>
              <a:t>the</a:t>
            </a:r>
            <a:r>
              <a:rPr lang="hr-HR" dirty="0"/>
              <a:t> </a:t>
            </a:r>
            <a:r>
              <a:rPr lang="hr-HR" dirty="0" err="1"/>
              <a:t>increase</a:t>
            </a:r>
            <a:r>
              <a:rPr lang="hr-HR" dirty="0"/>
              <a:t> </a:t>
            </a:r>
            <a:r>
              <a:rPr lang="hr-HR" dirty="0" err="1"/>
              <a:t>in</a:t>
            </a:r>
            <a:r>
              <a:rPr lang="hr-HR" dirty="0"/>
              <a:t> </a:t>
            </a:r>
            <a:r>
              <a:rPr lang="hr-HR" dirty="0" err="1"/>
              <a:t>the</a:t>
            </a:r>
            <a:r>
              <a:rPr lang="hr-HR" dirty="0"/>
              <a:t> </a:t>
            </a:r>
            <a:r>
              <a:rPr lang="hr-HR" dirty="0" err="1"/>
              <a:t>capital</a:t>
            </a:r>
            <a:r>
              <a:rPr lang="hr-HR" dirty="0"/>
              <a:t> </a:t>
            </a:r>
            <a:r>
              <a:rPr lang="hr-HR" dirty="0" err="1"/>
              <a:t>of</a:t>
            </a:r>
            <a:r>
              <a:rPr lang="hr-HR" dirty="0"/>
              <a:t> </a:t>
            </a:r>
            <a:r>
              <a:rPr lang="hr-HR" dirty="0" err="1"/>
              <a:t>the</a:t>
            </a:r>
            <a:r>
              <a:rPr lang="hr-HR" dirty="0"/>
              <a:t> </a:t>
            </a:r>
            <a:r>
              <a:rPr lang="hr-HR" dirty="0" err="1"/>
              <a:t>InterAmerican</a:t>
            </a:r>
            <a:r>
              <a:rPr lang="hr-HR" dirty="0"/>
              <a:t> </a:t>
            </a:r>
            <a:r>
              <a:rPr lang="hr-HR" dirty="0" err="1"/>
              <a:t>Investment</a:t>
            </a:r>
            <a:r>
              <a:rPr lang="hr-HR" dirty="0"/>
              <a:t> Corporation</a:t>
            </a:r>
            <a:endParaRPr lang="en-US" dirty="0"/>
          </a:p>
          <a:p>
            <a:pPr marL="0" indent="0">
              <a:buNone/>
            </a:pPr>
            <a:endParaRPr lang="en-US" dirty="0"/>
          </a:p>
          <a:p>
            <a:r>
              <a:rPr lang="en-US" dirty="0"/>
              <a:t>ODA focus on the tax collection</a:t>
            </a:r>
            <a:r>
              <a:rPr lang="hr-HR" dirty="0"/>
              <a:t> </a:t>
            </a:r>
          </a:p>
          <a:p>
            <a:endParaRPr lang="hr-HR" dirty="0"/>
          </a:p>
          <a:p>
            <a:r>
              <a:rPr lang="hr-HR" dirty="0"/>
              <a:t>ODA </a:t>
            </a:r>
            <a:r>
              <a:rPr lang="hr-HR" dirty="0" err="1"/>
              <a:t>commitment</a:t>
            </a:r>
            <a:r>
              <a:rPr lang="hr-HR" dirty="0"/>
              <a:t> </a:t>
            </a:r>
            <a:r>
              <a:rPr lang="hr-HR" dirty="0" err="1"/>
              <a:t>target</a:t>
            </a:r>
            <a:r>
              <a:rPr lang="hr-HR" dirty="0"/>
              <a:t> </a:t>
            </a:r>
            <a:r>
              <a:rPr lang="hr-HR" dirty="0" err="1"/>
              <a:t>of</a:t>
            </a:r>
            <a:r>
              <a:rPr lang="hr-HR" dirty="0"/>
              <a:t> 0.7 </a:t>
            </a:r>
            <a:r>
              <a:rPr lang="hr-HR" dirty="0" err="1"/>
              <a:t>per</a:t>
            </a:r>
            <a:r>
              <a:rPr lang="hr-HR" dirty="0"/>
              <a:t> cent </a:t>
            </a:r>
            <a:r>
              <a:rPr lang="hr-HR" dirty="0" err="1"/>
              <a:t>of</a:t>
            </a:r>
            <a:r>
              <a:rPr lang="hr-HR" dirty="0"/>
              <a:t> ODA/GNI </a:t>
            </a:r>
            <a:r>
              <a:rPr lang="hr-HR" dirty="0" err="1"/>
              <a:t>and</a:t>
            </a:r>
            <a:r>
              <a:rPr lang="hr-HR" dirty="0"/>
              <a:t> 0.15 to 0.20 </a:t>
            </a:r>
            <a:r>
              <a:rPr lang="hr-HR" dirty="0" err="1"/>
              <a:t>per</a:t>
            </a:r>
            <a:r>
              <a:rPr lang="hr-HR" dirty="0"/>
              <a:t> cent </a:t>
            </a:r>
            <a:r>
              <a:rPr lang="hr-HR" dirty="0" err="1"/>
              <a:t>of</a:t>
            </a:r>
            <a:r>
              <a:rPr lang="hr-HR" dirty="0"/>
              <a:t> ODA/GNI to </a:t>
            </a:r>
            <a:r>
              <a:rPr lang="hr-HR" dirty="0" err="1"/>
              <a:t>the</a:t>
            </a:r>
            <a:r>
              <a:rPr lang="hr-HR" dirty="0"/>
              <a:t> </a:t>
            </a:r>
            <a:r>
              <a:rPr lang="hr-HR" dirty="0" err="1"/>
              <a:t>least</a:t>
            </a:r>
            <a:r>
              <a:rPr lang="hr-HR" dirty="0"/>
              <a:t> </a:t>
            </a:r>
            <a:r>
              <a:rPr lang="hr-HR" dirty="0" err="1"/>
              <a:t>developed</a:t>
            </a:r>
            <a:r>
              <a:rPr lang="hr-HR" dirty="0"/>
              <a:t> </a:t>
            </a:r>
            <a:r>
              <a:rPr lang="hr-HR" dirty="0" err="1"/>
              <a:t>countries</a:t>
            </a:r>
            <a:r>
              <a:rPr lang="en-US" dirty="0"/>
              <a:t> </a:t>
            </a:r>
          </a:p>
          <a:p>
            <a:endParaRPr lang="en-US" dirty="0"/>
          </a:p>
        </p:txBody>
      </p:sp>
    </p:spTree>
    <p:extLst>
      <p:ext uri="{BB962C8B-B14F-4D97-AF65-F5344CB8AC3E}">
        <p14:creationId xmlns:p14="http://schemas.microsoft.com/office/powerpoint/2010/main" val="387286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79</TotalTime>
  <Words>1061</Words>
  <Application>Microsoft Macintosh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Green Transition from the perspective of government and private sector</vt:lpstr>
      <vt:lpstr>Market, regulatory, or civilizational  failure?</vt:lpstr>
      <vt:lpstr>To begin with…</vt:lpstr>
      <vt:lpstr>Ever come across a title like this?</vt:lpstr>
      <vt:lpstr>Paris Agreement – a view of the Seine</vt:lpstr>
      <vt:lpstr>Key Takeaways</vt:lpstr>
      <vt:lpstr>PowerPoint Presentation</vt:lpstr>
      <vt:lpstr>Addis Ababa</vt:lpstr>
      <vt:lpstr>Addis Ababa Action Agenda</vt:lpstr>
      <vt:lpstr>PowerPoint Presentation</vt:lpstr>
      <vt:lpstr>Montenegro </vt:lpstr>
      <vt:lpstr>Montenegro example</vt:lpstr>
      <vt:lpstr>Global Compact 10 principles</vt:lpstr>
      <vt:lpstr>PowerPoint Presentation</vt:lpstr>
      <vt:lpstr>PowerPoint Presentation</vt:lpstr>
      <vt:lpstr>PowerPoint Presentation</vt:lpstr>
      <vt:lpstr>ESG</vt:lpstr>
      <vt:lpstr>PowerPoint Presentation</vt:lpstr>
      <vt:lpstr>PowerPoint Presentation</vt:lpstr>
      <vt:lpstr>What would for such a firm be net zero commitments? Any ideas?</vt:lpstr>
      <vt:lpstr>PowerPoint Presentation</vt:lpstr>
      <vt:lpstr>What about…</vt:lpstr>
      <vt:lpstr>What has this guy got to do with anything?</vt:lpstr>
      <vt:lpstr>Decarbonization/UN 2030</vt:lpstr>
      <vt:lpstr>Unintended consequences</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Transition from the perspective of government and private sector</dc:title>
  <dc:creator>igor.luksic@issd.me</dc:creator>
  <cp:lastModifiedBy>igor.luksic@issd.me</cp:lastModifiedBy>
  <cp:revision>11</cp:revision>
  <dcterms:created xsi:type="dcterms:W3CDTF">2023-02-27T09:59:01Z</dcterms:created>
  <dcterms:modified xsi:type="dcterms:W3CDTF">2023-04-19T10:06:00Z</dcterms:modified>
</cp:coreProperties>
</file>