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sldIdLst>
    <p:sldId id="1290" r:id="rId2"/>
    <p:sldId id="1283" r:id="rId3"/>
    <p:sldId id="1286" r:id="rId4"/>
    <p:sldId id="1289" r:id="rId5"/>
    <p:sldId id="128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stutis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021"/>
    <a:srgbClr val="EC1C29"/>
    <a:srgbClr val="DF0418"/>
    <a:srgbClr val="979797"/>
    <a:srgbClr val="646464"/>
    <a:srgbClr val="F3F3F3"/>
    <a:srgbClr val="544A4C"/>
    <a:srgbClr val="473F41"/>
    <a:srgbClr val="000000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19" autoAdjust="0"/>
    <p:restoredTop sz="93478" autoAdjust="0"/>
  </p:normalViewPr>
  <p:slideViewPr>
    <p:cSldViewPr snapToGrid="0">
      <p:cViewPr varScale="1">
        <p:scale>
          <a:sx n="59" d="100"/>
          <a:sy n="59" d="100"/>
        </p:scale>
        <p:origin x="12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F-164A-8FD4-BD34D2470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8326552930883597"/>
          <c:y val="0.376215496008515"/>
          <c:w val="0.17603666420391598"/>
          <c:h val="0.3597052092767040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>
          <a:solidFill>
            <a:schemeClr val="tx1">
              <a:lumMod val="75000"/>
              <a:lumOff val="25000"/>
            </a:schemeClr>
          </a:solidFill>
          <a:latin typeface="Century Gothic"/>
          <a:cs typeface="Century Gothic"/>
        </a:defRPr>
      </a:pPr>
      <a:endParaRPr lang="en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C74DC-5B62-EE4C-A2DF-D63DD56856C6}" type="datetimeFigureOut">
              <a:rPr lang="x-none" smtClean="0"/>
              <a:pPr/>
              <a:t>10/03/2023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08062-2D0F-3E44-9ABB-7B05A90293C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782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2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32592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3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1777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C6C56-0C4A-4D40-8BD8-881EE2D695FC}" type="slidenum">
              <a:rPr lang="en-PT" smtClean="0"/>
              <a:t>4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503227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1C65B-52EE-B542-8564-D111C371273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5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/>
          </a:p>
        </p:txBody>
      </p:sp>
      <p:pic>
        <p:nvPicPr>
          <p:cNvPr id="8" name="Picture 7" descr="AvantGardeEnergy_Logo_white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8443" y="4487334"/>
            <a:ext cx="2069628" cy="1371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33578"/>
            <a:ext cx="10363200" cy="1791159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77945"/>
            <a:ext cx="10363200" cy="817612"/>
          </a:xfrm>
        </p:spPr>
        <p:txBody>
          <a:bodyPr anchor="t">
            <a:normAutofit/>
          </a:bodyPr>
          <a:lstStyle>
            <a:lvl1pPr marL="0" indent="0" algn="l">
              <a:buNone/>
              <a:defRPr sz="2667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4981251"/>
            <a:ext cx="6189776" cy="1232171"/>
          </a:xfrm>
          <a:prstGeom prst="rect">
            <a:avLst/>
          </a:prstGeom>
        </p:spPr>
        <p:txBody>
          <a:bodyPr/>
          <a:lstStyle>
            <a:lvl1pPr>
              <a:defRPr sz="1600" b="1">
                <a:latin typeface="Century Gothic"/>
                <a:cs typeface="Century Gothic"/>
              </a:defRPr>
            </a:lvl1pPr>
          </a:lstStyle>
          <a:p>
            <a:fld id="{BCDBFE84-5ADE-9B44-996A-920AAFF997A3}" type="datetime1">
              <a:rPr lang="sk-SK" smtClean="0"/>
              <a:t>10.3.23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5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vantGardeEnergy_Photo_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424" y="1420557"/>
            <a:ext cx="8989949" cy="3048523"/>
          </a:xfrm>
        </p:spPr>
        <p:txBody>
          <a:bodyPr anchor="t">
            <a:normAutofit/>
          </a:bodyPr>
          <a:lstStyle>
            <a:lvl1pPr algn="l">
              <a:defRPr sz="5333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9389" y="4672799"/>
            <a:ext cx="3337164" cy="54749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14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424" y="1420557"/>
            <a:ext cx="8989949" cy="3048523"/>
          </a:xfrm>
        </p:spPr>
        <p:txBody>
          <a:bodyPr anchor="t">
            <a:normAutofit/>
          </a:bodyPr>
          <a:lstStyle>
            <a:lvl1pPr algn="l">
              <a:defRPr sz="5333" b="0">
                <a:solidFill>
                  <a:srgbClr val="E3051B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9389" y="4672799"/>
            <a:ext cx="3337164" cy="54749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9543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vantGardeEnergy_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0015" y="1335852"/>
            <a:ext cx="2789181" cy="27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6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vantGardeEnergy_Photo_5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vantGardeEnergy_Logo_whit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1200" y="2013185"/>
            <a:ext cx="2832000" cy="28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78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 betwee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vantGardeEnergy_Photo_4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vantGardeEnergy_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8815" y="212438"/>
            <a:ext cx="2789181" cy="27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2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5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/>
          </a:p>
        </p:txBody>
      </p:sp>
      <p:pic>
        <p:nvPicPr>
          <p:cNvPr id="8" name="Picture 7" descr="AvantGardeEnerg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8443" y="4487334"/>
            <a:ext cx="2069628" cy="2069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96175"/>
            <a:ext cx="10363200" cy="1330196"/>
          </a:xfrm>
        </p:spPr>
        <p:txBody>
          <a:bodyPr anchor="t">
            <a:noAutofit/>
          </a:bodyPr>
          <a:lstStyle>
            <a:lvl1pPr algn="l">
              <a:defRPr sz="6000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4487334"/>
            <a:ext cx="6189133" cy="1725084"/>
          </a:xfrm>
        </p:spPr>
        <p:txBody>
          <a:bodyPr>
            <a:normAutofit/>
          </a:bodyPr>
          <a:lstStyle>
            <a:lvl1pPr>
              <a:defRPr sz="1067"/>
            </a:lvl1pPr>
            <a:lvl2pPr>
              <a:defRPr sz="1067"/>
            </a:lvl2pPr>
            <a:lvl3pPr>
              <a:defRPr sz="1067"/>
            </a:lvl3pPr>
            <a:lvl4pPr>
              <a:defRPr sz="1067"/>
            </a:lvl4pPr>
            <a:lvl5pPr>
              <a:defRPr sz="1067"/>
            </a:lvl5pPr>
          </a:lstStyle>
          <a:p>
            <a:pPr lvl="0"/>
            <a:r>
              <a:rPr lang="sl-SI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479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7F45-F318-D842-8E63-2BDE92CF2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164FE-5CFE-084C-B7BB-37749748F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FBAD3-F21C-F843-883A-C6D41D87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C908-B4F5-0547-8920-B36375C6B900}" type="datetime1">
              <a:rPr lang="sk-SK" smtClean="0"/>
              <a:t>10.3.23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93B6-3924-5C4E-BCA1-7638AE66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F8317-B064-7147-92D0-FC4ECF63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EBD4-89E0-5543-A68B-DC658660D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0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688EAA-9496-994E-9B63-F0D3B8ECA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47018" y="2421466"/>
            <a:ext cx="7776631" cy="3790951"/>
          </a:xfrm>
        </p:spPr>
        <p:txBody>
          <a:bodyPr anchor="ctr" anchorCtr="0"/>
          <a:lstStyle>
            <a:lvl1pPr marL="0" indent="0" algn="ctr">
              <a:buNone/>
              <a:defRPr sz="2133" cap="none" baseline="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659573A-307D-444F-8C68-3ADA2AA1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A785-91D2-1943-932E-DB34137DF76B}" type="datetime1">
              <a:rPr lang="sk-SK" smtClean="0"/>
              <a:t>10.3.23</a:t>
            </a:fld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FDA1A8-837D-394E-A9A2-2FD8642A44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B9E904-9AEB-6C42-8A24-041048A8097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27142D50-5B02-0E46-84C7-2C9DD48A43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spc="160" err="1"/>
              <a:t>Replace</a:t>
            </a:r>
            <a:r>
              <a:rPr lang="de-DE" spc="160"/>
              <a:t> </a:t>
            </a:r>
            <a:r>
              <a:rPr lang="de-DE" spc="160" err="1"/>
              <a:t>text</a:t>
            </a:r>
            <a:r>
              <a:rPr lang="de-DE" spc="160"/>
              <a:t> </a:t>
            </a:r>
            <a:r>
              <a:rPr lang="de-DE" spc="160" err="1"/>
              <a:t>with</a:t>
            </a:r>
            <a:r>
              <a:rPr lang="de-DE" spc="160"/>
              <a:t> Slide </a:t>
            </a:r>
            <a:r>
              <a:rPr lang="de-DE" spc="160" err="1"/>
              <a:t>headline</a:t>
            </a:r>
            <a:endParaRPr lang="de-DE"/>
          </a:p>
        </p:txBody>
      </p:sp>
      <p:sp>
        <p:nvSpPr>
          <p:cNvPr id="12" name="Textplatzhalter 30">
            <a:extLst>
              <a:ext uri="{FF2B5EF4-FFF2-40B4-BE49-F238E27FC236}">
                <a16:creationId xmlns:a16="http://schemas.microsoft.com/office/drawing/2014/main" id="{08AA6D45-4277-F349-8893-E384FC654F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8354" y="1795201"/>
            <a:ext cx="10655297" cy="290276"/>
          </a:xfrm>
        </p:spPr>
        <p:txBody>
          <a:bodyPr/>
          <a:lstStyle/>
          <a:p>
            <a:r>
              <a:rPr lang="de-DE" sz="1867" b="0" spc="0"/>
              <a:t>SUB-HEADLINE / MAX. LENGTH IS THE END OF THE LINE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530E20D5-B5AF-ED41-89BD-3D0E21180D3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68352" y="2421467"/>
            <a:ext cx="2639483" cy="3790949"/>
          </a:xfrm>
        </p:spPr>
        <p:txBody>
          <a:bodyPr/>
          <a:lstStyle>
            <a:lvl1pPr>
              <a:defRPr sz="1733" baseline="0"/>
            </a:lvl1pPr>
            <a:lvl2pPr>
              <a:defRPr sz="1733"/>
            </a:lvl2pPr>
            <a:lvl3pPr>
              <a:defRPr sz="1733"/>
            </a:lvl3pPr>
            <a:lvl4pPr>
              <a:defRPr sz="1733"/>
            </a:lvl4pPr>
            <a:lvl5pPr>
              <a:defRPr sz="1733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18267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790" y="1591551"/>
            <a:ext cx="3594791" cy="599615"/>
          </a:xfrm>
          <a:ln>
            <a:solidFill>
              <a:schemeClr val="bg1"/>
            </a:solidFill>
          </a:ln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defRPr sz="1600" b="1" cap="all">
                <a:solidFill>
                  <a:srgbClr val="FFFFFF"/>
                </a:solidFill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664797"/>
            <a:ext cx="7248732" cy="3179384"/>
          </a:xfrm>
        </p:spPr>
        <p:txBody>
          <a:bodyPr anchor="t"/>
          <a:lstStyle>
            <a:lvl1pPr marL="0" indent="0">
              <a:buNone/>
              <a:defRPr sz="5333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87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6341"/>
            <a:ext cx="10972800" cy="1143000"/>
          </a:xfrm>
        </p:spPr>
        <p:txBody>
          <a:bodyPr>
            <a:normAutofit/>
          </a:bodyPr>
          <a:lstStyle>
            <a:lvl1pPr algn="l">
              <a:defRPr sz="4267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1pPr>
            <a:lvl3pPr marL="1219170" indent="0">
              <a:buNone/>
              <a:defRPr sz="2667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520951"/>
            <a:ext cx="10972800" cy="370628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sl-SI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0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19" y="532025"/>
            <a:ext cx="3171655" cy="5147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algn="ctr">
              <a:defRPr sz="1600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13185"/>
            <a:ext cx="5241808" cy="4187504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  <a:lvl2pPr marL="609585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2pPr>
            <a:lvl3pPr marL="121917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3pPr>
            <a:lvl4pPr marL="1828754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4pPr>
            <a:lvl5pPr marL="2438339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6397037" y="2013185"/>
            <a:ext cx="5237416" cy="4187504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  <a:lvl2pPr marL="609585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2pPr>
            <a:lvl3pPr marL="1219170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3pPr>
            <a:lvl4pPr marL="1828754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4pPr>
            <a:lvl5pPr marL="2438339" indent="0" algn="l">
              <a:lnSpc>
                <a:spcPct val="120000"/>
              </a:lnSpc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85252"/>
            <a:ext cx="7315200" cy="566739"/>
          </a:xfrm>
          <a:ln>
            <a:solidFill>
              <a:schemeClr val="tx1"/>
            </a:solidFill>
          </a:ln>
        </p:spPr>
        <p:txBody>
          <a:bodyPr anchor="t">
            <a:normAutofit/>
          </a:bodyPr>
          <a:lstStyle>
            <a:lvl1pPr algn="ctr">
              <a:lnSpc>
                <a:spcPct val="150000"/>
              </a:lnSpc>
              <a:defRPr sz="1600" b="1">
                <a:latin typeface="Century Gothic"/>
                <a:cs typeface="Century Gothic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4267">
                <a:latin typeface="Century Gothic"/>
                <a:cs typeface="Century Gothic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79315"/>
            <a:ext cx="7315200" cy="66824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600">
                <a:latin typeface="Century Gothic"/>
                <a:cs typeface="Century Gothic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06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>
                <a:solidFill>
                  <a:srgbClr val="FFFFFF"/>
                </a:solidFill>
              </a:defRPr>
            </a:lvl1pPr>
          </a:lstStyle>
          <a:p>
            <a:r>
              <a:rPr lang="sl-SI" dirty="0"/>
              <a:t>Click to edit Master title style</a:t>
            </a:r>
            <a:endParaRPr lang="en-US" dirty="0"/>
          </a:p>
        </p:txBody>
      </p:sp>
      <p:sp>
        <p:nvSpPr>
          <p:cNvPr id="48" name="Text Placeholder 36"/>
          <p:cNvSpPr>
            <a:spLocks noGrp="1"/>
          </p:cNvSpPr>
          <p:nvPr userDrawn="1"/>
        </p:nvSpPr>
        <p:spPr>
          <a:xfrm>
            <a:off x="1007436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49" name="Text Placeholder 37"/>
          <p:cNvSpPr>
            <a:spLocks noGrp="1"/>
          </p:cNvSpPr>
          <p:nvPr userDrawn="1"/>
        </p:nvSpPr>
        <p:spPr>
          <a:xfrm>
            <a:off x="3215681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0" name="Text Placeholder 38"/>
          <p:cNvSpPr>
            <a:spLocks noGrp="1"/>
          </p:cNvSpPr>
          <p:nvPr userDrawn="1"/>
        </p:nvSpPr>
        <p:spPr>
          <a:xfrm>
            <a:off x="5423926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1" name="Text Placeholder 39"/>
          <p:cNvSpPr>
            <a:spLocks noGrp="1"/>
          </p:cNvSpPr>
          <p:nvPr userDrawn="1"/>
        </p:nvSpPr>
        <p:spPr>
          <a:xfrm>
            <a:off x="7728182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sp>
        <p:nvSpPr>
          <p:cNvPr id="52" name="Text Placeholder 40"/>
          <p:cNvSpPr>
            <a:spLocks noGrp="1"/>
          </p:cNvSpPr>
          <p:nvPr userDrawn="1"/>
        </p:nvSpPr>
        <p:spPr>
          <a:xfrm>
            <a:off x="9936428" y="4239205"/>
            <a:ext cx="1248833" cy="19261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67"/>
          </a:p>
        </p:txBody>
      </p:sp>
      <p:cxnSp>
        <p:nvCxnSpPr>
          <p:cNvPr id="55" name="Straight Arrow Connector 54"/>
          <p:cNvCxnSpPr/>
          <p:nvPr userDrawn="1"/>
        </p:nvCxnSpPr>
        <p:spPr>
          <a:xfrm>
            <a:off x="527382" y="3855161"/>
            <a:ext cx="11137237" cy="0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 userDrawn="1"/>
        </p:nvGrpSpPr>
        <p:grpSpPr>
          <a:xfrm>
            <a:off x="4031771" y="3089913"/>
            <a:ext cx="4128459" cy="93175"/>
            <a:chOff x="3023828" y="2645885"/>
            <a:chExt cx="3096344" cy="69881"/>
          </a:xfrm>
        </p:grpSpPr>
        <p:cxnSp>
          <p:nvCxnSpPr>
            <p:cNvPr id="65" name="Straight Connector 64"/>
            <p:cNvCxnSpPr/>
            <p:nvPr userDrawn="1"/>
          </p:nvCxnSpPr>
          <p:spPr>
            <a:xfrm>
              <a:off x="3023828" y="2645885"/>
              <a:ext cx="3096344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>
              <a:off x="6120172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>
              <a:off x="3023828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 userDrawn="1"/>
        </p:nvGrpSpPr>
        <p:grpSpPr>
          <a:xfrm>
            <a:off x="527382" y="3089913"/>
            <a:ext cx="3360373" cy="93175"/>
            <a:chOff x="395536" y="2645885"/>
            <a:chExt cx="2520280" cy="69881"/>
          </a:xfrm>
        </p:grpSpPr>
        <p:cxnSp>
          <p:nvCxnSpPr>
            <p:cNvPr id="62" name="Straight Connector 61"/>
            <p:cNvCxnSpPr/>
            <p:nvPr userDrawn="1"/>
          </p:nvCxnSpPr>
          <p:spPr>
            <a:xfrm>
              <a:off x="395536" y="2645885"/>
              <a:ext cx="252028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>
              <a:off x="2915816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>
              <a:off x="395536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 userDrawn="1"/>
        </p:nvGrpSpPr>
        <p:grpSpPr>
          <a:xfrm>
            <a:off x="8304246" y="3089913"/>
            <a:ext cx="3360373" cy="93175"/>
            <a:chOff x="6228184" y="2645885"/>
            <a:chExt cx="2520280" cy="69881"/>
          </a:xfrm>
        </p:grpSpPr>
        <p:cxnSp>
          <p:nvCxnSpPr>
            <p:cNvPr id="59" name="Straight Connector 58"/>
            <p:cNvCxnSpPr/>
            <p:nvPr userDrawn="1"/>
          </p:nvCxnSpPr>
          <p:spPr>
            <a:xfrm>
              <a:off x="6228184" y="2645885"/>
              <a:ext cx="252028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>
              <a:off x="6228184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>
              <a:off x="8748464" y="2645885"/>
              <a:ext cx="0" cy="6988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 Placeholder 36"/>
          <p:cNvSpPr>
            <a:spLocks noGrp="1"/>
          </p:cNvSpPr>
          <p:nvPr>
            <p:ph type="body" sz="quarter" idx="15"/>
          </p:nvPr>
        </p:nvSpPr>
        <p:spPr>
          <a:xfrm>
            <a:off x="1007436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1" name="Text Placeholder 37"/>
          <p:cNvSpPr>
            <a:spLocks noGrp="1"/>
          </p:cNvSpPr>
          <p:nvPr>
            <p:ph type="body" sz="quarter" idx="16"/>
          </p:nvPr>
        </p:nvSpPr>
        <p:spPr>
          <a:xfrm>
            <a:off x="3215681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2" name="Text Placeholder 38"/>
          <p:cNvSpPr>
            <a:spLocks noGrp="1"/>
          </p:cNvSpPr>
          <p:nvPr>
            <p:ph type="body" sz="quarter" idx="17"/>
          </p:nvPr>
        </p:nvSpPr>
        <p:spPr>
          <a:xfrm>
            <a:off x="5423926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3" name="Text Placeholder 39"/>
          <p:cNvSpPr>
            <a:spLocks noGrp="1"/>
          </p:cNvSpPr>
          <p:nvPr>
            <p:ph type="body" sz="quarter" idx="18"/>
          </p:nvPr>
        </p:nvSpPr>
        <p:spPr>
          <a:xfrm>
            <a:off x="7728182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4" name="Text Placeholder 40"/>
          <p:cNvSpPr>
            <a:spLocks noGrp="1"/>
          </p:cNvSpPr>
          <p:nvPr>
            <p:ph type="body" sz="quarter" idx="19"/>
          </p:nvPr>
        </p:nvSpPr>
        <p:spPr>
          <a:xfrm>
            <a:off x="9936428" y="4677140"/>
            <a:ext cx="1248833" cy="192617"/>
          </a:xfrm>
        </p:spPr>
        <p:txBody>
          <a:bodyPr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5" name="Text Placeholder 35"/>
          <p:cNvSpPr>
            <a:spLocks noGrp="1"/>
          </p:cNvSpPr>
          <p:nvPr>
            <p:ph type="body" sz="quarter" idx="12"/>
          </p:nvPr>
        </p:nvSpPr>
        <p:spPr>
          <a:xfrm>
            <a:off x="5184000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6" name="Text Placeholder 41"/>
          <p:cNvSpPr>
            <a:spLocks noGrp="1"/>
          </p:cNvSpPr>
          <p:nvPr>
            <p:ph type="body" sz="quarter" idx="20"/>
          </p:nvPr>
        </p:nvSpPr>
        <p:spPr>
          <a:xfrm>
            <a:off x="1498667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7" name="Text Placeholder 42"/>
          <p:cNvSpPr>
            <a:spLocks noGrp="1"/>
          </p:cNvSpPr>
          <p:nvPr>
            <p:ph type="body" sz="quarter" idx="21"/>
          </p:nvPr>
        </p:nvSpPr>
        <p:spPr>
          <a:xfrm>
            <a:off x="9072331" y="2553934"/>
            <a:ext cx="1824000" cy="192617"/>
          </a:xfrm>
        </p:spPr>
        <p:txBody>
          <a:bodyPr>
            <a:noAutofit/>
          </a:bodyPr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1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sl-SI" dirty="0"/>
              <a:t>Click to edit Master title style</a:t>
            </a:r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609600" y="1599259"/>
            <a:ext cx="10972800" cy="459081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/>
        </p:nvGraphicFramePr>
        <p:xfrm>
          <a:off x="609600" y="1693328"/>
          <a:ext cx="10972800" cy="449674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457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87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609600" y="1617134"/>
            <a:ext cx="10972800" cy="47053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421481" y="1636184"/>
            <a:ext cx="7160919" cy="4705349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/>
          <p:nvPr userDrawn="1"/>
        </p:nvGraphicFramePr>
        <p:xfrm>
          <a:off x="4421482" y="1636184"/>
          <a:ext cx="7160917" cy="470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609601" y="1636184"/>
            <a:ext cx="3511551" cy="4705349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  <a:lvl2pPr marL="609585" indent="0">
              <a:buFontTx/>
              <a:buNone/>
              <a:defRPr sz="1600"/>
            </a:lvl2pPr>
            <a:lvl3pPr marL="1219170" indent="0">
              <a:buFontTx/>
              <a:buNone/>
              <a:defRPr sz="1600"/>
            </a:lvl3pPr>
            <a:lvl4pPr marL="1828754" indent="0">
              <a:buFontTx/>
              <a:buNone/>
              <a:defRPr sz="1600"/>
            </a:lvl4pPr>
            <a:lvl5pPr marL="2438339" indent="0">
              <a:buFontTx/>
              <a:buNone/>
              <a:defRPr sz="1600"/>
            </a:lvl5pPr>
          </a:lstStyle>
          <a:p>
            <a:pPr lvl="0"/>
            <a:r>
              <a:rPr lang="sl-SI" dirty="0"/>
              <a:t>Click to edit Master text styles</a:t>
            </a:r>
          </a:p>
          <a:p>
            <a:pPr lvl="1"/>
            <a:r>
              <a:rPr lang="sl-SI" dirty="0"/>
              <a:t>Second level</a:t>
            </a:r>
          </a:p>
          <a:p>
            <a:pPr lvl="2"/>
            <a:r>
              <a:rPr lang="sl-SI" dirty="0"/>
              <a:t>Third level</a:t>
            </a:r>
          </a:p>
          <a:p>
            <a:pPr lvl="3"/>
            <a:r>
              <a:rPr lang="sl-SI" dirty="0"/>
              <a:t>Fourth level</a:t>
            </a:r>
          </a:p>
          <a:p>
            <a:pPr lvl="4"/>
            <a:r>
              <a:rPr lang="sl-SI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4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6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2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5" r:id="rId16"/>
    <p:sldLayoutId id="2147483699" r:id="rId17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4267" b="1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fccc.int/NDCRE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www.cdp.net/en/responses" TargetMode="External"/><Relationship Id="rId4" Type="http://schemas.openxmlformats.org/officeDocument/2006/relationships/hyperlink" Target="https://sciencebasedtargets.org/companies-taking-action#dashboar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limate-adapt.eea.europa.eu/en/metadata/publications/climate-change-risk-assessment-energy" TargetMode="External"/><Relationship Id="rId3" Type="http://schemas.openxmlformats.org/officeDocument/2006/relationships/hyperlink" Target="https://sciencebasedtargets.org/sectors" TargetMode="External"/><Relationship Id="rId7" Type="http://schemas.openxmlformats.org/officeDocument/2006/relationships/hyperlink" Target="https://unfccc.int/NC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unfccc.int/non-annex-I-NCs" TargetMode="External"/><Relationship Id="rId5" Type="http://schemas.openxmlformats.org/officeDocument/2006/relationships/hyperlink" Target="https://unfccc.int/sites/default/files/resource/Milestones.pdf" TargetMode="External"/><Relationship Id="rId4" Type="http://schemas.openxmlformats.org/officeDocument/2006/relationships/hyperlink" Target="https://www.netzerosteelpathwayprojec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B0DEC-AF00-0B47-4760-1C26CFEB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7551"/>
            <a:ext cx="10972800" cy="1143000"/>
          </a:xfrm>
        </p:spPr>
        <p:txBody>
          <a:bodyPr/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Group Assignment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A3776-E7A9-305D-F38C-C18551EAA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3429000"/>
            <a:ext cx="10972800" cy="170905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resentation and critical review of the country/ region/ corporate green transition/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carbon or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decarbonization strategy</a:t>
            </a:r>
            <a:endParaRPr lang="en-GB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71081D-0D42-F5DE-1013-6CA66236F2D0}"/>
              </a:ext>
            </a:extLst>
          </p:cNvPr>
          <p:cNvSpPr txBox="1"/>
          <p:nvPr/>
        </p:nvSpPr>
        <p:spPr>
          <a:xfrm>
            <a:off x="609600" y="468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Green Transition from International and European Perspective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05708A-6C6F-4C90-B642-6888B73F2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0" y="335643"/>
            <a:ext cx="1828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7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Task at hand:</a:t>
            </a:r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581466" y="1492507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5621ED3-F24E-81EC-4228-F0AE9B5A766F}"/>
              </a:ext>
            </a:extLst>
          </p:cNvPr>
          <p:cNvSpPr txBox="1"/>
          <p:nvPr/>
        </p:nvSpPr>
        <p:spPr>
          <a:xfrm>
            <a:off x="581466" y="1686296"/>
            <a:ext cx="10771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S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By a group of two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Select any country, region, municipality of  company with publicly available NDC, green transition or climate/ decarbonisation strategy/ report and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K" sz="2400" dirty="0"/>
              <a:t>Where to look for 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Natiional Determined Contribution Rergister -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https://unfccc.int/NDCREG</a:t>
            </a:r>
            <a:endParaRPr lang="en-SK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SBTi: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https://sciencebasedtargets.org/companies-taking-action#dashboard</a:t>
            </a:r>
            <a:r>
              <a:rPr lang="en-SK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SK" sz="2400" dirty="0"/>
              <a:t>(2,199 companies with approved targets)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SK" sz="2400" dirty="0"/>
              <a:t>CDP: 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https://www.cdp.net/en/responses</a:t>
            </a: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/>
              <a:t>(sign-in required, free)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44375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structure (max 10 slides, 15 minutes):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B02F-DAEA-46B4-88D2-401EBEAF1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29" y="1165783"/>
            <a:ext cx="11053177" cy="4189979"/>
          </a:xfrm>
        </p:spPr>
        <p:txBody>
          <a:bodyPr>
            <a:noAutofit/>
          </a:bodyPr>
          <a:lstStyle/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information about the country, region, company including: geography, size, areas of business activities, GHG emission profile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 of GHG emissions, size of carbon footprint per scope and categories, proposed targets/ measures, monitoring system</a:t>
            </a:r>
          </a:p>
          <a:p>
            <a:pPr marL="342900" indent="-342900">
              <a:buFont typeface="+mj-lt"/>
              <a:buAutoNum type="arabi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Benchmarking: comparison of country commitments or companies’ relevant KPIs with other countries or companies in the same geography, typology, sector and other industry benchmarks</a:t>
            </a:r>
          </a:p>
          <a:p>
            <a:pPr marL="342900" indent="-342900">
              <a:buFont typeface="+mj-lt"/>
              <a:buAutoNum type="arabi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 review of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relevance, completeness, consistency, transparency and accuracy of the strategy and recommendations for improvement, assessing all or some of the areas mentioned below under items 5-7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/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494384" y="1251876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34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5AABC-B8D2-4CA0-B9FC-1D62D0F7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9" y="417562"/>
            <a:ext cx="10972800" cy="63514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structure (max 10 slides, 15 minutes):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B02F-DAEA-46B4-88D2-401EBEAF1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29" y="1165784"/>
            <a:ext cx="11053177" cy="2451214"/>
          </a:xfrm>
        </p:spPr>
        <p:txBody>
          <a:bodyPr>
            <a:noAutofit/>
          </a:bodyPr>
          <a:lstStyle/>
          <a:p>
            <a:pPr lvl="0"/>
            <a:endParaRPr lang="en-SK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en-US" sz="3000" dirty="0"/>
          </a:p>
        </p:txBody>
      </p:sp>
      <p:cxnSp>
        <p:nvCxnSpPr>
          <p:cNvPr id="7" name="Прямая соединительная линия 8">
            <a:extLst>
              <a:ext uri="{FF2B5EF4-FFF2-40B4-BE49-F238E27FC236}">
                <a16:creationId xmlns:a16="http://schemas.microsoft.com/office/drawing/2014/main" id="{071DFD38-2C2B-FB5F-E7DB-0608DB32A04E}"/>
              </a:ext>
            </a:extLst>
          </p:cNvPr>
          <p:cNvCxnSpPr>
            <a:cxnSpLocks/>
          </p:cNvCxnSpPr>
          <p:nvPr/>
        </p:nvCxnSpPr>
        <p:spPr>
          <a:xfrm flipH="1">
            <a:off x="494384" y="1251876"/>
            <a:ext cx="1120323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446550F-D1DC-9F36-6C7D-AA61973845D3}"/>
              </a:ext>
            </a:extLst>
          </p:cNvPr>
          <p:cNvSpPr txBox="1"/>
          <p:nvPr/>
        </p:nvSpPr>
        <p:spPr>
          <a:xfrm>
            <a:off x="412652" y="1337969"/>
            <a:ext cx="11053177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risks assessment: what are the material risks for the country/ company associated with climate change/ green transition based 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geography, structure of economy, 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 of its business activities and assets and their location? </a:t>
            </a:r>
          </a:p>
          <a:p>
            <a:pPr marL="457200" indent="-457200">
              <a:buFont typeface="+mj-lt"/>
              <a:buAutoNum type="arabicParenR" startAt="5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Country/ corporate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decarbonisation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targets: short-term and long-term d targets and their critical review for alignment with Paris goals (1,5 or 2C)</a:t>
            </a:r>
          </a:p>
          <a:p>
            <a:pPr marL="457200" indent="-457200">
              <a:buFont typeface="+mj-lt"/>
              <a:buAutoNum type="arabicParenR" startAt="5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 startAt="5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limate/ green transition  policies, action plans and resources: </a:t>
            </a:r>
            <a:endParaRPr lang="en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Decarbonisation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Policies and actions to reduce emissions and/or achieve net zero (regulatory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technological, organizational, compensatory actions,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Adaptation: Policies and actions to mitigate exposure to climate risks  </a:t>
            </a:r>
            <a:endParaRPr lang="en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R&amp;D and innovation </a:t>
            </a: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limate governance</a:t>
            </a:r>
          </a:p>
          <a:p>
            <a:pPr marL="742950" lvl="1" indent="-285750">
              <a:buFont typeface="+mj-lt"/>
              <a:buAutoNum type="alphaL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Financing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 startAt="5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literature/ references 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892F48C-09CA-9F42-BCDA-5C18AA7E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201580"/>
            <a:ext cx="10972800" cy="567697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GB" sz="4000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</a:rPr>
              <a:t>Other useful sources: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4D570C-DDC2-26E4-221F-A5AAB7B07D3D}"/>
              </a:ext>
            </a:extLst>
          </p:cNvPr>
          <p:cNvSpPr txBox="1"/>
          <p:nvPr/>
        </p:nvSpPr>
        <p:spPr>
          <a:xfrm>
            <a:off x="466725" y="1061376"/>
            <a:ext cx="112797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SBTi sectoral guidance on science-based target setting: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https://sciencebasedtargets.org/sectors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Sectoral net zero emission pathways (via google), e.g.: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Steel: </a:t>
            </a:r>
            <a:r>
              <a:rPr lang="en-GB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https://www.netzerosteelpathwayproject.com</a:t>
            </a:r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Fashion: </a:t>
            </a:r>
            <a:r>
              <a:rPr lang="en-GB" sz="2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https://unfccc.int/sites/default/files/resource/Milestones.pdf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Climate risk assessments: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National Communication to UNFCCC: </a:t>
            </a:r>
            <a:r>
              <a:rPr lang="en-GB" sz="2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https://unfccc.int/non-annex-I-NCs</a:t>
            </a:r>
            <a:r>
              <a:rPr lang="en-GB" sz="2400" dirty="0"/>
              <a:t> and </a:t>
            </a:r>
            <a:r>
              <a:rPr lang="en-GB" sz="2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https://unfccc.int/NC7</a:t>
            </a:r>
            <a:r>
              <a:rPr lang="en-GB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Sectoral assessments: e.g. energy </a:t>
            </a:r>
            <a:r>
              <a:rPr lang="en-GB" sz="2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https://climate-adapt.eea.europa.eu/en/metadata/publications/climate-change-risk-assessment-energy</a:t>
            </a:r>
            <a:r>
              <a:rPr lang="en-GB" sz="2400" dirty="0"/>
              <a:t> </a:t>
            </a:r>
          </a:p>
        </p:txBody>
      </p:sp>
      <p:cxnSp>
        <p:nvCxnSpPr>
          <p:cNvPr id="8" name="Прямая соединительная линия 8">
            <a:extLst>
              <a:ext uri="{FF2B5EF4-FFF2-40B4-BE49-F238E27FC236}">
                <a16:creationId xmlns:a16="http://schemas.microsoft.com/office/drawing/2014/main" id="{7D18FCD1-70D5-DDB3-6B74-D668629012C3}"/>
              </a:ext>
            </a:extLst>
          </p:cNvPr>
          <p:cNvCxnSpPr>
            <a:cxnSpLocks/>
          </p:cNvCxnSpPr>
          <p:nvPr/>
        </p:nvCxnSpPr>
        <p:spPr>
          <a:xfrm flipH="1">
            <a:off x="621506" y="904237"/>
            <a:ext cx="11279761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1953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262626"/>
      </a:dk2>
      <a:lt2>
        <a:srgbClr val="E6E6E6"/>
      </a:lt2>
      <a:accent1>
        <a:srgbClr val="E1051B"/>
      </a:accent1>
      <a:accent2>
        <a:srgbClr val="EA6C55"/>
      </a:accent2>
      <a:accent3>
        <a:srgbClr val="F39F86"/>
      </a:accent3>
      <a:accent4>
        <a:srgbClr val="FBD0C1"/>
      </a:accent4>
      <a:accent5>
        <a:srgbClr val="499FCD"/>
      </a:accent5>
      <a:accent6>
        <a:srgbClr val="6EB661"/>
      </a:accent6>
      <a:hlink>
        <a:srgbClr val="FECC66"/>
      </a:hlink>
      <a:folHlink>
        <a:srgbClr val="D76B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108130</TotalTime>
  <Words>485</Words>
  <Application>Microsoft Macintosh PowerPoint</Application>
  <PresentationFormat>Widescreen</PresentationFormat>
  <Paragraphs>54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1_Office Theme</vt:lpstr>
      <vt:lpstr>Group Assignment </vt:lpstr>
      <vt:lpstr>Task at hand:</vt:lpstr>
      <vt:lpstr>Presentation structure (max 10 slides, 15 minutes):</vt:lpstr>
      <vt:lpstr>Presentation structure (max 10 slides, 15 minutes):</vt:lpstr>
      <vt:lpstr>Other useful sources: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Windows User</dc:creator>
  <cp:keywords/>
  <dc:description/>
  <cp:lastModifiedBy>Rastislav Vrbensky</cp:lastModifiedBy>
  <cp:revision>372</cp:revision>
  <cp:lastPrinted>2022-11-15T14:05:27Z</cp:lastPrinted>
  <dcterms:created xsi:type="dcterms:W3CDTF">2018-07-25T04:51:32Z</dcterms:created>
  <dcterms:modified xsi:type="dcterms:W3CDTF">2023-03-13T16:57:57Z</dcterms:modified>
  <cp:category/>
</cp:coreProperties>
</file>