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2"/>
    <p:sldMasterId id="2147483688" r:id="rId3"/>
    <p:sldMasterId id="2147483702" r:id="rId4"/>
  </p:sldMasterIdLst>
  <p:notesMasterIdLst>
    <p:notesMasterId r:id="rId18"/>
  </p:notesMasterIdLst>
  <p:sldIdLst>
    <p:sldId id="301" r:id="rId5"/>
    <p:sldId id="323" r:id="rId6"/>
    <p:sldId id="324" r:id="rId7"/>
    <p:sldId id="325" r:id="rId8"/>
    <p:sldId id="338" r:id="rId9"/>
    <p:sldId id="341" r:id="rId10"/>
    <p:sldId id="307" r:id="rId11"/>
    <p:sldId id="327" r:id="rId12"/>
    <p:sldId id="343" r:id="rId13"/>
    <p:sldId id="321" r:id="rId14"/>
    <p:sldId id="294" r:id="rId15"/>
    <p:sldId id="310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CC3300"/>
    <a:srgbClr val="800080"/>
    <a:srgbClr val="E06B0A"/>
    <a:srgbClr val="984807"/>
    <a:srgbClr val="983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D0210-44AC-4ECA-8F57-C6DE49B5DAF1}" v="242" dt="2023-05-01T13:03:2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88875" autoAdjust="0"/>
  </p:normalViewPr>
  <p:slideViewPr>
    <p:cSldViewPr>
      <p:cViewPr varScale="1">
        <p:scale>
          <a:sx n="63" d="100"/>
          <a:sy n="63" d="100"/>
        </p:scale>
        <p:origin x="130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2400" dirty="0"/>
            <a:t>2002</a:t>
          </a:r>
          <a:endParaRPr lang="nl-NL" sz="13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0" dirty="0"/>
            <a:t>EAW</a:t>
          </a:r>
          <a:endParaRPr lang="nl-NL" b="0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2400" dirty="0" err="1"/>
            <a:t>today</a:t>
          </a:r>
          <a:endParaRPr lang="nl-NL" sz="1300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D427950B-CF38-4CBC-9659-0F4BB2DBC3FC}" type="presOf" srcId="{BD29F86C-288A-49CE-AC4D-8FEDAAC49BB7}" destId="{94C5115D-34D4-4075-9489-89F7C8A1177C}" srcOrd="0" destOrd="0" presId="urn:microsoft.com/office/officeart/2005/8/layout/hProcess9"/>
    <dgm:cxn modelId="{1650EE3C-0A31-4D84-B672-13DAC8BF2AD8}" type="presOf" srcId="{E249C257-D107-4C18-9DC1-138AC568188B}" destId="{BF94D11B-C0FF-469F-B2EB-EC146E163857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2B47BA70-317E-4220-81B3-589D46F3B1DC}" type="presOf" srcId="{A6446DB6-F396-442E-9F0B-B670A3C34412}" destId="{183AE76A-6BC4-45B7-A578-67188A29BF57}" srcOrd="0" destOrd="0" presId="urn:microsoft.com/office/officeart/2005/8/layout/hProcess9"/>
    <dgm:cxn modelId="{329053B9-D39E-4207-9915-87E3A11F6BC5}" type="presOf" srcId="{6AA5899C-820D-4C95-AC70-331AEEEE3FA8}" destId="{152B8A83-4855-4078-A71A-6B3FF177CBAB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C944CF0C-4B5C-4D3C-85ED-0FB22AC7CF91}" type="presParOf" srcId="{183AE76A-6BC4-45B7-A578-67188A29BF57}" destId="{71318EDB-9A13-48FA-847E-0B082D9525FB}" srcOrd="0" destOrd="0" presId="urn:microsoft.com/office/officeart/2005/8/layout/hProcess9"/>
    <dgm:cxn modelId="{796DA309-6E5C-434C-8291-677DA86829B7}" type="presParOf" srcId="{183AE76A-6BC4-45B7-A578-67188A29BF57}" destId="{A72B1ADC-5B95-4967-9543-128AB0951E9F}" srcOrd="1" destOrd="0" presId="urn:microsoft.com/office/officeart/2005/8/layout/hProcess9"/>
    <dgm:cxn modelId="{B716EAE3-40BC-4D4C-9BA3-C42F4BDFA72D}" type="presParOf" srcId="{A72B1ADC-5B95-4967-9543-128AB0951E9F}" destId="{BF94D11B-C0FF-469F-B2EB-EC146E163857}" srcOrd="0" destOrd="0" presId="urn:microsoft.com/office/officeart/2005/8/layout/hProcess9"/>
    <dgm:cxn modelId="{335F1A41-437C-4086-AB77-6BEF12C19685}" type="presParOf" srcId="{A72B1ADC-5B95-4967-9543-128AB0951E9F}" destId="{B5A486C3-E7FD-4A1E-B2F5-9D5FF3524534}" srcOrd="1" destOrd="0" presId="urn:microsoft.com/office/officeart/2005/8/layout/hProcess9"/>
    <dgm:cxn modelId="{2EFD9D60-A77D-46A6-AC0F-A7C2A03A6836}" type="presParOf" srcId="{A72B1ADC-5B95-4967-9543-128AB0951E9F}" destId="{152B8A83-4855-4078-A71A-6B3FF177CBAB}" srcOrd="2" destOrd="0" presId="urn:microsoft.com/office/officeart/2005/8/layout/hProcess9"/>
    <dgm:cxn modelId="{B7119085-1A7E-4FC5-844D-C6DB59AE4754}" type="presParOf" srcId="{A72B1ADC-5B95-4967-9543-128AB0951E9F}" destId="{5A2AA2F0-6F21-4332-A97D-3B1ACD76EFC9}" srcOrd="3" destOrd="0" presId="urn:microsoft.com/office/officeart/2005/8/layout/hProcess9"/>
    <dgm:cxn modelId="{3AD4648D-6A83-4C17-AB36-698BB3A5DB96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en-GB" b="1"/>
            <a:t>EPP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556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EFB93195-EB6D-4162-BD08-EEFDA351D0B2}" type="presOf" srcId="{A6446DB6-F396-442E-9F0B-B670A3C34412}" destId="{183AE76A-6BC4-45B7-A578-67188A29BF57}" srcOrd="0" destOrd="0" presId="urn:microsoft.com/office/officeart/2005/8/layout/hProcess9"/>
    <dgm:cxn modelId="{66CD97AB-ED45-4557-A68E-3DCFCD2934BB}" type="presOf" srcId="{6AA5899C-820D-4C95-AC70-331AEEEE3FA8}" destId="{152B8A83-4855-4078-A71A-6B3FF177CBAB}" srcOrd="0" destOrd="0" presId="urn:microsoft.com/office/officeart/2005/8/layout/hProcess9"/>
    <dgm:cxn modelId="{54B96671-101E-44CA-9C77-334C30926F13}" type="presParOf" srcId="{183AE76A-6BC4-45B7-A578-67188A29BF57}" destId="{71318EDB-9A13-48FA-847E-0B082D9525FB}" srcOrd="0" destOrd="0" presId="urn:microsoft.com/office/officeart/2005/8/layout/hProcess9"/>
    <dgm:cxn modelId="{FA076624-28C7-4C4A-ACF2-7A0FA1197A29}" type="presParOf" srcId="{183AE76A-6BC4-45B7-A578-67188A29BF57}" destId="{A72B1ADC-5B95-4967-9543-128AB0951E9F}" srcOrd="1" destOrd="0" presId="urn:microsoft.com/office/officeart/2005/8/layout/hProcess9"/>
    <dgm:cxn modelId="{4EAF1A38-C009-428A-9C32-EF778471D8F7}" type="presParOf" srcId="{A72B1ADC-5B95-4967-9543-128AB0951E9F}" destId="{152B8A83-4855-4078-A71A-6B3FF177CBA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en-GB" b="1" dirty="0"/>
            <a:t>Eurojust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2400" b="1" dirty="0"/>
            <a:t>2020</a:t>
          </a:r>
          <a:endParaRPr lang="nl-NL" sz="1300" b="1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556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 custLinFactX="16485" custLinFactNeighborX="100000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9F1B5D1F-B57B-4CF7-BAE2-7638E1D1D177}" type="presOf" srcId="{A6446DB6-F396-442E-9F0B-B670A3C34412}" destId="{183AE76A-6BC4-45B7-A578-67188A29BF57}" srcOrd="0" destOrd="0" presId="urn:microsoft.com/office/officeart/2005/8/layout/hProcess9"/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CA595550-2F7F-4C50-9EB6-F4A2BAAC6DA6}" type="presOf" srcId="{6AA5899C-820D-4C95-AC70-331AEEEE3FA8}" destId="{152B8A83-4855-4078-A71A-6B3FF177CBAB}" srcOrd="0" destOrd="0" presId="urn:microsoft.com/office/officeart/2005/8/layout/hProcess9"/>
    <dgm:cxn modelId="{87FDEC9A-1270-42A9-AF36-9188A290B45C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798BA2C2-153F-40E4-8BBF-8E7B951133F6}" type="presParOf" srcId="{183AE76A-6BC4-45B7-A578-67188A29BF57}" destId="{71318EDB-9A13-48FA-847E-0B082D9525FB}" srcOrd="0" destOrd="0" presId="urn:microsoft.com/office/officeart/2005/8/layout/hProcess9"/>
    <dgm:cxn modelId="{D9EDCEB6-8333-4C08-80E0-85D23CEAC288}" type="presParOf" srcId="{183AE76A-6BC4-45B7-A578-67188A29BF57}" destId="{A72B1ADC-5B95-4967-9543-128AB0951E9F}" srcOrd="1" destOrd="0" presId="urn:microsoft.com/office/officeart/2005/8/layout/hProcess9"/>
    <dgm:cxn modelId="{A0EF9D6A-0E0D-47B2-B1F1-13430CFFF264}" type="presParOf" srcId="{A72B1ADC-5B95-4967-9543-128AB0951E9F}" destId="{152B8A83-4855-4078-A71A-6B3FF177CBAB}" srcOrd="0" destOrd="0" presId="urn:microsoft.com/office/officeart/2005/8/layout/hProcess9"/>
    <dgm:cxn modelId="{10A40982-5956-4AB3-91CC-991C0AC23A85}" type="presParOf" srcId="{A72B1ADC-5B95-4967-9543-128AB0951E9F}" destId="{5A2AA2F0-6F21-4332-A97D-3B1ACD76EFC9}" srcOrd="1" destOrd="0" presId="urn:microsoft.com/office/officeart/2005/8/layout/hProcess9"/>
    <dgm:cxn modelId="{ECE52CC6-380C-423A-AD71-2BD170D79DFF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600" dirty="0"/>
            <a:t>1998</a:t>
          </a:r>
          <a:endParaRPr lang="nl-NL" sz="12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dirty="0"/>
            <a:t>EJN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1600" dirty="0"/>
            <a:t>2002</a:t>
          </a:r>
          <a:endParaRPr lang="nl-NL" sz="1300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556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021D6C3A-E3AA-4D2A-8120-3F75A8D9B7C4}" type="presOf" srcId="{6AA5899C-820D-4C95-AC70-331AEEEE3FA8}" destId="{152B8A83-4855-4078-A71A-6B3FF177CBAB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7C9306C9-5242-495B-94DA-4A76A8514016}" type="presOf" srcId="{A6446DB6-F396-442E-9F0B-B670A3C34412}" destId="{183AE76A-6BC4-45B7-A578-67188A29BF57}" srcOrd="0" destOrd="0" presId="urn:microsoft.com/office/officeart/2005/8/layout/hProcess9"/>
    <dgm:cxn modelId="{F4A493CC-B4FD-412C-B9A2-CBA9ECDA8512}" type="presOf" srcId="{E249C257-D107-4C18-9DC1-138AC568188B}" destId="{BF94D11B-C0FF-469F-B2EB-EC146E163857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3D3370D4-7C62-4E06-A1F7-A375338F392E}" type="presOf" srcId="{BD29F86C-288A-49CE-AC4D-8FEDAAC49BB7}" destId="{94C5115D-34D4-4075-9489-89F7C8A1177C}" srcOrd="0" destOrd="0" presId="urn:microsoft.com/office/officeart/2005/8/layout/hProcess9"/>
    <dgm:cxn modelId="{CFF285E7-CB55-44ED-9134-ABFDBBE737CB}" type="presParOf" srcId="{183AE76A-6BC4-45B7-A578-67188A29BF57}" destId="{71318EDB-9A13-48FA-847E-0B082D9525FB}" srcOrd="0" destOrd="0" presId="urn:microsoft.com/office/officeart/2005/8/layout/hProcess9"/>
    <dgm:cxn modelId="{603575DB-DBCD-42EC-8F36-09B1DFA9B6DE}" type="presParOf" srcId="{183AE76A-6BC4-45B7-A578-67188A29BF57}" destId="{A72B1ADC-5B95-4967-9543-128AB0951E9F}" srcOrd="1" destOrd="0" presId="urn:microsoft.com/office/officeart/2005/8/layout/hProcess9"/>
    <dgm:cxn modelId="{A8379C2E-A313-479B-B730-E20866660748}" type="presParOf" srcId="{A72B1ADC-5B95-4967-9543-128AB0951E9F}" destId="{BF94D11B-C0FF-469F-B2EB-EC146E163857}" srcOrd="0" destOrd="0" presId="urn:microsoft.com/office/officeart/2005/8/layout/hProcess9"/>
    <dgm:cxn modelId="{17821291-A185-4200-BAC6-871EFD089016}" type="presParOf" srcId="{A72B1ADC-5B95-4967-9543-128AB0951E9F}" destId="{B5A486C3-E7FD-4A1E-B2F5-9D5FF3524534}" srcOrd="1" destOrd="0" presId="urn:microsoft.com/office/officeart/2005/8/layout/hProcess9"/>
    <dgm:cxn modelId="{9EBED3FE-9446-425E-9BBB-C073047CD71E}" type="presParOf" srcId="{A72B1ADC-5B95-4967-9543-128AB0951E9F}" destId="{152B8A83-4855-4078-A71A-6B3FF177CBAB}" srcOrd="2" destOrd="0" presId="urn:microsoft.com/office/officeart/2005/8/layout/hProcess9"/>
    <dgm:cxn modelId="{9DD3B1D9-EDEB-41A3-8ACE-B94A7A6DE23C}" type="presParOf" srcId="{A72B1ADC-5B95-4967-9543-128AB0951E9F}" destId="{5A2AA2F0-6F21-4332-A97D-3B1ACD76EFC9}" srcOrd="3" destOrd="0" presId="urn:microsoft.com/office/officeart/2005/8/layout/hProcess9"/>
    <dgm:cxn modelId="{FCF3D8AA-45B3-4D96-81D8-C1E4027A2226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6022" y="0"/>
          <a:ext cx="4375854" cy="17008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72897" y="510242"/>
          <a:ext cx="1544419" cy="680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2002</a:t>
          </a:r>
          <a:endParaRPr lang="nl-NL" sz="1300" kern="1200" dirty="0"/>
        </a:p>
      </dsp:txBody>
      <dsp:txXfrm>
        <a:off x="299072" y="609873"/>
        <a:ext cx="1092069" cy="481061"/>
      </dsp:txXfrm>
    </dsp:sp>
    <dsp:sp modelId="{152B8A83-4855-4078-A71A-6B3FF177CBAB}">
      <dsp:nvSpPr>
        <dsp:cNvPr id="0" name=""/>
        <dsp:cNvSpPr/>
      </dsp:nvSpPr>
      <dsp:spPr>
        <a:xfrm>
          <a:off x="1801822" y="510242"/>
          <a:ext cx="1544419" cy="680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/>
            <a:t>EAW</a:t>
          </a:r>
          <a:endParaRPr lang="nl-NL" sz="2800" b="0" kern="1200" dirty="0"/>
        </a:p>
      </dsp:txBody>
      <dsp:txXfrm>
        <a:off x="1835033" y="543453"/>
        <a:ext cx="1477997" cy="613901"/>
      </dsp:txXfrm>
    </dsp:sp>
    <dsp:sp modelId="{94C5115D-34D4-4075-9489-89F7C8A1177C}">
      <dsp:nvSpPr>
        <dsp:cNvPr id="0" name=""/>
        <dsp:cNvSpPr/>
      </dsp:nvSpPr>
      <dsp:spPr>
        <a:xfrm>
          <a:off x="3530747" y="510242"/>
          <a:ext cx="1544419" cy="680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today</a:t>
          </a:r>
          <a:endParaRPr lang="nl-NL" sz="1300" kern="1200" dirty="0"/>
        </a:p>
      </dsp:txBody>
      <dsp:txXfrm>
        <a:off x="3756922" y="609873"/>
        <a:ext cx="1092069" cy="481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03923" y="0"/>
          <a:ext cx="2914682" cy="12961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1200163" y="388843"/>
          <a:ext cx="1028711" cy="51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EPP</a:t>
          </a:r>
          <a:endParaRPr lang="nl-NL" sz="2100" kern="1200" dirty="0"/>
        </a:p>
      </dsp:txBody>
      <dsp:txXfrm>
        <a:off x="1225472" y="414152"/>
        <a:ext cx="978093" cy="467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03923" y="0"/>
          <a:ext cx="2914682" cy="12961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493970" y="388843"/>
          <a:ext cx="1178731" cy="51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Eurojust</a:t>
          </a:r>
          <a:endParaRPr lang="nl-NL" sz="2100" kern="1200" dirty="0"/>
        </a:p>
      </dsp:txBody>
      <dsp:txXfrm>
        <a:off x="519279" y="414152"/>
        <a:ext cx="1128113" cy="467839"/>
      </dsp:txXfrm>
    </dsp:sp>
    <dsp:sp modelId="{94C5115D-34D4-4075-9489-89F7C8A1177C}">
      <dsp:nvSpPr>
        <dsp:cNvPr id="0" name=""/>
        <dsp:cNvSpPr/>
      </dsp:nvSpPr>
      <dsp:spPr>
        <a:xfrm>
          <a:off x="2034282" y="388843"/>
          <a:ext cx="1178731" cy="51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/>
            <a:t>2020</a:t>
          </a:r>
          <a:endParaRPr lang="nl-NL" sz="1300" b="1" kern="1200" dirty="0"/>
        </a:p>
      </dsp:txBody>
      <dsp:txXfrm>
        <a:off x="2206903" y="464769"/>
        <a:ext cx="833489" cy="366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03923" y="0"/>
          <a:ext cx="2914682" cy="12961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67977" y="388843"/>
          <a:ext cx="1028711" cy="51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1998</a:t>
          </a:r>
          <a:endParaRPr lang="nl-NL" sz="1200" kern="1200" dirty="0"/>
        </a:p>
      </dsp:txBody>
      <dsp:txXfrm>
        <a:off x="218628" y="464769"/>
        <a:ext cx="727409" cy="366605"/>
      </dsp:txXfrm>
    </dsp:sp>
    <dsp:sp modelId="{152B8A83-4855-4078-A71A-6B3FF177CBAB}">
      <dsp:nvSpPr>
        <dsp:cNvPr id="0" name=""/>
        <dsp:cNvSpPr/>
      </dsp:nvSpPr>
      <dsp:spPr>
        <a:xfrm>
          <a:off x="1200163" y="388843"/>
          <a:ext cx="1028711" cy="51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EJN</a:t>
          </a:r>
          <a:endParaRPr lang="nl-NL" sz="2100" kern="1200" dirty="0"/>
        </a:p>
      </dsp:txBody>
      <dsp:txXfrm>
        <a:off x="1225472" y="414152"/>
        <a:ext cx="978093" cy="467839"/>
      </dsp:txXfrm>
    </dsp:sp>
    <dsp:sp modelId="{94C5115D-34D4-4075-9489-89F7C8A1177C}">
      <dsp:nvSpPr>
        <dsp:cNvPr id="0" name=""/>
        <dsp:cNvSpPr/>
      </dsp:nvSpPr>
      <dsp:spPr>
        <a:xfrm>
          <a:off x="2332348" y="388843"/>
          <a:ext cx="1028711" cy="51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2002</a:t>
          </a:r>
          <a:endParaRPr lang="nl-NL" sz="1300" kern="1200" dirty="0"/>
        </a:p>
      </dsp:txBody>
      <dsp:txXfrm>
        <a:off x="2482999" y="464769"/>
        <a:ext cx="727409" cy="36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3757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69036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7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2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6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6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94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04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73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8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99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1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0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46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37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08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916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02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0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6427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2560-9FE6-4C11-A38F-3EEA13F9961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2-5-2023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6131-E64D-4105-9331-4816AEAF8BD3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107394" y="1066799"/>
            <a:ext cx="48768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Justice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&amp; Home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Affairs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1" t="314" r="9226" b="314"/>
          <a:stretch/>
        </p:blipFill>
        <p:spPr>
          <a:xfrm>
            <a:off x="611560" y="1"/>
            <a:ext cx="1430745" cy="2060848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4046344" y="2159706"/>
            <a:ext cx="448609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3600" i="1" dirty="0" err="1">
                <a:solidFill>
                  <a:prstClr val="white"/>
                </a:solidFill>
                <a:cs typeface="Arial" pitchFamily="34" charset="0"/>
              </a:rPr>
              <a:t>Justice</a:t>
            </a:r>
            <a:r>
              <a:rPr lang="nl-NL" sz="3600" i="1" dirty="0">
                <a:solidFill>
                  <a:prstClr val="white"/>
                </a:solidFill>
                <a:cs typeface="Arial" pitchFamily="34" charset="0"/>
              </a:rPr>
              <a:t> Cooperation in </a:t>
            </a:r>
            <a:r>
              <a:rPr lang="nl-NL" sz="3600" i="1" dirty="0" err="1">
                <a:solidFill>
                  <a:prstClr val="white"/>
                </a:solidFill>
                <a:cs typeface="Arial" pitchFamily="34" charset="0"/>
              </a:rPr>
              <a:t>the</a:t>
            </a:r>
            <a:r>
              <a:rPr lang="nl-NL" sz="3600" i="1" dirty="0">
                <a:solidFill>
                  <a:prstClr val="white"/>
                </a:solidFill>
                <a:cs typeface="Arial" pitchFamily="34" charset="0"/>
              </a:rPr>
              <a:t> EU</a:t>
            </a:r>
            <a:endParaRPr lang="nl-NL" sz="28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 rot="19830711">
            <a:off x="2497619" y="4842444"/>
            <a:ext cx="181696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European Public </a:t>
            </a:r>
            <a:r>
              <a:rPr lang="nl-NL" dirty="0" err="1">
                <a:solidFill>
                  <a:prstClr val="white"/>
                </a:solidFill>
              </a:rPr>
              <a:t>Prosecutor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 rot="1192957">
            <a:off x="6800581" y="4790572"/>
            <a:ext cx="1816968" cy="923330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European </a:t>
            </a:r>
            <a:r>
              <a:rPr lang="nl-NL" dirty="0" err="1">
                <a:solidFill>
                  <a:prstClr val="white"/>
                </a:solidFill>
              </a:rPr>
              <a:t>Investigation</a:t>
            </a:r>
            <a:r>
              <a:rPr lang="nl-NL" dirty="0">
                <a:solidFill>
                  <a:prstClr val="white"/>
                </a:solidFill>
              </a:rPr>
              <a:t> Order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87155" y="4797152"/>
            <a:ext cx="1929061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>
                <a:solidFill>
                  <a:prstClr val="white"/>
                </a:solidFill>
              </a:rPr>
              <a:t>Principle</a:t>
            </a:r>
            <a:r>
              <a:rPr lang="nl-NL" dirty="0">
                <a:solidFill>
                  <a:prstClr val="white"/>
                </a:solidFill>
              </a:rPr>
              <a:t> of </a:t>
            </a:r>
            <a:r>
              <a:rPr lang="nl-NL" dirty="0" err="1">
                <a:solidFill>
                  <a:prstClr val="white"/>
                </a:solidFill>
              </a:rPr>
              <a:t>mutual</a:t>
            </a:r>
            <a:r>
              <a:rPr lang="nl-NL" dirty="0">
                <a:solidFill>
                  <a:prstClr val="white"/>
                </a:solidFill>
              </a:rPr>
              <a:t> </a:t>
            </a:r>
            <a:r>
              <a:rPr lang="nl-NL" dirty="0" err="1">
                <a:solidFill>
                  <a:prstClr val="white"/>
                </a:solidFill>
              </a:rPr>
              <a:t>recognition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 rot="1192957">
            <a:off x="2386341" y="5892719"/>
            <a:ext cx="1816968" cy="64633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European </a:t>
            </a:r>
            <a:r>
              <a:rPr lang="nl-NL" dirty="0" err="1">
                <a:solidFill>
                  <a:prstClr val="white"/>
                </a:solidFill>
              </a:rPr>
              <a:t>Judicial</a:t>
            </a:r>
            <a:r>
              <a:rPr lang="nl-NL" dirty="0">
                <a:solidFill>
                  <a:prstClr val="white"/>
                </a:solidFill>
              </a:rPr>
              <a:t> Network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88556" y="4839959"/>
            <a:ext cx="1816968" cy="369332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Eurojust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084168" y="5949280"/>
            <a:ext cx="1816968" cy="646331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European </a:t>
            </a:r>
            <a:r>
              <a:rPr lang="nl-NL" dirty="0" err="1">
                <a:solidFill>
                  <a:prstClr val="white"/>
                </a:solidFill>
              </a:rPr>
              <a:t>Freezing</a:t>
            </a:r>
            <a:r>
              <a:rPr lang="nl-NL" dirty="0">
                <a:solidFill>
                  <a:prstClr val="white"/>
                </a:solidFill>
              </a:rPr>
              <a:t> order</a:t>
            </a:r>
          </a:p>
        </p:txBody>
      </p:sp>
      <p:sp>
        <p:nvSpPr>
          <p:cNvPr id="18" name="Tekstvak 17"/>
          <p:cNvSpPr txBox="1"/>
          <p:nvPr/>
        </p:nvSpPr>
        <p:spPr>
          <a:xfrm rot="19681274">
            <a:off x="202948" y="5678731"/>
            <a:ext cx="1929061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European Arrest Warrant</a:t>
            </a:r>
          </a:p>
        </p:txBody>
      </p:sp>
      <p:sp>
        <p:nvSpPr>
          <p:cNvPr id="14" name="Rectangle 16"/>
          <p:cNvSpPr/>
          <p:nvPr/>
        </p:nvSpPr>
        <p:spPr>
          <a:xfrm>
            <a:off x="1093864" y="4653136"/>
            <a:ext cx="7510584" cy="18464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5" indent="-1665288"/>
            <a:r>
              <a:rPr lang="en-GB" sz="2000" b="1" i="1" dirty="0">
                <a:solidFill>
                  <a:prstClr val="white"/>
                </a:solidFill>
              </a:rPr>
              <a:t>Assigned readings for this session: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prstClr val="white"/>
                </a:solidFill>
              </a:rPr>
              <a:t>Peers (2011), pp. 655-675, 855-860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en-GB" sz="2000" b="1" i="1" dirty="0" err="1">
                <a:solidFill>
                  <a:prstClr val="white"/>
                </a:solidFill>
              </a:rPr>
              <a:t>Mitsilegas</a:t>
            </a:r>
            <a:r>
              <a:rPr lang="en-GB" sz="2000" b="1" i="1" dirty="0">
                <a:solidFill>
                  <a:prstClr val="white"/>
                </a:solidFill>
              </a:rPr>
              <a:t> (2008), pp. 153-169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prstClr val="white"/>
                </a:solidFill>
              </a:rPr>
              <a:t>Carrera, </a:t>
            </a:r>
            <a:r>
              <a:rPr lang="en-GB" sz="2000" b="1" i="1" dirty="0" err="1">
                <a:solidFill>
                  <a:prstClr val="white"/>
                </a:solidFill>
              </a:rPr>
              <a:t>Mitsilegas</a:t>
            </a:r>
            <a:r>
              <a:rPr lang="en-GB" sz="2000" b="1" i="1" dirty="0">
                <a:solidFill>
                  <a:prstClr val="white"/>
                </a:solidFill>
              </a:rPr>
              <a:t> &amp; Stefan (2021), pp. 8-20</a:t>
            </a:r>
          </a:p>
        </p:txBody>
      </p:sp>
    </p:spTree>
    <p:extLst>
      <p:ext uri="{BB962C8B-B14F-4D97-AF65-F5344CB8AC3E}">
        <p14:creationId xmlns:p14="http://schemas.microsoft.com/office/powerpoint/2010/main" val="2981963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1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8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8" grpId="0" animBg="1"/>
      <p:bldP spid="18" grpId="1" animBg="1"/>
      <p:bldP spid="14" grpId="0" animBg="1"/>
      <p:bldP spid="1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44" name="Tekstvak 43"/>
          <p:cNvSpPr txBox="1"/>
          <p:nvPr/>
        </p:nvSpPr>
        <p:spPr>
          <a:xfrm>
            <a:off x="547936" y="3284984"/>
            <a:ext cx="2760935" cy="1138773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prstClr val="white"/>
                </a:solidFill>
              </a:rPr>
              <a:t>created by Council Decision 2002/187/JHA (2002); amen-</a:t>
            </a:r>
            <a:r>
              <a:rPr lang="en-GB" sz="1700" dirty="0" err="1">
                <a:solidFill>
                  <a:prstClr val="white"/>
                </a:solidFill>
              </a:rPr>
              <a:t>ded</a:t>
            </a:r>
            <a:r>
              <a:rPr lang="en-GB" sz="1700" dirty="0">
                <a:solidFill>
                  <a:prstClr val="white"/>
                </a:solidFill>
              </a:rPr>
              <a:t> by Council Decision 2009/426/JHA in 2009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403648" y="3284984"/>
            <a:ext cx="3600400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Eurojust is  considered an interim step between a network of coordinated prosecution of crimes and a centralized European prosecutor carrying out prosecution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572000" y="4850576"/>
            <a:ext cx="3456384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</a:rPr>
              <a:t>through direct bilateral contacts and information exchange (necessary for preparing EEWs, EAWs, EIOs, JITs, etc.)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95536" y="3284984"/>
            <a:ext cx="3024336" cy="1200329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white"/>
                </a:solidFill>
              </a:rPr>
              <a:t>a network composed of ‘Contact Points’ (a prosecutor or judge) designated in each member state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2339752" y="3185681"/>
            <a:ext cx="3685105" cy="1323439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prstClr val="white"/>
                </a:solidFill>
              </a:rPr>
              <a:t>So far it is OLAF (anti-fraud agency of the Commission) that  investigates fraud against EU budget, corruption and other serious misconduct against EU’s financial interests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5679" y="620688"/>
            <a:ext cx="8686800" cy="129614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>
              <a:solidFill>
                <a:prstClr val="white"/>
              </a:solidFill>
            </a:endParaRPr>
          </a:p>
        </p:txBody>
      </p:sp>
      <p:grpSp>
        <p:nvGrpSpPr>
          <p:cNvPr id="41" name="Groep 40"/>
          <p:cNvGrpSpPr/>
          <p:nvPr/>
        </p:nvGrpSpPr>
        <p:grpSpPr>
          <a:xfrm>
            <a:off x="1259632" y="2278034"/>
            <a:ext cx="2049239" cy="646910"/>
            <a:chOff x="1610506" y="2566065"/>
            <a:chExt cx="1800210" cy="646910"/>
          </a:xfrm>
        </p:grpSpPr>
        <p:sp>
          <p:nvSpPr>
            <p:cNvPr id="42" name="TextBox 23"/>
            <p:cNvSpPr txBox="1"/>
            <p:nvPr/>
          </p:nvSpPr>
          <p:spPr>
            <a:xfrm>
              <a:off x="2234206" y="2566065"/>
              <a:ext cx="117651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Eurojust</a:t>
              </a:r>
            </a:p>
          </p:txBody>
        </p:sp>
        <p:sp>
          <p:nvSpPr>
            <p:cNvPr id="43" name="Gelijkbenige driehoek 42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2699792" y="2206026"/>
            <a:ext cx="4264866" cy="646910"/>
            <a:chOff x="1610506" y="2566065"/>
            <a:chExt cx="3746588" cy="646910"/>
          </a:xfrm>
        </p:grpSpPr>
        <p:sp>
          <p:nvSpPr>
            <p:cNvPr id="29" name="TextBox 23"/>
            <p:cNvSpPr txBox="1"/>
            <p:nvPr/>
          </p:nvSpPr>
          <p:spPr>
            <a:xfrm>
              <a:off x="2234206" y="2566065"/>
              <a:ext cx="312288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Task and role of Eurojust</a:t>
              </a:r>
            </a:p>
          </p:txBody>
        </p:sp>
        <p:sp>
          <p:nvSpPr>
            <p:cNvPr id="30" name="Gelijkbenige driehoek 29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Groep 74"/>
          <p:cNvGrpSpPr/>
          <p:nvPr/>
        </p:nvGrpSpPr>
        <p:grpSpPr>
          <a:xfrm>
            <a:off x="3764608" y="2132856"/>
            <a:ext cx="2607592" cy="646910"/>
            <a:chOff x="1610506" y="2566065"/>
            <a:chExt cx="2222430" cy="646910"/>
          </a:xfrm>
        </p:grpSpPr>
        <p:sp>
          <p:nvSpPr>
            <p:cNvPr id="76" name="TextBox 23"/>
            <p:cNvSpPr txBox="1"/>
            <p:nvPr/>
          </p:nvSpPr>
          <p:spPr>
            <a:xfrm>
              <a:off x="2107691" y="2566065"/>
              <a:ext cx="1725245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700" i="1" dirty="0">
                  <a:solidFill>
                    <a:prstClr val="white"/>
                  </a:solidFill>
                  <a:cs typeface="Arial" pitchFamily="34" charset="0"/>
                </a:rPr>
                <a:t>EPP vs. OLAF</a:t>
              </a:r>
            </a:p>
          </p:txBody>
        </p:sp>
        <p:sp>
          <p:nvSpPr>
            <p:cNvPr id="77" name="Gelijkbenige driehoek 76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1115616" y="2246347"/>
            <a:ext cx="4024064" cy="646910"/>
            <a:chOff x="1610506" y="2566065"/>
            <a:chExt cx="3429678" cy="646910"/>
          </a:xfrm>
        </p:grpSpPr>
        <p:sp>
          <p:nvSpPr>
            <p:cNvPr id="70" name="TextBox 23"/>
            <p:cNvSpPr txBox="1"/>
            <p:nvPr/>
          </p:nvSpPr>
          <p:spPr>
            <a:xfrm>
              <a:off x="2107691" y="2566065"/>
              <a:ext cx="2932493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700" i="1" dirty="0">
                  <a:solidFill>
                    <a:prstClr val="white"/>
                  </a:solidFill>
                  <a:cs typeface="Arial" pitchFamily="34" charset="0"/>
                </a:rPr>
                <a:t>EPP’s role and function</a:t>
              </a:r>
            </a:p>
          </p:txBody>
        </p:sp>
        <p:sp>
          <p:nvSpPr>
            <p:cNvPr id="71" name="Gelijkbenige driehoek 70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66" name="Groep 65"/>
          <p:cNvGrpSpPr/>
          <p:nvPr/>
        </p:nvGrpSpPr>
        <p:grpSpPr>
          <a:xfrm>
            <a:off x="3059832" y="2093947"/>
            <a:ext cx="5256583" cy="646910"/>
            <a:chOff x="1610506" y="2566065"/>
            <a:chExt cx="4480144" cy="646910"/>
          </a:xfrm>
        </p:grpSpPr>
        <p:sp>
          <p:nvSpPr>
            <p:cNvPr id="67" name="TextBox 23"/>
            <p:cNvSpPr txBox="1"/>
            <p:nvPr/>
          </p:nvSpPr>
          <p:spPr>
            <a:xfrm>
              <a:off x="2107691" y="2566065"/>
              <a:ext cx="3982959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700" i="1" dirty="0">
                  <a:solidFill>
                    <a:prstClr val="white"/>
                  </a:solidFill>
                  <a:cs typeface="Arial" pitchFamily="34" charset="0"/>
                </a:rPr>
                <a:t>EPP: European Public Prosecutor</a:t>
              </a:r>
            </a:p>
          </p:txBody>
        </p:sp>
        <p:sp>
          <p:nvSpPr>
            <p:cNvPr id="68" name="Gelijkbenige driehoek 67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3491880" y="2093947"/>
            <a:ext cx="5256583" cy="646910"/>
            <a:chOff x="1610506" y="2566065"/>
            <a:chExt cx="4480144" cy="646910"/>
          </a:xfrm>
        </p:grpSpPr>
        <p:sp>
          <p:nvSpPr>
            <p:cNvPr id="20" name="TextBox 23"/>
            <p:cNvSpPr txBox="1"/>
            <p:nvPr/>
          </p:nvSpPr>
          <p:spPr>
            <a:xfrm>
              <a:off x="2107691" y="2566065"/>
              <a:ext cx="3982959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700" i="1" dirty="0">
                  <a:solidFill>
                    <a:prstClr val="white"/>
                  </a:solidFill>
                  <a:cs typeface="Arial" pitchFamily="34" charset="0"/>
                </a:rPr>
                <a:t>EJN: European Judicial Network</a:t>
              </a:r>
            </a:p>
          </p:txBody>
        </p:sp>
        <p:sp>
          <p:nvSpPr>
            <p:cNvPr id="21" name="Gelijkbenige driehoek 20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1043608" y="2278034"/>
            <a:ext cx="5416995" cy="646910"/>
            <a:chOff x="1610506" y="2566065"/>
            <a:chExt cx="4758709" cy="646910"/>
          </a:xfrm>
        </p:grpSpPr>
        <p:sp>
          <p:nvSpPr>
            <p:cNvPr id="19" name="TextBox 23"/>
            <p:cNvSpPr txBox="1"/>
            <p:nvPr/>
          </p:nvSpPr>
          <p:spPr>
            <a:xfrm>
              <a:off x="2107692" y="2566065"/>
              <a:ext cx="426152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EJN’s Role and function</a:t>
              </a:r>
            </a:p>
          </p:txBody>
        </p:sp>
        <p:sp>
          <p:nvSpPr>
            <p:cNvPr id="4" name="Gelijkbenige driehoek 3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94731" y="118373"/>
            <a:ext cx="752574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Institutional</a:t>
            </a:r>
            <a:r>
              <a:rPr lang="nl-NL" sz="2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  <a:r>
              <a:rPr lang="nl-NL" sz="2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arrangements</a:t>
            </a:r>
            <a:r>
              <a:rPr lang="nl-NL" sz="2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in </a:t>
            </a:r>
            <a:r>
              <a:rPr lang="nl-NL" sz="2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judicial</a:t>
            </a:r>
            <a:r>
              <a:rPr lang="nl-NL" sz="2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cooperation</a:t>
            </a:r>
          </a:p>
        </p:txBody>
      </p:sp>
      <p:sp>
        <p:nvSpPr>
          <p:cNvPr id="32" name="Gelijkbenige driehoek 31"/>
          <p:cNvSpPr/>
          <p:nvPr/>
        </p:nvSpPr>
        <p:spPr>
          <a:xfrm rot="5400000">
            <a:off x="3960744" y="5707230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3" name="Gelijkbenige driehoek 22"/>
          <p:cNvSpPr/>
          <p:nvPr/>
        </p:nvSpPr>
        <p:spPr>
          <a:xfrm rot="10800000">
            <a:off x="1682514" y="4941168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4" name="Gelijkbenige driehoek 33"/>
          <p:cNvSpPr/>
          <p:nvPr/>
        </p:nvSpPr>
        <p:spPr>
          <a:xfrm rot="10800000">
            <a:off x="3914763" y="4951957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7" name="Gelijkbenige driehoek 36"/>
          <p:cNvSpPr/>
          <p:nvPr/>
        </p:nvSpPr>
        <p:spPr>
          <a:xfrm rot="5400000">
            <a:off x="4680824" y="5275182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323528" y="5589240"/>
            <a:ext cx="3391450" cy="923330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main role of ‘Contact Points’: to facilitate cross-border judicial cooperation in criminal matters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130287" y="5072117"/>
            <a:ext cx="2760935" cy="830997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prstClr val="white"/>
                </a:solidFill>
              </a:rPr>
              <a:t>advises which member state should exercise jurisdiction over cross-border offences</a:t>
            </a:r>
          </a:p>
        </p:txBody>
      </p:sp>
      <p:sp>
        <p:nvSpPr>
          <p:cNvPr id="49" name="Gelijkbenige driehoek 48"/>
          <p:cNvSpPr/>
          <p:nvPr/>
        </p:nvSpPr>
        <p:spPr>
          <a:xfrm rot="16200000">
            <a:off x="3229875" y="5275182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2" name="Gelijkbenige driehoek 51"/>
          <p:cNvSpPr/>
          <p:nvPr/>
        </p:nvSpPr>
        <p:spPr>
          <a:xfrm rot="5400000">
            <a:off x="4252297" y="4421876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graphicFrame>
        <p:nvGraphicFramePr>
          <p:cNvPr id="59" name="Diagram 58"/>
          <p:cNvGraphicFramePr/>
          <p:nvPr/>
        </p:nvGraphicFramePr>
        <p:xfrm>
          <a:off x="5868144" y="836712"/>
          <a:ext cx="342903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0" name="Diagram 39"/>
          <p:cNvGraphicFramePr/>
          <p:nvPr/>
        </p:nvGraphicFramePr>
        <p:xfrm>
          <a:off x="3015170" y="836712"/>
          <a:ext cx="342903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8" name="Diagram 37"/>
          <p:cNvGraphicFramePr/>
          <p:nvPr/>
        </p:nvGraphicFramePr>
        <p:xfrm>
          <a:off x="-9166" y="836712"/>
          <a:ext cx="342903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4" name="Tekstvak 13"/>
          <p:cNvSpPr txBox="1"/>
          <p:nvPr/>
        </p:nvSpPr>
        <p:spPr>
          <a:xfrm>
            <a:off x="2655157" y="3066638"/>
            <a:ext cx="2708932" cy="1200329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created by Joint Action 98/428/JHA (1998); amen-</a:t>
            </a:r>
            <a:r>
              <a:rPr lang="en-GB" dirty="0" err="1">
                <a:solidFill>
                  <a:prstClr val="white"/>
                </a:solidFill>
              </a:rPr>
              <a:t>ded</a:t>
            </a:r>
            <a:r>
              <a:rPr lang="en-GB" dirty="0">
                <a:solidFill>
                  <a:prstClr val="white"/>
                </a:solidFill>
              </a:rPr>
              <a:t> by Council Decision 2008/976/JHA in 2008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5612579" y="3861048"/>
            <a:ext cx="3391450" cy="2831544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its  activities are threefold: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>
                <a:solidFill>
                  <a:prstClr val="white"/>
                </a:solidFill>
              </a:rPr>
              <a:t>to coordinate national investigations and prosecutions;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>
                <a:solidFill>
                  <a:prstClr val="white"/>
                </a:solidFill>
              </a:rPr>
              <a:t>to improve cooperation between national authorities, in particular by facilitating multilateral judicial cooperation and mutual recognition;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>
                <a:solidFill>
                  <a:prstClr val="white"/>
                </a:solidFill>
              </a:rPr>
              <a:t>to support in other ways the effectiveness of national investigations and prosecutions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78" name="Gelijkbenige driehoek 83"/>
          <p:cNvSpPr/>
          <p:nvPr/>
        </p:nvSpPr>
        <p:spPr>
          <a:xfrm>
            <a:off x="6950533" y="3659072"/>
            <a:ext cx="495385" cy="481113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6" name="Tekstvak 78"/>
          <p:cNvSpPr txBox="1"/>
          <p:nvPr/>
        </p:nvSpPr>
        <p:spPr>
          <a:xfrm>
            <a:off x="4033949" y="6314021"/>
            <a:ext cx="3228885" cy="338554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prstClr val="white"/>
                </a:solidFill>
              </a:rPr>
              <a:t>EPP became operational in 2020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4427984" y="2981501"/>
            <a:ext cx="4544888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Currently, the idea is to extend  its competence also to combating terrorism. 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671432" y="4262729"/>
            <a:ext cx="3264991" cy="1323439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prstClr val="white"/>
                </a:solidFill>
              </a:rPr>
              <a:t>EPP is responsible for investigating, prosecuting and bringing to judgment the perpetrators of offences against the Union’s financial interests 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213287" y="2927487"/>
            <a:ext cx="3861717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Article 86 TFEU, as provided in Treaty of Lisbon, gives the Council the power to establish (by unanimity) a European Public Prosecutor</a:t>
            </a:r>
          </a:p>
        </p:txBody>
      </p:sp>
      <p:sp>
        <p:nvSpPr>
          <p:cNvPr id="62" name="Gelijkbenige driehoek 61"/>
          <p:cNvSpPr/>
          <p:nvPr/>
        </p:nvSpPr>
        <p:spPr>
          <a:xfrm rot="10800000">
            <a:off x="772403" y="4218523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125057" y="4783283"/>
            <a:ext cx="3639551" cy="923330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Commission submitted proposal establishing an EPP in 2013</a:t>
            </a:r>
          </a:p>
          <a:p>
            <a:r>
              <a:rPr lang="en-GB" b="1" i="1" dirty="0">
                <a:solidFill>
                  <a:prstClr val="white"/>
                </a:solidFill>
              </a:rPr>
              <a:t>Council reached agreement in 2017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Gelijkbenige driehoek 63"/>
          <p:cNvSpPr/>
          <p:nvPr/>
        </p:nvSpPr>
        <p:spPr>
          <a:xfrm rot="7706037">
            <a:off x="3593768" y="5845693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4" name="Gelijkbenige driehoek 83"/>
          <p:cNvSpPr/>
          <p:nvPr/>
        </p:nvSpPr>
        <p:spPr>
          <a:xfrm>
            <a:off x="6798397" y="5686757"/>
            <a:ext cx="495385" cy="481113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4871937" y="3895888"/>
            <a:ext cx="3970542" cy="1200329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Its competence is limited to the field of defending  (hence prosecuting) criminal conduct that is harmful to the financial interests of the 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251520" y="3119095"/>
            <a:ext cx="3663241" cy="2646878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It operates as one single office with a decentralised structure organised at two levels.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prstClr val="white"/>
                </a:solidFill>
              </a:rPr>
              <a:t>Central Office composed of European Chief Prosecutor and College (with one European Prosecutor per participating Member State),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prstClr val="white"/>
                </a:solidFill>
              </a:rPr>
              <a:t>At decentralised level European Delegated Prosecutors located in Member States </a:t>
            </a:r>
          </a:p>
        </p:txBody>
      </p:sp>
    </p:spTree>
    <p:extLst>
      <p:ext uri="{BB962C8B-B14F-4D97-AF65-F5344CB8AC3E}">
        <p14:creationId xmlns:p14="http://schemas.microsoft.com/office/powerpoint/2010/main" val="1311475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829 L 0.00139 0.070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4.56647E-6 L -1.94444E-6 0.028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"/>
                            </p:stCondLst>
                            <p:childTnLst>
                              <p:par>
                                <p:cTn id="7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"/>
                            </p:stCondLst>
                            <p:childTnLst>
                              <p:par>
                                <p:cTn id="7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50"/>
                            </p:stCondLst>
                            <p:childTnLst>
                              <p:par>
                                <p:cTn id="8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50"/>
                            </p:stCondLst>
                            <p:childTnLst>
                              <p:par>
                                <p:cTn id="9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250"/>
                            </p:stCondLst>
                            <p:childTnLst>
                              <p:par>
                                <p:cTn id="10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25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"/>
                            </p:stCondLst>
                            <p:childTnLst>
                              <p:par>
                                <p:cTn id="121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250"/>
                            </p:stCondLst>
                            <p:childTnLst>
                              <p:par>
                                <p:cTn id="16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750"/>
                            </p:stCondLst>
                            <p:childTnLst>
                              <p:par>
                                <p:cTn id="16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250"/>
                            </p:stCondLst>
                            <p:childTnLst>
                              <p:par>
                                <p:cTn id="1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250"/>
                            </p:stCondLst>
                            <p:childTnLst>
                              <p:par>
                                <p:cTn id="18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750"/>
                            </p:stCondLst>
                            <p:childTnLst>
                              <p:par>
                                <p:cTn id="18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25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7250"/>
                            </p:stCondLst>
                            <p:childTnLst>
                              <p:par>
                                <p:cTn id="19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50"/>
                            </p:stCondLst>
                            <p:childTnLst>
                              <p:par>
                                <p:cTn id="2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8750"/>
                            </p:stCondLst>
                            <p:childTnLst>
                              <p:par>
                                <p:cTn id="2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750"/>
                            </p:stCondLst>
                            <p:childTnLst>
                              <p:par>
                                <p:cTn id="2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75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250"/>
                            </p:stCondLst>
                            <p:childTnLst>
                              <p:par>
                                <p:cTn id="2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1750"/>
                            </p:stCondLst>
                            <p:childTnLst>
                              <p:par>
                                <p:cTn id="2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2250"/>
                            </p:stCondLst>
                            <p:childTnLst>
                              <p:par>
                                <p:cTn id="2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500"/>
                            </p:stCondLst>
                            <p:childTnLst>
                              <p:par>
                                <p:cTn id="2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500"/>
                            </p:stCondLst>
                            <p:childTnLst>
                              <p:par>
                                <p:cTn id="28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000"/>
                            </p:stCondLst>
                            <p:childTnLst>
                              <p:par>
                                <p:cTn id="28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500"/>
                            </p:stCondLst>
                            <p:childTnLst>
                              <p:par>
                                <p:cTn id="29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500"/>
                            </p:stCondLst>
                            <p:childTnLst>
                              <p:par>
                                <p:cTn id="29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6500"/>
                            </p:stCondLst>
                            <p:childTnLst>
                              <p:par>
                                <p:cTn id="3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7000"/>
                            </p:stCondLst>
                            <p:childTnLst>
                              <p:par>
                                <p:cTn id="3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7500"/>
                            </p:stCondLst>
                            <p:childTnLst>
                              <p:par>
                                <p:cTn id="3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500"/>
                            </p:stCondLst>
                            <p:childTnLst>
                              <p:par>
                                <p:cTn id="3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500"/>
                            </p:stCondLst>
                            <p:childTnLst>
                              <p:par>
                                <p:cTn id="35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31" grpId="0" animBg="1"/>
      <p:bldP spid="31" grpId="1" animBg="1"/>
      <p:bldP spid="33" grpId="0" animBg="1"/>
      <p:bldP spid="33" grpId="1" animBg="1"/>
      <p:bldP spid="11" grpId="0" animBg="1"/>
      <p:bldP spid="11" grpId="1" animBg="1"/>
      <p:bldP spid="79" grpId="0" animBg="1"/>
      <p:bldP spid="79" grpId="1" animBg="1"/>
      <p:bldP spid="17" grpId="0" animBg="1"/>
      <p:bldP spid="17" grpId="1" animBg="1"/>
      <p:bldP spid="24" grpId="0"/>
      <p:bldP spid="32" grpId="0" animBg="1"/>
      <p:bldP spid="32" grpId="1" animBg="1"/>
      <p:bldP spid="23" grpId="0" animBg="1"/>
      <p:bldP spid="23" grpId="1" animBg="1"/>
      <p:bldP spid="34" grpId="0" animBg="1"/>
      <p:bldP spid="34" grpId="1" animBg="1"/>
      <p:bldP spid="37" grpId="0" animBg="1"/>
      <p:bldP spid="37" grpId="1" animBg="1"/>
      <p:bldP spid="27" grpId="0" animBg="1"/>
      <p:bldP spid="27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Graphic spid="59" grpId="0">
        <p:bldAsOne/>
      </p:bldGraphic>
      <p:bldGraphic spid="40" grpId="0">
        <p:bldAsOne/>
      </p:bldGraphic>
      <p:bldGraphic spid="38" grpId="0">
        <p:bldAsOne/>
      </p:bldGraphic>
      <p:bldP spid="14" grpId="0" animBg="1"/>
      <p:bldP spid="14" grpId="1" animBg="1"/>
      <p:bldP spid="36" grpId="0" animBg="1"/>
      <p:bldP spid="36" grpId="1" animBg="1"/>
      <p:bldP spid="78" grpId="0" animBg="1"/>
      <p:bldP spid="78" grpId="1" animBg="1"/>
      <p:bldP spid="86" grpId="0" animBg="1"/>
      <p:bldP spid="86" grpId="1" animBg="1"/>
      <p:bldP spid="85" grpId="0" animBg="1"/>
      <p:bldP spid="85" grpId="1" animBg="1"/>
      <p:bldP spid="65" grpId="0" animBg="1"/>
      <p:bldP spid="65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84" grpId="0" animBg="1"/>
      <p:bldP spid="84" grpId="1" animBg="1"/>
      <p:bldP spid="74" grpId="0" animBg="1"/>
      <p:bldP spid="74" grpId="1" animBg="1"/>
      <p:bldP spid="72" grpId="0" animBg="1"/>
      <p:bldP spid="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836712"/>
            <a:ext cx="9036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statement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in-class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</a:t>
            </a:r>
            <a:r>
              <a:rPr lang="nl-NL" sz="3600" b="1" i="1" u="sng" dirty="0" err="1">
                <a:solidFill>
                  <a:srgbClr val="D6A300"/>
                </a:solidFill>
              </a:rPr>
              <a:t>tomorrow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The EU should not have more CT (counter-terrorism) powers.</a:t>
            </a:r>
            <a:endParaRPr lang="nl-NL" sz="36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5536" y="105273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statement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in-class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</a:t>
            </a:r>
            <a:r>
              <a:rPr lang="nl-NL" sz="3600" b="1" i="1" u="sng" dirty="0" err="1">
                <a:solidFill>
                  <a:srgbClr val="D6A300"/>
                </a:solidFill>
              </a:rPr>
              <a:t>today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The EU should have its own EU Criminal Code and EU Criminal Procedure Code.</a:t>
            </a:r>
            <a:endParaRPr lang="nl-NL" sz="36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5536" y="1663060"/>
            <a:ext cx="8280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i="1" dirty="0">
                <a:solidFill>
                  <a:srgbClr val="D6A300"/>
                </a:solidFill>
              </a:rPr>
              <a:t>END</a:t>
            </a:r>
            <a:endParaRPr lang="nl-NL" sz="3200" b="1" i="1" dirty="0">
              <a:solidFill>
                <a:srgbClr val="D6A300"/>
              </a:solidFill>
            </a:endParaRPr>
          </a:p>
          <a:p>
            <a:pPr algn="ctr"/>
            <a:endParaRPr lang="nl-NL" sz="3200" b="1" i="1" dirty="0">
              <a:solidFill>
                <a:srgbClr val="D6A3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19304" y="4509120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D6A300"/>
              </a:buClr>
            </a:pPr>
            <a:r>
              <a:rPr lang="en-GB" sz="2400" i="1" dirty="0"/>
              <a:t>Santino Lo Bianco PhD</a:t>
            </a:r>
          </a:p>
          <a:p>
            <a:pPr lvl="1">
              <a:buClr>
                <a:srgbClr val="D6A300"/>
              </a:buClr>
            </a:pPr>
            <a:r>
              <a:rPr lang="en-GB" sz="2400" i="1" dirty="0"/>
              <a:t>Email: s.lobianco@hhs.nl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17921892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467961"/>
            <a:ext cx="9145160" cy="1160839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88104" y="98072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cooperation between national judicial authorities (judges, public prosecutors, investigative judges, and such) involved in criminal proceedings with cross-border elements, such as requests for extradition, transfer of evidence and/or the execution of judicial decisions from another country (arrest warrant, search warrant, sentence)</a:t>
            </a:r>
            <a:endParaRPr lang="en-GB" dirty="0"/>
          </a:p>
        </p:txBody>
      </p: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61156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kstvak 14"/>
          <p:cNvSpPr txBox="1"/>
          <p:nvPr/>
        </p:nvSpPr>
        <p:spPr>
          <a:xfrm>
            <a:off x="323528" y="9824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(Supranational) establishment of common standards and rules (in EU context: harmonization or approximation of national </a:t>
            </a:r>
            <a:r>
              <a:rPr lang="en-GB" b="1" dirty="0">
                <a:solidFill>
                  <a:schemeClr val="bg1"/>
                </a:solidFill>
              </a:rPr>
              <a:t>‘</a:t>
            </a: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substantive criminal’ </a:t>
            </a:r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rules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grpSp>
        <p:nvGrpSpPr>
          <p:cNvPr id="8" name="Groep 7"/>
          <p:cNvGrpSpPr/>
          <p:nvPr/>
        </p:nvGrpSpPr>
        <p:grpSpPr>
          <a:xfrm>
            <a:off x="1440304" y="2595676"/>
            <a:ext cx="7704856" cy="4093428"/>
            <a:chOff x="1440304" y="2595676"/>
            <a:chExt cx="7704856" cy="4093428"/>
          </a:xfrm>
        </p:grpSpPr>
        <p:sp>
          <p:nvSpPr>
            <p:cNvPr id="43" name="Tekstvak 42"/>
            <p:cNvSpPr txBox="1">
              <a:spLocks/>
            </p:cNvSpPr>
            <p:nvPr/>
          </p:nvSpPr>
          <p:spPr>
            <a:xfrm>
              <a:off x="1440304" y="2595676"/>
              <a:ext cx="7704856" cy="4093428"/>
            </a:xfrm>
            <a:prstGeom prst="rect">
              <a:avLst/>
            </a:prstGeom>
            <a:solidFill>
              <a:srgbClr val="D6A3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Justice  cooperation is mainly facilitated by </a:t>
              </a:r>
              <a:r>
                <a:rPr lang="en-GB" sz="2000" b="1" i="1" dirty="0">
                  <a:solidFill>
                    <a:prstClr val="white"/>
                  </a:solidFill>
                  <a:cs typeface="Arial" pitchFamily="34" charset="0"/>
                </a:rPr>
                <a:t>‘criminal procedural law’: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A wide set of rules and procedures that govern all stages of a criminal proceeding, from criminal detection, investigation to prosecution. </a:t>
              </a:r>
            </a:p>
            <a:p>
              <a:endParaRPr lang="en-GB" sz="2000" i="1" dirty="0">
                <a:solidFill>
                  <a:prstClr val="white"/>
                </a:solidFill>
                <a:cs typeface="Arial" pitchFamily="34" charset="0"/>
              </a:endParaRP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At the international or inter-state level of judicial cooperation, ‘procedural’ instruments include: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-	extradition;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-	mutual assistance in transferring 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	evidence;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-	transfer of sentences; 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-	transfer of sentenced persons; and</a:t>
              </a:r>
            </a:p>
            <a:p>
              <a:pPr marL="890588" indent="-890588">
                <a:buFontTx/>
                <a:buChar char="-"/>
              </a:pPr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measures concerning proceeds of crime (i.e. freezing,</a:t>
              </a:r>
            </a:p>
            <a:p>
              <a:r>
                <a:rPr lang="en-GB" sz="2000" i="1" dirty="0">
                  <a:solidFill>
                    <a:prstClr val="white"/>
                  </a:solidFill>
                  <a:cs typeface="Arial" pitchFamily="34" charset="0"/>
                </a:rPr>
                <a:t>	confiscation, seizure of acquisitions of crime)</a:t>
              </a:r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00" y="4284893"/>
              <a:ext cx="2520280" cy="1376355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2915816" y="567262"/>
            <a:ext cx="563854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Defining</a:t>
            </a:r>
            <a:r>
              <a:rPr lang="nl-NL" sz="3800" b="1" i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</a:t>
            </a:r>
            <a:r>
              <a:rPr lang="nl-NL" sz="3800" b="1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justice</a:t>
            </a:r>
            <a:r>
              <a:rPr lang="nl-NL" sz="3800" b="1" i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cooperation</a:t>
            </a:r>
          </a:p>
        </p:txBody>
      </p:sp>
      <p:sp>
        <p:nvSpPr>
          <p:cNvPr id="14" name="TextBox 23"/>
          <p:cNvSpPr txBox="1"/>
          <p:nvPr/>
        </p:nvSpPr>
        <p:spPr>
          <a:xfrm>
            <a:off x="539552" y="116632"/>
            <a:ext cx="563854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i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Common </a:t>
            </a:r>
            <a:r>
              <a:rPr lang="nl-NL" sz="3800" b="1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justice</a:t>
            </a:r>
            <a:r>
              <a:rPr lang="nl-NL" sz="3800" b="1" i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policy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-36512" y="4226312"/>
            <a:ext cx="8172400" cy="1938992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lvl="6"/>
            <a:r>
              <a:rPr lang="en-GB" sz="2000" i="1" dirty="0">
                <a:solidFill>
                  <a:prstClr val="white"/>
                </a:solidFill>
                <a:cs typeface="Arial" pitchFamily="34" charset="0"/>
              </a:rPr>
              <a:t>Subject of common justice policy in the EU concerns mainly ‘</a:t>
            </a:r>
            <a:r>
              <a:rPr lang="en-GB" sz="2000" b="1" i="1" dirty="0">
                <a:solidFill>
                  <a:prstClr val="white"/>
                </a:solidFill>
                <a:cs typeface="Arial" pitchFamily="34" charset="0"/>
              </a:rPr>
              <a:t>substantive criminal law’:</a:t>
            </a:r>
          </a:p>
          <a:p>
            <a:pPr lvl="6"/>
            <a:endParaRPr lang="en-GB" sz="2000" b="1" i="1" dirty="0">
              <a:solidFill>
                <a:prstClr val="white"/>
              </a:solidFill>
              <a:cs typeface="Arial" pitchFamily="34" charset="0"/>
            </a:endParaRPr>
          </a:p>
          <a:p>
            <a:pPr lvl="6"/>
            <a:r>
              <a:rPr lang="en-GB" sz="2000" i="1" dirty="0">
                <a:solidFill>
                  <a:prstClr val="white"/>
                </a:solidFill>
                <a:cs typeface="Arial" pitchFamily="34" charset="0"/>
              </a:rPr>
              <a:t>a wide set of common definitions and standards of criminal conduct, as well as the definition of the level and nature of penalties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50775"/>
            <a:ext cx="1584176" cy="174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41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324 L -0.86754 -0.00324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3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6633E-6 L -0.29271 -0.0661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3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3" grpId="1"/>
      <p:bldP spid="15" grpId="0"/>
      <p:bldP spid="24" grpId="0"/>
      <p:bldP spid="24" grpId="1"/>
      <p:bldP spid="24" grpId="2"/>
      <p:bldP spid="24" grpId="3"/>
      <p:bldP spid="14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nl-NL" sz="4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Competence</a:t>
            </a:r>
            <a:r>
              <a:rPr lang="nl-NL" sz="4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issues</a:t>
            </a:r>
            <a:endParaRPr lang="en-GB" sz="4800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-72008" y="1340768"/>
            <a:ext cx="9144000" cy="5157191"/>
          </a:xfrm>
        </p:spPr>
        <p:txBody>
          <a:bodyPr>
            <a:normAutofit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Before Lisbon, there were the following issues: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competence issues in the field of substantive criminal law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/>
              <a:t>first-</a:t>
            </a:r>
            <a:r>
              <a:rPr lang="nl-NL" i="1" dirty="0" err="1"/>
              <a:t>pillar</a:t>
            </a:r>
            <a:r>
              <a:rPr lang="nl-NL" i="1" dirty="0"/>
              <a:t> </a:t>
            </a:r>
            <a:r>
              <a:rPr lang="nl-NL" i="1" dirty="0" err="1"/>
              <a:t>competence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establish</a:t>
            </a:r>
            <a:r>
              <a:rPr lang="nl-NL" i="1" dirty="0"/>
              <a:t> common </a:t>
            </a:r>
            <a:r>
              <a:rPr lang="nl-NL" i="1" dirty="0" err="1"/>
              <a:t>rules</a:t>
            </a:r>
            <a:r>
              <a:rPr lang="nl-NL" i="1" dirty="0"/>
              <a:t> on </a:t>
            </a:r>
            <a:r>
              <a:rPr lang="nl-NL" i="1" dirty="0" err="1"/>
              <a:t>criminal</a:t>
            </a:r>
            <a:r>
              <a:rPr lang="nl-NL" i="1" dirty="0"/>
              <a:t> </a:t>
            </a:r>
            <a:r>
              <a:rPr lang="nl-NL" i="1" dirty="0" err="1"/>
              <a:t>conduct</a:t>
            </a:r>
            <a:r>
              <a:rPr lang="nl-NL" i="1" dirty="0"/>
              <a:t> </a:t>
            </a:r>
            <a:r>
              <a:rPr lang="nl-NL" i="1" dirty="0" err="1"/>
              <a:t>and</a:t>
            </a:r>
            <a:r>
              <a:rPr lang="nl-NL" i="1" dirty="0"/>
              <a:t> </a:t>
            </a:r>
            <a:r>
              <a:rPr lang="nl-NL" i="1" dirty="0" err="1"/>
              <a:t>sanctions</a:t>
            </a:r>
            <a:r>
              <a:rPr lang="nl-NL" i="1" dirty="0"/>
              <a:t>: </a:t>
            </a:r>
            <a:r>
              <a:rPr lang="nl-NL" i="1" dirty="0" err="1"/>
              <a:t>only</a:t>
            </a:r>
            <a:r>
              <a:rPr lang="nl-NL" i="1" dirty="0"/>
              <a:t> </a:t>
            </a:r>
            <a:r>
              <a:rPr lang="nl-NL" i="1" dirty="0" err="1"/>
              <a:t>since</a:t>
            </a:r>
            <a:r>
              <a:rPr lang="nl-NL" i="1" dirty="0"/>
              <a:t> 2005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/>
              <a:t>no first-</a:t>
            </a:r>
            <a:r>
              <a:rPr lang="nl-NL" i="1" dirty="0" err="1"/>
              <a:t>pillar</a:t>
            </a:r>
            <a:r>
              <a:rPr lang="nl-NL" i="1" dirty="0"/>
              <a:t> </a:t>
            </a:r>
            <a:r>
              <a:rPr lang="nl-NL" i="1" dirty="0" err="1"/>
              <a:t>competence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establish</a:t>
            </a:r>
            <a:r>
              <a:rPr lang="nl-NL" i="1" dirty="0"/>
              <a:t> common </a:t>
            </a:r>
            <a:r>
              <a:rPr lang="nl-NL" i="1" dirty="0" err="1"/>
              <a:t>rules</a:t>
            </a:r>
            <a:r>
              <a:rPr lang="nl-NL" i="1" dirty="0"/>
              <a:t> on </a:t>
            </a:r>
            <a:r>
              <a:rPr lang="nl-NL" i="1" dirty="0" err="1"/>
              <a:t>criminal</a:t>
            </a:r>
            <a:r>
              <a:rPr lang="nl-NL" i="1" dirty="0"/>
              <a:t> </a:t>
            </a:r>
            <a:r>
              <a:rPr lang="nl-NL" i="1" dirty="0" err="1"/>
              <a:t>sanctions</a:t>
            </a:r>
            <a:r>
              <a:rPr lang="nl-NL" i="1" dirty="0"/>
              <a:t> (2007)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competence issues in the field of procedural criminal law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reluctance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establish</a:t>
            </a:r>
            <a:r>
              <a:rPr lang="nl-NL" i="1" dirty="0"/>
              <a:t> common </a:t>
            </a:r>
            <a:r>
              <a:rPr lang="nl-NL" i="1" dirty="0" err="1"/>
              <a:t>rules</a:t>
            </a:r>
            <a:r>
              <a:rPr lang="nl-NL" i="1" dirty="0"/>
              <a:t> on </a:t>
            </a:r>
            <a:r>
              <a:rPr lang="nl-NL" i="1" dirty="0" err="1"/>
              <a:t>procedural</a:t>
            </a:r>
            <a:r>
              <a:rPr lang="nl-NL" i="1" dirty="0"/>
              <a:t> </a:t>
            </a:r>
            <a:r>
              <a:rPr lang="nl-NL" i="1" dirty="0" err="1"/>
              <a:t>law</a:t>
            </a:r>
            <a:endParaRPr lang="nl-NL" i="1" dirty="0"/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introduction</a:t>
            </a:r>
            <a:r>
              <a:rPr lang="nl-NL" i="1" dirty="0"/>
              <a:t> of 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recognition</a:t>
            </a:r>
            <a:r>
              <a:rPr lang="nl-NL" i="1" dirty="0"/>
              <a:t> </a:t>
            </a:r>
            <a:r>
              <a:rPr lang="nl-NL" i="1" dirty="0" err="1"/>
              <a:t>principle</a:t>
            </a:r>
            <a:r>
              <a:rPr lang="nl-NL" i="1" dirty="0"/>
              <a:t> (Tampere 1999) as an </a:t>
            </a:r>
            <a:r>
              <a:rPr lang="nl-NL" i="1" dirty="0" err="1"/>
              <a:t>alternative</a:t>
            </a:r>
            <a:r>
              <a:rPr lang="nl-NL" i="1" dirty="0"/>
              <a:t> solution (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approximation</a:t>
            </a:r>
            <a:r>
              <a:rPr lang="nl-NL" i="1" dirty="0"/>
              <a:t>/</a:t>
            </a:r>
            <a:r>
              <a:rPr lang="nl-NL" i="1" dirty="0" err="1"/>
              <a:t>harmonisation</a:t>
            </a:r>
            <a:r>
              <a:rPr lang="nl-NL" i="1" dirty="0"/>
              <a:t>)</a:t>
            </a:r>
            <a:endParaRPr lang="en-GB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625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>
            <a:spLocks/>
          </p:cNvSpPr>
          <p:nvPr/>
        </p:nvSpPr>
        <p:spPr>
          <a:xfrm>
            <a:off x="6343015" y="620688"/>
            <a:ext cx="2777464" cy="1631216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/>
                </a:solidFill>
              </a:rPr>
              <a:t>In 2005, ECJ ruled that adoption of criminal law measures in first pillar was a necessary element of Community legislation </a:t>
            </a:r>
            <a:endParaRPr lang="nl-NL" sz="2000" dirty="0">
              <a:solidFill>
                <a:prstClr val="white"/>
              </a:solidFill>
            </a:endParaRPr>
          </a:p>
        </p:txBody>
      </p: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61156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691680" y="332656"/>
            <a:ext cx="45008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Issues on substantive criminal law </a:t>
            </a:r>
            <a:endParaRPr lang="nl-NL" sz="24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20688"/>
            <a:ext cx="5795704" cy="3418061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1763688" y="764704"/>
            <a:ext cx="4104456" cy="31700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200" b="1" dirty="0">
                <a:solidFill>
                  <a:prstClr val="white"/>
                </a:solidFill>
                <a:cs typeface="Arial" pitchFamily="34" charset="0"/>
              </a:rPr>
              <a:t>Before Lisbon (2009):</a:t>
            </a:r>
          </a:p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exclusive third pillar  competence</a:t>
            </a:r>
            <a:endParaRPr lang="nl-NL" sz="2200" i="1" dirty="0">
              <a:solidFill>
                <a:prstClr val="white"/>
              </a:solidFill>
              <a:cs typeface="Arial" pitchFamily="34" charset="0"/>
            </a:endParaRPr>
          </a:p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enforcement of community rules through criminal law would be more effective if there is criminal law competence in Community first pillar , however …….</a:t>
            </a:r>
          </a:p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…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resistance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by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member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states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36512" y="2780928"/>
            <a:ext cx="2844000" cy="12618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900" dirty="0">
                <a:solidFill>
                  <a:prstClr val="white"/>
                </a:solidFill>
                <a:cs typeface="Arial" pitchFamily="34" charset="0"/>
              </a:rPr>
              <a:t>In 2007, ECJ indicated that Community competence does not extend to deter-</a:t>
            </a:r>
            <a:r>
              <a:rPr lang="en-GB" sz="1900" dirty="0" err="1">
                <a:solidFill>
                  <a:prstClr val="white"/>
                </a:solidFill>
                <a:cs typeface="Arial" pitchFamily="34" charset="0"/>
              </a:rPr>
              <a:t>mination</a:t>
            </a:r>
            <a:r>
              <a:rPr lang="en-GB" sz="1900" dirty="0">
                <a:solidFill>
                  <a:prstClr val="white"/>
                </a:solidFill>
                <a:cs typeface="Arial" pitchFamily="34" charset="0"/>
              </a:rPr>
              <a:t> of penalties</a:t>
            </a:r>
            <a:r>
              <a:rPr lang="nl-NL" sz="19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403648" y="4391813"/>
            <a:ext cx="7781977" cy="2215991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marL="266700" indent="-174625"/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Since Lisbon Treaty</a:t>
            </a:r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, the EU can (on the basis of ordinary legislative procedure):</a:t>
            </a:r>
          </a:p>
          <a:p>
            <a:pPr marL="266700" indent="-174625"/>
            <a:endParaRPr lang="en-GB" sz="600" dirty="0">
              <a:solidFill>
                <a:prstClr val="white"/>
              </a:solidFill>
              <a:cs typeface="Arial" pitchFamily="34" charset="0"/>
            </a:endParaRPr>
          </a:p>
          <a:p>
            <a:pPr marL="266700" indent="-174625"/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• </a:t>
            </a: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not only </a:t>
            </a:r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establish minimum rules on definition of criminal offences and sanctions in relation to cross-border crime (terrorism, organized crime, trafficking in human beings, drug trafficking,  etc.) – see article 83(1) TFEU;</a:t>
            </a:r>
          </a:p>
          <a:p>
            <a:pPr marL="266700" indent="-174625"/>
            <a:endParaRPr lang="en-GB" sz="600" dirty="0">
              <a:solidFill>
                <a:prstClr val="white"/>
              </a:solidFill>
              <a:cs typeface="Arial" pitchFamily="34" charset="0"/>
            </a:endParaRPr>
          </a:p>
          <a:p>
            <a:pPr marL="266700" indent="-174625"/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• </a:t>
            </a: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but also </a:t>
            </a:r>
            <a:r>
              <a:rPr lang="en-GB" dirty="0">
                <a:solidFill>
                  <a:prstClr val="white"/>
                </a:solidFill>
                <a:cs typeface="Arial" pitchFamily="34" charset="0"/>
              </a:rPr>
              <a:t>enforce through criminal law in traditional fields of Community action (environmental protection, consumer protection, food safety, subsidies, agriculture etc.) – see article 83(2) TFEU</a:t>
            </a:r>
          </a:p>
        </p:txBody>
      </p:sp>
    </p:spTree>
    <p:extLst>
      <p:ext uri="{BB962C8B-B14F-4D97-AF65-F5344CB8AC3E}">
        <p14:creationId xmlns:p14="http://schemas.microsoft.com/office/powerpoint/2010/main" val="2647060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8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/>
      <p:bldP spid="24" grpId="1"/>
      <p:bldP spid="25" grpId="0" uiExpand="1" build="p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755576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-23258" y="1052735"/>
            <a:ext cx="7115538" cy="298601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764704"/>
            <a:ext cx="6840760" cy="58631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 Framework Decision 2002/475/JHA on combating terrorism</a:t>
            </a: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Framework Decision 2004/757/JHA laying down minimum provisions on the constituent elements of criminal acts and penalties in the field of illicit drug trafficking</a:t>
            </a: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Directive 2008/99/EC on the protection of the environment through criminal law</a:t>
            </a: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Framework Decision 2008/913/JHA on combating certain forms and expressions of racism and xenophobia by means of criminal law</a:t>
            </a: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Directive 2009/52/EC on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sanctions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and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measures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against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employers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of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illegallly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staying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third</a:t>
            </a:r>
            <a:r>
              <a:rPr lang="nl-NL" b="1" i="1" dirty="0">
                <a:solidFill>
                  <a:prstClr val="white"/>
                </a:solidFill>
                <a:cs typeface="Arial" pitchFamily="34" charset="0"/>
              </a:rPr>
              <a:t>-country </a:t>
            </a:r>
            <a:r>
              <a:rPr lang="nl-NL" b="1" i="1" dirty="0" err="1">
                <a:solidFill>
                  <a:prstClr val="white"/>
                </a:solidFill>
                <a:cs typeface="Arial" pitchFamily="34" charset="0"/>
              </a:rPr>
              <a:t>nationals</a:t>
            </a:r>
            <a:endParaRPr lang="en-GB" b="1" i="1" dirty="0">
              <a:solidFill>
                <a:prstClr val="white"/>
              </a:solidFill>
              <a:cs typeface="Arial" pitchFamily="34" charset="0"/>
            </a:endParaRP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 Directive 2014/57/EU on criminal sanctions for market abuse (market abuse directive)</a:t>
            </a:r>
          </a:p>
          <a:p>
            <a:pPr marL="344487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Directive 2013/40/EU on attacks against information systems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03" y="692696"/>
            <a:ext cx="7463825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6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Examples of EU legislation on substantive rules</a:t>
            </a:r>
            <a:endParaRPr lang="nl-NL" sz="26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09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017E-7 L -0.0026 -0.075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37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675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8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925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2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uiExpand="1" build="p"/>
      <p:bldP spid="24" grpId="0"/>
      <p:bldP spid="24" grpId="1"/>
      <p:bldP spid="24" grpId="2"/>
      <p:bldP spid="24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>
            <a:spLocks/>
          </p:cNvSpPr>
          <p:nvPr/>
        </p:nvSpPr>
        <p:spPr>
          <a:xfrm>
            <a:off x="6366536" y="284462"/>
            <a:ext cx="2777464" cy="1138773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prstClr val="white"/>
                </a:solidFill>
                <a:cs typeface="Arial" pitchFamily="34" charset="0"/>
              </a:rPr>
              <a:t>Tampere (1999)  </a:t>
            </a:r>
            <a:r>
              <a:rPr lang="en-GB" sz="1700" b="1" i="1" dirty="0">
                <a:solidFill>
                  <a:prstClr val="white"/>
                </a:solidFill>
                <a:cs typeface="Arial" pitchFamily="34" charset="0"/>
              </a:rPr>
              <a:t>mutual recognition </a:t>
            </a:r>
            <a:r>
              <a:rPr lang="en-GB" sz="1700" dirty="0">
                <a:solidFill>
                  <a:prstClr val="white"/>
                </a:solidFill>
                <a:cs typeface="Arial" pitchFamily="34" charset="0"/>
              </a:rPr>
              <a:t>of judicial decisions as the 'cornerstone' of judicial cooperation</a:t>
            </a:r>
            <a:endParaRPr lang="nl-NL" sz="1700" dirty="0">
              <a:solidFill>
                <a:prstClr val="white"/>
              </a:solidFill>
            </a:endParaRPr>
          </a:p>
        </p:txBody>
      </p: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323528" y="4619124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691680" y="260648"/>
            <a:ext cx="45008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Issues on procedural criminal law </a:t>
            </a:r>
            <a:endParaRPr lang="nl-NL" sz="24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48680"/>
            <a:ext cx="6012160" cy="318577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1763688" y="764704"/>
            <a:ext cx="4248472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national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concerns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about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pressures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from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“Europeanisation” to change deeply entrenched procedures</a:t>
            </a:r>
          </a:p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difficulty of harmonisation due to highly different approaches and to ‘what is possible’ and ‘what is not possible’ under national procedural laws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36512" y="1628800"/>
            <a:ext cx="2844000" cy="19236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700" b="1" i="1" dirty="0">
                <a:solidFill>
                  <a:prstClr val="white"/>
                </a:solidFill>
              </a:rPr>
              <a:t>Underlying idea: </a:t>
            </a:r>
            <a:r>
              <a:rPr lang="en-US" sz="1700" dirty="0">
                <a:solidFill>
                  <a:prstClr val="white"/>
                </a:solidFill>
              </a:rPr>
              <a:t>instead of harmonizing, EU’s role is ‘merely’ facilitating horizontal exchange of decisions taken by national authorities (judiciary &amp; prosecution) by ‘fast-tracking’ it</a:t>
            </a:r>
            <a:endParaRPr lang="en-GB" sz="1700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27584" y="4084037"/>
            <a:ext cx="8352928" cy="2308324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marL="266700" indent="-174625"/>
            <a:r>
              <a:rPr lang="en-US" b="1" i="1" dirty="0">
                <a:solidFill>
                  <a:prstClr val="white"/>
                </a:solidFill>
                <a:cs typeface="Arial" pitchFamily="34" charset="0"/>
              </a:rPr>
              <a:t>Mutual recognition: ‘fast-tracking’ exchange of national legal decisions by</a:t>
            </a: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: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Limiting grounds for refusing a legal decision from another member state (e.g. public policy or security reservations or exclusion fiscal, or political offences)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notably, limiting “double criminality” condition (which requires the act in question to be a crime in both the requesting and requested state) ;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 facilitating common rules on processing applications, costs, languages, and use of standard forms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 setting strict time limits to comply with (or refuse) another state’s decisions</a:t>
            </a:r>
          </a:p>
        </p:txBody>
      </p:sp>
    </p:spTree>
    <p:extLst>
      <p:ext uri="{BB962C8B-B14F-4D97-AF65-F5344CB8AC3E}">
        <p14:creationId xmlns:p14="http://schemas.microsoft.com/office/powerpoint/2010/main" val="2582944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87717955"/>
              </p:ext>
            </p:extLst>
          </p:nvPr>
        </p:nvGraphicFramePr>
        <p:xfrm>
          <a:off x="144016" y="0"/>
          <a:ext cx="5148064" cy="17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016" y="1556792"/>
            <a:ext cx="8999984" cy="515719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European Arrest Warrant (2002)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Framework Decision 2002/584/JHA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first mutual recognition instrument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EAW </a:t>
            </a:r>
            <a:r>
              <a:rPr lang="nl-NL" i="1" dirty="0" err="1"/>
              <a:t>replaces</a:t>
            </a:r>
            <a:r>
              <a:rPr lang="nl-NL" i="1" dirty="0"/>
              <a:t> traditional </a:t>
            </a:r>
            <a:r>
              <a:rPr lang="nl-NL" i="1" dirty="0" err="1"/>
              <a:t>extradition</a:t>
            </a:r>
            <a:r>
              <a:rPr lang="nl-NL" i="1" dirty="0"/>
              <a:t> procedure</a:t>
            </a:r>
            <a:endParaRPr lang="en-GB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Key features of EAW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extradition (‘surrender’) should take place even if the act is not a criminal offence in the requested state ('double criminality' rule)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member state is obliged to extradite a person charged with a 'political offence'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states cannot refuse extradition of own nationals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many other opt-outs, derogation and reservations are excluded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subject to time constraints: 60 days  max (‘normal’ extradition takes on average 9 to 18 months)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EAW in practice: exponential increase of its use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39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30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Other instruments based on mutual recognition</a:t>
            </a:r>
            <a:endParaRPr lang="en-GB" sz="3000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-36512" y="980728"/>
            <a:ext cx="9144000" cy="5805263"/>
          </a:xfrm>
        </p:spPr>
        <p:txBody>
          <a:bodyPr>
            <a:normAutofit/>
          </a:bodyPr>
          <a:lstStyle/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Before introduction mutual recognition principle, based on treaties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Since  introduction ‘mutual recognition’ procedures of judicial cooperation have been 'fast-tracked’ such as: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extradition (</a:t>
            </a:r>
            <a:r>
              <a:rPr lang="en-GB" b="1" i="1" dirty="0"/>
              <a:t>EAW</a:t>
            </a:r>
            <a:r>
              <a:rPr lang="en-GB" i="1" dirty="0"/>
              <a:t>);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freezing of evidence;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executing confiscation of proceeds of crime;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transfer of evidence (European Investigation Order – </a:t>
            </a:r>
            <a:r>
              <a:rPr lang="en-GB" dirty="0"/>
              <a:t>EIO- </a:t>
            </a:r>
            <a:r>
              <a:rPr lang="en-GB" i="1" dirty="0"/>
              <a:t>);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transfer of sentenced persons;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exchange of criminal records; and so on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0062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>
            <a:spLocks/>
          </p:cNvSpPr>
          <p:nvPr/>
        </p:nvSpPr>
        <p:spPr>
          <a:xfrm>
            <a:off x="6366536" y="284462"/>
            <a:ext cx="2777464" cy="1138773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prstClr val="white"/>
                </a:solidFill>
                <a:cs typeface="Arial" pitchFamily="34" charset="0"/>
              </a:rPr>
              <a:t>Tampere (1999)  </a:t>
            </a:r>
            <a:r>
              <a:rPr lang="en-GB" sz="1700" b="1" i="1" dirty="0">
                <a:solidFill>
                  <a:prstClr val="white"/>
                </a:solidFill>
                <a:cs typeface="Arial" pitchFamily="34" charset="0"/>
              </a:rPr>
              <a:t>mutual recognition </a:t>
            </a:r>
            <a:r>
              <a:rPr lang="en-GB" sz="1700" dirty="0">
                <a:solidFill>
                  <a:prstClr val="white"/>
                </a:solidFill>
                <a:cs typeface="Arial" pitchFamily="34" charset="0"/>
              </a:rPr>
              <a:t>of judicial decisions as the 'cornerstone' of judicial cooperation</a:t>
            </a:r>
            <a:endParaRPr lang="nl-NL" sz="1700" dirty="0">
              <a:solidFill>
                <a:prstClr val="white"/>
              </a:solidFill>
            </a:endParaRPr>
          </a:p>
        </p:txBody>
      </p: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323528" y="4619124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691680" y="260648"/>
            <a:ext cx="45008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Issues on procedural criminal law </a:t>
            </a:r>
            <a:endParaRPr lang="nl-NL" sz="24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48680"/>
            <a:ext cx="6012160" cy="318577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1763688" y="764704"/>
            <a:ext cx="4248472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national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concerns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about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pressures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200" i="1" dirty="0" err="1">
                <a:solidFill>
                  <a:prstClr val="white"/>
                </a:solidFill>
                <a:cs typeface="Arial" pitchFamily="34" charset="0"/>
              </a:rPr>
              <a:t>from</a:t>
            </a:r>
            <a:r>
              <a:rPr lang="nl-NL" sz="2200" i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“Europeanisation” to change deeply entrenched procedures</a:t>
            </a:r>
          </a:p>
          <a:p>
            <a:pPr marL="266700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i="1" dirty="0">
                <a:solidFill>
                  <a:prstClr val="white"/>
                </a:solidFill>
                <a:cs typeface="Arial" pitchFamily="34" charset="0"/>
              </a:rPr>
              <a:t>difficulty of harmonisation due to highly different approaches and to ‘what is possible’ and ‘what is not possible’ under national procedural laws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36512" y="1628800"/>
            <a:ext cx="2844000" cy="19236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700" b="1" i="1" dirty="0">
                <a:solidFill>
                  <a:prstClr val="white"/>
                </a:solidFill>
              </a:rPr>
              <a:t>Underlying idea: </a:t>
            </a:r>
            <a:r>
              <a:rPr lang="en-US" sz="1700" dirty="0">
                <a:solidFill>
                  <a:prstClr val="white"/>
                </a:solidFill>
              </a:rPr>
              <a:t>instead of harmonizing, EU’s role is ‘merely’ facilitating horizontal exchange of decisions taken by national authorities (judiciary &amp; prosecution) by ‘fast-tracking’ it</a:t>
            </a:r>
            <a:endParaRPr lang="en-GB" sz="1700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27584" y="4084037"/>
            <a:ext cx="8352928" cy="2308324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marL="266700" indent="-174625"/>
            <a:r>
              <a:rPr lang="en-US" b="1" i="1" dirty="0">
                <a:solidFill>
                  <a:prstClr val="white"/>
                </a:solidFill>
                <a:cs typeface="Arial" pitchFamily="34" charset="0"/>
              </a:rPr>
              <a:t>Mutual recognition: ‘fast-tracking’ exchange of national legal decisions by</a:t>
            </a: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: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Limiting grounds for refusing a legal decision from another member state (e.g. public policy or security reservations or exclusion fiscal, or political offences)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notably, limiting “double criminality” condition (which requires the act in question to be a crime in both the requesting and requested state) ;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 facilitating common rules on processing applications, costs, languages, and use of standard forms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prstClr val="white"/>
                </a:solidFill>
                <a:cs typeface="Arial" pitchFamily="34" charset="0"/>
              </a:rPr>
              <a:t> setting strict time limits to comply with (or refuse) another state’s decisions</a:t>
            </a:r>
          </a:p>
        </p:txBody>
      </p:sp>
      <p:sp>
        <p:nvSpPr>
          <p:cNvPr id="2" name="Tekstvak 7">
            <a:extLst>
              <a:ext uri="{FF2B5EF4-FFF2-40B4-BE49-F238E27FC236}">
                <a16:creationId xmlns:a16="http://schemas.microsoft.com/office/drawing/2014/main" id="{B1ADD981-1EE7-681B-70E5-8F47C0AF554E}"/>
              </a:ext>
            </a:extLst>
          </p:cNvPr>
          <p:cNvSpPr txBox="1">
            <a:spLocks/>
          </p:cNvSpPr>
          <p:nvPr/>
        </p:nvSpPr>
        <p:spPr>
          <a:xfrm>
            <a:off x="1492136" y="4157785"/>
            <a:ext cx="7643192" cy="1754326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white"/>
                </a:solidFill>
              </a:rPr>
              <a:t>Since Lisbon</a:t>
            </a:r>
            <a:r>
              <a:rPr lang="en-GB" dirty="0">
                <a:solidFill>
                  <a:prstClr val="white"/>
                </a:solidFill>
              </a:rPr>
              <a:t>, there is now </a:t>
            </a:r>
            <a:r>
              <a:rPr lang="en-GB" b="1" dirty="0">
                <a:solidFill>
                  <a:prstClr val="white"/>
                </a:solidFill>
              </a:rPr>
              <a:t>also</a:t>
            </a:r>
            <a:r>
              <a:rPr lang="en-GB" dirty="0">
                <a:solidFill>
                  <a:prstClr val="white"/>
                </a:solidFill>
              </a:rPr>
              <a:t> (limited) competence for adopting </a:t>
            </a:r>
            <a:r>
              <a:rPr lang="en-GB" b="1" dirty="0">
                <a:solidFill>
                  <a:prstClr val="white"/>
                </a:solidFill>
              </a:rPr>
              <a:t>harmonization</a:t>
            </a:r>
            <a:r>
              <a:rPr lang="en-GB" dirty="0">
                <a:solidFill>
                  <a:prstClr val="white"/>
                </a:solidFill>
              </a:rPr>
              <a:t> measures in the field of criminal procedure (article 82(2) TFEU)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This competence is limited to three sorts of procedures: admissibility of evidence; rights of individuals in criminal procedure; rights of victims of crime</a:t>
            </a:r>
          </a:p>
        </p:txBody>
      </p:sp>
    </p:spTree>
    <p:extLst>
      <p:ext uri="{BB962C8B-B14F-4D97-AF65-F5344CB8AC3E}">
        <p14:creationId xmlns:p14="http://schemas.microsoft.com/office/powerpoint/2010/main" val="2232452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theme/theme1.xml><?xml version="1.0" encoding="utf-8"?>
<a:theme xmlns:a="http://schemas.openxmlformats.org/drawingml/2006/main" name="Animated_picture_list_with_color_text_tab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937224-E4F2-406E-9D78-1C4B2666EE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Terberg_TitleMoves</Template>
  <TotalTime>0</TotalTime>
  <Words>1717</Words>
  <Application>Microsoft Office PowerPoint</Application>
  <PresentationFormat>On-screen Show (4:3)</PresentationFormat>
  <Paragraphs>153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Animated_picture_list_with_color_text_tabs</vt:lpstr>
      <vt:lpstr>Kantoorthema</vt:lpstr>
      <vt:lpstr>Terberg_TitleMoves</vt:lpstr>
      <vt:lpstr>PowerPoint Presentation</vt:lpstr>
      <vt:lpstr>PowerPoint Presentation</vt:lpstr>
      <vt:lpstr>Competence issues</vt:lpstr>
      <vt:lpstr>PowerPoint Presentation</vt:lpstr>
      <vt:lpstr>PowerPoint Presentation</vt:lpstr>
      <vt:lpstr>PowerPoint Presentation</vt:lpstr>
      <vt:lpstr>PowerPoint Presentation</vt:lpstr>
      <vt:lpstr>Other instruments based on mutual recognition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2018-03-07T09:39:28Z</dcterms:created>
  <dcterms:modified xsi:type="dcterms:W3CDTF">2023-05-02T12:06:44Z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TC018814149991</vt:lpwstr>
  </property>
</Properties>
</file>