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56" r:id="rId2"/>
    <p:sldId id="323" r:id="rId3"/>
    <p:sldId id="365" r:id="rId4"/>
    <p:sldId id="264" r:id="rId5"/>
    <p:sldId id="349" r:id="rId6"/>
    <p:sldId id="372" r:id="rId7"/>
    <p:sldId id="353" r:id="rId8"/>
    <p:sldId id="355" r:id="rId9"/>
    <p:sldId id="373" r:id="rId10"/>
    <p:sldId id="378" r:id="rId11"/>
    <p:sldId id="382" r:id="rId12"/>
    <p:sldId id="383" r:id="rId13"/>
    <p:sldId id="384" r:id="rId14"/>
    <p:sldId id="371" r:id="rId15"/>
    <p:sldId id="376" r:id="rId16"/>
    <p:sldId id="377" r:id="rId17"/>
    <p:sldId id="385" r:id="rId18"/>
    <p:sldId id="387" r:id="rId19"/>
    <p:sldId id="360" r:id="rId20"/>
    <p:sldId id="354" r:id="rId21"/>
    <p:sldId id="388" r:id="rId22"/>
    <p:sldId id="389" r:id="rId23"/>
    <p:sldId id="390" r:id="rId24"/>
    <p:sldId id="359" r:id="rId2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3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DFF33-53D8-4611-A453-C7B5DD0C90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4AA08E-22D3-4645-85A5-9E91ACAE96CF}">
      <dgm:prSet/>
      <dgm:spPr/>
      <dgm:t>
        <a:bodyPr/>
        <a:lstStyle/>
        <a:p>
          <a:r>
            <a:rPr lang="cs-CZ" dirty="0" err="1"/>
            <a:t>Bryman</a:t>
          </a:r>
          <a:r>
            <a:rPr lang="cs-CZ" dirty="0"/>
            <a:t>, Alan. 2012. </a:t>
          </a:r>
          <a:r>
            <a:rPr lang="en-US" i="1" dirty="0"/>
            <a:t>Social Research Methods</a:t>
          </a:r>
          <a:r>
            <a:rPr lang="en-US" dirty="0"/>
            <a:t>. Oxford: Oxford University Press</a:t>
          </a:r>
          <a:r>
            <a:rPr lang="cs-CZ" dirty="0"/>
            <a:t>.</a:t>
          </a:r>
        </a:p>
      </dgm:t>
    </dgm:pt>
    <dgm:pt modelId="{F99AA417-F3DA-4E74-A359-C1F5F232BC2E}" type="parTrans" cxnId="{03AC1C50-B57F-4CF8-BE2A-9E7EC88C0FC2}">
      <dgm:prSet/>
      <dgm:spPr/>
      <dgm:t>
        <a:bodyPr/>
        <a:lstStyle/>
        <a:p>
          <a:endParaRPr lang="cs-CZ"/>
        </a:p>
      </dgm:t>
    </dgm:pt>
    <dgm:pt modelId="{E8303158-14EC-49D0-8830-1C775D2C196B}" type="sibTrans" cxnId="{03AC1C50-B57F-4CF8-BE2A-9E7EC88C0FC2}">
      <dgm:prSet/>
      <dgm:spPr/>
      <dgm:t>
        <a:bodyPr/>
        <a:lstStyle/>
        <a:p>
          <a:endParaRPr lang="cs-CZ"/>
        </a:p>
      </dgm:t>
    </dgm:pt>
    <dgm:pt modelId="{93ED7456-51EA-4397-A18F-0352A26B72CF}">
      <dgm:prSet/>
      <dgm:spPr/>
      <dgm:t>
        <a:bodyPr/>
        <a:lstStyle/>
        <a:p>
          <a:r>
            <a:rPr lang="en-US" altLang="cs-CZ" dirty="0"/>
            <a:t>Blaikie, Norman. 2000. </a:t>
          </a:r>
          <a:r>
            <a:rPr lang="en-US" altLang="cs-CZ" i="1" dirty="0"/>
            <a:t>Designing social research: the logic of anticipation</a:t>
          </a:r>
          <a:r>
            <a:rPr lang="en-US" altLang="cs-CZ" dirty="0"/>
            <a:t>. Cambridge: Polity Press.</a:t>
          </a:r>
        </a:p>
      </dgm:t>
    </dgm:pt>
    <dgm:pt modelId="{0E7968FE-A027-49CB-A170-5C8676DD0892}" type="sibTrans" cxnId="{28198B41-F08B-4214-B9BC-50BB5D18D884}">
      <dgm:prSet/>
      <dgm:spPr/>
      <dgm:t>
        <a:bodyPr/>
        <a:lstStyle/>
        <a:p>
          <a:endParaRPr lang="cs-CZ"/>
        </a:p>
      </dgm:t>
    </dgm:pt>
    <dgm:pt modelId="{5189ADA9-685D-4613-B852-8B2CBA152273}" type="parTrans" cxnId="{28198B41-F08B-4214-B9BC-50BB5D18D884}">
      <dgm:prSet/>
      <dgm:spPr/>
      <dgm:t>
        <a:bodyPr/>
        <a:lstStyle/>
        <a:p>
          <a:endParaRPr lang="cs-CZ"/>
        </a:p>
      </dgm:t>
    </dgm:pt>
    <dgm:pt modelId="{0A245EA8-BBE7-43AA-B761-1B65BCF19DD6}">
      <dgm:prSet/>
      <dgm:spPr/>
      <dgm:t>
        <a:bodyPr/>
        <a:lstStyle/>
        <a:p>
          <a:r>
            <a:rPr lang="en-US" altLang="cs-CZ"/>
            <a:t>Biemer, Paul P., Robert M. Groves, Lars E. Lyberg, Nancy A. Mathiowetz and Seymour Sudman (eds.). 1991. </a:t>
          </a:r>
          <a:r>
            <a:rPr lang="en-US" altLang="cs-CZ" i="1"/>
            <a:t>Measurement Errors in Surveys</a:t>
          </a:r>
          <a:r>
            <a:rPr lang="en-US" altLang="cs-CZ"/>
            <a:t>. New York: John Wiley &amp; Sons.</a:t>
          </a:r>
          <a:endParaRPr lang="en-US" altLang="cs-CZ" dirty="0"/>
        </a:p>
      </dgm:t>
    </dgm:pt>
    <dgm:pt modelId="{160A52EC-584E-4793-8A22-518EA955CFD4}" type="sibTrans" cxnId="{4CB7AC36-F9CD-4ABD-B483-F95F2E742548}">
      <dgm:prSet/>
      <dgm:spPr/>
      <dgm:t>
        <a:bodyPr/>
        <a:lstStyle/>
        <a:p>
          <a:endParaRPr lang="cs-CZ"/>
        </a:p>
      </dgm:t>
    </dgm:pt>
    <dgm:pt modelId="{C37D914C-7838-4670-9542-7000D6EC8C30}" type="parTrans" cxnId="{4CB7AC36-F9CD-4ABD-B483-F95F2E742548}">
      <dgm:prSet/>
      <dgm:spPr/>
      <dgm:t>
        <a:bodyPr/>
        <a:lstStyle/>
        <a:p>
          <a:endParaRPr lang="cs-CZ"/>
        </a:p>
      </dgm:t>
    </dgm:pt>
    <dgm:pt modelId="{DB07D186-94C5-4C7A-90EC-684B77065206}">
      <dgm:prSet/>
      <dgm:spPr/>
      <dgm:t>
        <a:bodyPr/>
        <a:lstStyle/>
        <a:p>
          <a:r>
            <a:rPr lang="en-US" altLang="cs-CZ"/>
            <a:t>De Vaus, David A. 1996. </a:t>
          </a:r>
          <a:r>
            <a:rPr lang="en-US" altLang="cs-CZ" i="1"/>
            <a:t>Surveys in Social Research</a:t>
          </a:r>
          <a:r>
            <a:rPr lang="en-US" altLang="cs-CZ"/>
            <a:t>. London: University College London Press Limited.</a:t>
          </a:r>
          <a:endParaRPr lang="en-US" altLang="cs-CZ" dirty="0"/>
        </a:p>
      </dgm:t>
    </dgm:pt>
    <dgm:pt modelId="{250CA864-AC2B-4AEA-B8EA-590C2B7C4237}" type="sibTrans" cxnId="{130996FE-272C-4FDD-A4CE-644337FE1DB0}">
      <dgm:prSet/>
      <dgm:spPr/>
      <dgm:t>
        <a:bodyPr/>
        <a:lstStyle/>
        <a:p>
          <a:endParaRPr lang="cs-CZ"/>
        </a:p>
      </dgm:t>
    </dgm:pt>
    <dgm:pt modelId="{99D45660-5FA4-4F7A-A7B1-7A43309CAC54}" type="parTrans" cxnId="{130996FE-272C-4FDD-A4CE-644337FE1DB0}">
      <dgm:prSet/>
      <dgm:spPr/>
      <dgm:t>
        <a:bodyPr/>
        <a:lstStyle/>
        <a:p>
          <a:endParaRPr lang="cs-CZ"/>
        </a:p>
      </dgm:t>
    </dgm:pt>
    <dgm:pt modelId="{1B121796-27EC-4AAD-8E35-3193348174B4}">
      <dgm:prSet/>
      <dgm:spPr/>
      <dgm:t>
        <a:bodyPr/>
        <a:lstStyle/>
        <a:p>
          <a:r>
            <a:rPr lang="en-US" altLang="cs-CZ"/>
            <a:t>Dillman, Don A. 2007. </a:t>
          </a:r>
          <a:r>
            <a:rPr lang="en-US" altLang="cs-CZ" i="1"/>
            <a:t>Mail and Internet Surveys. The Tailored Design Method.</a:t>
          </a:r>
          <a:r>
            <a:rPr lang="en-US" altLang="cs-CZ"/>
            <a:t> New York: John Wiley &amp; Sons.</a:t>
          </a:r>
          <a:endParaRPr lang="en-US" altLang="cs-CZ" dirty="0"/>
        </a:p>
      </dgm:t>
    </dgm:pt>
    <dgm:pt modelId="{E69F8BFF-E039-43B4-BB37-73DD9ACD27EE}" type="sibTrans" cxnId="{ED415F53-043F-42E3-898C-AB10072EF4B2}">
      <dgm:prSet/>
      <dgm:spPr/>
      <dgm:t>
        <a:bodyPr/>
        <a:lstStyle/>
        <a:p>
          <a:endParaRPr lang="cs-CZ"/>
        </a:p>
      </dgm:t>
    </dgm:pt>
    <dgm:pt modelId="{27A107C2-3313-4756-87D0-1DE4066D4FBA}" type="parTrans" cxnId="{ED415F53-043F-42E3-898C-AB10072EF4B2}">
      <dgm:prSet/>
      <dgm:spPr/>
      <dgm:t>
        <a:bodyPr/>
        <a:lstStyle/>
        <a:p>
          <a:endParaRPr lang="cs-CZ"/>
        </a:p>
      </dgm:t>
    </dgm:pt>
    <dgm:pt modelId="{2A39B03B-ED80-4D7E-8D3E-01BDB8A31682}">
      <dgm:prSet/>
      <dgm:spPr/>
      <dgm:t>
        <a:bodyPr/>
        <a:lstStyle/>
        <a:p>
          <a:r>
            <a:rPr lang="en-US" altLang="cs-CZ"/>
            <a:t>Fowler, Floyd J. 1995. </a:t>
          </a:r>
          <a:r>
            <a:rPr lang="en-US" altLang="cs-CZ" i="1"/>
            <a:t>Improving Survey Questions: Design and Evaluation</a:t>
          </a:r>
          <a:r>
            <a:rPr lang="en-US" altLang="cs-CZ"/>
            <a:t>. Thousand Oaks: Sage Publications.</a:t>
          </a:r>
          <a:endParaRPr lang="en-US" altLang="cs-CZ" dirty="0"/>
        </a:p>
      </dgm:t>
    </dgm:pt>
    <dgm:pt modelId="{526CC545-7E8E-4235-ABF8-75B0A48D161F}" type="sibTrans" cxnId="{FF1CA90A-98B2-4947-819C-A39F7A835CB4}">
      <dgm:prSet/>
      <dgm:spPr/>
      <dgm:t>
        <a:bodyPr/>
        <a:lstStyle/>
        <a:p>
          <a:endParaRPr lang="cs-CZ"/>
        </a:p>
      </dgm:t>
    </dgm:pt>
    <dgm:pt modelId="{390354F9-CA3B-4F57-AB8A-F31244F63732}" type="parTrans" cxnId="{FF1CA90A-98B2-4947-819C-A39F7A835CB4}">
      <dgm:prSet/>
      <dgm:spPr/>
      <dgm:t>
        <a:bodyPr/>
        <a:lstStyle/>
        <a:p>
          <a:endParaRPr lang="cs-CZ"/>
        </a:p>
      </dgm:t>
    </dgm:pt>
    <dgm:pt modelId="{9E7449FE-FE0C-4C88-87B8-BF7A4561FE90}">
      <dgm:prSet/>
      <dgm:spPr/>
      <dgm:t>
        <a:bodyPr/>
        <a:lstStyle/>
        <a:p>
          <a:r>
            <a:rPr lang="en-US" altLang="cs-CZ"/>
            <a:t>Groves, Robert M., Floyd J. Fowler, Mick P. Couper, James M. Lepkowski, Eleanor Singer and Roger Tourangeau. 2004. </a:t>
          </a:r>
          <a:r>
            <a:rPr lang="en-US" altLang="cs-CZ" i="1"/>
            <a:t>Survey Methodology</a:t>
          </a:r>
          <a:r>
            <a:rPr lang="en-US" altLang="cs-CZ"/>
            <a:t>. New York: John Wiley &amp; Sons.</a:t>
          </a:r>
          <a:endParaRPr lang="en-US" altLang="cs-CZ" dirty="0"/>
        </a:p>
      </dgm:t>
    </dgm:pt>
    <dgm:pt modelId="{B2BCEED1-2680-42D8-97DB-BDC769E02E4D}" type="sibTrans" cxnId="{792AE645-A0CC-40A3-B3E6-23EF21C7A2BD}">
      <dgm:prSet/>
      <dgm:spPr/>
      <dgm:t>
        <a:bodyPr/>
        <a:lstStyle/>
        <a:p>
          <a:endParaRPr lang="cs-CZ"/>
        </a:p>
      </dgm:t>
    </dgm:pt>
    <dgm:pt modelId="{471BD97E-6BB0-4D8B-B004-D942C22408D2}" type="parTrans" cxnId="{792AE645-A0CC-40A3-B3E6-23EF21C7A2BD}">
      <dgm:prSet/>
      <dgm:spPr/>
      <dgm:t>
        <a:bodyPr/>
        <a:lstStyle/>
        <a:p>
          <a:endParaRPr lang="cs-CZ"/>
        </a:p>
      </dgm:t>
    </dgm:pt>
    <dgm:pt modelId="{306B1D7B-4B34-4671-8255-EF5712BADB9A}" type="pres">
      <dgm:prSet presAssocID="{610DFF33-53D8-4611-A453-C7B5DD0C9095}" presName="linear" presStyleCnt="0">
        <dgm:presLayoutVars>
          <dgm:animLvl val="lvl"/>
          <dgm:resizeHandles val="exact"/>
        </dgm:presLayoutVars>
      </dgm:prSet>
      <dgm:spPr/>
    </dgm:pt>
    <dgm:pt modelId="{1442E654-DB3E-4622-AE77-A49D0A2BDB0B}" type="pres">
      <dgm:prSet presAssocID="{7D4AA08E-22D3-4645-85A5-9E91ACAE96C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45E9BAE-A501-41F5-9204-1772889E4F34}" type="pres">
      <dgm:prSet presAssocID="{E8303158-14EC-49D0-8830-1C775D2C196B}" presName="spacer" presStyleCnt="0"/>
      <dgm:spPr/>
    </dgm:pt>
    <dgm:pt modelId="{7E046B41-0110-4590-A134-58CEC4F504E8}" type="pres">
      <dgm:prSet presAssocID="{93ED7456-51EA-4397-A18F-0352A26B72C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54FCCEF-8BFA-48DC-8431-467283D57852}" type="pres">
      <dgm:prSet presAssocID="{0E7968FE-A027-49CB-A170-5C8676DD0892}" presName="spacer" presStyleCnt="0"/>
      <dgm:spPr/>
    </dgm:pt>
    <dgm:pt modelId="{B4F902BC-5D0C-487C-A04C-4832036FEC3C}" type="pres">
      <dgm:prSet presAssocID="{0A245EA8-BBE7-43AA-B761-1B65BCF19DD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F829F31-BBE7-4D39-BED6-2A0CDBD4F69E}" type="pres">
      <dgm:prSet presAssocID="{160A52EC-584E-4793-8A22-518EA955CFD4}" presName="spacer" presStyleCnt="0"/>
      <dgm:spPr/>
    </dgm:pt>
    <dgm:pt modelId="{08474C98-2838-4CB5-9676-AE0C20731127}" type="pres">
      <dgm:prSet presAssocID="{DB07D186-94C5-4C7A-90EC-684B7706520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9FF2E21-7CE9-401E-A0D5-DBD24728BFE7}" type="pres">
      <dgm:prSet presAssocID="{250CA864-AC2B-4AEA-B8EA-590C2B7C4237}" presName="spacer" presStyleCnt="0"/>
      <dgm:spPr/>
    </dgm:pt>
    <dgm:pt modelId="{8354781F-6992-4BD3-A78C-6B3413842AB2}" type="pres">
      <dgm:prSet presAssocID="{1B121796-27EC-4AAD-8E35-3193348174B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D85DE3C-7156-4B27-90EA-EB09FEC0A04E}" type="pres">
      <dgm:prSet presAssocID="{E69F8BFF-E039-43B4-BB37-73DD9ACD27EE}" presName="spacer" presStyleCnt="0"/>
      <dgm:spPr/>
    </dgm:pt>
    <dgm:pt modelId="{5893EC09-581F-4534-B245-110E7655801E}" type="pres">
      <dgm:prSet presAssocID="{2A39B03B-ED80-4D7E-8D3E-01BDB8A3168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B8A387F-4F1B-46AD-AAD5-A1BE90184560}" type="pres">
      <dgm:prSet presAssocID="{526CC545-7E8E-4235-ABF8-75B0A48D161F}" presName="spacer" presStyleCnt="0"/>
      <dgm:spPr/>
    </dgm:pt>
    <dgm:pt modelId="{091C0795-8898-4851-906C-0A6E944D0A8E}" type="pres">
      <dgm:prSet presAssocID="{9E7449FE-FE0C-4C88-87B8-BF7A4561FE9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93BFB00-417F-4F80-85AA-423F4568B756}" type="presOf" srcId="{DB07D186-94C5-4C7A-90EC-684B77065206}" destId="{08474C98-2838-4CB5-9676-AE0C20731127}" srcOrd="0" destOrd="0" presId="urn:microsoft.com/office/officeart/2005/8/layout/vList2"/>
    <dgm:cxn modelId="{FF1CA90A-98B2-4947-819C-A39F7A835CB4}" srcId="{610DFF33-53D8-4611-A453-C7B5DD0C9095}" destId="{2A39B03B-ED80-4D7E-8D3E-01BDB8A31682}" srcOrd="5" destOrd="0" parTransId="{390354F9-CA3B-4F57-AB8A-F31244F63732}" sibTransId="{526CC545-7E8E-4235-ABF8-75B0A48D161F}"/>
    <dgm:cxn modelId="{D8B67110-B7A2-447A-912D-D0546AD37136}" type="presOf" srcId="{610DFF33-53D8-4611-A453-C7B5DD0C9095}" destId="{306B1D7B-4B34-4671-8255-EF5712BADB9A}" srcOrd="0" destOrd="0" presId="urn:microsoft.com/office/officeart/2005/8/layout/vList2"/>
    <dgm:cxn modelId="{CCDF1216-8224-4663-9D45-81E4F7E1E177}" type="presOf" srcId="{7D4AA08E-22D3-4645-85A5-9E91ACAE96CF}" destId="{1442E654-DB3E-4622-AE77-A49D0A2BDB0B}" srcOrd="0" destOrd="0" presId="urn:microsoft.com/office/officeart/2005/8/layout/vList2"/>
    <dgm:cxn modelId="{9D68BF2E-D1AD-4B68-B7D7-2DEB64FC4700}" type="presOf" srcId="{2A39B03B-ED80-4D7E-8D3E-01BDB8A31682}" destId="{5893EC09-581F-4534-B245-110E7655801E}" srcOrd="0" destOrd="0" presId="urn:microsoft.com/office/officeart/2005/8/layout/vList2"/>
    <dgm:cxn modelId="{4CB7AC36-F9CD-4ABD-B483-F95F2E742548}" srcId="{610DFF33-53D8-4611-A453-C7B5DD0C9095}" destId="{0A245EA8-BBE7-43AA-B761-1B65BCF19DD6}" srcOrd="2" destOrd="0" parTransId="{C37D914C-7838-4670-9542-7000D6EC8C30}" sibTransId="{160A52EC-584E-4793-8A22-518EA955CFD4}"/>
    <dgm:cxn modelId="{28198B41-F08B-4214-B9BC-50BB5D18D884}" srcId="{610DFF33-53D8-4611-A453-C7B5DD0C9095}" destId="{93ED7456-51EA-4397-A18F-0352A26B72CF}" srcOrd="1" destOrd="0" parTransId="{5189ADA9-685D-4613-B852-8B2CBA152273}" sibTransId="{0E7968FE-A027-49CB-A170-5C8676DD0892}"/>
    <dgm:cxn modelId="{792AE645-A0CC-40A3-B3E6-23EF21C7A2BD}" srcId="{610DFF33-53D8-4611-A453-C7B5DD0C9095}" destId="{9E7449FE-FE0C-4C88-87B8-BF7A4561FE90}" srcOrd="6" destOrd="0" parTransId="{471BD97E-6BB0-4D8B-B004-D942C22408D2}" sibTransId="{B2BCEED1-2680-42D8-97DB-BDC769E02E4D}"/>
    <dgm:cxn modelId="{03AC1C50-B57F-4CF8-BE2A-9E7EC88C0FC2}" srcId="{610DFF33-53D8-4611-A453-C7B5DD0C9095}" destId="{7D4AA08E-22D3-4645-85A5-9E91ACAE96CF}" srcOrd="0" destOrd="0" parTransId="{F99AA417-F3DA-4E74-A359-C1F5F232BC2E}" sibTransId="{E8303158-14EC-49D0-8830-1C775D2C196B}"/>
    <dgm:cxn modelId="{ED415F53-043F-42E3-898C-AB10072EF4B2}" srcId="{610DFF33-53D8-4611-A453-C7B5DD0C9095}" destId="{1B121796-27EC-4AAD-8E35-3193348174B4}" srcOrd="4" destOrd="0" parTransId="{27A107C2-3313-4756-87D0-1DE4066D4FBA}" sibTransId="{E69F8BFF-E039-43B4-BB37-73DD9ACD27EE}"/>
    <dgm:cxn modelId="{17A3E69D-4611-4835-8A15-0926DEDF6D7F}" type="presOf" srcId="{93ED7456-51EA-4397-A18F-0352A26B72CF}" destId="{7E046B41-0110-4590-A134-58CEC4F504E8}" srcOrd="0" destOrd="0" presId="urn:microsoft.com/office/officeart/2005/8/layout/vList2"/>
    <dgm:cxn modelId="{566CA7C1-2180-4560-8F2C-A0C6FE60FF9C}" type="presOf" srcId="{0A245EA8-BBE7-43AA-B761-1B65BCF19DD6}" destId="{B4F902BC-5D0C-487C-A04C-4832036FEC3C}" srcOrd="0" destOrd="0" presId="urn:microsoft.com/office/officeart/2005/8/layout/vList2"/>
    <dgm:cxn modelId="{1921B5C7-0E7B-4E38-9A83-AE25634284DC}" type="presOf" srcId="{1B121796-27EC-4AAD-8E35-3193348174B4}" destId="{8354781F-6992-4BD3-A78C-6B3413842AB2}" srcOrd="0" destOrd="0" presId="urn:microsoft.com/office/officeart/2005/8/layout/vList2"/>
    <dgm:cxn modelId="{463D22DE-151A-4B9C-A526-0C0222E21942}" type="presOf" srcId="{9E7449FE-FE0C-4C88-87B8-BF7A4561FE90}" destId="{091C0795-8898-4851-906C-0A6E944D0A8E}" srcOrd="0" destOrd="0" presId="urn:microsoft.com/office/officeart/2005/8/layout/vList2"/>
    <dgm:cxn modelId="{130996FE-272C-4FDD-A4CE-644337FE1DB0}" srcId="{610DFF33-53D8-4611-A453-C7B5DD0C9095}" destId="{DB07D186-94C5-4C7A-90EC-684B77065206}" srcOrd="3" destOrd="0" parTransId="{99D45660-5FA4-4F7A-A7B1-7A43309CAC54}" sibTransId="{250CA864-AC2B-4AEA-B8EA-590C2B7C4237}"/>
    <dgm:cxn modelId="{5862A5A8-291F-4EEB-9B69-9FC198C164EF}" type="presParOf" srcId="{306B1D7B-4B34-4671-8255-EF5712BADB9A}" destId="{1442E654-DB3E-4622-AE77-A49D0A2BDB0B}" srcOrd="0" destOrd="0" presId="urn:microsoft.com/office/officeart/2005/8/layout/vList2"/>
    <dgm:cxn modelId="{7F07448C-6121-46A5-B23D-AC0761B09961}" type="presParOf" srcId="{306B1D7B-4B34-4671-8255-EF5712BADB9A}" destId="{F45E9BAE-A501-41F5-9204-1772889E4F34}" srcOrd="1" destOrd="0" presId="urn:microsoft.com/office/officeart/2005/8/layout/vList2"/>
    <dgm:cxn modelId="{3C23E33E-31B7-41BD-909E-DE205F188517}" type="presParOf" srcId="{306B1D7B-4B34-4671-8255-EF5712BADB9A}" destId="{7E046B41-0110-4590-A134-58CEC4F504E8}" srcOrd="2" destOrd="0" presId="urn:microsoft.com/office/officeart/2005/8/layout/vList2"/>
    <dgm:cxn modelId="{B07D16DC-7271-4AF2-8E20-262D64BFA278}" type="presParOf" srcId="{306B1D7B-4B34-4671-8255-EF5712BADB9A}" destId="{F54FCCEF-8BFA-48DC-8431-467283D57852}" srcOrd="3" destOrd="0" presId="urn:microsoft.com/office/officeart/2005/8/layout/vList2"/>
    <dgm:cxn modelId="{66CEEF31-2ED1-407F-8504-8E741A6E5AA3}" type="presParOf" srcId="{306B1D7B-4B34-4671-8255-EF5712BADB9A}" destId="{B4F902BC-5D0C-487C-A04C-4832036FEC3C}" srcOrd="4" destOrd="0" presId="urn:microsoft.com/office/officeart/2005/8/layout/vList2"/>
    <dgm:cxn modelId="{DE47B49A-3704-4CC3-B629-87895EC5064B}" type="presParOf" srcId="{306B1D7B-4B34-4671-8255-EF5712BADB9A}" destId="{4F829F31-BBE7-4D39-BED6-2A0CDBD4F69E}" srcOrd="5" destOrd="0" presId="urn:microsoft.com/office/officeart/2005/8/layout/vList2"/>
    <dgm:cxn modelId="{D66BB321-3284-416F-A09D-0942C661EA47}" type="presParOf" srcId="{306B1D7B-4B34-4671-8255-EF5712BADB9A}" destId="{08474C98-2838-4CB5-9676-AE0C20731127}" srcOrd="6" destOrd="0" presId="urn:microsoft.com/office/officeart/2005/8/layout/vList2"/>
    <dgm:cxn modelId="{DA3E80FF-CB19-48D5-9D41-539B288FE502}" type="presParOf" srcId="{306B1D7B-4B34-4671-8255-EF5712BADB9A}" destId="{D9FF2E21-7CE9-401E-A0D5-DBD24728BFE7}" srcOrd="7" destOrd="0" presId="urn:microsoft.com/office/officeart/2005/8/layout/vList2"/>
    <dgm:cxn modelId="{07A97EEB-6D5C-413C-83DE-4F9368D8C579}" type="presParOf" srcId="{306B1D7B-4B34-4671-8255-EF5712BADB9A}" destId="{8354781F-6992-4BD3-A78C-6B3413842AB2}" srcOrd="8" destOrd="0" presId="urn:microsoft.com/office/officeart/2005/8/layout/vList2"/>
    <dgm:cxn modelId="{A3EBC1FF-8F46-4B3E-9447-73EED617E1B8}" type="presParOf" srcId="{306B1D7B-4B34-4671-8255-EF5712BADB9A}" destId="{FD85DE3C-7156-4B27-90EA-EB09FEC0A04E}" srcOrd="9" destOrd="0" presId="urn:microsoft.com/office/officeart/2005/8/layout/vList2"/>
    <dgm:cxn modelId="{FCD6453B-C239-41EB-9291-EAFA810B5135}" type="presParOf" srcId="{306B1D7B-4B34-4671-8255-EF5712BADB9A}" destId="{5893EC09-581F-4534-B245-110E7655801E}" srcOrd="10" destOrd="0" presId="urn:microsoft.com/office/officeart/2005/8/layout/vList2"/>
    <dgm:cxn modelId="{5CEFA2C8-558A-40F8-858E-19FC228095ED}" type="presParOf" srcId="{306B1D7B-4B34-4671-8255-EF5712BADB9A}" destId="{2B8A387F-4F1B-46AD-AAD5-A1BE90184560}" srcOrd="11" destOrd="0" presId="urn:microsoft.com/office/officeart/2005/8/layout/vList2"/>
    <dgm:cxn modelId="{8CC31DB2-82B3-439A-BA85-FA49564E3C6C}" type="presParOf" srcId="{306B1D7B-4B34-4671-8255-EF5712BADB9A}" destId="{091C0795-8898-4851-906C-0A6E944D0A8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2E654-DB3E-4622-AE77-A49D0A2BDB0B}">
      <dsp:nvSpPr>
        <dsp:cNvPr id="0" name=""/>
        <dsp:cNvSpPr/>
      </dsp:nvSpPr>
      <dsp:spPr>
        <a:xfrm>
          <a:off x="0" y="47810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Bryman</a:t>
          </a:r>
          <a:r>
            <a:rPr lang="cs-CZ" sz="1500" kern="1200" dirty="0"/>
            <a:t>, Alan. 2012. </a:t>
          </a:r>
          <a:r>
            <a:rPr lang="en-US" sz="1500" i="1" kern="1200" dirty="0"/>
            <a:t>Social Research Methods</a:t>
          </a:r>
          <a:r>
            <a:rPr lang="en-US" sz="1500" kern="1200" dirty="0"/>
            <a:t>. Oxford: Oxford University Press</a:t>
          </a:r>
          <a:r>
            <a:rPr lang="cs-CZ" sz="1500" kern="1200" dirty="0"/>
            <a:t>.</a:t>
          </a:r>
        </a:p>
      </dsp:txBody>
      <dsp:txXfrm>
        <a:off x="29088" y="76898"/>
        <a:ext cx="8171424" cy="537701"/>
      </dsp:txXfrm>
    </dsp:sp>
    <dsp:sp modelId="{7E046B41-0110-4590-A134-58CEC4F504E8}">
      <dsp:nvSpPr>
        <dsp:cNvPr id="0" name=""/>
        <dsp:cNvSpPr/>
      </dsp:nvSpPr>
      <dsp:spPr>
        <a:xfrm>
          <a:off x="0" y="686888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500" kern="1200" dirty="0"/>
            <a:t>Blaikie, Norman. 2000. </a:t>
          </a:r>
          <a:r>
            <a:rPr lang="en-US" altLang="cs-CZ" sz="1500" i="1" kern="1200" dirty="0"/>
            <a:t>Designing social research: the logic of anticipation</a:t>
          </a:r>
          <a:r>
            <a:rPr lang="en-US" altLang="cs-CZ" sz="1500" kern="1200" dirty="0"/>
            <a:t>. Cambridge: Polity Press.</a:t>
          </a:r>
        </a:p>
      </dsp:txBody>
      <dsp:txXfrm>
        <a:off x="29088" y="715976"/>
        <a:ext cx="8171424" cy="537701"/>
      </dsp:txXfrm>
    </dsp:sp>
    <dsp:sp modelId="{B4F902BC-5D0C-487C-A04C-4832036FEC3C}">
      <dsp:nvSpPr>
        <dsp:cNvPr id="0" name=""/>
        <dsp:cNvSpPr/>
      </dsp:nvSpPr>
      <dsp:spPr>
        <a:xfrm>
          <a:off x="0" y="1325965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500" kern="1200"/>
            <a:t>Biemer, Paul P., Robert M. Groves, Lars E. Lyberg, Nancy A. Mathiowetz and Seymour Sudman (eds.). 1991. </a:t>
          </a:r>
          <a:r>
            <a:rPr lang="en-US" altLang="cs-CZ" sz="1500" i="1" kern="1200"/>
            <a:t>Measurement Errors in Surveys</a:t>
          </a:r>
          <a:r>
            <a:rPr lang="en-US" altLang="cs-CZ" sz="1500" kern="1200"/>
            <a:t>. New York: John Wiley &amp; Sons.</a:t>
          </a:r>
          <a:endParaRPr lang="en-US" altLang="cs-CZ" sz="1500" kern="1200" dirty="0"/>
        </a:p>
      </dsp:txBody>
      <dsp:txXfrm>
        <a:off x="29088" y="1355053"/>
        <a:ext cx="8171424" cy="537701"/>
      </dsp:txXfrm>
    </dsp:sp>
    <dsp:sp modelId="{08474C98-2838-4CB5-9676-AE0C20731127}">
      <dsp:nvSpPr>
        <dsp:cNvPr id="0" name=""/>
        <dsp:cNvSpPr/>
      </dsp:nvSpPr>
      <dsp:spPr>
        <a:xfrm>
          <a:off x="0" y="1965042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500" kern="1200"/>
            <a:t>De Vaus, David A. 1996. </a:t>
          </a:r>
          <a:r>
            <a:rPr lang="en-US" altLang="cs-CZ" sz="1500" i="1" kern="1200"/>
            <a:t>Surveys in Social Research</a:t>
          </a:r>
          <a:r>
            <a:rPr lang="en-US" altLang="cs-CZ" sz="1500" kern="1200"/>
            <a:t>. London: University College London Press Limited.</a:t>
          </a:r>
          <a:endParaRPr lang="en-US" altLang="cs-CZ" sz="1500" kern="1200" dirty="0"/>
        </a:p>
      </dsp:txBody>
      <dsp:txXfrm>
        <a:off x="29088" y="1994130"/>
        <a:ext cx="8171424" cy="537701"/>
      </dsp:txXfrm>
    </dsp:sp>
    <dsp:sp modelId="{8354781F-6992-4BD3-A78C-6B3413842AB2}">
      <dsp:nvSpPr>
        <dsp:cNvPr id="0" name=""/>
        <dsp:cNvSpPr/>
      </dsp:nvSpPr>
      <dsp:spPr>
        <a:xfrm>
          <a:off x="0" y="2604120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500" kern="1200"/>
            <a:t>Dillman, Don A. 2007. </a:t>
          </a:r>
          <a:r>
            <a:rPr lang="en-US" altLang="cs-CZ" sz="1500" i="1" kern="1200"/>
            <a:t>Mail and Internet Surveys. The Tailored Design Method.</a:t>
          </a:r>
          <a:r>
            <a:rPr lang="en-US" altLang="cs-CZ" sz="1500" kern="1200"/>
            <a:t> New York: John Wiley &amp; Sons.</a:t>
          </a:r>
          <a:endParaRPr lang="en-US" altLang="cs-CZ" sz="1500" kern="1200" dirty="0"/>
        </a:p>
      </dsp:txBody>
      <dsp:txXfrm>
        <a:off x="29088" y="2633208"/>
        <a:ext cx="8171424" cy="537701"/>
      </dsp:txXfrm>
    </dsp:sp>
    <dsp:sp modelId="{5893EC09-581F-4534-B245-110E7655801E}">
      <dsp:nvSpPr>
        <dsp:cNvPr id="0" name=""/>
        <dsp:cNvSpPr/>
      </dsp:nvSpPr>
      <dsp:spPr>
        <a:xfrm>
          <a:off x="0" y="3243197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500" kern="1200"/>
            <a:t>Fowler, Floyd J. 1995. </a:t>
          </a:r>
          <a:r>
            <a:rPr lang="en-US" altLang="cs-CZ" sz="1500" i="1" kern="1200"/>
            <a:t>Improving Survey Questions: Design and Evaluation</a:t>
          </a:r>
          <a:r>
            <a:rPr lang="en-US" altLang="cs-CZ" sz="1500" kern="1200"/>
            <a:t>. Thousand Oaks: Sage Publications.</a:t>
          </a:r>
          <a:endParaRPr lang="en-US" altLang="cs-CZ" sz="1500" kern="1200" dirty="0"/>
        </a:p>
      </dsp:txBody>
      <dsp:txXfrm>
        <a:off x="29088" y="3272285"/>
        <a:ext cx="8171424" cy="537701"/>
      </dsp:txXfrm>
    </dsp:sp>
    <dsp:sp modelId="{091C0795-8898-4851-906C-0A6E944D0A8E}">
      <dsp:nvSpPr>
        <dsp:cNvPr id="0" name=""/>
        <dsp:cNvSpPr/>
      </dsp:nvSpPr>
      <dsp:spPr>
        <a:xfrm>
          <a:off x="0" y="3882274"/>
          <a:ext cx="82296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cs-CZ" sz="1500" kern="1200"/>
            <a:t>Groves, Robert M., Floyd J. Fowler, Mick P. Couper, James M. Lepkowski, Eleanor Singer and Roger Tourangeau. 2004. </a:t>
          </a:r>
          <a:r>
            <a:rPr lang="en-US" altLang="cs-CZ" sz="1500" i="1" kern="1200"/>
            <a:t>Survey Methodology</a:t>
          </a:r>
          <a:r>
            <a:rPr lang="en-US" altLang="cs-CZ" sz="1500" kern="1200"/>
            <a:t>. New York: John Wiley &amp; Sons.</a:t>
          </a:r>
          <a:endParaRPr lang="en-US" altLang="cs-CZ" sz="1500" kern="1200" dirty="0"/>
        </a:p>
      </dsp:txBody>
      <dsp:txXfrm>
        <a:off x="29088" y="3911362"/>
        <a:ext cx="8171424" cy="537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0C4AFDDE-760C-4D97-933B-8BA4F360FBD1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52F5A630-8C3D-41B9-B3B8-5A6691D51D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32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79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92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11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2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8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86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28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9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5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A536-0C3D-46FC-88EA-60973CFF8114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1F94-62F2-48F6-8175-5A6FF0548E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46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ri.navratil@econ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mp/sample-size-calculato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saryk.eu.qualtrics.com/login?path=%2FControlPanel%2F%3FLoginAction%3DHomepage&amp;product=home-page-settings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veymonkey.com/" TargetMode="External"/><Relationship Id="rId4" Type="http://schemas.openxmlformats.org/officeDocument/2006/relationships/hyperlink" Target="https://www.kobotoolbox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52823\Downloads\ZA7500_bq_CAPI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589421" y="2130425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err="1">
                <a:latin typeface="+mn-lt"/>
              </a:rPr>
              <a:t>Survey</a:t>
            </a:r>
            <a:r>
              <a:rPr lang="cs-CZ" dirty="0">
                <a:latin typeface="+mn-lt"/>
              </a:rPr>
              <a:t> – </a:t>
            </a:r>
            <a:r>
              <a:rPr lang="cs-CZ" dirty="0" err="1">
                <a:latin typeface="+mn-lt"/>
              </a:rPr>
              <a:t>theoretical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outline</a:t>
            </a:r>
            <a:endParaRPr lang="cs-CZ" dirty="0"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267744" y="4005064"/>
            <a:ext cx="4415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noProof="0" dirty="0" err="1"/>
              <a:t>Jiří</a:t>
            </a:r>
            <a:r>
              <a:rPr lang="en-GB" noProof="0" dirty="0"/>
              <a:t> </a:t>
            </a:r>
            <a:r>
              <a:rPr lang="en-GB" noProof="0" dirty="0" err="1"/>
              <a:t>Navrátil</a:t>
            </a:r>
            <a:endParaRPr lang="en-GB" noProof="0" dirty="0"/>
          </a:p>
          <a:p>
            <a:pPr algn="ctr"/>
            <a:r>
              <a:rPr lang="en-GB" dirty="0" err="1">
                <a:hlinkClick r:id="rId2"/>
              </a:rPr>
              <a:t>jiri.navratil</a:t>
            </a:r>
            <a:r>
              <a:rPr lang="en-GB" dirty="0">
                <a:hlinkClick r:id="rId2"/>
              </a:rPr>
              <a:t>@</a:t>
            </a:r>
            <a:r>
              <a:rPr lang="cs-CZ" dirty="0" err="1">
                <a:hlinkClick r:id="rId2"/>
              </a:rPr>
              <a:t>fss</a:t>
            </a:r>
            <a:r>
              <a:rPr lang="en-GB" dirty="0">
                <a:hlinkClick r:id="rId2"/>
              </a:rPr>
              <a:t>.muni.cz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43ACFC-6E83-4D56-9B02-022FEF6FA5C0}"/>
              </a:ext>
            </a:extLst>
          </p:cNvPr>
          <p:cNvSpPr txBox="1"/>
          <p:nvPr/>
        </p:nvSpPr>
        <p:spPr>
          <a:xfrm>
            <a:off x="1163253" y="3412674"/>
            <a:ext cx="662473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GLCb1008 Introduction to Methodology of Social Sciences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7DC39-2A6A-4508-99A6-E897D0FE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Random</a:t>
            </a:r>
            <a:r>
              <a:rPr lang="cs-CZ" dirty="0"/>
              <a:t> sample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553D30-D799-4915-B89D-EE1DFB68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145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Standard type of sampling in large N</a:t>
            </a:r>
          </a:p>
          <a:p>
            <a:r>
              <a:rPr lang="en-US" dirty="0">
                <a:solidFill>
                  <a:srgbClr val="00B0F0"/>
                </a:solidFill>
              </a:rPr>
              <a:t>Representativity</a:t>
            </a:r>
            <a:r>
              <a:rPr lang="en-US" dirty="0"/>
              <a:t> – known and unknown characteristics of population </a:t>
            </a:r>
          </a:p>
          <a:p>
            <a:r>
              <a:rPr lang="en-US" dirty="0"/>
              <a:t>Option of statistical </a:t>
            </a:r>
            <a:r>
              <a:rPr lang="en-US" dirty="0" err="1">
                <a:solidFill>
                  <a:srgbClr val="00B0F0"/>
                </a:solidFill>
              </a:rPr>
              <a:t>infe</a:t>
            </a:r>
            <a:r>
              <a:rPr lang="cs-CZ" dirty="0">
                <a:solidFill>
                  <a:srgbClr val="00B0F0"/>
                </a:solidFill>
              </a:rPr>
              <a:t>r</a:t>
            </a:r>
            <a:r>
              <a:rPr lang="en-US" dirty="0" err="1">
                <a:solidFill>
                  <a:srgbClr val="00B0F0"/>
                </a:solidFill>
              </a:rPr>
              <a:t>ence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from the sample to the population </a:t>
            </a:r>
          </a:p>
          <a:p>
            <a:r>
              <a:rPr lang="en-US" dirty="0"/>
              <a:t>Types of random sample: simple, systematic, stratified, multi-stage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3AAEB8-6649-474A-B725-50E281B51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48" y="4814796"/>
            <a:ext cx="1574304" cy="15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06829-BCEB-4330-B2B7-E88AF7A0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random</a:t>
            </a:r>
            <a:r>
              <a:rPr lang="cs-CZ" dirty="0"/>
              <a:t> sample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368614-D828-4346-B29A-8D17312B6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04" y="1268760"/>
            <a:ext cx="5125792" cy="54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94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FCCC7-4D6F-4A40-A704-D4DAD3AF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random</a:t>
            </a:r>
            <a:r>
              <a:rPr lang="cs-CZ" dirty="0"/>
              <a:t> sample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7E55B7-6095-4560-8702-4616C9BA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00808"/>
            <a:ext cx="5022761" cy="43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6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356A3-258A-41AD-AC20-27FCA995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Multi-stage</a:t>
            </a:r>
            <a:r>
              <a:rPr lang="cs-CZ" dirty="0"/>
              <a:t> cluster sample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0944D8-A7F3-4A7C-AEAD-FB7E81C5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41" y="1358630"/>
            <a:ext cx="5048518" cy="54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6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74705-DC69-4A1F-B30C-A5262EB1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Non-probability </a:t>
            </a:r>
            <a:r>
              <a:rPr lang="cs-CZ" dirty="0" err="1"/>
              <a:t>sampling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80166C-59D8-4F1E-9638-DAE2CB05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2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convenience sampling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– who do you succeed to get in the sample (</a:t>
            </a:r>
            <a:r>
              <a:rPr lang="en-US" dirty="0">
                <a:solidFill>
                  <a:srgbClr val="FF0000"/>
                </a:solidFill>
              </a:rPr>
              <a:t>street distribution, relatives, friends, social media</a:t>
            </a:r>
            <a:r>
              <a:rPr lang="en-US" dirty="0"/>
              <a:t>)</a:t>
            </a:r>
          </a:p>
          <a:p>
            <a:r>
              <a:rPr lang="en-US" i="1" dirty="0">
                <a:solidFill>
                  <a:srgbClr val="00B0F0"/>
                </a:solidFill>
              </a:rPr>
              <a:t>purposive sampling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– focusing at target group within population (</a:t>
            </a:r>
            <a:r>
              <a:rPr lang="en-US" dirty="0">
                <a:solidFill>
                  <a:srgbClr val="FF0000"/>
                </a:solidFill>
              </a:rPr>
              <a:t>study of student environmental activists – looking for the most visible ones at the faculty</a:t>
            </a:r>
            <a:r>
              <a:rPr lang="en-US" dirty="0"/>
              <a:t>)</a:t>
            </a:r>
          </a:p>
          <a:p>
            <a:r>
              <a:rPr lang="en-US" i="1" dirty="0">
                <a:solidFill>
                  <a:srgbClr val="00B0F0"/>
                </a:solidFill>
              </a:rPr>
              <a:t>snowball sampling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– </a:t>
            </a:r>
            <a:r>
              <a:rPr lang="cs-CZ" dirty="0" err="1"/>
              <a:t>members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are hard to </a:t>
            </a:r>
            <a:r>
              <a:rPr lang="cs-CZ" dirty="0" err="1"/>
              <a:t>reach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cs-CZ" dirty="0" err="1">
                <a:solidFill>
                  <a:srgbClr val="FF0000"/>
                </a:solidFill>
              </a:rPr>
              <a:t>subcultural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social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movement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studies</a:t>
            </a:r>
            <a:r>
              <a:rPr lang="en-US" dirty="0"/>
              <a:t>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F98D7D-49C2-4120-977B-17EE6C49C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538" y="4650650"/>
            <a:ext cx="3914924" cy="22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8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40361-80DF-45F9-8C1C-75052EA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Non-probability </a:t>
            </a:r>
            <a:r>
              <a:rPr lang="cs-CZ" dirty="0" err="1"/>
              <a:t>sampling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CDB1A5-5E20-419E-8E28-2A2BDE56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/>
          </a:bodyPr>
          <a:lstStyle/>
          <a:p>
            <a:r>
              <a:rPr lang="cs-CZ" dirty="0" err="1"/>
              <a:t>Quota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 –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(</a:t>
            </a:r>
            <a:r>
              <a:rPr lang="cs-CZ" dirty="0" err="1"/>
              <a:t>typically</a:t>
            </a:r>
            <a:r>
              <a:rPr lang="cs-CZ" dirty="0"/>
              <a:t>: sex, </a:t>
            </a:r>
            <a:r>
              <a:rPr lang="cs-CZ" dirty="0" err="1"/>
              <a:t>education</a:t>
            </a:r>
            <a:r>
              <a:rPr lang="cs-CZ" dirty="0"/>
              <a:t>, </a:t>
            </a:r>
            <a:r>
              <a:rPr lang="cs-CZ" dirty="0" err="1"/>
              <a:t>ethnicity</a:t>
            </a:r>
            <a:r>
              <a:rPr lang="cs-CZ" dirty="0"/>
              <a:t>, </a:t>
            </a:r>
            <a:r>
              <a:rPr lang="cs-CZ" dirty="0" err="1"/>
              <a:t>age</a:t>
            </a:r>
            <a:r>
              <a:rPr lang="cs-CZ" dirty="0"/>
              <a:t>)</a:t>
            </a:r>
          </a:p>
          <a:p>
            <a:r>
              <a:rPr lang="cs-CZ" dirty="0" err="1">
                <a:solidFill>
                  <a:srgbClr val="FF0000"/>
                </a:solidFill>
              </a:rPr>
              <a:t>Example</a:t>
            </a:r>
            <a:r>
              <a:rPr lang="cs-CZ" dirty="0">
                <a:solidFill>
                  <a:srgbClr val="FF0000"/>
                </a:solidFill>
              </a:rPr>
              <a:t>: Czech </a:t>
            </a:r>
            <a:r>
              <a:rPr lang="cs-CZ" dirty="0" err="1">
                <a:solidFill>
                  <a:srgbClr val="FF0000"/>
                </a:solidFill>
              </a:rPr>
              <a:t>adult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population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attitudes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towards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conflict</a:t>
            </a:r>
            <a:r>
              <a:rPr lang="cs-CZ" dirty="0">
                <a:solidFill>
                  <a:srgbClr val="FF0000"/>
                </a:solidFill>
              </a:rPr>
              <a:t> in </a:t>
            </a:r>
            <a:r>
              <a:rPr lang="cs-CZ" dirty="0" err="1">
                <a:solidFill>
                  <a:srgbClr val="FF0000"/>
                </a:solidFill>
              </a:rPr>
              <a:t>Ukraine</a:t>
            </a:r>
            <a:r>
              <a:rPr lang="cs-CZ" dirty="0">
                <a:solidFill>
                  <a:srgbClr val="FF0000"/>
                </a:solidFill>
              </a:rPr>
              <a:t>)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A9C5DA2-005C-49E5-BC1E-AF3A85C27DA6}"/>
              </a:ext>
            </a:extLst>
          </p:cNvPr>
          <p:cNvGraphicFramePr>
            <a:graphicFrameLocks noGrp="1"/>
          </p:cNvGraphicFramePr>
          <p:nvPr/>
        </p:nvGraphicFramePr>
        <p:xfrm>
          <a:off x="6444208" y="1700808"/>
          <a:ext cx="1968512" cy="452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2181">
                  <a:extLst>
                    <a:ext uri="{9D8B030D-6E8A-4147-A177-3AD203B41FA5}">
                      <a16:colId xmlns:a16="http://schemas.microsoft.com/office/drawing/2014/main" val="848056787"/>
                    </a:ext>
                  </a:extLst>
                </a:gridCol>
                <a:gridCol w="516331">
                  <a:extLst>
                    <a:ext uri="{9D8B030D-6E8A-4147-A177-3AD203B41FA5}">
                      <a16:colId xmlns:a16="http://schemas.microsoft.com/office/drawing/2014/main" val="2804728800"/>
                    </a:ext>
                  </a:extLst>
                </a:gridCol>
              </a:tblGrid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 dirty="0">
                          <a:effectLst/>
                        </a:rPr>
                        <a:t>bydliště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kvóta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58559280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Hlavní město Praha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42797866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Středočeský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5547063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Jihočeský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261295861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Plzeňský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2204947082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Karlovarský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411090030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Ústecký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8698904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Liberecký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45294326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Královéhradecký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421380957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Pardubický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230867912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Kraj Vysočina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4246192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Jihomoravský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47547141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Olomoucký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348208747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Zlínský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329518094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Moravskoslezský kraj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86285702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26110669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1" u="none" strike="noStrike" dirty="0">
                          <a:effectLst/>
                        </a:rPr>
                        <a:t>pohlaví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kvóta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3164680628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u="none" strike="noStrike">
                          <a:effectLst/>
                        </a:rPr>
                        <a:t>muž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490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286310648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žena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30731146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75927346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 dirty="0">
                          <a:effectLst/>
                        </a:rPr>
                        <a:t>věk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kvóta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236312662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18 - 24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46993252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25 - 34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41653318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35 - 44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190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390178549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45 - 54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180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2503257841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55 - 64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190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359166626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65 +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402340051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71959152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u="none" strike="noStrike" dirty="0">
                          <a:effectLst/>
                        </a:rPr>
                        <a:t>vzdělání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kvóta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42455160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ZŠ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1254110647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SŠ bez maturity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326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3879376949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SŠ s maturitou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351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3295033195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VŠ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187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8" marR="8068" marT="8068" marB="0" anchor="b"/>
                </a:tc>
                <a:extLst>
                  <a:ext uri="{0D108BD9-81ED-4DB2-BD59-A6C34878D82A}">
                    <a16:rowId xmlns:a16="http://schemas.microsoft.com/office/drawing/2014/main" val="886054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95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C148C-744A-4E94-9978-6BEB2055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quota</a:t>
            </a:r>
            <a:r>
              <a:rPr lang="cs-CZ" dirty="0"/>
              <a:t> </a:t>
            </a:r>
            <a:r>
              <a:rPr lang="cs-CZ" dirty="0" err="1"/>
              <a:t>sampling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DE75F4-6BD2-47C7-A207-253122D0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0997"/>
            <a:ext cx="9144000" cy="45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3A9C3-B5A5-4765-AA10-B182FEFE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Sample </a:t>
            </a:r>
            <a:r>
              <a:rPr lang="cs-CZ" dirty="0" err="1"/>
              <a:t>size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0CB7F-D087-48D1-9701-3F49A7F11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B0F0"/>
                </a:solidFill>
              </a:rPr>
              <a:t>Absolute</a:t>
            </a:r>
            <a:r>
              <a:rPr lang="cs-CZ" dirty="0"/>
              <a:t>, not </a:t>
            </a:r>
            <a:r>
              <a:rPr lang="cs-CZ" dirty="0" err="1"/>
              <a:t>relative</a:t>
            </a:r>
            <a:r>
              <a:rPr lang="cs-CZ" dirty="0"/>
              <a:t>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sample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important</a:t>
            </a:r>
            <a:endParaRPr lang="cs-CZ" dirty="0"/>
          </a:p>
          <a:p>
            <a:r>
              <a:rPr lang="cs-CZ" dirty="0" err="1"/>
              <a:t>Increasing</a:t>
            </a:r>
            <a:r>
              <a:rPr lang="cs-CZ" dirty="0"/>
              <a:t> sample </a:t>
            </a:r>
            <a:r>
              <a:rPr lang="cs-CZ" dirty="0" err="1"/>
              <a:t>size</a:t>
            </a:r>
            <a:r>
              <a:rPr lang="cs-CZ" dirty="0"/>
              <a:t> – </a:t>
            </a:r>
            <a:r>
              <a:rPr lang="cs-CZ" dirty="0" err="1"/>
              <a:t>decreasing</a:t>
            </a:r>
            <a:r>
              <a:rPr lang="cs-CZ" dirty="0"/>
              <a:t> </a:t>
            </a:r>
            <a:r>
              <a:rPr lang="cs-CZ" dirty="0" err="1"/>
              <a:t>possibility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>
                <a:solidFill>
                  <a:srgbClr val="00B0F0"/>
                </a:solidFill>
              </a:rPr>
              <a:t>sampling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error</a:t>
            </a:r>
            <a:r>
              <a:rPr lang="cs-CZ" dirty="0"/>
              <a:t> (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https://www.surveymonkey.com/mp/sample-size-calculator/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00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76A4A-6011-49DB-B0A1-AC885A3F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</a:t>
            </a:r>
            <a:r>
              <a:rPr lang="cs-CZ" dirty="0" err="1"/>
              <a:t>collection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D70179-F4F9-40F5-B591-42C57B79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27" y="1417638"/>
            <a:ext cx="6443145" cy="48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13FB3-4968-4A46-A562-B6126687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collection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757632-445D-4165-830A-8322F0487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88" y="1628800"/>
            <a:ext cx="3322712" cy="453908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D89ED14-68EC-4E57-B96F-D356EA641C0F}"/>
              </a:ext>
            </a:extLst>
          </p:cNvPr>
          <p:cNvSpPr/>
          <p:nvPr/>
        </p:nvSpPr>
        <p:spPr>
          <a:xfrm>
            <a:off x="5652120" y="2204864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Online </a:t>
            </a:r>
            <a:r>
              <a:rPr lang="cs-CZ" dirty="0" err="1">
                <a:hlinkClick r:id="rId3"/>
              </a:rPr>
              <a:t>tools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BD5A7E9-2306-4454-9C37-357A3E9F3765}"/>
              </a:ext>
            </a:extLst>
          </p:cNvPr>
          <p:cNvSpPr/>
          <p:nvPr/>
        </p:nvSpPr>
        <p:spPr>
          <a:xfrm>
            <a:off x="4938796" y="3713678"/>
            <a:ext cx="313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https://www.kobotoolbox.org/</a:t>
            </a:r>
            <a:r>
              <a:rPr lang="cs-CZ" dirty="0"/>
              <a:t>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EEF6F31-0B38-4DC7-8501-43F4A5976582}"/>
              </a:ext>
            </a:extLst>
          </p:cNvPr>
          <p:cNvSpPr/>
          <p:nvPr/>
        </p:nvSpPr>
        <p:spPr>
          <a:xfrm>
            <a:off x="4810844" y="4685570"/>
            <a:ext cx="339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5"/>
              </a:rPr>
              <a:t>https://www.surveymonkey.com/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04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88BBE-843B-4F73-947B-A7907DBC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Lecture</a:t>
            </a:r>
            <a:r>
              <a:rPr lang="cs-CZ" dirty="0"/>
              <a:t> </a:t>
            </a:r>
            <a:r>
              <a:rPr lang="cs-CZ" dirty="0" err="1"/>
              <a:t>outline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2BB327-2493-40A3-BE36-2D783DC83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Context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 design</a:t>
            </a:r>
          </a:p>
          <a:p>
            <a:r>
              <a:rPr lang="en-GB" dirty="0"/>
              <a:t>Sampling</a:t>
            </a:r>
          </a:p>
          <a:p>
            <a:r>
              <a:rPr lang="cs-CZ" dirty="0"/>
              <a:t>Data </a:t>
            </a:r>
            <a:r>
              <a:rPr lang="cs-CZ" dirty="0" err="1"/>
              <a:t>collection</a:t>
            </a:r>
            <a:endParaRPr lang="en-GB" dirty="0"/>
          </a:p>
          <a:p>
            <a:r>
              <a:rPr lang="en-GB" dirty="0"/>
              <a:t>Asking questions</a:t>
            </a:r>
          </a:p>
        </p:txBody>
      </p:sp>
    </p:spTree>
    <p:extLst>
      <p:ext uri="{BB962C8B-B14F-4D97-AF65-F5344CB8AC3E}">
        <p14:creationId xmlns:p14="http://schemas.microsoft.com/office/powerpoint/2010/main" val="59723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49E82-C500-4197-931C-137C6299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Data matrix (</a:t>
            </a:r>
            <a:r>
              <a:rPr lang="cs-CZ" altLang="cs-CZ" dirty="0" err="1"/>
              <a:t>column</a:t>
            </a:r>
            <a:r>
              <a:rPr lang="cs-CZ" altLang="cs-CZ" dirty="0"/>
              <a:t> = </a:t>
            </a:r>
            <a:r>
              <a:rPr lang="cs-CZ" altLang="cs-CZ" dirty="0" err="1"/>
              <a:t>variable</a:t>
            </a:r>
            <a:r>
              <a:rPr lang="cs-CZ" altLang="cs-CZ" dirty="0"/>
              <a:t>; </a:t>
            </a:r>
            <a:r>
              <a:rPr lang="cs-CZ" altLang="cs-CZ" dirty="0" err="1"/>
              <a:t>row</a:t>
            </a:r>
            <a:r>
              <a:rPr lang="cs-CZ" altLang="cs-CZ" dirty="0"/>
              <a:t> = case)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B92357-999D-48B2-80EB-267E8DC5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828"/>
            <a:ext cx="9144000" cy="49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743F4-D858-44F8-8E6F-AB192119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Modes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 </a:t>
            </a:r>
            <a:r>
              <a:rPr lang="cs-CZ" dirty="0" err="1"/>
              <a:t>compared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8BC4CA-C110-48A5-8307-1DD4EFB14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303"/>
            <a:ext cx="4350216" cy="189543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D8F8E4-D060-489B-B2EA-E65B0C4D6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3056"/>
            <a:ext cx="4350217" cy="1800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33C27B-489A-4822-B330-0667F1CF6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111" y="2036303"/>
            <a:ext cx="4801889" cy="36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F5DCF-D754-4E9C-8DA3-4644303F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72F69E-0886-42AE-8DC4-A6BDDD35A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Open-</a:t>
            </a:r>
            <a:r>
              <a:rPr lang="cs-CZ" dirty="0" err="1"/>
              <a:t>ended</a:t>
            </a:r>
            <a:r>
              <a:rPr lang="cs-CZ" dirty="0"/>
              <a:t> vs. </a:t>
            </a:r>
            <a:r>
              <a:rPr lang="cs-CZ" dirty="0" err="1"/>
              <a:t>Closed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(</a:t>
            </a:r>
            <a:r>
              <a:rPr lang="cs-CZ" dirty="0" err="1"/>
              <a:t>time</a:t>
            </a:r>
            <a:r>
              <a:rPr lang="cs-CZ" dirty="0"/>
              <a:t>, validity, reliability, </a:t>
            </a:r>
            <a:r>
              <a:rPr lang="cs-CZ" dirty="0" err="1"/>
              <a:t>comparability</a:t>
            </a:r>
            <a:r>
              <a:rPr lang="cs-CZ" dirty="0"/>
              <a:t>, </a:t>
            </a:r>
            <a:r>
              <a:rPr lang="cs-CZ" dirty="0" err="1"/>
              <a:t>clarification</a:t>
            </a:r>
            <a:r>
              <a:rPr lang="cs-CZ" dirty="0"/>
              <a:t>, </a:t>
            </a:r>
            <a:r>
              <a:rPr lang="cs-CZ" dirty="0" err="1"/>
              <a:t>easiness</a:t>
            </a:r>
            <a:r>
              <a:rPr lang="cs-CZ" dirty="0"/>
              <a:t>, spontaneity, </a:t>
            </a:r>
            <a:r>
              <a:rPr lang="cs-CZ" dirty="0" err="1"/>
              <a:t>exhaustiveness</a:t>
            </a:r>
            <a:r>
              <a:rPr lang="cs-CZ" dirty="0"/>
              <a:t>)</a:t>
            </a:r>
          </a:p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factual</a:t>
            </a:r>
            <a:r>
              <a:rPr lang="cs-CZ" dirty="0"/>
              <a:t>, </a:t>
            </a:r>
            <a:r>
              <a:rPr lang="cs-CZ" dirty="0" err="1"/>
              <a:t>others</a:t>
            </a:r>
            <a:r>
              <a:rPr lang="cs-CZ" dirty="0"/>
              <a:t> </a:t>
            </a:r>
            <a:r>
              <a:rPr lang="cs-CZ" dirty="0" err="1"/>
              <a:t>factual</a:t>
            </a:r>
            <a:r>
              <a:rPr lang="cs-CZ" dirty="0"/>
              <a:t>, informant </a:t>
            </a:r>
            <a:r>
              <a:rPr lang="cs-CZ" dirty="0" err="1"/>
              <a:t>factual</a:t>
            </a:r>
            <a:r>
              <a:rPr lang="cs-CZ" dirty="0"/>
              <a:t>, </a:t>
            </a:r>
            <a:r>
              <a:rPr lang="cs-CZ" dirty="0" err="1"/>
              <a:t>attitudes</a:t>
            </a:r>
            <a:r>
              <a:rPr lang="cs-CZ" dirty="0"/>
              <a:t>, </a:t>
            </a:r>
            <a:r>
              <a:rPr lang="cs-CZ" dirty="0" err="1"/>
              <a:t>beliefs</a:t>
            </a:r>
            <a:r>
              <a:rPr lang="cs-CZ" dirty="0"/>
              <a:t>, normative </a:t>
            </a:r>
            <a:r>
              <a:rPr lang="cs-CZ" dirty="0" err="1"/>
              <a:t>values</a:t>
            </a:r>
            <a:r>
              <a:rPr lang="cs-CZ" dirty="0"/>
              <a:t>, </a:t>
            </a:r>
            <a:r>
              <a:rPr lang="cs-CZ" dirty="0" err="1"/>
              <a:t>knowledge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977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EDF22-4969-4C4E-BAD2-598425E1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design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D7A8F8-0733-4EDB-9BE9-96AD44E49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err="1"/>
              <a:t>Follow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!</a:t>
            </a:r>
          </a:p>
          <a:p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specific</a:t>
            </a:r>
            <a:r>
              <a:rPr lang="cs-CZ" dirty="0"/>
              <a:t>! (</a:t>
            </a:r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your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opinion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about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contemporary</a:t>
            </a:r>
            <a:r>
              <a:rPr lang="cs-CZ" dirty="0">
                <a:solidFill>
                  <a:srgbClr val="FF0000"/>
                </a:solidFill>
              </a:rPr>
              <a:t> party </a:t>
            </a:r>
            <a:r>
              <a:rPr lang="cs-CZ" dirty="0" err="1">
                <a:solidFill>
                  <a:srgbClr val="FF0000"/>
                </a:solidFill>
              </a:rPr>
              <a:t>politics</a:t>
            </a:r>
            <a:r>
              <a:rPr lang="cs-CZ" dirty="0">
                <a:solidFill>
                  <a:srgbClr val="FF0000"/>
                </a:solidFill>
              </a:rPr>
              <a:t>?)</a:t>
            </a:r>
          </a:p>
          <a:p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ambiguous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! (</a:t>
            </a:r>
            <a:r>
              <a:rPr lang="en-US" dirty="0">
                <a:solidFill>
                  <a:srgbClr val="FF0000"/>
                </a:solidFill>
              </a:rPr>
              <a:t>How </a:t>
            </a:r>
            <a:r>
              <a:rPr lang="cs-CZ" dirty="0" err="1">
                <a:solidFill>
                  <a:srgbClr val="FF0000"/>
                </a:solidFill>
              </a:rPr>
              <a:t>often</a:t>
            </a:r>
            <a:r>
              <a:rPr lang="cs-CZ" dirty="0">
                <a:solidFill>
                  <a:srgbClr val="FF0000"/>
                </a:solidFill>
              </a:rPr>
              <a:t> do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eat</a:t>
            </a:r>
            <a:r>
              <a:rPr lang="cs-CZ" dirty="0">
                <a:solidFill>
                  <a:srgbClr val="FF0000"/>
                </a:solidFill>
              </a:rPr>
              <a:t> fast food?</a:t>
            </a:r>
            <a:r>
              <a:rPr lang="cs-CZ" dirty="0"/>
              <a:t>)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 err="1"/>
              <a:t>Avoid</a:t>
            </a:r>
            <a:r>
              <a:rPr lang="cs-CZ" dirty="0"/>
              <a:t> long </a:t>
            </a:r>
            <a:r>
              <a:rPr lang="cs-CZ" dirty="0" err="1"/>
              <a:t>questions</a:t>
            </a:r>
            <a:r>
              <a:rPr lang="cs-CZ" dirty="0"/>
              <a:t>! (</a:t>
            </a:r>
            <a:r>
              <a:rPr lang="en-US" dirty="0">
                <a:solidFill>
                  <a:srgbClr val="FF0000"/>
                </a:solidFill>
              </a:rPr>
              <a:t>On a scale of 1-10, how likely are you to recommend </a:t>
            </a:r>
            <a:r>
              <a:rPr lang="cs-CZ" dirty="0" err="1">
                <a:solidFill>
                  <a:srgbClr val="FF0000"/>
                </a:solidFill>
              </a:rPr>
              <a:t>political</a:t>
            </a:r>
            <a:r>
              <a:rPr lang="cs-CZ" dirty="0">
                <a:solidFill>
                  <a:srgbClr val="FF0000"/>
                </a:solidFill>
              </a:rPr>
              <a:t> party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voted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in last </a:t>
            </a:r>
            <a:r>
              <a:rPr lang="cs-CZ" dirty="0" err="1">
                <a:solidFill>
                  <a:srgbClr val="FF0000"/>
                </a:solidFill>
              </a:rPr>
              <a:t>elections</a:t>
            </a:r>
            <a:r>
              <a:rPr lang="en-US" dirty="0">
                <a:solidFill>
                  <a:srgbClr val="FF0000"/>
                </a:solidFill>
              </a:rPr>
              <a:t> to a friend or colleague who works in a similar industry as you do?</a:t>
            </a:r>
            <a:r>
              <a:rPr lang="cs-CZ" dirty="0"/>
              <a:t>)</a:t>
            </a:r>
          </a:p>
          <a:p>
            <a:r>
              <a:rPr lang="cs-CZ" dirty="0" err="1"/>
              <a:t>Avoid</a:t>
            </a:r>
            <a:r>
              <a:rPr lang="cs-CZ" dirty="0"/>
              <a:t> double-</a:t>
            </a:r>
            <a:r>
              <a:rPr lang="cs-CZ" dirty="0" err="1"/>
              <a:t>barrelled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! (</a:t>
            </a:r>
            <a:r>
              <a:rPr lang="en-US" dirty="0">
                <a:solidFill>
                  <a:srgbClr val="FF0000"/>
                </a:solidFill>
              </a:rPr>
              <a:t>Do you think that students should have more classes about history and culture?</a:t>
            </a:r>
            <a:r>
              <a:rPr lang="cs-CZ" dirty="0"/>
              <a:t>)</a:t>
            </a:r>
          </a:p>
          <a:p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leading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! (</a:t>
            </a:r>
            <a:r>
              <a:rPr lang="en-US" dirty="0">
                <a:solidFill>
                  <a:srgbClr val="FF0000"/>
                </a:solidFill>
              </a:rPr>
              <a:t>Do you think that </a:t>
            </a:r>
            <a:r>
              <a:rPr lang="cs-CZ" dirty="0" err="1">
                <a:solidFill>
                  <a:srgbClr val="FF0000"/>
                </a:solidFill>
              </a:rPr>
              <a:t>our</a:t>
            </a:r>
            <a:r>
              <a:rPr lang="cs-CZ" dirty="0">
                <a:solidFill>
                  <a:srgbClr val="FF0000"/>
                </a:solidFill>
              </a:rPr>
              <a:t> country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a </a:t>
            </a:r>
            <a:r>
              <a:rPr lang="cs-CZ" dirty="0" err="1">
                <a:solidFill>
                  <a:srgbClr val="FF0000"/>
                </a:solidFill>
              </a:rPr>
              <a:t>true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democracy</a:t>
            </a:r>
            <a:r>
              <a:rPr lang="cs-CZ" dirty="0">
                <a:solidFill>
                  <a:srgbClr val="FF0000"/>
                </a:solidFill>
              </a:rPr>
              <a:t>?)</a:t>
            </a:r>
          </a:p>
          <a:p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filters</a:t>
            </a:r>
            <a:r>
              <a:rPr lang="cs-CZ" dirty="0"/>
              <a:t> and </a:t>
            </a:r>
            <a:r>
              <a:rPr lang="cs-CZ" dirty="0" err="1"/>
              <a:t>conditions</a:t>
            </a:r>
            <a:r>
              <a:rPr lang="cs-CZ" dirty="0"/>
              <a:t>! (</a:t>
            </a:r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movie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see</a:t>
            </a:r>
            <a:r>
              <a:rPr lang="cs-CZ" dirty="0">
                <a:solidFill>
                  <a:srgbClr val="FF0000"/>
                </a:solidFill>
              </a:rPr>
              <a:t> in a </a:t>
            </a:r>
            <a:r>
              <a:rPr lang="cs-CZ" dirty="0" err="1">
                <a:solidFill>
                  <a:srgbClr val="FF0000"/>
                </a:solidFill>
              </a:rPr>
              <a:t>cinema</a:t>
            </a:r>
            <a:r>
              <a:rPr lang="cs-CZ" dirty="0">
                <a:solidFill>
                  <a:srgbClr val="FF0000"/>
                </a:solidFill>
              </a:rPr>
              <a:t> last </a:t>
            </a:r>
            <a:r>
              <a:rPr lang="cs-CZ" dirty="0" err="1">
                <a:solidFill>
                  <a:srgbClr val="FF0000"/>
                </a:solidFill>
              </a:rPr>
              <a:t>month</a:t>
            </a:r>
            <a:r>
              <a:rPr lang="cs-CZ" dirty="0">
                <a:solidFill>
                  <a:srgbClr val="FF0000"/>
                </a:solidFill>
              </a:rPr>
              <a:t>?</a:t>
            </a:r>
            <a:r>
              <a:rPr lang="cs-CZ" dirty="0"/>
              <a:t>)</a:t>
            </a:r>
          </a:p>
          <a:p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jargon</a:t>
            </a:r>
            <a:r>
              <a:rPr lang="cs-CZ" dirty="0"/>
              <a:t> and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! (</a:t>
            </a:r>
            <a:r>
              <a:rPr lang="en-US" dirty="0">
                <a:solidFill>
                  <a:srgbClr val="FF0000"/>
                </a:solidFill>
              </a:rPr>
              <a:t>What is your opinion of the efficacy of the </a:t>
            </a:r>
            <a:r>
              <a:rPr lang="cs-CZ" dirty="0" err="1">
                <a:solidFill>
                  <a:srgbClr val="FF0000"/>
                </a:solidFill>
              </a:rPr>
              <a:t>Twitter´s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new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search</a:t>
            </a:r>
            <a:r>
              <a:rPr lang="en-US" dirty="0">
                <a:solidFill>
                  <a:srgbClr val="FF0000"/>
                </a:solidFill>
              </a:rPr>
              <a:t> algorithm?</a:t>
            </a:r>
            <a:r>
              <a:rPr lang="cs-CZ" dirty="0"/>
              <a:t>)</a:t>
            </a:r>
          </a:p>
          <a:p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respondent´s</a:t>
            </a:r>
            <a:r>
              <a:rPr lang="cs-CZ" dirty="0"/>
              <a:t> </a:t>
            </a:r>
            <a:r>
              <a:rPr lang="cs-CZ" dirty="0" err="1"/>
              <a:t>capacities</a:t>
            </a:r>
            <a:r>
              <a:rPr lang="cs-CZ" dirty="0"/>
              <a:t>, </a:t>
            </a:r>
            <a:r>
              <a:rPr lang="cs-CZ" dirty="0" err="1"/>
              <a:t>memory</a:t>
            </a:r>
            <a:r>
              <a:rPr lang="cs-CZ" dirty="0"/>
              <a:t> and </a:t>
            </a:r>
            <a:r>
              <a:rPr lang="cs-CZ" dirty="0" err="1"/>
              <a:t>knowledge</a:t>
            </a:r>
            <a:r>
              <a:rPr lang="cs-CZ" dirty="0"/>
              <a:t>! (</a:t>
            </a:r>
            <a:r>
              <a:rPr lang="cs-CZ" dirty="0" err="1">
                <a:solidFill>
                  <a:srgbClr val="FF0000"/>
                </a:solidFill>
              </a:rPr>
              <a:t>When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did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drink </a:t>
            </a:r>
            <a:r>
              <a:rPr lang="cs-CZ" dirty="0" err="1">
                <a:solidFill>
                  <a:srgbClr val="FF0000"/>
                </a:solidFill>
              </a:rPr>
              <a:t>alcohol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first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time</a:t>
            </a:r>
            <a:r>
              <a:rPr lang="cs-CZ" dirty="0">
                <a:solidFill>
                  <a:srgbClr val="FF0000"/>
                </a:solidFill>
              </a:rPr>
              <a:t>?</a:t>
            </a:r>
            <a:r>
              <a:rPr lang="cs-CZ" dirty="0"/>
              <a:t>)</a:t>
            </a:r>
          </a:p>
          <a:p>
            <a:r>
              <a:rPr lang="cs-CZ" dirty="0" err="1"/>
              <a:t>Always</a:t>
            </a:r>
            <a:r>
              <a:rPr lang="cs-CZ" dirty="0"/>
              <a:t> 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piloting</a:t>
            </a:r>
            <a:r>
              <a:rPr lang="cs-CZ" dirty="0"/>
              <a:t>!</a:t>
            </a:r>
          </a:p>
          <a:p>
            <a:r>
              <a:rPr lang="cs-CZ" dirty="0"/>
              <a:t>Use </a:t>
            </a:r>
            <a:r>
              <a:rPr lang="cs-CZ" dirty="0">
                <a:hlinkClick r:id="rId2"/>
              </a:rPr>
              <a:t>existing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83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F320E-D729-4175-87BF-17D2634D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26" y="260648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E6C38CD-CFD3-4404-A145-A05D3296C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0709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36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66DE5-99AD-4DE3-8491-FCBC8C96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Explanation</a:t>
            </a:r>
            <a:r>
              <a:rPr lang="cs-CZ" dirty="0"/>
              <a:t> vs. </a:t>
            </a:r>
            <a:r>
              <a:rPr lang="cs-CZ" dirty="0" err="1"/>
              <a:t>understanding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180227-BC1C-45B1-B3ED-F95BD120E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Idiographic (</a:t>
            </a:r>
            <a:r>
              <a:rPr lang="en-US" dirty="0">
                <a:solidFill>
                  <a:srgbClr val="FF0000"/>
                </a:solidFill>
              </a:rPr>
              <a:t>deterministic</a:t>
            </a:r>
            <a:r>
              <a:rPr lang="en-US" dirty="0"/>
              <a:t>): understanding, revealing motives, reasons, justifications… </a:t>
            </a:r>
          </a:p>
          <a:p>
            <a:r>
              <a:rPr lang="en-US" dirty="0"/>
              <a:t>Idiographic method – problem with zero</a:t>
            </a:r>
          </a:p>
          <a:p>
            <a:r>
              <a:rPr lang="en-US" dirty="0"/>
              <a:t>Nomothetic methods (</a:t>
            </a:r>
            <a:r>
              <a:rPr lang="en-US" dirty="0">
                <a:solidFill>
                  <a:srgbClr val="FF0000"/>
                </a:solidFill>
              </a:rPr>
              <a:t>probabilistic</a:t>
            </a:r>
            <a:r>
              <a:rPr lang="en-US" dirty="0"/>
              <a:t>): explanation, identifying causal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72691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latin typeface="+mn-lt"/>
              </a:rPr>
              <a:t>Two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logics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research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process</a:t>
            </a:r>
            <a:endParaRPr lang="en-GB" dirty="0">
              <a:latin typeface="+mn-lt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61" y="1412776"/>
            <a:ext cx="497511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7380312" y="6298058"/>
            <a:ext cx="15879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400" b="1" dirty="0">
                <a:latin typeface="Calibri" pitchFamily="34" charset="0"/>
              </a:rPr>
              <a:t>(de </a:t>
            </a:r>
            <a:r>
              <a:rPr lang="cs-CZ" sz="1400" b="1" dirty="0" err="1">
                <a:latin typeface="Calibri" pitchFamily="34" charset="0"/>
              </a:rPr>
              <a:t>Vaus</a:t>
            </a:r>
            <a:r>
              <a:rPr lang="cs-CZ" sz="1400" b="1" dirty="0">
                <a:latin typeface="Calibri" pitchFamily="34" charset="0"/>
              </a:rPr>
              <a:t> 1996: 21)</a:t>
            </a:r>
          </a:p>
        </p:txBody>
      </p:sp>
    </p:spTree>
    <p:extLst>
      <p:ext uri="{BB962C8B-B14F-4D97-AF65-F5344CB8AC3E}">
        <p14:creationId xmlns:p14="http://schemas.microsoft.com/office/powerpoint/2010/main" val="208825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642FC-A5D1-4CD3-AC1D-EF2E7AE8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EB23B1-7023-45E6-A234-2DE61EFA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Experiment (</a:t>
            </a:r>
            <a:r>
              <a:rPr lang="cs-CZ" dirty="0" err="1"/>
              <a:t>small</a:t>
            </a:r>
            <a:r>
              <a:rPr lang="cs-CZ" dirty="0"/>
              <a:t> N)</a:t>
            </a:r>
          </a:p>
          <a:p>
            <a:r>
              <a:rPr lang="cs-CZ" dirty="0"/>
              <a:t>Case study (</a:t>
            </a:r>
            <a:r>
              <a:rPr lang="cs-CZ" dirty="0" err="1"/>
              <a:t>small</a:t>
            </a:r>
            <a:r>
              <a:rPr lang="cs-CZ" dirty="0"/>
              <a:t> N)</a:t>
            </a:r>
          </a:p>
          <a:p>
            <a:r>
              <a:rPr lang="cs-CZ" dirty="0" err="1"/>
              <a:t>Comparative</a:t>
            </a:r>
            <a:r>
              <a:rPr lang="cs-CZ" dirty="0"/>
              <a:t> design (</a:t>
            </a:r>
            <a:r>
              <a:rPr lang="cs-CZ" dirty="0" err="1"/>
              <a:t>small</a:t>
            </a:r>
            <a:r>
              <a:rPr lang="cs-CZ" dirty="0"/>
              <a:t> N)</a:t>
            </a:r>
          </a:p>
          <a:p>
            <a:r>
              <a:rPr lang="cs-CZ" dirty="0" err="1"/>
              <a:t>Longitudinal</a:t>
            </a:r>
            <a:r>
              <a:rPr lang="cs-CZ" dirty="0"/>
              <a:t> design (</a:t>
            </a:r>
            <a:r>
              <a:rPr lang="cs-CZ" dirty="0" err="1"/>
              <a:t>small</a:t>
            </a:r>
            <a:r>
              <a:rPr lang="cs-CZ" dirty="0"/>
              <a:t>/</a:t>
            </a:r>
            <a:r>
              <a:rPr lang="cs-CZ" dirty="0" err="1"/>
              <a:t>large</a:t>
            </a:r>
            <a:r>
              <a:rPr lang="cs-CZ" dirty="0"/>
              <a:t> N)</a:t>
            </a:r>
          </a:p>
          <a:p>
            <a:r>
              <a:rPr lang="cs-CZ" dirty="0" err="1"/>
              <a:t>Cross-sectional</a:t>
            </a:r>
            <a:r>
              <a:rPr lang="cs-CZ" dirty="0"/>
              <a:t> design (</a:t>
            </a:r>
            <a:r>
              <a:rPr lang="cs-CZ" dirty="0" err="1"/>
              <a:t>large</a:t>
            </a:r>
            <a:r>
              <a:rPr lang="cs-CZ" dirty="0"/>
              <a:t> 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57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AE420-121A-43A7-A4DB-C3B67179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survey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835AC8-F4AD-4F7D-A7D7-ED6A5E08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40768"/>
            <a:ext cx="3758497" cy="51603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7A6072-D1C1-43B5-B6EE-BF2D011B5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5" y="4019268"/>
            <a:ext cx="3668082" cy="24482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6DCACAC-4BB1-4F40-80F3-2262D21F7FB2}"/>
              </a:ext>
            </a:extLst>
          </p:cNvPr>
          <p:cNvSpPr txBox="1"/>
          <p:nvPr/>
        </p:nvSpPr>
        <p:spPr>
          <a:xfrm>
            <a:off x="547615" y="1844824"/>
            <a:ext cx="3808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Probabilistic</a:t>
            </a:r>
            <a:r>
              <a:rPr lang="cs-CZ" dirty="0"/>
              <a:t>/</a:t>
            </a:r>
            <a:r>
              <a:rPr lang="cs-CZ" dirty="0" err="1"/>
              <a:t>nomothetic</a:t>
            </a:r>
            <a:r>
              <a:rPr lang="cs-CZ" dirty="0"/>
              <a:t> </a:t>
            </a:r>
            <a:r>
              <a:rPr lang="cs-CZ" dirty="0" err="1"/>
              <a:t>logic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Deductive</a:t>
            </a:r>
            <a:r>
              <a:rPr lang="cs-CZ" dirty="0"/>
              <a:t> </a:t>
            </a:r>
            <a:r>
              <a:rPr lang="cs-CZ" dirty="0" err="1"/>
              <a:t>logic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Cross-sectional</a:t>
            </a:r>
            <a:r>
              <a:rPr lang="cs-CZ" dirty="0"/>
              <a:t> design (</a:t>
            </a:r>
            <a:r>
              <a:rPr lang="cs-CZ" dirty="0" err="1"/>
              <a:t>large</a:t>
            </a:r>
            <a:r>
              <a:rPr lang="cs-CZ" dirty="0"/>
              <a:t> 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68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89386-34DA-4AB6-97E8-EA779B6F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Cross-sectional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1B195E-0890-4135-9354-8804D1E23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than 1 case (in fact large N) </a:t>
            </a:r>
            <a:r>
              <a:rPr lang="cs-CZ" dirty="0"/>
              <a:t>in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frame</a:t>
            </a:r>
            <a:endParaRPr lang="en-US" dirty="0"/>
          </a:p>
          <a:p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quantifiable</a:t>
            </a:r>
            <a:r>
              <a:rPr lang="cs-CZ" dirty="0"/>
              <a:t> data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(„</a:t>
            </a:r>
            <a:r>
              <a:rPr lang="cs-CZ" dirty="0" err="1"/>
              <a:t>variables</a:t>
            </a:r>
            <a:r>
              <a:rPr lang="cs-CZ" dirty="0"/>
              <a:t>“) </a:t>
            </a:r>
            <a:r>
              <a:rPr lang="cs-CZ" dirty="0" err="1"/>
              <a:t>of</a:t>
            </a:r>
            <a:r>
              <a:rPr lang="cs-CZ" dirty="0"/>
              <a:t> these </a:t>
            </a:r>
            <a:r>
              <a:rPr lang="cs-CZ" dirty="0" err="1"/>
              <a:t>cases</a:t>
            </a:r>
            <a:endParaRPr lang="cs-CZ" dirty="0"/>
          </a:p>
          <a:p>
            <a:r>
              <a:rPr lang="cs-CZ" dirty="0" err="1"/>
              <a:t>Logic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correlation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and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varibles</a:t>
            </a:r>
            <a:r>
              <a:rPr lang="cs-CZ" dirty="0"/>
              <a:t> </a:t>
            </a:r>
          </a:p>
          <a:p>
            <a:r>
              <a:rPr lang="cs-CZ" dirty="0" err="1"/>
              <a:t>Typically</a:t>
            </a:r>
            <a:r>
              <a:rPr lang="cs-CZ" dirty="0"/>
              <a:t> –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/</a:t>
            </a:r>
            <a:r>
              <a:rPr lang="cs-CZ" dirty="0" err="1"/>
              <a:t>questionnaire</a:t>
            </a:r>
            <a:r>
              <a:rPr lang="cs-CZ" dirty="0"/>
              <a:t> (but </a:t>
            </a:r>
            <a:r>
              <a:rPr lang="cs-CZ" dirty="0" err="1"/>
              <a:t>other</a:t>
            </a:r>
            <a:r>
              <a:rPr lang="cs-CZ" dirty="0"/>
              <a:t> data 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)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 err="1"/>
              <a:t>Variables</a:t>
            </a:r>
            <a:r>
              <a:rPr lang="cs-CZ" dirty="0"/>
              <a:t> are not </a:t>
            </a:r>
            <a:r>
              <a:rPr lang="cs-CZ" dirty="0" err="1"/>
              <a:t>manipulated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6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D46F24-EA1A-4E3E-95CF-027804AC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cross-sectional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35FF82-7ED8-4C1C-BF19-D34A7216C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3816424" cy="49068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D073BC9-EA48-4980-9FA8-1F7ADE6A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935750"/>
            <a:ext cx="4690864" cy="2986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344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B57E4-1DDA-49AB-9DFB-67F8E60A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Sampling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DCC3E0-FE78-44D3-AE31-04AFE5A70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Population</a:t>
            </a:r>
            <a:r>
              <a:rPr lang="en-US" dirty="0"/>
              <a:t> – all units (individuals, nations, organizations, cities …) from which we select sample and to which we refer with the results</a:t>
            </a:r>
          </a:p>
          <a:p>
            <a:r>
              <a:rPr lang="en-US" dirty="0"/>
              <a:t>Can we handle whole population? ( census …)</a:t>
            </a:r>
          </a:p>
          <a:p>
            <a:r>
              <a:rPr lang="en-US" dirty="0">
                <a:solidFill>
                  <a:srgbClr val="00B0F0"/>
                </a:solidFill>
              </a:rPr>
              <a:t>Sample</a:t>
            </a:r>
            <a:r>
              <a:rPr lang="en-US" dirty="0"/>
              <a:t> – part of units selected for analysis</a:t>
            </a:r>
          </a:p>
          <a:p>
            <a:r>
              <a:rPr lang="en-US" dirty="0"/>
              <a:t>Probability sampling (logic of chance) vs. Non-probability (purpose)</a:t>
            </a:r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F26677-EAD6-4A27-8479-ED27E1628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36" y="5442535"/>
            <a:ext cx="2123728" cy="14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71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982</Words>
  <Application>Microsoft Office PowerPoint</Application>
  <PresentationFormat>Předvádění na obrazovce (4:3)</PresentationFormat>
  <Paragraphs>148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systému Office</vt:lpstr>
      <vt:lpstr>Survey – theoretical outline</vt:lpstr>
      <vt:lpstr>Lecture outline</vt:lpstr>
      <vt:lpstr>Explanation vs. understanding</vt:lpstr>
      <vt:lpstr>Two logics of research process</vt:lpstr>
      <vt:lpstr>Main types of research strategies</vt:lpstr>
      <vt:lpstr>Social survey</vt:lpstr>
      <vt:lpstr>Cross-sectional studies</vt:lpstr>
      <vt:lpstr>Time frame for cross-sectional studies</vt:lpstr>
      <vt:lpstr>Sampling</vt:lpstr>
      <vt:lpstr>Random sample</vt:lpstr>
      <vt:lpstr>Simple random sample</vt:lpstr>
      <vt:lpstr>Systematic random sample</vt:lpstr>
      <vt:lpstr>Multi-stage cluster sample</vt:lpstr>
      <vt:lpstr>Non-probability sampling</vt:lpstr>
      <vt:lpstr>Non-probability sampling</vt:lpstr>
      <vt:lpstr>Example of quota sampling</vt:lpstr>
      <vt:lpstr>Sample size</vt:lpstr>
      <vt:lpstr>Types of data collection</vt:lpstr>
      <vt:lpstr>Data collection</vt:lpstr>
      <vt:lpstr>Data matrix (column = variable; row = case)</vt:lpstr>
      <vt:lpstr>Modes of survey administration compared</vt:lpstr>
      <vt:lpstr>Types of questions</vt:lpstr>
      <vt:lpstr>How to design the questions</vt:lpstr>
      <vt:lpstr>References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Navrátil Jiří</dc:creator>
  <cp:lastModifiedBy>Jiří Navrátil</cp:lastModifiedBy>
  <cp:revision>416</cp:revision>
  <cp:lastPrinted>2019-04-11T11:47:49Z</cp:lastPrinted>
  <dcterms:created xsi:type="dcterms:W3CDTF">2013-04-23T11:22:42Z</dcterms:created>
  <dcterms:modified xsi:type="dcterms:W3CDTF">2023-04-05T07:57:21Z</dcterms:modified>
</cp:coreProperties>
</file>