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56" r:id="rId2"/>
    <p:sldId id="323" r:id="rId3"/>
    <p:sldId id="349" r:id="rId4"/>
    <p:sldId id="364" r:id="rId5"/>
    <p:sldId id="365" r:id="rId6"/>
    <p:sldId id="366" r:id="rId7"/>
    <p:sldId id="367" r:id="rId8"/>
    <p:sldId id="278" r:id="rId9"/>
    <p:sldId id="356" r:id="rId10"/>
    <p:sldId id="358" r:id="rId11"/>
    <p:sldId id="368" r:id="rId12"/>
    <p:sldId id="281" r:id="rId13"/>
    <p:sldId id="363" r:id="rId14"/>
    <p:sldId id="369" r:id="rId15"/>
    <p:sldId id="370" r:id="rId16"/>
    <p:sldId id="372" r:id="rId17"/>
    <p:sldId id="371" r:id="rId18"/>
    <p:sldId id="373" r:id="rId19"/>
    <p:sldId id="374" r:id="rId20"/>
    <p:sldId id="375" r:id="rId21"/>
    <p:sldId id="376" r:id="rId22"/>
    <p:sldId id="359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4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3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0DFF33-53D8-4611-A453-C7B5DD0C90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4AA08E-22D3-4645-85A5-9E91ACAE96CF}">
      <dgm:prSet/>
      <dgm:spPr/>
      <dgm:t>
        <a:bodyPr/>
        <a:lstStyle/>
        <a:p>
          <a:r>
            <a:rPr lang="cs-CZ" dirty="0" err="1"/>
            <a:t>Bryman</a:t>
          </a:r>
          <a:r>
            <a:rPr lang="cs-CZ" dirty="0"/>
            <a:t>, Alan. 2012. </a:t>
          </a:r>
          <a:r>
            <a:rPr lang="en-US" i="1" dirty="0"/>
            <a:t>Social Research Methods</a:t>
          </a:r>
          <a:r>
            <a:rPr lang="en-US" dirty="0"/>
            <a:t>. Oxford: Oxford University Press</a:t>
          </a:r>
          <a:r>
            <a:rPr lang="cs-CZ" dirty="0"/>
            <a:t>.</a:t>
          </a:r>
        </a:p>
      </dgm:t>
    </dgm:pt>
    <dgm:pt modelId="{F99AA417-F3DA-4E74-A359-C1F5F232BC2E}" type="parTrans" cxnId="{03AC1C50-B57F-4CF8-BE2A-9E7EC88C0FC2}">
      <dgm:prSet/>
      <dgm:spPr/>
      <dgm:t>
        <a:bodyPr/>
        <a:lstStyle/>
        <a:p>
          <a:endParaRPr lang="cs-CZ"/>
        </a:p>
      </dgm:t>
    </dgm:pt>
    <dgm:pt modelId="{E8303158-14EC-49D0-8830-1C775D2C196B}" type="sibTrans" cxnId="{03AC1C50-B57F-4CF8-BE2A-9E7EC88C0FC2}">
      <dgm:prSet/>
      <dgm:spPr/>
      <dgm:t>
        <a:bodyPr/>
        <a:lstStyle/>
        <a:p>
          <a:endParaRPr lang="cs-CZ"/>
        </a:p>
      </dgm:t>
    </dgm:pt>
    <dgm:pt modelId="{93ED7456-51EA-4397-A18F-0352A26B72CF}">
      <dgm:prSet/>
      <dgm:spPr/>
      <dgm:t>
        <a:bodyPr/>
        <a:lstStyle/>
        <a:p>
          <a:r>
            <a:rPr lang="en-US" altLang="cs-CZ" dirty="0"/>
            <a:t>Blaikie, Norman. 2000. </a:t>
          </a:r>
          <a:r>
            <a:rPr lang="en-US" altLang="cs-CZ" i="1" dirty="0"/>
            <a:t>Designing social research: the logic of anticipation</a:t>
          </a:r>
          <a:r>
            <a:rPr lang="en-US" altLang="cs-CZ" dirty="0"/>
            <a:t>. Cambridge: Polity Press.</a:t>
          </a:r>
        </a:p>
      </dgm:t>
    </dgm:pt>
    <dgm:pt modelId="{0E7968FE-A027-49CB-A170-5C8676DD0892}" type="sibTrans" cxnId="{28198B41-F08B-4214-B9BC-50BB5D18D884}">
      <dgm:prSet/>
      <dgm:spPr/>
      <dgm:t>
        <a:bodyPr/>
        <a:lstStyle/>
        <a:p>
          <a:endParaRPr lang="cs-CZ"/>
        </a:p>
      </dgm:t>
    </dgm:pt>
    <dgm:pt modelId="{5189ADA9-685D-4613-B852-8B2CBA152273}" type="parTrans" cxnId="{28198B41-F08B-4214-B9BC-50BB5D18D884}">
      <dgm:prSet/>
      <dgm:spPr/>
      <dgm:t>
        <a:bodyPr/>
        <a:lstStyle/>
        <a:p>
          <a:endParaRPr lang="cs-CZ"/>
        </a:p>
      </dgm:t>
    </dgm:pt>
    <dgm:pt modelId="{0A245EA8-BBE7-43AA-B761-1B65BCF19DD6}">
      <dgm:prSet/>
      <dgm:spPr/>
      <dgm:t>
        <a:bodyPr/>
        <a:lstStyle/>
        <a:p>
          <a:r>
            <a:rPr lang="en-US" altLang="cs-CZ"/>
            <a:t>Biemer, Paul P., Robert M. Groves, Lars E. Lyberg, Nancy A. Mathiowetz and Seymour Sudman (eds.). 1991. </a:t>
          </a:r>
          <a:r>
            <a:rPr lang="en-US" altLang="cs-CZ" i="1"/>
            <a:t>Measurement Errors in Surveys</a:t>
          </a:r>
          <a:r>
            <a:rPr lang="en-US" altLang="cs-CZ"/>
            <a:t>. New York: John Wiley &amp; Sons.</a:t>
          </a:r>
          <a:endParaRPr lang="en-US" altLang="cs-CZ" dirty="0"/>
        </a:p>
      </dgm:t>
    </dgm:pt>
    <dgm:pt modelId="{160A52EC-584E-4793-8A22-518EA955CFD4}" type="sibTrans" cxnId="{4CB7AC36-F9CD-4ABD-B483-F95F2E742548}">
      <dgm:prSet/>
      <dgm:spPr/>
      <dgm:t>
        <a:bodyPr/>
        <a:lstStyle/>
        <a:p>
          <a:endParaRPr lang="cs-CZ"/>
        </a:p>
      </dgm:t>
    </dgm:pt>
    <dgm:pt modelId="{C37D914C-7838-4670-9542-7000D6EC8C30}" type="parTrans" cxnId="{4CB7AC36-F9CD-4ABD-B483-F95F2E742548}">
      <dgm:prSet/>
      <dgm:spPr/>
      <dgm:t>
        <a:bodyPr/>
        <a:lstStyle/>
        <a:p>
          <a:endParaRPr lang="cs-CZ"/>
        </a:p>
      </dgm:t>
    </dgm:pt>
    <dgm:pt modelId="{DB07D186-94C5-4C7A-90EC-684B77065206}">
      <dgm:prSet/>
      <dgm:spPr/>
      <dgm:t>
        <a:bodyPr/>
        <a:lstStyle/>
        <a:p>
          <a:r>
            <a:rPr lang="en-US" altLang="cs-CZ"/>
            <a:t>De Vaus, David A. 1996. </a:t>
          </a:r>
          <a:r>
            <a:rPr lang="en-US" altLang="cs-CZ" i="1"/>
            <a:t>Surveys in Social Research</a:t>
          </a:r>
          <a:r>
            <a:rPr lang="en-US" altLang="cs-CZ"/>
            <a:t>. London: University College London Press Limited.</a:t>
          </a:r>
          <a:endParaRPr lang="en-US" altLang="cs-CZ" dirty="0"/>
        </a:p>
      </dgm:t>
    </dgm:pt>
    <dgm:pt modelId="{250CA864-AC2B-4AEA-B8EA-590C2B7C4237}" type="sibTrans" cxnId="{130996FE-272C-4FDD-A4CE-644337FE1DB0}">
      <dgm:prSet/>
      <dgm:spPr/>
      <dgm:t>
        <a:bodyPr/>
        <a:lstStyle/>
        <a:p>
          <a:endParaRPr lang="cs-CZ"/>
        </a:p>
      </dgm:t>
    </dgm:pt>
    <dgm:pt modelId="{99D45660-5FA4-4F7A-A7B1-7A43309CAC54}" type="parTrans" cxnId="{130996FE-272C-4FDD-A4CE-644337FE1DB0}">
      <dgm:prSet/>
      <dgm:spPr/>
      <dgm:t>
        <a:bodyPr/>
        <a:lstStyle/>
        <a:p>
          <a:endParaRPr lang="cs-CZ"/>
        </a:p>
      </dgm:t>
    </dgm:pt>
    <dgm:pt modelId="{1B121796-27EC-4AAD-8E35-3193348174B4}">
      <dgm:prSet/>
      <dgm:spPr/>
      <dgm:t>
        <a:bodyPr/>
        <a:lstStyle/>
        <a:p>
          <a:r>
            <a:rPr lang="en-US" altLang="cs-CZ"/>
            <a:t>Dillman, Don A. 2007. </a:t>
          </a:r>
          <a:r>
            <a:rPr lang="en-US" altLang="cs-CZ" i="1"/>
            <a:t>Mail and Internet Surveys. The Tailored Design Method.</a:t>
          </a:r>
          <a:r>
            <a:rPr lang="en-US" altLang="cs-CZ"/>
            <a:t> New York: John Wiley &amp; Sons.</a:t>
          </a:r>
          <a:endParaRPr lang="en-US" altLang="cs-CZ" dirty="0"/>
        </a:p>
      </dgm:t>
    </dgm:pt>
    <dgm:pt modelId="{E69F8BFF-E039-43B4-BB37-73DD9ACD27EE}" type="sibTrans" cxnId="{ED415F53-043F-42E3-898C-AB10072EF4B2}">
      <dgm:prSet/>
      <dgm:spPr/>
      <dgm:t>
        <a:bodyPr/>
        <a:lstStyle/>
        <a:p>
          <a:endParaRPr lang="cs-CZ"/>
        </a:p>
      </dgm:t>
    </dgm:pt>
    <dgm:pt modelId="{27A107C2-3313-4756-87D0-1DE4066D4FBA}" type="parTrans" cxnId="{ED415F53-043F-42E3-898C-AB10072EF4B2}">
      <dgm:prSet/>
      <dgm:spPr/>
      <dgm:t>
        <a:bodyPr/>
        <a:lstStyle/>
        <a:p>
          <a:endParaRPr lang="cs-CZ"/>
        </a:p>
      </dgm:t>
    </dgm:pt>
    <dgm:pt modelId="{2A39B03B-ED80-4D7E-8D3E-01BDB8A31682}">
      <dgm:prSet/>
      <dgm:spPr/>
      <dgm:t>
        <a:bodyPr/>
        <a:lstStyle/>
        <a:p>
          <a:r>
            <a:rPr lang="en-US" altLang="cs-CZ"/>
            <a:t>Fowler, Floyd J. 1995. </a:t>
          </a:r>
          <a:r>
            <a:rPr lang="en-US" altLang="cs-CZ" i="1"/>
            <a:t>Improving Survey Questions: Design and Evaluation</a:t>
          </a:r>
          <a:r>
            <a:rPr lang="en-US" altLang="cs-CZ"/>
            <a:t>. Thousand Oaks: Sage Publications.</a:t>
          </a:r>
          <a:endParaRPr lang="en-US" altLang="cs-CZ" dirty="0"/>
        </a:p>
      </dgm:t>
    </dgm:pt>
    <dgm:pt modelId="{526CC545-7E8E-4235-ABF8-75B0A48D161F}" type="sibTrans" cxnId="{FF1CA90A-98B2-4947-819C-A39F7A835CB4}">
      <dgm:prSet/>
      <dgm:spPr/>
      <dgm:t>
        <a:bodyPr/>
        <a:lstStyle/>
        <a:p>
          <a:endParaRPr lang="cs-CZ"/>
        </a:p>
      </dgm:t>
    </dgm:pt>
    <dgm:pt modelId="{390354F9-CA3B-4F57-AB8A-F31244F63732}" type="parTrans" cxnId="{FF1CA90A-98B2-4947-819C-A39F7A835CB4}">
      <dgm:prSet/>
      <dgm:spPr/>
      <dgm:t>
        <a:bodyPr/>
        <a:lstStyle/>
        <a:p>
          <a:endParaRPr lang="cs-CZ"/>
        </a:p>
      </dgm:t>
    </dgm:pt>
    <dgm:pt modelId="{9E7449FE-FE0C-4C88-87B8-BF7A4561FE90}">
      <dgm:prSet/>
      <dgm:spPr/>
      <dgm:t>
        <a:bodyPr/>
        <a:lstStyle/>
        <a:p>
          <a:r>
            <a:rPr lang="en-US" altLang="cs-CZ"/>
            <a:t>Groves, Robert M., Floyd J. Fowler, Mick P. Couper, James M. Lepkowski, Eleanor Singer and Roger Tourangeau. 2004. </a:t>
          </a:r>
          <a:r>
            <a:rPr lang="en-US" altLang="cs-CZ" i="1"/>
            <a:t>Survey Methodology</a:t>
          </a:r>
          <a:r>
            <a:rPr lang="en-US" altLang="cs-CZ"/>
            <a:t>. New York: John Wiley &amp; Sons.</a:t>
          </a:r>
          <a:endParaRPr lang="en-US" altLang="cs-CZ" dirty="0"/>
        </a:p>
      </dgm:t>
    </dgm:pt>
    <dgm:pt modelId="{B2BCEED1-2680-42D8-97DB-BDC769E02E4D}" type="sibTrans" cxnId="{792AE645-A0CC-40A3-B3E6-23EF21C7A2BD}">
      <dgm:prSet/>
      <dgm:spPr/>
      <dgm:t>
        <a:bodyPr/>
        <a:lstStyle/>
        <a:p>
          <a:endParaRPr lang="cs-CZ"/>
        </a:p>
      </dgm:t>
    </dgm:pt>
    <dgm:pt modelId="{471BD97E-6BB0-4D8B-B004-D942C22408D2}" type="parTrans" cxnId="{792AE645-A0CC-40A3-B3E6-23EF21C7A2BD}">
      <dgm:prSet/>
      <dgm:spPr/>
      <dgm:t>
        <a:bodyPr/>
        <a:lstStyle/>
        <a:p>
          <a:endParaRPr lang="cs-CZ"/>
        </a:p>
      </dgm:t>
    </dgm:pt>
    <dgm:pt modelId="{306B1D7B-4B34-4671-8255-EF5712BADB9A}" type="pres">
      <dgm:prSet presAssocID="{610DFF33-53D8-4611-A453-C7B5DD0C9095}" presName="linear" presStyleCnt="0">
        <dgm:presLayoutVars>
          <dgm:animLvl val="lvl"/>
          <dgm:resizeHandles val="exact"/>
        </dgm:presLayoutVars>
      </dgm:prSet>
      <dgm:spPr/>
    </dgm:pt>
    <dgm:pt modelId="{1442E654-DB3E-4622-AE77-A49D0A2BDB0B}" type="pres">
      <dgm:prSet presAssocID="{7D4AA08E-22D3-4645-85A5-9E91ACAE96CF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45E9BAE-A501-41F5-9204-1772889E4F34}" type="pres">
      <dgm:prSet presAssocID="{E8303158-14EC-49D0-8830-1C775D2C196B}" presName="spacer" presStyleCnt="0"/>
      <dgm:spPr/>
    </dgm:pt>
    <dgm:pt modelId="{7E046B41-0110-4590-A134-58CEC4F504E8}" type="pres">
      <dgm:prSet presAssocID="{93ED7456-51EA-4397-A18F-0352A26B72C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54FCCEF-8BFA-48DC-8431-467283D57852}" type="pres">
      <dgm:prSet presAssocID="{0E7968FE-A027-49CB-A170-5C8676DD0892}" presName="spacer" presStyleCnt="0"/>
      <dgm:spPr/>
    </dgm:pt>
    <dgm:pt modelId="{B4F902BC-5D0C-487C-A04C-4832036FEC3C}" type="pres">
      <dgm:prSet presAssocID="{0A245EA8-BBE7-43AA-B761-1B65BCF19DD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F829F31-BBE7-4D39-BED6-2A0CDBD4F69E}" type="pres">
      <dgm:prSet presAssocID="{160A52EC-584E-4793-8A22-518EA955CFD4}" presName="spacer" presStyleCnt="0"/>
      <dgm:spPr/>
    </dgm:pt>
    <dgm:pt modelId="{08474C98-2838-4CB5-9676-AE0C20731127}" type="pres">
      <dgm:prSet presAssocID="{DB07D186-94C5-4C7A-90EC-684B7706520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9FF2E21-7CE9-401E-A0D5-DBD24728BFE7}" type="pres">
      <dgm:prSet presAssocID="{250CA864-AC2B-4AEA-B8EA-590C2B7C4237}" presName="spacer" presStyleCnt="0"/>
      <dgm:spPr/>
    </dgm:pt>
    <dgm:pt modelId="{8354781F-6992-4BD3-A78C-6B3413842AB2}" type="pres">
      <dgm:prSet presAssocID="{1B121796-27EC-4AAD-8E35-3193348174B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D85DE3C-7156-4B27-90EA-EB09FEC0A04E}" type="pres">
      <dgm:prSet presAssocID="{E69F8BFF-E039-43B4-BB37-73DD9ACD27EE}" presName="spacer" presStyleCnt="0"/>
      <dgm:spPr/>
    </dgm:pt>
    <dgm:pt modelId="{5893EC09-581F-4534-B245-110E7655801E}" type="pres">
      <dgm:prSet presAssocID="{2A39B03B-ED80-4D7E-8D3E-01BDB8A3168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2B8A387F-4F1B-46AD-AAD5-A1BE90184560}" type="pres">
      <dgm:prSet presAssocID="{526CC545-7E8E-4235-ABF8-75B0A48D161F}" presName="spacer" presStyleCnt="0"/>
      <dgm:spPr/>
    </dgm:pt>
    <dgm:pt modelId="{091C0795-8898-4851-906C-0A6E944D0A8E}" type="pres">
      <dgm:prSet presAssocID="{9E7449FE-FE0C-4C88-87B8-BF7A4561FE9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93BFB00-417F-4F80-85AA-423F4568B756}" type="presOf" srcId="{DB07D186-94C5-4C7A-90EC-684B77065206}" destId="{08474C98-2838-4CB5-9676-AE0C20731127}" srcOrd="0" destOrd="0" presId="urn:microsoft.com/office/officeart/2005/8/layout/vList2"/>
    <dgm:cxn modelId="{FF1CA90A-98B2-4947-819C-A39F7A835CB4}" srcId="{610DFF33-53D8-4611-A453-C7B5DD0C9095}" destId="{2A39B03B-ED80-4D7E-8D3E-01BDB8A31682}" srcOrd="5" destOrd="0" parTransId="{390354F9-CA3B-4F57-AB8A-F31244F63732}" sibTransId="{526CC545-7E8E-4235-ABF8-75B0A48D161F}"/>
    <dgm:cxn modelId="{D8B67110-B7A2-447A-912D-D0546AD37136}" type="presOf" srcId="{610DFF33-53D8-4611-A453-C7B5DD0C9095}" destId="{306B1D7B-4B34-4671-8255-EF5712BADB9A}" srcOrd="0" destOrd="0" presId="urn:microsoft.com/office/officeart/2005/8/layout/vList2"/>
    <dgm:cxn modelId="{CCDF1216-8224-4663-9D45-81E4F7E1E177}" type="presOf" srcId="{7D4AA08E-22D3-4645-85A5-9E91ACAE96CF}" destId="{1442E654-DB3E-4622-AE77-A49D0A2BDB0B}" srcOrd="0" destOrd="0" presId="urn:microsoft.com/office/officeart/2005/8/layout/vList2"/>
    <dgm:cxn modelId="{9D68BF2E-D1AD-4B68-B7D7-2DEB64FC4700}" type="presOf" srcId="{2A39B03B-ED80-4D7E-8D3E-01BDB8A31682}" destId="{5893EC09-581F-4534-B245-110E7655801E}" srcOrd="0" destOrd="0" presId="urn:microsoft.com/office/officeart/2005/8/layout/vList2"/>
    <dgm:cxn modelId="{4CB7AC36-F9CD-4ABD-B483-F95F2E742548}" srcId="{610DFF33-53D8-4611-A453-C7B5DD0C9095}" destId="{0A245EA8-BBE7-43AA-B761-1B65BCF19DD6}" srcOrd="2" destOrd="0" parTransId="{C37D914C-7838-4670-9542-7000D6EC8C30}" sibTransId="{160A52EC-584E-4793-8A22-518EA955CFD4}"/>
    <dgm:cxn modelId="{28198B41-F08B-4214-B9BC-50BB5D18D884}" srcId="{610DFF33-53D8-4611-A453-C7B5DD0C9095}" destId="{93ED7456-51EA-4397-A18F-0352A26B72CF}" srcOrd="1" destOrd="0" parTransId="{5189ADA9-685D-4613-B852-8B2CBA152273}" sibTransId="{0E7968FE-A027-49CB-A170-5C8676DD0892}"/>
    <dgm:cxn modelId="{792AE645-A0CC-40A3-B3E6-23EF21C7A2BD}" srcId="{610DFF33-53D8-4611-A453-C7B5DD0C9095}" destId="{9E7449FE-FE0C-4C88-87B8-BF7A4561FE90}" srcOrd="6" destOrd="0" parTransId="{471BD97E-6BB0-4D8B-B004-D942C22408D2}" sibTransId="{B2BCEED1-2680-42D8-97DB-BDC769E02E4D}"/>
    <dgm:cxn modelId="{03AC1C50-B57F-4CF8-BE2A-9E7EC88C0FC2}" srcId="{610DFF33-53D8-4611-A453-C7B5DD0C9095}" destId="{7D4AA08E-22D3-4645-85A5-9E91ACAE96CF}" srcOrd="0" destOrd="0" parTransId="{F99AA417-F3DA-4E74-A359-C1F5F232BC2E}" sibTransId="{E8303158-14EC-49D0-8830-1C775D2C196B}"/>
    <dgm:cxn modelId="{ED415F53-043F-42E3-898C-AB10072EF4B2}" srcId="{610DFF33-53D8-4611-A453-C7B5DD0C9095}" destId="{1B121796-27EC-4AAD-8E35-3193348174B4}" srcOrd="4" destOrd="0" parTransId="{27A107C2-3313-4756-87D0-1DE4066D4FBA}" sibTransId="{E69F8BFF-E039-43B4-BB37-73DD9ACD27EE}"/>
    <dgm:cxn modelId="{17A3E69D-4611-4835-8A15-0926DEDF6D7F}" type="presOf" srcId="{93ED7456-51EA-4397-A18F-0352A26B72CF}" destId="{7E046B41-0110-4590-A134-58CEC4F504E8}" srcOrd="0" destOrd="0" presId="urn:microsoft.com/office/officeart/2005/8/layout/vList2"/>
    <dgm:cxn modelId="{566CA7C1-2180-4560-8F2C-A0C6FE60FF9C}" type="presOf" srcId="{0A245EA8-BBE7-43AA-B761-1B65BCF19DD6}" destId="{B4F902BC-5D0C-487C-A04C-4832036FEC3C}" srcOrd="0" destOrd="0" presId="urn:microsoft.com/office/officeart/2005/8/layout/vList2"/>
    <dgm:cxn modelId="{1921B5C7-0E7B-4E38-9A83-AE25634284DC}" type="presOf" srcId="{1B121796-27EC-4AAD-8E35-3193348174B4}" destId="{8354781F-6992-4BD3-A78C-6B3413842AB2}" srcOrd="0" destOrd="0" presId="urn:microsoft.com/office/officeart/2005/8/layout/vList2"/>
    <dgm:cxn modelId="{463D22DE-151A-4B9C-A526-0C0222E21942}" type="presOf" srcId="{9E7449FE-FE0C-4C88-87B8-BF7A4561FE90}" destId="{091C0795-8898-4851-906C-0A6E944D0A8E}" srcOrd="0" destOrd="0" presId="urn:microsoft.com/office/officeart/2005/8/layout/vList2"/>
    <dgm:cxn modelId="{130996FE-272C-4FDD-A4CE-644337FE1DB0}" srcId="{610DFF33-53D8-4611-A453-C7B5DD0C9095}" destId="{DB07D186-94C5-4C7A-90EC-684B77065206}" srcOrd="3" destOrd="0" parTransId="{99D45660-5FA4-4F7A-A7B1-7A43309CAC54}" sibTransId="{250CA864-AC2B-4AEA-B8EA-590C2B7C4237}"/>
    <dgm:cxn modelId="{5862A5A8-291F-4EEB-9B69-9FC198C164EF}" type="presParOf" srcId="{306B1D7B-4B34-4671-8255-EF5712BADB9A}" destId="{1442E654-DB3E-4622-AE77-A49D0A2BDB0B}" srcOrd="0" destOrd="0" presId="urn:microsoft.com/office/officeart/2005/8/layout/vList2"/>
    <dgm:cxn modelId="{7F07448C-6121-46A5-B23D-AC0761B09961}" type="presParOf" srcId="{306B1D7B-4B34-4671-8255-EF5712BADB9A}" destId="{F45E9BAE-A501-41F5-9204-1772889E4F34}" srcOrd="1" destOrd="0" presId="urn:microsoft.com/office/officeart/2005/8/layout/vList2"/>
    <dgm:cxn modelId="{3C23E33E-31B7-41BD-909E-DE205F188517}" type="presParOf" srcId="{306B1D7B-4B34-4671-8255-EF5712BADB9A}" destId="{7E046B41-0110-4590-A134-58CEC4F504E8}" srcOrd="2" destOrd="0" presId="urn:microsoft.com/office/officeart/2005/8/layout/vList2"/>
    <dgm:cxn modelId="{B07D16DC-7271-4AF2-8E20-262D64BFA278}" type="presParOf" srcId="{306B1D7B-4B34-4671-8255-EF5712BADB9A}" destId="{F54FCCEF-8BFA-48DC-8431-467283D57852}" srcOrd="3" destOrd="0" presId="urn:microsoft.com/office/officeart/2005/8/layout/vList2"/>
    <dgm:cxn modelId="{66CEEF31-2ED1-407F-8504-8E741A6E5AA3}" type="presParOf" srcId="{306B1D7B-4B34-4671-8255-EF5712BADB9A}" destId="{B4F902BC-5D0C-487C-A04C-4832036FEC3C}" srcOrd="4" destOrd="0" presId="urn:microsoft.com/office/officeart/2005/8/layout/vList2"/>
    <dgm:cxn modelId="{DE47B49A-3704-4CC3-B629-87895EC5064B}" type="presParOf" srcId="{306B1D7B-4B34-4671-8255-EF5712BADB9A}" destId="{4F829F31-BBE7-4D39-BED6-2A0CDBD4F69E}" srcOrd="5" destOrd="0" presId="urn:microsoft.com/office/officeart/2005/8/layout/vList2"/>
    <dgm:cxn modelId="{D66BB321-3284-416F-A09D-0942C661EA47}" type="presParOf" srcId="{306B1D7B-4B34-4671-8255-EF5712BADB9A}" destId="{08474C98-2838-4CB5-9676-AE0C20731127}" srcOrd="6" destOrd="0" presId="urn:microsoft.com/office/officeart/2005/8/layout/vList2"/>
    <dgm:cxn modelId="{DA3E80FF-CB19-48D5-9D41-539B288FE502}" type="presParOf" srcId="{306B1D7B-4B34-4671-8255-EF5712BADB9A}" destId="{D9FF2E21-7CE9-401E-A0D5-DBD24728BFE7}" srcOrd="7" destOrd="0" presId="urn:microsoft.com/office/officeart/2005/8/layout/vList2"/>
    <dgm:cxn modelId="{07A97EEB-6D5C-413C-83DE-4F9368D8C579}" type="presParOf" srcId="{306B1D7B-4B34-4671-8255-EF5712BADB9A}" destId="{8354781F-6992-4BD3-A78C-6B3413842AB2}" srcOrd="8" destOrd="0" presId="urn:microsoft.com/office/officeart/2005/8/layout/vList2"/>
    <dgm:cxn modelId="{A3EBC1FF-8F46-4B3E-9447-73EED617E1B8}" type="presParOf" srcId="{306B1D7B-4B34-4671-8255-EF5712BADB9A}" destId="{FD85DE3C-7156-4B27-90EA-EB09FEC0A04E}" srcOrd="9" destOrd="0" presId="urn:microsoft.com/office/officeart/2005/8/layout/vList2"/>
    <dgm:cxn modelId="{FCD6453B-C239-41EB-9291-EAFA810B5135}" type="presParOf" srcId="{306B1D7B-4B34-4671-8255-EF5712BADB9A}" destId="{5893EC09-581F-4534-B245-110E7655801E}" srcOrd="10" destOrd="0" presId="urn:microsoft.com/office/officeart/2005/8/layout/vList2"/>
    <dgm:cxn modelId="{5CEFA2C8-558A-40F8-858E-19FC228095ED}" type="presParOf" srcId="{306B1D7B-4B34-4671-8255-EF5712BADB9A}" destId="{2B8A387F-4F1B-46AD-AAD5-A1BE90184560}" srcOrd="11" destOrd="0" presId="urn:microsoft.com/office/officeart/2005/8/layout/vList2"/>
    <dgm:cxn modelId="{8CC31DB2-82B3-439A-BA85-FA49564E3C6C}" type="presParOf" srcId="{306B1D7B-4B34-4671-8255-EF5712BADB9A}" destId="{091C0795-8898-4851-906C-0A6E944D0A8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2E654-DB3E-4622-AE77-A49D0A2BDB0B}">
      <dsp:nvSpPr>
        <dsp:cNvPr id="0" name=""/>
        <dsp:cNvSpPr/>
      </dsp:nvSpPr>
      <dsp:spPr>
        <a:xfrm>
          <a:off x="0" y="47810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Bryman</a:t>
          </a:r>
          <a:r>
            <a:rPr lang="cs-CZ" sz="1500" kern="1200" dirty="0"/>
            <a:t>, Alan. 2012. </a:t>
          </a:r>
          <a:r>
            <a:rPr lang="en-US" sz="1500" i="1" kern="1200" dirty="0"/>
            <a:t>Social Research Methods</a:t>
          </a:r>
          <a:r>
            <a:rPr lang="en-US" sz="1500" kern="1200" dirty="0"/>
            <a:t>. Oxford: Oxford University Press</a:t>
          </a:r>
          <a:r>
            <a:rPr lang="cs-CZ" sz="1500" kern="1200" dirty="0"/>
            <a:t>.</a:t>
          </a:r>
        </a:p>
      </dsp:txBody>
      <dsp:txXfrm>
        <a:off x="29088" y="76898"/>
        <a:ext cx="8171424" cy="537701"/>
      </dsp:txXfrm>
    </dsp:sp>
    <dsp:sp modelId="{7E046B41-0110-4590-A134-58CEC4F504E8}">
      <dsp:nvSpPr>
        <dsp:cNvPr id="0" name=""/>
        <dsp:cNvSpPr/>
      </dsp:nvSpPr>
      <dsp:spPr>
        <a:xfrm>
          <a:off x="0" y="686888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 dirty="0"/>
            <a:t>Blaikie, Norman. 2000. </a:t>
          </a:r>
          <a:r>
            <a:rPr lang="en-US" altLang="cs-CZ" sz="1500" i="1" kern="1200" dirty="0"/>
            <a:t>Designing social research: the logic of anticipation</a:t>
          </a:r>
          <a:r>
            <a:rPr lang="en-US" altLang="cs-CZ" sz="1500" kern="1200" dirty="0"/>
            <a:t>. Cambridge: Polity Press.</a:t>
          </a:r>
        </a:p>
      </dsp:txBody>
      <dsp:txXfrm>
        <a:off x="29088" y="715976"/>
        <a:ext cx="8171424" cy="537701"/>
      </dsp:txXfrm>
    </dsp:sp>
    <dsp:sp modelId="{B4F902BC-5D0C-487C-A04C-4832036FEC3C}">
      <dsp:nvSpPr>
        <dsp:cNvPr id="0" name=""/>
        <dsp:cNvSpPr/>
      </dsp:nvSpPr>
      <dsp:spPr>
        <a:xfrm>
          <a:off x="0" y="1325965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Biemer, Paul P., Robert M. Groves, Lars E. Lyberg, Nancy A. Mathiowetz and Seymour Sudman (eds.). 1991. </a:t>
          </a:r>
          <a:r>
            <a:rPr lang="en-US" altLang="cs-CZ" sz="1500" i="1" kern="1200"/>
            <a:t>Measurement Errors in Surveys</a:t>
          </a:r>
          <a:r>
            <a:rPr lang="en-US" altLang="cs-CZ" sz="1500" kern="1200"/>
            <a:t>. New York: John Wiley &amp; Sons.</a:t>
          </a:r>
          <a:endParaRPr lang="en-US" altLang="cs-CZ" sz="1500" kern="1200" dirty="0"/>
        </a:p>
      </dsp:txBody>
      <dsp:txXfrm>
        <a:off x="29088" y="1355053"/>
        <a:ext cx="8171424" cy="537701"/>
      </dsp:txXfrm>
    </dsp:sp>
    <dsp:sp modelId="{08474C98-2838-4CB5-9676-AE0C20731127}">
      <dsp:nvSpPr>
        <dsp:cNvPr id="0" name=""/>
        <dsp:cNvSpPr/>
      </dsp:nvSpPr>
      <dsp:spPr>
        <a:xfrm>
          <a:off x="0" y="1965042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De Vaus, David A. 1996. </a:t>
          </a:r>
          <a:r>
            <a:rPr lang="en-US" altLang="cs-CZ" sz="1500" i="1" kern="1200"/>
            <a:t>Surveys in Social Research</a:t>
          </a:r>
          <a:r>
            <a:rPr lang="en-US" altLang="cs-CZ" sz="1500" kern="1200"/>
            <a:t>. London: University College London Press Limited.</a:t>
          </a:r>
          <a:endParaRPr lang="en-US" altLang="cs-CZ" sz="1500" kern="1200" dirty="0"/>
        </a:p>
      </dsp:txBody>
      <dsp:txXfrm>
        <a:off x="29088" y="1994130"/>
        <a:ext cx="8171424" cy="537701"/>
      </dsp:txXfrm>
    </dsp:sp>
    <dsp:sp modelId="{8354781F-6992-4BD3-A78C-6B3413842AB2}">
      <dsp:nvSpPr>
        <dsp:cNvPr id="0" name=""/>
        <dsp:cNvSpPr/>
      </dsp:nvSpPr>
      <dsp:spPr>
        <a:xfrm>
          <a:off x="0" y="2604120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Dillman, Don A. 2007. </a:t>
          </a:r>
          <a:r>
            <a:rPr lang="en-US" altLang="cs-CZ" sz="1500" i="1" kern="1200"/>
            <a:t>Mail and Internet Surveys. The Tailored Design Method.</a:t>
          </a:r>
          <a:r>
            <a:rPr lang="en-US" altLang="cs-CZ" sz="1500" kern="1200"/>
            <a:t> New York: John Wiley &amp; Sons.</a:t>
          </a:r>
          <a:endParaRPr lang="en-US" altLang="cs-CZ" sz="1500" kern="1200" dirty="0"/>
        </a:p>
      </dsp:txBody>
      <dsp:txXfrm>
        <a:off x="29088" y="2633208"/>
        <a:ext cx="8171424" cy="537701"/>
      </dsp:txXfrm>
    </dsp:sp>
    <dsp:sp modelId="{5893EC09-581F-4534-B245-110E7655801E}">
      <dsp:nvSpPr>
        <dsp:cNvPr id="0" name=""/>
        <dsp:cNvSpPr/>
      </dsp:nvSpPr>
      <dsp:spPr>
        <a:xfrm>
          <a:off x="0" y="3243197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Fowler, Floyd J. 1995. </a:t>
          </a:r>
          <a:r>
            <a:rPr lang="en-US" altLang="cs-CZ" sz="1500" i="1" kern="1200"/>
            <a:t>Improving Survey Questions: Design and Evaluation</a:t>
          </a:r>
          <a:r>
            <a:rPr lang="en-US" altLang="cs-CZ" sz="1500" kern="1200"/>
            <a:t>. Thousand Oaks: Sage Publications.</a:t>
          </a:r>
          <a:endParaRPr lang="en-US" altLang="cs-CZ" sz="1500" kern="1200" dirty="0"/>
        </a:p>
      </dsp:txBody>
      <dsp:txXfrm>
        <a:off x="29088" y="3272285"/>
        <a:ext cx="8171424" cy="537701"/>
      </dsp:txXfrm>
    </dsp:sp>
    <dsp:sp modelId="{091C0795-8898-4851-906C-0A6E944D0A8E}">
      <dsp:nvSpPr>
        <dsp:cNvPr id="0" name=""/>
        <dsp:cNvSpPr/>
      </dsp:nvSpPr>
      <dsp:spPr>
        <a:xfrm>
          <a:off x="0" y="3882274"/>
          <a:ext cx="8229600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cs-CZ" sz="1500" kern="1200"/>
            <a:t>Groves, Robert M., Floyd J. Fowler, Mick P. Couper, James M. Lepkowski, Eleanor Singer and Roger Tourangeau. 2004. </a:t>
          </a:r>
          <a:r>
            <a:rPr lang="en-US" altLang="cs-CZ" sz="1500" i="1" kern="1200"/>
            <a:t>Survey Methodology</a:t>
          </a:r>
          <a:r>
            <a:rPr lang="en-US" altLang="cs-CZ" sz="1500" kern="1200"/>
            <a:t>. New York: John Wiley &amp; Sons.</a:t>
          </a:r>
          <a:endParaRPr lang="en-US" altLang="cs-CZ" sz="1500" kern="1200" dirty="0"/>
        </a:p>
      </dsp:txBody>
      <dsp:txXfrm>
        <a:off x="29088" y="3911362"/>
        <a:ext cx="8171424" cy="53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C4AFDDE-760C-4D97-933B-8BA4F360FBD1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52F5A630-8C3D-41B9-B3B8-5A6691D51D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2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2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11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5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42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86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8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9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5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A536-0C3D-46FC-88EA-60973CFF8114}" type="datetimeFigureOut">
              <a:rPr lang="cs-CZ" smtClean="0"/>
              <a:pPr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4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ri.navratil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rmed_conflict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589421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Small-N design – theoretical outline</a:t>
            </a:r>
            <a:endParaRPr lang="cs-CZ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67744" y="4005064"/>
            <a:ext cx="44157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noProof="0" dirty="0" err="1"/>
              <a:t>Jiří</a:t>
            </a:r>
            <a:r>
              <a:rPr lang="en-GB" noProof="0" dirty="0"/>
              <a:t> </a:t>
            </a:r>
            <a:r>
              <a:rPr lang="en-GB" noProof="0" dirty="0" err="1"/>
              <a:t>Navrátil</a:t>
            </a:r>
            <a:endParaRPr lang="en-GB" noProof="0" dirty="0"/>
          </a:p>
          <a:p>
            <a:pPr algn="ctr"/>
            <a:r>
              <a:rPr lang="en-GB" dirty="0" err="1">
                <a:hlinkClick r:id="rId2"/>
              </a:rPr>
              <a:t>jiri.navratil</a:t>
            </a:r>
            <a:r>
              <a:rPr lang="en-GB" dirty="0">
                <a:hlinkClick r:id="rId2"/>
              </a:rPr>
              <a:t>@</a:t>
            </a:r>
            <a:r>
              <a:rPr lang="cs-CZ" dirty="0" err="1">
                <a:hlinkClick r:id="rId2"/>
              </a:rPr>
              <a:t>fss</a:t>
            </a:r>
            <a:r>
              <a:rPr lang="en-GB" dirty="0">
                <a:hlinkClick r:id="rId2"/>
              </a:rPr>
              <a:t>.muni.cz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B43ACFC-6E83-4D56-9B02-022FEF6FA5C0}"/>
              </a:ext>
            </a:extLst>
          </p:cNvPr>
          <p:cNvSpPr txBox="1"/>
          <p:nvPr/>
        </p:nvSpPr>
        <p:spPr>
          <a:xfrm>
            <a:off x="1163253" y="3412674"/>
            <a:ext cx="662473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GLCb1008 Introduction to Methodology of Social Sciences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5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960CD-5230-433E-B530-A27FB52D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sampling and generalization (Rohlfing 2012)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9DC87DF-642B-45CD-B219-13A301219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366" y="3429000"/>
            <a:ext cx="6408712" cy="2337730"/>
          </a:xfrm>
          <a:prstGeom prst="rect">
            <a:avLst/>
          </a:prstGeom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7D67417-235E-4E15-85A3-8088567C531A}"/>
              </a:ext>
            </a:extLst>
          </p:cNvPr>
          <p:cNvCxnSpPr>
            <a:cxnSpLocks/>
          </p:cNvCxnSpPr>
          <p:nvPr/>
        </p:nvCxnSpPr>
        <p:spPr>
          <a:xfrm>
            <a:off x="1475656" y="4725144"/>
            <a:ext cx="6120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délník 2">
            <a:extLst>
              <a:ext uri="{FF2B5EF4-FFF2-40B4-BE49-F238E27FC236}">
                <a16:creationId xmlns:a16="http://schemas.microsoft.com/office/drawing/2014/main" id="{BF5599DA-FAAB-4ECF-AA5E-C4880CA19CEC}"/>
              </a:ext>
            </a:extLst>
          </p:cNvPr>
          <p:cNvSpPr/>
          <p:nvPr/>
        </p:nvSpPr>
        <p:spPr>
          <a:xfrm>
            <a:off x="647564" y="2348880"/>
            <a:ext cx="770485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dirty="0"/>
              <a:t>Generalizations must always take into account the relationship between the case and the population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4570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A08B0-CF46-4C96-A309-ED9BF789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cs-CZ" dirty="0"/>
              <a:t>Relationship to theory (Blaikie)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15A4D-DE15-4C92-9210-25AA718BC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i="1" dirty="0" err="1"/>
              <a:t>Types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case </a:t>
            </a:r>
            <a:r>
              <a:rPr lang="cs-CZ" altLang="cs-CZ" i="1" dirty="0" err="1"/>
              <a:t>studies</a:t>
            </a:r>
            <a:r>
              <a:rPr lang="cs-CZ" altLang="cs-CZ" i="1" dirty="0"/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i="1" dirty="0"/>
              <a:t>- </a:t>
            </a:r>
            <a:r>
              <a:rPr lang="cs-CZ" altLang="cs-CZ" i="1" dirty="0" err="1">
                <a:solidFill>
                  <a:srgbClr val="00B0F0"/>
                </a:solidFill>
              </a:rPr>
              <a:t>configurative-idiographic</a:t>
            </a:r>
            <a:r>
              <a:rPr lang="cs-CZ" altLang="cs-CZ" dirty="0"/>
              <a:t> - </a:t>
            </a:r>
            <a:r>
              <a:rPr lang="cs-CZ" altLang="cs-CZ" dirty="0" err="1"/>
              <a:t>understanding</a:t>
            </a:r>
            <a:br>
              <a:rPr lang="cs-CZ" altLang="cs-CZ" i="1" dirty="0"/>
            </a:br>
            <a:r>
              <a:rPr lang="cs-CZ" altLang="cs-CZ" i="1" dirty="0"/>
              <a:t>- </a:t>
            </a:r>
            <a:r>
              <a:rPr lang="cs-CZ" altLang="cs-CZ" i="1" dirty="0" err="1">
                <a:solidFill>
                  <a:srgbClr val="00B0F0"/>
                </a:solidFill>
              </a:rPr>
              <a:t>disciplined-comparative</a:t>
            </a:r>
            <a:r>
              <a:rPr lang="cs-CZ" altLang="cs-CZ" i="1" dirty="0"/>
              <a:t> </a:t>
            </a:r>
            <a:r>
              <a:rPr lang="cs-CZ" altLang="cs-CZ" dirty="0"/>
              <a:t>– </a:t>
            </a:r>
            <a:r>
              <a:rPr lang="cs-CZ" altLang="cs-CZ" dirty="0" err="1"/>
              <a:t>theory</a:t>
            </a:r>
            <a:r>
              <a:rPr lang="cs-CZ" altLang="cs-CZ" dirty="0"/>
              <a:t> </a:t>
            </a:r>
            <a:r>
              <a:rPr lang="cs-CZ" altLang="cs-CZ" dirty="0" err="1"/>
              <a:t>application</a:t>
            </a:r>
            <a:br>
              <a:rPr lang="cs-CZ" altLang="cs-CZ" i="1" dirty="0"/>
            </a:br>
            <a:r>
              <a:rPr lang="cs-CZ" altLang="cs-CZ" i="1" dirty="0"/>
              <a:t>- </a:t>
            </a:r>
            <a:r>
              <a:rPr lang="cs-CZ" altLang="cs-CZ" i="1" dirty="0" err="1">
                <a:solidFill>
                  <a:srgbClr val="00B0F0"/>
                </a:solidFill>
              </a:rPr>
              <a:t>heuristic</a:t>
            </a:r>
            <a:r>
              <a:rPr lang="cs-CZ" altLang="cs-CZ" i="1" dirty="0"/>
              <a:t> </a:t>
            </a:r>
            <a:r>
              <a:rPr lang="cs-CZ" altLang="cs-CZ" dirty="0"/>
              <a:t>– </a:t>
            </a:r>
            <a:r>
              <a:rPr lang="cs-CZ" altLang="cs-CZ" dirty="0" err="1"/>
              <a:t>theory</a:t>
            </a:r>
            <a:r>
              <a:rPr lang="cs-CZ" altLang="cs-CZ" dirty="0"/>
              <a:t> </a:t>
            </a:r>
            <a:r>
              <a:rPr lang="cs-CZ" altLang="cs-CZ" dirty="0" err="1"/>
              <a:t>seeking</a:t>
            </a:r>
            <a:br>
              <a:rPr lang="cs-CZ" altLang="cs-CZ" i="1" dirty="0"/>
            </a:br>
            <a:r>
              <a:rPr lang="cs-CZ" altLang="cs-CZ" i="1" dirty="0"/>
              <a:t>- </a:t>
            </a:r>
            <a:r>
              <a:rPr lang="cs-CZ" altLang="cs-CZ" i="1" dirty="0" err="1">
                <a:solidFill>
                  <a:srgbClr val="00B0F0"/>
                </a:solidFill>
              </a:rPr>
              <a:t>plausibility</a:t>
            </a:r>
            <a:r>
              <a:rPr lang="cs-CZ" altLang="cs-CZ" i="1" dirty="0">
                <a:solidFill>
                  <a:srgbClr val="00B0F0"/>
                </a:solidFill>
              </a:rPr>
              <a:t> </a:t>
            </a:r>
            <a:r>
              <a:rPr lang="cs-CZ" altLang="cs-CZ" i="1" dirty="0" err="1">
                <a:solidFill>
                  <a:srgbClr val="00B0F0"/>
                </a:solidFill>
              </a:rPr>
              <a:t>probes</a:t>
            </a:r>
            <a:r>
              <a:rPr lang="cs-CZ" altLang="cs-CZ" i="1" dirty="0">
                <a:solidFill>
                  <a:srgbClr val="00B0F0"/>
                </a:solidFill>
              </a:rPr>
              <a:t> </a:t>
            </a:r>
            <a:r>
              <a:rPr lang="cs-CZ" altLang="cs-CZ" dirty="0"/>
              <a:t>– </a:t>
            </a:r>
            <a:r>
              <a:rPr lang="cs-CZ" altLang="cs-CZ" dirty="0" err="1"/>
              <a:t>theory</a:t>
            </a:r>
            <a:r>
              <a:rPr lang="cs-CZ" altLang="cs-CZ" dirty="0"/>
              <a:t> development</a:t>
            </a:r>
            <a:br>
              <a:rPr lang="cs-CZ" altLang="cs-CZ" i="1" dirty="0"/>
            </a:br>
            <a:r>
              <a:rPr lang="cs-CZ" altLang="cs-CZ" i="1" dirty="0"/>
              <a:t>- </a:t>
            </a:r>
            <a:r>
              <a:rPr lang="cs-CZ" altLang="cs-CZ" i="1" dirty="0" err="1">
                <a:solidFill>
                  <a:srgbClr val="00B0F0"/>
                </a:solidFill>
              </a:rPr>
              <a:t>crucial</a:t>
            </a:r>
            <a:r>
              <a:rPr lang="cs-CZ" altLang="cs-CZ" i="1" dirty="0">
                <a:solidFill>
                  <a:srgbClr val="00B0F0"/>
                </a:solidFill>
              </a:rPr>
              <a:t>-case</a:t>
            </a:r>
            <a:r>
              <a:rPr lang="cs-CZ" altLang="cs-CZ" i="1" dirty="0"/>
              <a:t> </a:t>
            </a:r>
            <a:r>
              <a:rPr lang="cs-CZ" altLang="cs-CZ" dirty="0"/>
              <a:t>– </a:t>
            </a:r>
            <a:r>
              <a:rPr lang="cs-CZ" altLang="cs-CZ" dirty="0" err="1"/>
              <a:t>theory</a:t>
            </a:r>
            <a:r>
              <a:rPr lang="cs-CZ" altLang="cs-CZ" dirty="0"/>
              <a:t> testing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42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+mn-lt"/>
              </a:rPr>
              <a:t>Comparative</a:t>
            </a:r>
            <a:r>
              <a:rPr lang="cs-CZ" altLang="cs-CZ" dirty="0">
                <a:latin typeface="+mn-lt"/>
              </a:rPr>
              <a:t> </a:t>
            </a:r>
            <a:r>
              <a:rPr lang="cs-CZ" altLang="cs-CZ" dirty="0" err="1">
                <a:latin typeface="+mn-lt"/>
              </a:rPr>
              <a:t>method</a:t>
            </a:r>
            <a:endParaRPr lang="en-US" altLang="cs-CZ" dirty="0"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cs-CZ" dirty="0"/>
              <a:t>Functional </a:t>
            </a:r>
            <a:r>
              <a:rPr lang="en-US" altLang="cs-CZ" dirty="0">
                <a:solidFill>
                  <a:srgbClr val="00B0F0"/>
                </a:solidFill>
              </a:rPr>
              <a:t>equivalent</a:t>
            </a:r>
            <a:r>
              <a:rPr lang="en-US" altLang="cs-CZ" dirty="0"/>
              <a:t> of the experiment </a:t>
            </a:r>
            <a:endParaRPr lang="cs-CZ" altLang="cs-CZ" dirty="0"/>
          </a:p>
          <a:p>
            <a:r>
              <a:rPr lang="en-US" altLang="cs-CZ" dirty="0"/>
              <a:t>Study of </a:t>
            </a:r>
            <a:r>
              <a:rPr lang="en-US" altLang="cs-CZ" dirty="0">
                <a:solidFill>
                  <a:srgbClr val="00B0F0"/>
                </a:solidFill>
              </a:rPr>
              <a:t>contrasting cases </a:t>
            </a:r>
            <a:r>
              <a:rPr lang="en-US" altLang="cs-CZ" dirty="0"/>
              <a:t>using identical methods</a:t>
            </a:r>
            <a:endParaRPr lang="cs-CZ" altLang="cs-CZ" dirty="0"/>
          </a:p>
          <a:p>
            <a:r>
              <a:rPr lang="en-US" altLang="cs-CZ" dirty="0"/>
              <a:t>Method of controlling for the effect of variables in research with a </a:t>
            </a:r>
            <a:r>
              <a:rPr lang="en-US" altLang="cs-CZ" dirty="0">
                <a:solidFill>
                  <a:srgbClr val="00B0F0"/>
                </a:solidFill>
              </a:rPr>
              <a:t>small number of cases</a:t>
            </a:r>
            <a:r>
              <a:rPr lang="en-US" altLang="cs-CZ" dirty="0"/>
              <a:t> (by selecting cases we transform variables into constants, thus controlling for the effect of alternative variables)</a:t>
            </a:r>
            <a:endParaRPr lang="cs-CZ" altLang="cs-CZ" dirty="0"/>
          </a:p>
          <a:p>
            <a:r>
              <a:rPr lang="en-US" altLang="cs-CZ" dirty="0"/>
              <a:t>It is a cross-sectional design for </a:t>
            </a:r>
            <a:r>
              <a:rPr lang="en-US" altLang="cs-CZ" dirty="0">
                <a:solidFill>
                  <a:srgbClr val="00B0F0"/>
                </a:solidFill>
              </a:rPr>
              <a:t>small N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dirty="0" err="1">
                <a:solidFill>
                  <a:srgbClr val="FF0000"/>
                </a:solidFill>
              </a:rPr>
              <a:t>e.g</a:t>
            </a:r>
            <a:r>
              <a:rPr lang="cs-CZ" altLang="cs-CZ" dirty="0">
                <a:solidFill>
                  <a:srgbClr val="FF0000"/>
                </a:solidFill>
              </a:rPr>
              <a:t>. </a:t>
            </a:r>
            <a:r>
              <a:rPr lang="cs-CZ" altLang="cs-CZ" dirty="0" err="1">
                <a:solidFill>
                  <a:srgbClr val="FF0000"/>
                </a:solidFill>
              </a:rPr>
              <a:t>Durkheim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analysis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of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suicide</a:t>
            </a:r>
            <a:r>
              <a:rPr lang="cs-CZ" altLang="cs-CZ" dirty="0">
                <a:solidFill>
                  <a:srgbClr val="FF0000"/>
                </a:solidFill>
              </a:rPr>
              <a:t>: </a:t>
            </a:r>
            <a:r>
              <a:rPr lang="cs-CZ" altLang="cs-CZ" dirty="0" err="1">
                <a:solidFill>
                  <a:srgbClr val="FF0000"/>
                </a:solidFill>
              </a:rPr>
              <a:t>official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statistics</a:t>
            </a:r>
            <a:r>
              <a:rPr lang="cs-CZ" altLang="cs-CZ" dirty="0">
                <a:solidFill>
                  <a:srgbClr val="FF0000"/>
                </a:solidFill>
              </a:rPr>
              <a:t> (</a:t>
            </a:r>
            <a:r>
              <a:rPr lang="cs-CZ" altLang="cs-CZ" dirty="0" err="1">
                <a:solidFill>
                  <a:srgbClr val="FF0000"/>
                </a:solidFill>
              </a:rPr>
              <a:t>large</a:t>
            </a:r>
            <a:r>
              <a:rPr lang="cs-CZ" altLang="cs-CZ" dirty="0">
                <a:solidFill>
                  <a:srgbClr val="FF0000"/>
                </a:solidFill>
              </a:rPr>
              <a:t> N) </a:t>
            </a:r>
            <a:r>
              <a:rPr lang="cs-CZ" altLang="cs-CZ" dirty="0" err="1">
                <a:solidFill>
                  <a:srgbClr val="FF0000"/>
                </a:solidFill>
              </a:rPr>
              <a:t>across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countries</a:t>
            </a:r>
            <a:r>
              <a:rPr lang="cs-CZ" altLang="cs-CZ" dirty="0">
                <a:solidFill>
                  <a:srgbClr val="FF0000"/>
                </a:solidFill>
              </a:rPr>
              <a:t> (</a:t>
            </a:r>
            <a:r>
              <a:rPr lang="cs-CZ" altLang="cs-CZ" dirty="0" err="1">
                <a:solidFill>
                  <a:srgbClr val="FF0000"/>
                </a:solidFill>
              </a:rPr>
              <a:t>small</a:t>
            </a:r>
            <a:r>
              <a:rPr lang="cs-CZ" altLang="cs-CZ" dirty="0">
                <a:solidFill>
                  <a:srgbClr val="FF0000"/>
                </a:solidFill>
              </a:rPr>
              <a:t> N)</a:t>
            </a:r>
          </a:p>
        </p:txBody>
      </p:sp>
    </p:spTree>
    <p:extLst>
      <p:ext uri="{BB962C8B-B14F-4D97-AF65-F5344CB8AC3E}">
        <p14:creationId xmlns:p14="http://schemas.microsoft.com/office/powerpoint/2010/main" val="2307394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7CD00-5785-4ED1-B9CF-D92A4DC84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Mill's method of difference and agreement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5C6BCE8-792D-4A62-93E2-9EAA88184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2510"/>
            <a:ext cx="9144000" cy="3530358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DAA44D0-80DA-4607-89DA-FF5F7C315E0E}"/>
              </a:ext>
            </a:extLst>
          </p:cNvPr>
          <p:cNvSpPr/>
          <p:nvPr/>
        </p:nvSpPr>
        <p:spPr>
          <a:xfrm>
            <a:off x="107504" y="1615772"/>
            <a:ext cx="1979712" cy="369332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dirty="0" err="1"/>
              <a:t>Effect</a:t>
            </a:r>
            <a:endParaRPr lang="en-GB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FC5FE6A-AC1E-408F-B380-6288FF789109}"/>
              </a:ext>
            </a:extLst>
          </p:cNvPr>
          <p:cNvSpPr/>
          <p:nvPr/>
        </p:nvSpPr>
        <p:spPr>
          <a:xfrm>
            <a:off x="2627784" y="1615772"/>
            <a:ext cx="6264696" cy="369332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causes</a:t>
            </a:r>
            <a:endParaRPr lang="en-GB" dirty="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78183C98-9440-4117-8ABE-E4206B2181F8}"/>
              </a:ext>
            </a:extLst>
          </p:cNvPr>
          <p:cNvSpPr/>
          <p:nvPr/>
        </p:nvSpPr>
        <p:spPr>
          <a:xfrm>
            <a:off x="457200" y="2379469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A5A05071-0030-406B-B97A-845B9FC08472}"/>
              </a:ext>
            </a:extLst>
          </p:cNvPr>
          <p:cNvSpPr/>
          <p:nvPr/>
        </p:nvSpPr>
        <p:spPr>
          <a:xfrm>
            <a:off x="4528316" y="218323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4689521C-8097-4893-8DC4-7661F959043E}"/>
              </a:ext>
            </a:extLst>
          </p:cNvPr>
          <p:cNvSpPr/>
          <p:nvPr/>
        </p:nvSpPr>
        <p:spPr>
          <a:xfrm>
            <a:off x="6314354" y="218323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20858173-C868-40A5-921E-E9B3C6376076}"/>
              </a:ext>
            </a:extLst>
          </p:cNvPr>
          <p:cNvSpPr/>
          <p:nvPr/>
        </p:nvSpPr>
        <p:spPr>
          <a:xfrm>
            <a:off x="2728116" y="218323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31064C24-949B-4A68-B133-AB27DFAE6D6E}"/>
              </a:ext>
            </a:extLst>
          </p:cNvPr>
          <p:cNvSpPr/>
          <p:nvPr/>
        </p:nvSpPr>
        <p:spPr>
          <a:xfrm>
            <a:off x="8100392" y="218323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08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07C9F-E7BF-4DF0-A6E7-D62D9048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Case-oriented strategy in comparative settings (Ragin)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221B31-892A-4B04-8327-AA53354D9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Combination of </a:t>
            </a:r>
            <a:r>
              <a:rPr lang="en-US" dirty="0">
                <a:solidFill>
                  <a:srgbClr val="00B0F0"/>
                </a:solidFill>
              </a:rPr>
              <a:t>causal analysis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interpretative</a:t>
            </a:r>
            <a:r>
              <a:rPr lang="en-US" dirty="0"/>
              <a:t> analysis and concept formation</a:t>
            </a:r>
          </a:p>
          <a:p>
            <a:r>
              <a:rPr lang="en-US" dirty="0"/>
              <a:t>Designed to uncover patterns of invariance and </a:t>
            </a:r>
            <a:r>
              <a:rPr lang="en-US" dirty="0">
                <a:solidFill>
                  <a:srgbClr val="00B0F0"/>
                </a:solidFill>
              </a:rPr>
              <a:t>constant association</a:t>
            </a:r>
            <a:r>
              <a:rPr lang="en-US" dirty="0"/>
              <a:t>, using cross-tabulation of cause(s) and effect and accounting for deviant cases; </a:t>
            </a:r>
            <a:r>
              <a:rPr lang="en-US" dirty="0">
                <a:solidFill>
                  <a:srgbClr val="00B0F0"/>
                </a:solidFill>
              </a:rPr>
              <a:t>no probabilistic </a:t>
            </a:r>
            <a:r>
              <a:rPr lang="en-US" dirty="0"/>
              <a:t>relationships!</a:t>
            </a:r>
          </a:p>
          <a:p>
            <a:r>
              <a:rPr lang="en-US" dirty="0"/>
              <a:t>If only one case deviates – explanation is doubted</a:t>
            </a:r>
          </a:p>
          <a:p>
            <a:r>
              <a:rPr lang="en-US" dirty="0"/>
              <a:t>Cases are considered as </a:t>
            </a:r>
            <a:r>
              <a:rPr lang="en-US" dirty="0">
                <a:solidFill>
                  <a:srgbClr val="00B0F0"/>
                </a:solidFill>
              </a:rPr>
              <a:t>whole entities</a:t>
            </a:r>
            <a:r>
              <a:rPr lang="en-US" dirty="0"/>
              <a:t>, not as collection as variables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dirty="0" err="1">
                <a:solidFill>
                  <a:srgbClr val="FF0000"/>
                </a:solidFill>
              </a:rPr>
              <a:t>e.g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cs-CZ" dirty="0" err="1">
                <a:solidFill>
                  <a:srgbClr val="FF0000"/>
                </a:solidFill>
              </a:rPr>
              <a:t>Weber´s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analysis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protestant </a:t>
            </a:r>
            <a:r>
              <a:rPr lang="cs-CZ" dirty="0" err="1">
                <a:solidFill>
                  <a:srgbClr val="FF0000"/>
                </a:solidFill>
              </a:rPr>
              <a:t>ethics</a:t>
            </a:r>
            <a:r>
              <a:rPr lang="cs-CZ" dirty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Stimulation of dialogue between ideas and evidence</a:t>
            </a:r>
          </a:p>
        </p:txBody>
      </p:sp>
    </p:spTree>
    <p:extLst>
      <p:ext uri="{BB962C8B-B14F-4D97-AF65-F5344CB8AC3E}">
        <p14:creationId xmlns:p14="http://schemas.microsoft.com/office/powerpoint/2010/main" val="3791681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E6C5A-89A5-448A-8789-1CC4A692D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tracing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3C84FE-3C89-40A7-952E-704098493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Beyond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correlations </a:t>
            </a:r>
            <a:r>
              <a:rPr lang="en-US" dirty="0"/>
              <a:t>between independent variables (</a:t>
            </a:r>
            <a:r>
              <a:rPr lang="en-US" dirty="0" err="1"/>
              <a:t>Xs</a:t>
            </a:r>
            <a:r>
              <a:rPr lang="en-US" dirty="0"/>
              <a:t>) and outcomes</a:t>
            </a:r>
            <a:r>
              <a:rPr lang="cs-CZ" dirty="0"/>
              <a:t> </a:t>
            </a:r>
            <a:r>
              <a:rPr lang="en-US" dirty="0"/>
              <a:t>(Ys)</a:t>
            </a:r>
            <a:endParaRPr lang="cs-CZ" dirty="0"/>
          </a:p>
          <a:p>
            <a:r>
              <a:rPr lang="en-US" dirty="0"/>
              <a:t>Aiming</a:t>
            </a:r>
            <a:r>
              <a:rPr lang="cs-CZ" dirty="0"/>
              <a:t> to </a:t>
            </a:r>
            <a:r>
              <a:rPr lang="en-US" dirty="0">
                <a:solidFill>
                  <a:srgbClr val="00B0F0"/>
                </a:solidFill>
              </a:rPr>
              <a:t>unpack the causal relationship </a:t>
            </a:r>
            <a:r>
              <a:rPr lang="en-US" dirty="0"/>
              <a:t>between</a:t>
            </a:r>
            <a:r>
              <a:rPr lang="cs-CZ" dirty="0"/>
              <a:t> them and </a:t>
            </a:r>
            <a:r>
              <a:rPr lang="en-US" dirty="0">
                <a:solidFill>
                  <a:srgbClr val="00B0F0"/>
                </a:solidFill>
              </a:rPr>
              <a:t>trace</a:t>
            </a:r>
            <a:r>
              <a:rPr lang="en-US" dirty="0"/>
              <a:t> causal mechanisms</a:t>
            </a:r>
            <a:endParaRPr lang="cs-CZ" dirty="0"/>
          </a:p>
          <a:p>
            <a:r>
              <a:rPr lang="en-US" dirty="0"/>
              <a:t>A causal mechanism </a:t>
            </a:r>
            <a:r>
              <a:rPr lang="cs-CZ" dirty="0"/>
              <a:t>-</a:t>
            </a:r>
            <a:r>
              <a:rPr lang="en-US" dirty="0"/>
              <a:t>“</a:t>
            </a:r>
            <a:r>
              <a:rPr lang="en-US" dirty="0">
                <a:solidFill>
                  <a:srgbClr val="00B0F0"/>
                </a:solidFill>
              </a:rPr>
              <a:t>a complex system,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which produces an outcome by the interaction of a number of parts</a:t>
            </a:r>
            <a:r>
              <a:rPr lang="cs-CZ" dirty="0"/>
              <a:t>“</a:t>
            </a:r>
          </a:p>
          <a:p>
            <a:r>
              <a:rPr lang="cs-CZ" dirty="0">
                <a:solidFill>
                  <a:srgbClr val="00B0F0"/>
                </a:solidFill>
              </a:rPr>
              <a:t>Single case </a:t>
            </a:r>
            <a:r>
              <a:rPr lang="cs-CZ" dirty="0" err="1"/>
              <a:t>research</a:t>
            </a:r>
            <a:r>
              <a:rPr lang="cs-CZ" dirty="0"/>
              <a:t> design</a:t>
            </a:r>
          </a:p>
          <a:p>
            <a:r>
              <a:rPr lang="en-US" dirty="0">
                <a:solidFill>
                  <a:srgbClr val="FF0000"/>
                </a:solidFill>
              </a:rPr>
              <a:t>E.g. analysis of how particular social protest emerges</a:t>
            </a:r>
          </a:p>
        </p:txBody>
      </p:sp>
    </p:spTree>
    <p:extLst>
      <p:ext uri="{BB962C8B-B14F-4D97-AF65-F5344CB8AC3E}">
        <p14:creationId xmlns:p14="http://schemas.microsoft.com/office/powerpoint/2010/main" val="1852405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1F6CC-FF08-4742-8120-C3AF1A69C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How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0D16E6-37BC-4482-8CB1-4E5CD4D5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within</a:t>
            </a:r>
            <a:r>
              <a:rPr lang="cs-CZ" dirty="0"/>
              <a:t>- case </a:t>
            </a:r>
            <a:r>
              <a:rPr lang="cs-CZ" dirty="0" err="1"/>
              <a:t>inferences</a:t>
            </a:r>
            <a:r>
              <a:rPr lang="cs-CZ" dirty="0"/>
              <a:t> </a:t>
            </a:r>
            <a:r>
              <a:rPr lang="en-US" dirty="0"/>
              <a:t>about the presence/absence of causal mechanisms</a:t>
            </a:r>
            <a:r>
              <a:rPr lang="cs-CZ" dirty="0"/>
              <a:t> vs. </a:t>
            </a:r>
            <a:r>
              <a:rPr lang="en-US" dirty="0"/>
              <a:t>cross- case inferences about causal relationships</a:t>
            </a:r>
            <a:endParaRPr lang="cs-CZ" dirty="0"/>
          </a:p>
          <a:p>
            <a:r>
              <a:rPr lang="cs-CZ" dirty="0"/>
              <a:t>Vs. </a:t>
            </a:r>
            <a:r>
              <a:rPr lang="cs-CZ" dirty="0" err="1">
                <a:solidFill>
                  <a:srgbClr val="00B0F0"/>
                </a:solidFill>
              </a:rPr>
              <a:t>congruence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method</a:t>
            </a:r>
            <a:r>
              <a:rPr lang="cs-CZ" dirty="0"/>
              <a:t>: </a:t>
            </a:r>
            <a:r>
              <a:rPr lang="en-US" dirty="0"/>
              <a:t>based</a:t>
            </a:r>
            <a:r>
              <a:rPr lang="cs-CZ" dirty="0"/>
              <a:t> </a:t>
            </a:r>
            <a:r>
              <a:rPr lang="en-US" dirty="0"/>
              <a:t>on the value of the independent variable (X), researchers test whether the</a:t>
            </a:r>
            <a:r>
              <a:rPr lang="cs-CZ" dirty="0"/>
              <a:t> </a:t>
            </a:r>
            <a:r>
              <a:rPr lang="en-US" dirty="0"/>
              <a:t>prediction about the outcome that should follow from the theory is congruent</a:t>
            </a:r>
            <a:r>
              <a:rPr lang="cs-CZ" dirty="0"/>
              <a:t> </a:t>
            </a:r>
            <a:r>
              <a:rPr lang="en-US" dirty="0"/>
              <a:t>with what is found in the case, investigated either temporally or other</a:t>
            </a:r>
            <a:r>
              <a:rPr lang="cs-CZ" dirty="0"/>
              <a:t> </a:t>
            </a:r>
            <a:r>
              <a:rPr lang="en-US" dirty="0"/>
              <a:t>across aspects of the outcome(s)</a:t>
            </a:r>
            <a:r>
              <a:rPr lang="cs-CZ" dirty="0"/>
              <a:t> </a:t>
            </a:r>
            <a:r>
              <a:rPr lang="en-US" dirty="0">
                <a:solidFill>
                  <a:srgbClr val="FF0000"/>
                </a:solidFill>
              </a:rPr>
              <a:t>(e.g. higher crime rate in economically deprived localities)</a:t>
            </a:r>
          </a:p>
          <a:p>
            <a:r>
              <a:rPr lang="en-US" dirty="0"/>
              <a:t>Congruence investigates correlations between X and Y, whereas</a:t>
            </a:r>
            <a:r>
              <a:rPr lang="cs-CZ" dirty="0"/>
              <a:t> </a:t>
            </a:r>
            <a:r>
              <a:rPr lang="en-US" dirty="0"/>
              <a:t>process-tracing investigates </a:t>
            </a:r>
            <a:r>
              <a:rPr lang="en-US" dirty="0">
                <a:solidFill>
                  <a:srgbClr val="00B0F0"/>
                </a:solidFill>
              </a:rPr>
              <a:t>the workings of the mechanism(s)</a:t>
            </a:r>
            <a:r>
              <a:rPr lang="en-US" dirty="0"/>
              <a:t> that contribute to producing an outcome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dirty="0" err="1">
                <a:solidFill>
                  <a:srgbClr val="FF0000"/>
                </a:solidFill>
              </a:rPr>
              <a:t>e.g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cs-CZ" dirty="0" err="1">
                <a:solidFill>
                  <a:srgbClr val="FF0000"/>
                </a:solidFill>
              </a:rPr>
              <a:t>how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exactly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economic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deprivation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linked</a:t>
            </a:r>
            <a:r>
              <a:rPr lang="cs-CZ" dirty="0">
                <a:solidFill>
                  <a:srgbClr val="FF0000"/>
                </a:solidFill>
              </a:rPr>
              <a:t> to </a:t>
            </a:r>
            <a:r>
              <a:rPr lang="cs-CZ" dirty="0" err="1">
                <a:solidFill>
                  <a:srgbClr val="FF0000"/>
                </a:solidFill>
              </a:rPr>
              <a:t>crime</a:t>
            </a:r>
            <a:r>
              <a:rPr lang="cs-CZ" dirty="0">
                <a:solidFill>
                  <a:srgbClr val="FF0000"/>
                </a:solidFill>
              </a:rPr>
              <a:t>?)</a:t>
            </a:r>
          </a:p>
          <a:p>
            <a:r>
              <a:rPr lang="en-US" dirty="0"/>
              <a:t>Process- tracing case studies </a:t>
            </a:r>
            <a:r>
              <a:rPr lang="cs-CZ" dirty="0"/>
              <a:t>are </a:t>
            </a:r>
            <a:r>
              <a:rPr lang="en-US" dirty="0"/>
              <a:t>usually</a:t>
            </a:r>
            <a:r>
              <a:rPr lang="cs-CZ" dirty="0"/>
              <a:t> </a:t>
            </a:r>
            <a:r>
              <a:rPr lang="en-US" dirty="0"/>
              <a:t>presented as a </a:t>
            </a:r>
            <a:r>
              <a:rPr lang="en-US" dirty="0">
                <a:solidFill>
                  <a:srgbClr val="00B0F0"/>
                </a:solidFill>
              </a:rPr>
              <a:t>stepwise test of each part of a causal mechanism</a:t>
            </a:r>
            <a:r>
              <a:rPr lang="en-US" dirty="0"/>
              <a:t>, especially</a:t>
            </a:r>
            <a:r>
              <a:rPr lang="cs-CZ" dirty="0"/>
              <a:t> </a:t>
            </a:r>
            <a:r>
              <a:rPr lang="en-US" dirty="0"/>
              <a:t>in the theory- testing variant</a:t>
            </a:r>
            <a:r>
              <a:rPr lang="cs-CZ" dirty="0"/>
              <a:t> </a:t>
            </a:r>
            <a:r>
              <a:rPr lang="en-US" dirty="0">
                <a:solidFill>
                  <a:srgbClr val="FF0000"/>
                </a:solidFill>
              </a:rPr>
              <a:t>(e.g. economic downturn, perception of this downturn, conflict between social norms and achievable goals, social ties, social norms reassessment, illegal a</a:t>
            </a:r>
            <a:r>
              <a:rPr lang="cs-CZ" dirty="0">
                <a:solidFill>
                  <a:srgbClr val="FF0000"/>
                </a:solidFill>
              </a:rPr>
              <a:t>c</a:t>
            </a:r>
            <a:r>
              <a:rPr lang="en-US" dirty="0" err="1">
                <a:solidFill>
                  <a:srgbClr val="FF0000"/>
                </a:solidFill>
              </a:rPr>
              <a:t>tivity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367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1867E-ABCC-4687-9EE0-064BCB90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proces </a:t>
            </a:r>
            <a:r>
              <a:rPr lang="cs-CZ" dirty="0" err="1"/>
              <a:t>tracing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CB63DB-1C55-4CDB-94B6-71ECB73BB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1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theory- testing</a:t>
            </a:r>
            <a:r>
              <a:rPr lang="cs-CZ" dirty="0"/>
              <a:t>: </a:t>
            </a:r>
            <a:r>
              <a:rPr lang="en-US" dirty="0"/>
              <a:t>deduces a theory from the existing literature</a:t>
            </a:r>
            <a:r>
              <a:rPr lang="cs-CZ" dirty="0"/>
              <a:t> </a:t>
            </a:r>
            <a:r>
              <a:rPr lang="en-US" dirty="0"/>
              <a:t>and then tests whether evidence shows that each part of a hypothesized</a:t>
            </a:r>
            <a:r>
              <a:rPr lang="cs-CZ" dirty="0"/>
              <a:t> </a:t>
            </a:r>
            <a:r>
              <a:rPr lang="en-US" dirty="0"/>
              <a:t>causal mechanism is present in a given case</a:t>
            </a:r>
            <a:r>
              <a:rPr lang="cs-CZ" dirty="0"/>
              <a:t> (</a:t>
            </a:r>
            <a:r>
              <a:rPr lang="cs-CZ" dirty="0" err="1"/>
              <a:t>theory-centric</a:t>
            </a:r>
            <a:r>
              <a:rPr lang="cs-CZ" dirty="0"/>
              <a:t>)</a:t>
            </a:r>
          </a:p>
          <a:p>
            <a:r>
              <a:rPr lang="en-US" dirty="0">
                <a:solidFill>
                  <a:srgbClr val="00B0F0"/>
                </a:solidFill>
              </a:rPr>
              <a:t>theory- building</a:t>
            </a:r>
            <a:r>
              <a:rPr lang="cs-CZ" dirty="0"/>
              <a:t>- </a:t>
            </a:r>
            <a:r>
              <a:rPr lang="en-US" dirty="0"/>
              <a:t>inferring that a more general causal</a:t>
            </a:r>
            <a:r>
              <a:rPr lang="cs-CZ" dirty="0"/>
              <a:t> </a:t>
            </a:r>
            <a:r>
              <a:rPr lang="en-US" dirty="0"/>
              <a:t>mechanism exists from the facts of a particular case</a:t>
            </a:r>
            <a:r>
              <a:rPr lang="cs-CZ" dirty="0"/>
              <a:t> (</a:t>
            </a:r>
            <a:r>
              <a:rPr lang="cs-CZ" dirty="0" err="1"/>
              <a:t>theory-centric</a:t>
            </a:r>
            <a:r>
              <a:rPr lang="cs-CZ" dirty="0"/>
              <a:t>)</a:t>
            </a:r>
          </a:p>
          <a:p>
            <a:r>
              <a:rPr lang="en-US" dirty="0">
                <a:solidFill>
                  <a:srgbClr val="00B0F0"/>
                </a:solidFill>
              </a:rPr>
              <a:t>explaining- outcome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come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 a </a:t>
            </a:r>
            <a:r>
              <a:rPr lang="en-US" u="sng" dirty="0"/>
              <a:t>minimally</a:t>
            </a:r>
            <a:r>
              <a:rPr lang="cs-CZ" u="sng" dirty="0"/>
              <a:t> </a:t>
            </a:r>
            <a:r>
              <a:rPr lang="en-US" u="sng" dirty="0"/>
              <a:t>sufficient </a:t>
            </a:r>
            <a:r>
              <a:rPr lang="en-US" dirty="0"/>
              <a:t>explanation of a puzzling outcome in a specific historical</a:t>
            </a:r>
            <a:r>
              <a:rPr lang="cs-CZ" dirty="0"/>
              <a:t> </a:t>
            </a:r>
            <a:r>
              <a:rPr lang="en-US" dirty="0"/>
              <a:t>case</a:t>
            </a:r>
            <a:r>
              <a:rPr lang="cs-CZ" dirty="0"/>
              <a:t> (case-</a:t>
            </a:r>
            <a:r>
              <a:rPr lang="cs-CZ" dirty="0" err="1"/>
              <a:t>centric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127C713-C182-4E30-A337-0C61E8023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277" y="4437112"/>
            <a:ext cx="4475446" cy="237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18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347A3-DB60-4FA0-8D40-3C9376DB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Theory-testing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F3E021-DCBF-410C-BBA5-1B75B68E6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causal mechanism is hypothesized to</a:t>
            </a:r>
            <a:r>
              <a:rPr lang="cs-CZ" dirty="0"/>
              <a:t> </a:t>
            </a:r>
            <a:r>
              <a:rPr lang="en-US" dirty="0"/>
              <a:t>be present in a population of cases of a phenomenon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he researcher selects</a:t>
            </a:r>
            <a:r>
              <a:rPr lang="cs-CZ" dirty="0"/>
              <a:t> </a:t>
            </a:r>
            <a:r>
              <a:rPr lang="en-US" dirty="0"/>
              <a:t>a single case where both X and Y are present, and the context allows the</a:t>
            </a:r>
            <a:r>
              <a:rPr lang="cs-CZ" dirty="0"/>
              <a:t> </a:t>
            </a:r>
            <a:r>
              <a:rPr lang="en-US" dirty="0"/>
              <a:t>mechanism to operate</a:t>
            </a:r>
            <a:r>
              <a:rPr lang="cs-CZ" dirty="0"/>
              <a:t>,</a:t>
            </a:r>
            <a:r>
              <a:rPr lang="en-US" dirty="0"/>
              <a:t> the goal is to evaluate whether evidence shows</a:t>
            </a:r>
            <a:r>
              <a:rPr lang="cs-CZ" dirty="0"/>
              <a:t> </a:t>
            </a:r>
            <a:r>
              <a:rPr lang="en-US" dirty="0"/>
              <a:t>that the hypothesized causal mechanism linking X and Y was present and</a:t>
            </a:r>
            <a:r>
              <a:rPr lang="cs-CZ" dirty="0"/>
              <a:t> </a:t>
            </a:r>
            <a:r>
              <a:rPr lang="en-US" dirty="0"/>
              <a:t>that it functioned as theorized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799581-60F1-45FF-B387-344E66824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247018"/>
            <a:ext cx="5040560" cy="361098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B1C3752-7C8F-4187-98DA-BE8CE13FAFDD}"/>
              </a:ext>
            </a:extLst>
          </p:cNvPr>
          <p:cNvSpPr txBox="1"/>
          <p:nvPr/>
        </p:nvSpPr>
        <p:spPr>
          <a:xfrm>
            <a:off x="6111410" y="3605959"/>
            <a:ext cx="2987824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"democratic peace theory</a:t>
            </a:r>
            <a:r>
              <a:rPr lang="cs-CZ" sz="1400" b="1" dirty="0">
                <a:solidFill>
                  <a:srgbClr val="FF0000"/>
                </a:solidFill>
              </a:rPr>
              <a:t>“ </a:t>
            </a:r>
            <a:r>
              <a:rPr lang="cs-CZ" sz="1400" dirty="0">
                <a:solidFill>
                  <a:srgbClr val="FF0000"/>
                </a:solidFill>
              </a:rPr>
              <a:t>- </a:t>
            </a:r>
            <a:r>
              <a:rPr lang="en-US" sz="1400" dirty="0" err="1">
                <a:solidFill>
                  <a:srgbClr val="FF0000"/>
                </a:solidFill>
              </a:rPr>
              <a:t>democrac</a:t>
            </a:r>
            <a:r>
              <a:rPr lang="cs-CZ" sz="1400" dirty="0" err="1">
                <a:solidFill>
                  <a:srgbClr val="FF0000"/>
                </a:solidFill>
              </a:rPr>
              <a:t>ies</a:t>
            </a:r>
            <a:r>
              <a:rPr lang="en-US" sz="1400" dirty="0">
                <a:solidFill>
                  <a:srgbClr val="FF0000"/>
                </a:solidFill>
              </a:rPr>
              <a:t> are hesitant to engage in </a:t>
            </a:r>
            <a:r>
              <a:rPr lang="en-US" sz="1400" dirty="0">
                <a:solidFill>
                  <a:srgbClr val="FF0000"/>
                </a:solidFill>
                <a:hlinkClick r:id="rId3" tooltip="Armed conflic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armed conflict</a:t>
            </a:r>
            <a:r>
              <a:rPr lang="en-US" sz="1400" dirty="0">
                <a:solidFill>
                  <a:srgbClr val="FF0000"/>
                </a:solidFill>
              </a:rPr>
              <a:t> with other identified democracies</a:t>
            </a:r>
            <a:r>
              <a:rPr lang="cs-CZ" sz="1400" dirty="0">
                <a:solidFill>
                  <a:srgbClr val="FF0000"/>
                </a:solidFill>
              </a:rPr>
              <a:t>: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cs-CZ" sz="1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FF0000"/>
                </a:solidFill>
              </a:rPr>
              <a:t>democracies are in general more peaceful in their international relations); </a:t>
            </a:r>
            <a:endParaRPr lang="cs-CZ" sz="1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FF0000"/>
                </a:solidFill>
              </a:rPr>
              <a:t>democracies do not go to war with other democracies</a:t>
            </a:r>
            <a:endParaRPr lang="cs-CZ" sz="1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FF0000"/>
                </a:solidFill>
              </a:rPr>
              <a:t>more democratic states in the international system makes the international system more peaceful</a:t>
            </a:r>
            <a:endParaRPr lang="cs-CZ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340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C19D6-EE97-445C-BB54-6EC6F6BB6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Theory-building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276E65-64F4-4AA6-852E-8438143BB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2333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building a theory about a</a:t>
            </a:r>
            <a:r>
              <a:rPr lang="cs-CZ" dirty="0"/>
              <a:t> </a:t>
            </a:r>
            <a:r>
              <a:rPr lang="en-US" dirty="0"/>
              <a:t>causal mechanism between X and Y that can be generalized to a population</a:t>
            </a:r>
            <a:r>
              <a:rPr lang="cs-CZ" dirty="0"/>
              <a:t> </a:t>
            </a:r>
            <a:r>
              <a:rPr lang="en-US" dirty="0"/>
              <a:t>of a given phenomenon, starting from a situation where we are in the dark</a:t>
            </a:r>
            <a:r>
              <a:rPr lang="cs-CZ" dirty="0"/>
              <a:t> </a:t>
            </a:r>
            <a:r>
              <a:rPr lang="en-US" dirty="0"/>
              <a:t>regarding the mechanism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52C9A5A-AC27-4203-A6F7-345A21DC1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292814"/>
            <a:ext cx="4156712" cy="353374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CA86679-12D1-4F7D-B7E7-0B8CE25DA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3549867"/>
            <a:ext cx="2418903" cy="276287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53787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88BBE-843B-4F73-947B-A7907DBC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Lecture</a:t>
            </a:r>
            <a:r>
              <a:rPr lang="cs-CZ" dirty="0"/>
              <a:t> </a:t>
            </a:r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2BB327-2493-40A3-BE36-2D783DC83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-N </a:t>
            </a:r>
            <a:r>
              <a:rPr lang="cs-CZ" dirty="0" err="1"/>
              <a:t>designs</a:t>
            </a:r>
            <a:endParaRPr lang="cs-CZ" dirty="0"/>
          </a:p>
          <a:p>
            <a:r>
              <a:rPr lang="cs-CZ" dirty="0"/>
              <a:t>Case study</a:t>
            </a:r>
            <a:endParaRPr lang="en-GB" dirty="0"/>
          </a:p>
          <a:p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en-GB" dirty="0"/>
          </a:p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tracing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236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A2701-BC86-4D8A-99D3-E60C123E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Explaining</a:t>
            </a:r>
            <a:r>
              <a:rPr lang="cs-CZ" dirty="0"/>
              <a:t> </a:t>
            </a:r>
            <a:r>
              <a:rPr lang="cs-CZ" dirty="0" err="1"/>
              <a:t>outcome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A33E09-F18A-4942-B1E4-4BE223B0A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aim is to craft a sufficient explanation of the outcome</a:t>
            </a:r>
            <a:r>
              <a:rPr lang="cs-CZ" dirty="0"/>
              <a:t>, i</a:t>
            </a:r>
            <a:r>
              <a:rPr lang="en-US" dirty="0" err="1"/>
              <a:t>nstead</a:t>
            </a:r>
            <a:r>
              <a:rPr lang="en-US" dirty="0"/>
              <a:t> of studying mechanisms that cause war (Y), the analysis would focus</a:t>
            </a:r>
            <a:r>
              <a:rPr lang="cs-CZ" dirty="0"/>
              <a:t> </a:t>
            </a:r>
            <a:r>
              <a:rPr lang="en-US" dirty="0"/>
              <a:t>on explaining a particular outcome such as </a:t>
            </a:r>
            <a:r>
              <a:rPr lang="cs-CZ" dirty="0" err="1"/>
              <a:t>war</a:t>
            </a:r>
            <a:r>
              <a:rPr lang="cs-CZ" dirty="0"/>
              <a:t> in </a:t>
            </a:r>
            <a:r>
              <a:rPr lang="cs-CZ" dirty="0" err="1"/>
              <a:t>Ukraine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CA4A74A-5D3F-48DD-A0EE-3F30E7E0D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595327"/>
            <a:ext cx="4536504" cy="32626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26751E3-7915-4F97-AC07-E98E1534D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6129" y="4005064"/>
            <a:ext cx="3070671" cy="1683183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81392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19AE0-4DE4-4F8A-8877-19F2C1A04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Overview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72579F-8AE6-4D2A-B514-5F47DAFDB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417638"/>
            <a:ext cx="5184576" cy="510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66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F320E-D729-4175-87BF-17D2634D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26" y="260648"/>
            <a:ext cx="8229600" cy="11430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E6C38CD-CFD3-4404-A145-A05D3296CF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0709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436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642FC-A5D1-4CD3-AC1D-EF2E7AE8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EB23B1-7023-45E6-A234-2DE61EFA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Experiment (</a:t>
            </a:r>
            <a:r>
              <a:rPr lang="cs-CZ" dirty="0" err="1"/>
              <a:t>small</a:t>
            </a:r>
            <a:r>
              <a:rPr lang="cs-CZ" dirty="0"/>
              <a:t> N)</a:t>
            </a:r>
          </a:p>
          <a:p>
            <a:r>
              <a:rPr lang="cs-CZ" dirty="0">
                <a:solidFill>
                  <a:srgbClr val="00B0F0"/>
                </a:solidFill>
              </a:rPr>
              <a:t>Case study (</a:t>
            </a:r>
            <a:r>
              <a:rPr lang="cs-CZ" dirty="0" err="1">
                <a:solidFill>
                  <a:srgbClr val="00B0F0"/>
                </a:solidFill>
              </a:rPr>
              <a:t>small</a:t>
            </a:r>
            <a:r>
              <a:rPr lang="cs-CZ" dirty="0">
                <a:solidFill>
                  <a:srgbClr val="00B0F0"/>
                </a:solidFill>
              </a:rPr>
              <a:t> N)</a:t>
            </a:r>
          </a:p>
          <a:p>
            <a:r>
              <a:rPr lang="cs-CZ" dirty="0" err="1">
                <a:solidFill>
                  <a:srgbClr val="00B0F0"/>
                </a:solidFill>
              </a:rPr>
              <a:t>Comparative</a:t>
            </a:r>
            <a:r>
              <a:rPr lang="cs-CZ" dirty="0">
                <a:solidFill>
                  <a:srgbClr val="00B0F0"/>
                </a:solidFill>
              </a:rPr>
              <a:t> design (</a:t>
            </a:r>
            <a:r>
              <a:rPr lang="cs-CZ" dirty="0" err="1">
                <a:solidFill>
                  <a:srgbClr val="00B0F0"/>
                </a:solidFill>
              </a:rPr>
              <a:t>small</a:t>
            </a:r>
            <a:r>
              <a:rPr lang="cs-CZ" dirty="0">
                <a:solidFill>
                  <a:srgbClr val="00B0F0"/>
                </a:solidFill>
              </a:rPr>
              <a:t> N)</a:t>
            </a:r>
          </a:p>
          <a:p>
            <a:r>
              <a:rPr lang="cs-CZ" dirty="0" err="1">
                <a:solidFill>
                  <a:srgbClr val="00B0F0"/>
                </a:solidFill>
              </a:rPr>
              <a:t>Longitudinal</a:t>
            </a:r>
            <a:r>
              <a:rPr lang="cs-CZ" dirty="0">
                <a:solidFill>
                  <a:srgbClr val="00B0F0"/>
                </a:solidFill>
              </a:rPr>
              <a:t> design (</a:t>
            </a:r>
            <a:r>
              <a:rPr lang="cs-CZ" dirty="0" err="1">
                <a:solidFill>
                  <a:srgbClr val="00B0F0"/>
                </a:solidFill>
              </a:rPr>
              <a:t>small</a:t>
            </a:r>
            <a:r>
              <a:rPr lang="cs-CZ" dirty="0">
                <a:solidFill>
                  <a:srgbClr val="00B0F0"/>
                </a:solidFill>
              </a:rPr>
              <a:t>/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>
                <a:solidFill>
                  <a:srgbClr val="00B0F0"/>
                </a:solidFill>
              </a:rPr>
              <a:t>N)</a:t>
            </a:r>
          </a:p>
          <a:p>
            <a:r>
              <a:rPr lang="cs-CZ" dirty="0" err="1"/>
              <a:t>Cross-sectional</a:t>
            </a:r>
            <a:r>
              <a:rPr lang="cs-CZ" dirty="0"/>
              <a:t> design (</a:t>
            </a:r>
            <a:r>
              <a:rPr lang="cs-CZ" dirty="0" err="1"/>
              <a:t>large</a:t>
            </a:r>
            <a:r>
              <a:rPr lang="cs-CZ" dirty="0"/>
              <a:t> N)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57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D32D6-F5E6-46A6-BADC-5799C1F4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71AC1E3-F762-4F40-992D-3081F507E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68" y="1628800"/>
            <a:ext cx="6948264" cy="451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1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D32D6-F5E6-46A6-BADC-5799C1F4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71AC1E3-F762-4F40-992D-3081F507E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68" y="1628800"/>
            <a:ext cx="6948264" cy="4518021"/>
          </a:xfrm>
          <a:prstGeom prst="rect">
            <a:avLst/>
          </a:prstGeom>
        </p:spPr>
      </p:pic>
      <p:sp>
        <p:nvSpPr>
          <p:cNvPr id="3" name="Ovál 2">
            <a:extLst>
              <a:ext uri="{FF2B5EF4-FFF2-40B4-BE49-F238E27FC236}">
                <a16:creationId xmlns:a16="http://schemas.microsoft.com/office/drawing/2014/main" id="{1CADCEFB-E0AD-4B31-86A8-05C048B1C2E0}"/>
              </a:ext>
            </a:extLst>
          </p:cNvPr>
          <p:cNvSpPr/>
          <p:nvPr/>
        </p:nvSpPr>
        <p:spPr>
          <a:xfrm>
            <a:off x="2699792" y="4977172"/>
            <a:ext cx="936104" cy="504056"/>
          </a:xfrm>
          <a:prstGeom prst="ellipse">
            <a:avLst/>
          </a:prstGeom>
          <a:solidFill>
            <a:srgbClr val="FFC00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D32D6-F5E6-46A6-BADC-5799C1F4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71AC1E3-F762-4F40-992D-3081F507E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68" y="1628800"/>
            <a:ext cx="6948264" cy="4518021"/>
          </a:xfrm>
          <a:prstGeom prst="rect">
            <a:avLst/>
          </a:prstGeom>
        </p:spPr>
      </p:pic>
      <p:sp>
        <p:nvSpPr>
          <p:cNvPr id="3" name="Ovál 2">
            <a:extLst>
              <a:ext uri="{FF2B5EF4-FFF2-40B4-BE49-F238E27FC236}">
                <a16:creationId xmlns:a16="http://schemas.microsoft.com/office/drawing/2014/main" id="{1CADCEFB-E0AD-4B31-86A8-05C048B1C2E0}"/>
              </a:ext>
            </a:extLst>
          </p:cNvPr>
          <p:cNvSpPr/>
          <p:nvPr/>
        </p:nvSpPr>
        <p:spPr>
          <a:xfrm>
            <a:off x="4067944" y="5085184"/>
            <a:ext cx="864096" cy="396044"/>
          </a:xfrm>
          <a:prstGeom prst="ellipse">
            <a:avLst/>
          </a:prstGeom>
          <a:solidFill>
            <a:srgbClr val="FFC00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0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D32D6-F5E6-46A6-BADC-5799C1F4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71AC1E3-F762-4F40-992D-3081F507E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68" y="1628800"/>
            <a:ext cx="6948264" cy="4518021"/>
          </a:xfrm>
          <a:prstGeom prst="rect">
            <a:avLst/>
          </a:prstGeom>
        </p:spPr>
      </p:pic>
      <p:sp>
        <p:nvSpPr>
          <p:cNvPr id="3" name="Ovál 2">
            <a:extLst>
              <a:ext uri="{FF2B5EF4-FFF2-40B4-BE49-F238E27FC236}">
                <a16:creationId xmlns:a16="http://schemas.microsoft.com/office/drawing/2014/main" id="{1CADCEFB-E0AD-4B31-86A8-05C048B1C2E0}"/>
              </a:ext>
            </a:extLst>
          </p:cNvPr>
          <p:cNvSpPr/>
          <p:nvPr/>
        </p:nvSpPr>
        <p:spPr>
          <a:xfrm>
            <a:off x="5652120" y="5085184"/>
            <a:ext cx="864096" cy="396044"/>
          </a:xfrm>
          <a:prstGeom prst="ellipse">
            <a:avLst/>
          </a:prstGeom>
          <a:solidFill>
            <a:srgbClr val="FFC00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02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+mn-lt"/>
              </a:rPr>
              <a:t>Case study</a:t>
            </a:r>
            <a:endParaRPr lang="en-US" altLang="cs-CZ" dirty="0"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cs-CZ" dirty="0"/>
              <a:t>Research on a contemporary phenomenon </a:t>
            </a:r>
            <a:r>
              <a:rPr lang="en-US" altLang="cs-CZ" dirty="0">
                <a:solidFill>
                  <a:srgbClr val="00B0F0"/>
                </a:solidFill>
              </a:rPr>
              <a:t>in a real-world context</a:t>
            </a:r>
            <a:r>
              <a:rPr lang="en-US" altLang="cs-CZ" dirty="0"/>
              <a:t>; the phenomenon is often not clearly delineated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en-US" altLang="cs-CZ" dirty="0">
                <a:solidFill>
                  <a:srgbClr val="00B0F0"/>
                </a:solidFill>
              </a:rPr>
              <a:t>many variables </a:t>
            </a:r>
            <a:r>
              <a:rPr lang="en-US" altLang="cs-CZ" dirty="0"/>
              <a:t>are examined, and </a:t>
            </a:r>
            <a:r>
              <a:rPr lang="en-US" altLang="cs-CZ" dirty="0">
                <a:solidFill>
                  <a:srgbClr val="00B0F0"/>
                </a:solidFill>
              </a:rPr>
              <a:t>different data sources</a:t>
            </a:r>
            <a:r>
              <a:rPr lang="en-US" altLang="cs-CZ" dirty="0"/>
              <a:t> are used, often preceded by theoretical consideration of what and how to analyze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en-US" altLang="cs-CZ" u="sng" dirty="0"/>
              <a:t>Case</a:t>
            </a:r>
            <a:r>
              <a:rPr lang="en-US" altLang="cs-CZ" dirty="0"/>
              <a:t>: a more/less </a:t>
            </a:r>
            <a:r>
              <a:rPr lang="en-US" altLang="cs-CZ" dirty="0">
                <a:solidFill>
                  <a:srgbClr val="00B0F0"/>
                </a:solidFill>
              </a:rPr>
              <a:t>closed system </a:t>
            </a:r>
            <a:r>
              <a:rPr lang="en-US" altLang="cs-CZ" dirty="0"/>
              <a:t>in time and (social) space (individual, organization, institution, event, community ...)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4456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1BC32-9C9C-4794-8A6F-DA3C0C01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Case study: </a:t>
            </a:r>
            <a:r>
              <a:rPr lang="cs-CZ" altLang="cs-CZ" dirty="0" err="1"/>
              <a:t>sampling</a:t>
            </a:r>
            <a:r>
              <a:rPr lang="cs-CZ" altLang="cs-CZ" dirty="0"/>
              <a:t> </a:t>
            </a:r>
            <a:r>
              <a:rPr lang="cs-CZ" altLang="cs-CZ" dirty="0" err="1"/>
              <a:t>criteria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0DC8EB-80C2-42D5-9A98-0FCA2683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060848"/>
            <a:ext cx="5328592" cy="2304256"/>
          </a:xfrm>
          <a:ln w="12700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cs-CZ" dirty="0">
                <a:solidFill>
                  <a:srgbClr val="00B0F0"/>
                </a:solidFill>
              </a:rPr>
              <a:t>unique</a:t>
            </a:r>
            <a:r>
              <a:rPr lang="en-US" altLang="cs-CZ" dirty="0"/>
              <a:t> case study (detailed analysis of the case)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FF0000"/>
                </a:solidFill>
              </a:rPr>
              <a:t>– </a:t>
            </a:r>
            <a:r>
              <a:rPr lang="cs-CZ" altLang="cs-CZ" dirty="0" err="1">
                <a:solidFill>
                  <a:srgbClr val="FF0000"/>
                </a:solidFill>
              </a:rPr>
              <a:t>e.g</a:t>
            </a:r>
            <a:r>
              <a:rPr lang="cs-CZ" altLang="cs-CZ" dirty="0">
                <a:solidFill>
                  <a:srgbClr val="FF0000"/>
                </a:solidFill>
              </a:rPr>
              <a:t>. </a:t>
            </a:r>
            <a:r>
              <a:rPr lang="cs-CZ" altLang="cs-CZ" dirty="0" err="1">
                <a:solidFill>
                  <a:srgbClr val="FF0000"/>
                </a:solidFill>
              </a:rPr>
              <a:t>homelesness</a:t>
            </a:r>
            <a:r>
              <a:rPr lang="cs-CZ" altLang="cs-CZ" dirty="0">
                <a:solidFill>
                  <a:srgbClr val="FF0000"/>
                </a:solidFill>
              </a:rPr>
              <a:t> in Brno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cs-CZ" dirty="0">
                <a:solidFill>
                  <a:srgbClr val="00B0F0"/>
                </a:solidFill>
              </a:rPr>
              <a:t>instrumental</a:t>
            </a:r>
            <a:r>
              <a:rPr lang="en-US" altLang="cs-CZ" dirty="0"/>
              <a:t> case study (more general knowledge)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FF0000"/>
                </a:solidFill>
              </a:rPr>
              <a:t>– </a:t>
            </a:r>
            <a:r>
              <a:rPr lang="cs-CZ" altLang="cs-CZ" dirty="0" err="1">
                <a:solidFill>
                  <a:srgbClr val="FF0000"/>
                </a:solidFill>
              </a:rPr>
              <a:t>e.g</a:t>
            </a:r>
            <a:r>
              <a:rPr lang="cs-CZ" altLang="cs-CZ" dirty="0">
                <a:solidFill>
                  <a:srgbClr val="FF0000"/>
                </a:solidFill>
              </a:rPr>
              <a:t>. </a:t>
            </a:r>
            <a:r>
              <a:rPr lang="cs-CZ" altLang="cs-CZ" dirty="0" err="1">
                <a:solidFill>
                  <a:srgbClr val="FF0000"/>
                </a:solidFill>
              </a:rPr>
              <a:t>homelesness</a:t>
            </a:r>
            <a:r>
              <a:rPr lang="cs-CZ" altLang="cs-CZ" dirty="0">
                <a:solidFill>
                  <a:srgbClr val="FF0000"/>
                </a:solidFill>
              </a:rPr>
              <a:t> in </a:t>
            </a:r>
            <a:r>
              <a:rPr lang="cs-CZ" altLang="cs-CZ" dirty="0" err="1">
                <a:solidFill>
                  <a:srgbClr val="FF0000"/>
                </a:solidFill>
              </a:rPr>
              <a:t>the</a:t>
            </a:r>
            <a:r>
              <a:rPr lang="cs-CZ" altLang="cs-CZ" dirty="0">
                <a:solidFill>
                  <a:srgbClr val="FF0000"/>
                </a:solidFill>
              </a:rPr>
              <a:t> Czech Republic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cs-CZ" dirty="0">
                <a:solidFill>
                  <a:srgbClr val="00B0F0"/>
                </a:solidFill>
              </a:rPr>
              <a:t>collective</a:t>
            </a:r>
            <a:r>
              <a:rPr lang="en-US" altLang="cs-CZ" dirty="0"/>
              <a:t> case study (multiple cases representing a phenomenon, population or circumstance - sometimes an attempt to generate theory)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FF0000"/>
                </a:solidFill>
              </a:rPr>
              <a:t>– </a:t>
            </a:r>
            <a:r>
              <a:rPr lang="cs-CZ" altLang="cs-CZ" dirty="0" err="1">
                <a:solidFill>
                  <a:srgbClr val="FF0000"/>
                </a:solidFill>
              </a:rPr>
              <a:t>e.g</a:t>
            </a:r>
            <a:r>
              <a:rPr lang="cs-CZ" altLang="cs-CZ" dirty="0">
                <a:solidFill>
                  <a:srgbClr val="FF0000"/>
                </a:solidFill>
              </a:rPr>
              <a:t>. </a:t>
            </a:r>
            <a:r>
              <a:rPr lang="cs-CZ" altLang="cs-CZ" dirty="0" err="1">
                <a:solidFill>
                  <a:srgbClr val="FF0000"/>
                </a:solidFill>
              </a:rPr>
              <a:t>homelessness</a:t>
            </a:r>
            <a:r>
              <a:rPr lang="cs-CZ" altLang="cs-CZ" dirty="0">
                <a:solidFill>
                  <a:srgbClr val="FF0000"/>
                </a:solidFill>
              </a:rPr>
              <a:t> in big post-</a:t>
            </a:r>
            <a:r>
              <a:rPr lang="cs-CZ" altLang="cs-CZ" dirty="0" err="1">
                <a:solidFill>
                  <a:srgbClr val="FF0000"/>
                </a:solidFill>
              </a:rPr>
              <a:t>socialist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cities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B2B0C82-AD5A-4363-AA92-45E1EC4BA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4509120"/>
            <a:ext cx="5328592" cy="166892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BEBADEC-27DD-4DD7-BEFC-181D3664E4F0}"/>
              </a:ext>
            </a:extLst>
          </p:cNvPr>
          <p:cNvSpPr/>
          <p:nvPr/>
        </p:nvSpPr>
        <p:spPr>
          <a:xfrm>
            <a:off x="5527898" y="1196752"/>
            <a:ext cx="3474176" cy="54162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</a:rPr>
              <a:t>Sampling strategies</a:t>
            </a:r>
            <a:endParaRPr lang="cs-CZ" b="1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Maximum variation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Homogeneous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Critical case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Theory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based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Confirming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and disconfirming cases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Snowball or chain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Extreme or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deviant case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Typical case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Politically important case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Random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purposeful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Stratified purposeful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Criterion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Opportunistic 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Combination or mixed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Convenience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>
              <a:latin typeface="Arial" panose="020B0604020202020204" pitchFamily="34" charset="0"/>
            </a:endParaRPr>
          </a:p>
          <a:p>
            <a:r>
              <a:rPr lang="en-US" i="1" dirty="0">
                <a:latin typeface="Arial" panose="020B0604020202020204" pitchFamily="34" charset="0"/>
              </a:rPr>
              <a:t>Miles and Huberman (1994: 28</a:t>
            </a:r>
            <a:r>
              <a:rPr lang="cs-CZ" i="1" dirty="0">
                <a:latin typeface="Arial" panose="020B0604020202020204" pitchFamily="34" charset="0"/>
              </a:rPr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341348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3787</TotalTime>
  <Words>1218</Words>
  <Application>Microsoft Office PowerPoint</Application>
  <PresentationFormat>Předvádění na obrazovce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Small-N design – theoretical outline</vt:lpstr>
      <vt:lpstr>Lecture outline</vt:lpstr>
      <vt:lpstr>Main types of research strategies</vt:lpstr>
      <vt:lpstr>Main aspects of research strategies</vt:lpstr>
      <vt:lpstr>Main aspects of research strategies</vt:lpstr>
      <vt:lpstr>Main aspects of research strategies</vt:lpstr>
      <vt:lpstr>Main aspects of research strategies</vt:lpstr>
      <vt:lpstr>Case study</vt:lpstr>
      <vt:lpstr>Case study: sampling criteria</vt:lpstr>
      <vt:lpstr>Case sampling and generalization (Rohlfing 2012)</vt:lpstr>
      <vt:lpstr>Relationship to theory (Blaikie)</vt:lpstr>
      <vt:lpstr>Comparative method</vt:lpstr>
      <vt:lpstr>Mill's method of difference and agreement</vt:lpstr>
      <vt:lpstr>Case-oriented strategy in comparative settings (Ragin)</vt:lpstr>
      <vt:lpstr>Process tracing</vt:lpstr>
      <vt:lpstr>How?</vt:lpstr>
      <vt:lpstr>Variants of proces tracing</vt:lpstr>
      <vt:lpstr>Theory-testing</vt:lpstr>
      <vt:lpstr>Theory-building</vt:lpstr>
      <vt:lpstr>Explaining outcome</vt:lpstr>
      <vt:lpstr>Overview</vt:lpstr>
      <vt:lpstr>References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Navrátil Jiří</dc:creator>
  <cp:lastModifiedBy>Jiří Navrátil</cp:lastModifiedBy>
  <cp:revision>468</cp:revision>
  <cp:lastPrinted>2019-04-11T11:47:49Z</cp:lastPrinted>
  <dcterms:created xsi:type="dcterms:W3CDTF">2013-04-23T11:22:42Z</dcterms:created>
  <dcterms:modified xsi:type="dcterms:W3CDTF">2023-04-26T07:58:39Z</dcterms:modified>
</cp:coreProperties>
</file>